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76" r:id="rId5"/>
    <p:sldId id="277" r:id="rId6"/>
    <p:sldId id="279" r:id="rId7"/>
    <p:sldId id="280" r:id="rId8"/>
    <p:sldId id="281" r:id="rId9"/>
    <p:sldId id="282" r:id="rId10"/>
    <p:sldId id="28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54497" autoAdjust="0"/>
  </p:normalViewPr>
  <p:slideViewPr>
    <p:cSldViewPr snapToGrid="0">
      <p:cViewPr varScale="1">
        <p:scale>
          <a:sx n="37" d="100"/>
          <a:sy n="37" d="100"/>
        </p:scale>
        <p:origin x="181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560575-EB10-4826-A6B7-7B499F442712}"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78878B7C-7215-4D6F-B3D9-920C901F9D23}">
      <dgm:prSet phldrT="[Text]"/>
      <dgm:spPr/>
      <dgm:t>
        <a:bodyPr/>
        <a:lstStyle/>
        <a:p>
          <a:r>
            <a:rPr lang="en-US" dirty="0" smtClean="0"/>
            <a:t>Thematic area 1: Coordination at and between the global, continental, (sub-) regional and national statistical systems </a:t>
          </a:r>
          <a:endParaRPr lang="en-US" dirty="0"/>
        </a:p>
      </dgm:t>
    </dgm:pt>
    <dgm:pt modelId="{E1840652-D408-470B-B795-688FC06BE05A}" type="parTrans" cxnId="{AE878A7E-A955-4A85-BB2F-DA470C518750}">
      <dgm:prSet/>
      <dgm:spPr/>
      <dgm:t>
        <a:bodyPr/>
        <a:lstStyle/>
        <a:p>
          <a:endParaRPr lang="en-US"/>
        </a:p>
      </dgm:t>
    </dgm:pt>
    <dgm:pt modelId="{206AF97C-F140-4D1A-95D0-103E1638BA79}" type="sibTrans" cxnId="{AE878A7E-A955-4A85-BB2F-DA470C518750}">
      <dgm:prSet/>
      <dgm:spPr/>
      <dgm:t>
        <a:bodyPr/>
        <a:lstStyle/>
        <a:p>
          <a:endParaRPr lang="en-US"/>
        </a:p>
      </dgm:t>
    </dgm:pt>
    <dgm:pt modelId="{33CF73D4-758A-4DB6-AA28-BB6418F63DDA}">
      <dgm:prSet phldrT="[Text]"/>
      <dgm:spPr/>
      <dgm:t>
        <a:bodyPr/>
        <a:lstStyle/>
        <a:p>
          <a:r>
            <a:rPr lang="en-US" dirty="0" smtClean="0"/>
            <a:t>Thematic area 2: Communication and advocacy </a:t>
          </a:r>
          <a:endParaRPr lang="en-US" dirty="0"/>
        </a:p>
      </dgm:t>
    </dgm:pt>
    <dgm:pt modelId="{38DCFEBC-F2B1-4B18-A0B5-860FD969A7AC}" type="parTrans" cxnId="{7F6376DD-9414-4203-AC83-F001A4F0EAF5}">
      <dgm:prSet/>
      <dgm:spPr/>
      <dgm:t>
        <a:bodyPr/>
        <a:lstStyle/>
        <a:p>
          <a:endParaRPr lang="en-US"/>
        </a:p>
      </dgm:t>
    </dgm:pt>
    <dgm:pt modelId="{CA7075C0-B8B4-439B-B694-09BD46F274B6}" type="sibTrans" cxnId="{7F6376DD-9414-4203-AC83-F001A4F0EAF5}">
      <dgm:prSet/>
      <dgm:spPr/>
      <dgm:t>
        <a:bodyPr/>
        <a:lstStyle/>
        <a:p>
          <a:endParaRPr lang="en-US"/>
        </a:p>
      </dgm:t>
    </dgm:pt>
    <dgm:pt modelId="{1E7766DA-B02E-4DC4-A3B7-4C81FBE85BA3}">
      <dgm:prSet/>
      <dgm:spPr/>
      <dgm:t>
        <a:bodyPr/>
        <a:lstStyle/>
        <a:p>
          <a:r>
            <a:rPr lang="en-US" dirty="0" smtClean="0"/>
            <a:t>Thematic area 4: Integrated statistical systems </a:t>
          </a:r>
        </a:p>
      </dgm:t>
    </dgm:pt>
    <dgm:pt modelId="{7A0D2B07-9428-415C-88C8-7B1F6A2CFB49}" type="parTrans" cxnId="{C51B6B41-11A8-4FCB-BA88-B9ED1278740A}">
      <dgm:prSet/>
      <dgm:spPr/>
      <dgm:t>
        <a:bodyPr/>
        <a:lstStyle/>
        <a:p>
          <a:endParaRPr lang="en-US"/>
        </a:p>
      </dgm:t>
    </dgm:pt>
    <dgm:pt modelId="{98082687-F825-43E1-A61C-49A11EF7C021}" type="sibTrans" cxnId="{C51B6B41-11A8-4FCB-BA88-B9ED1278740A}">
      <dgm:prSet/>
      <dgm:spPr/>
      <dgm:t>
        <a:bodyPr/>
        <a:lstStyle/>
        <a:p>
          <a:endParaRPr lang="en-US"/>
        </a:p>
      </dgm:t>
    </dgm:pt>
    <dgm:pt modelId="{14AA0F63-D5A4-4B70-B4C0-4AC6F939EEC1}">
      <dgm:prSet/>
      <dgm:spPr/>
      <dgm:t>
        <a:bodyPr/>
        <a:lstStyle/>
        <a:p>
          <a:r>
            <a:rPr lang="en-US" dirty="0" smtClean="0"/>
            <a:t>Thematic area 3: Innovation and modernization through standard-based statistical business architecture </a:t>
          </a:r>
          <a:endParaRPr lang="en-US" dirty="0"/>
        </a:p>
      </dgm:t>
    </dgm:pt>
    <dgm:pt modelId="{18E12174-6A47-48B6-9157-F3F455E2016E}" type="parTrans" cxnId="{10179FFC-FF6D-4287-B86A-953328011961}">
      <dgm:prSet/>
      <dgm:spPr/>
      <dgm:t>
        <a:bodyPr/>
        <a:lstStyle/>
        <a:p>
          <a:endParaRPr lang="en-US"/>
        </a:p>
      </dgm:t>
    </dgm:pt>
    <dgm:pt modelId="{D5BFDD8E-5DAE-4FCC-A469-F2FCF9AE39B2}" type="sibTrans" cxnId="{10179FFC-FF6D-4287-B86A-953328011961}">
      <dgm:prSet/>
      <dgm:spPr/>
      <dgm:t>
        <a:bodyPr/>
        <a:lstStyle/>
        <a:p>
          <a:endParaRPr lang="en-US"/>
        </a:p>
      </dgm:t>
    </dgm:pt>
    <dgm:pt modelId="{890E067D-5EE2-438B-AC4B-598B6FFD2F02}">
      <dgm:prSet/>
      <dgm:spPr/>
      <dgm:t>
        <a:bodyPr/>
        <a:lstStyle/>
        <a:p>
          <a:r>
            <a:rPr lang="en-US" dirty="0" smtClean="0"/>
            <a:t>Thematic area 5: Capacity building and training </a:t>
          </a:r>
          <a:endParaRPr lang="en-US" dirty="0"/>
        </a:p>
      </dgm:t>
    </dgm:pt>
    <dgm:pt modelId="{772166F7-1DB1-4881-BC93-5A0C445A657E}" type="parTrans" cxnId="{5DF783DE-C99C-419D-BC82-05A41B14D980}">
      <dgm:prSet/>
      <dgm:spPr/>
    </dgm:pt>
    <dgm:pt modelId="{EECA86F5-76D7-4816-B9C5-BC34B98E49D5}" type="sibTrans" cxnId="{5DF783DE-C99C-419D-BC82-05A41B14D980}">
      <dgm:prSet/>
      <dgm:spPr/>
    </dgm:pt>
    <dgm:pt modelId="{3CD622E1-1349-4146-8796-9AB84FA41529}" type="pres">
      <dgm:prSet presAssocID="{BB560575-EB10-4826-A6B7-7B499F442712}" presName="linear" presStyleCnt="0">
        <dgm:presLayoutVars>
          <dgm:animLvl val="lvl"/>
          <dgm:resizeHandles val="exact"/>
        </dgm:presLayoutVars>
      </dgm:prSet>
      <dgm:spPr/>
      <dgm:t>
        <a:bodyPr/>
        <a:lstStyle/>
        <a:p>
          <a:endParaRPr lang="en-US"/>
        </a:p>
      </dgm:t>
    </dgm:pt>
    <dgm:pt modelId="{F3FE4E4C-43A7-4581-B41F-D53D7330D457}" type="pres">
      <dgm:prSet presAssocID="{78878B7C-7215-4D6F-B3D9-920C901F9D23}" presName="parentText" presStyleLbl="node1" presStyleIdx="0" presStyleCnt="5">
        <dgm:presLayoutVars>
          <dgm:chMax val="0"/>
          <dgm:bulletEnabled val="1"/>
        </dgm:presLayoutVars>
      </dgm:prSet>
      <dgm:spPr/>
      <dgm:t>
        <a:bodyPr/>
        <a:lstStyle/>
        <a:p>
          <a:endParaRPr lang="en-US"/>
        </a:p>
      </dgm:t>
    </dgm:pt>
    <dgm:pt modelId="{8494EE44-5F36-4D1A-A738-4E779A284EC3}" type="pres">
      <dgm:prSet presAssocID="{206AF97C-F140-4D1A-95D0-103E1638BA79}" presName="spacer" presStyleCnt="0"/>
      <dgm:spPr/>
      <dgm:t>
        <a:bodyPr/>
        <a:lstStyle/>
        <a:p>
          <a:endParaRPr lang="en-US"/>
        </a:p>
      </dgm:t>
    </dgm:pt>
    <dgm:pt modelId="{F5E0CEB8-F492-48EA-8553-4E130385CE8C}" type="pres">
      <dgm:prSet presAssocID="{33CF73D4-758A-4DB6-AA28-BB6418F63DDA}" presName="parentText" presStyleLbl="node1" presStyleIdx="1" presStyleCnt="5">
        <dgm:presLayoutVars>
          <dgm:chMax val="0"/>
          <dgm:bulletEnabled val="1"/>
        </dgm:presLayoutVars>
      </dgm:prSet>
      <dgm:spPr/>
      <dgm:t>
        <a:bodyPr/>
        <a:lstStyle/>
        <a:p>
          <a:endParaRPr lang="en-US"/>
        </a:p>
      </dgm:t>
    </dgm:pt>
    <dgm:pt modelId="{9611250C-EAEA-4100-AE87-EB8E14762F53}" type="pres">
      <dgm:prSet presAssocID="{CA7075C0-B8B4-439B-B694-09BD46F274B6}" presName="spacer" presStyleCnt="0"/>
      <dgm:spPr/>
      <dgm:t>
        <a:bodyPr/>
        <a:lstStyle/>
        <a:p>
          <a:endParaRPr lang="en-US"/>
        </a:p>
      </dgm:t>
    </dgm:pt>
    <dgm:pt modelId="{923941BE-C6C9-4F04-A7EE-C932B4451658}" type="pres">
      <dgm:prSet presAssocID="{14AA0F63-D5A4-4B70-B4C0-4AC6F939EEC1}" presName="parentText" presStyleLbl="node1" presStyleIdx="2" presStyleCnt="5">
        <dgm:presLayoutVars>
          <dgm:chMax val="0"/>
          <dgm:bulletEnabled val="1"/>
        </dgm:presLayoutVars>
      </dgm:prSet>
      <dgm:spPr/>
      <dgm:t>
        <a:bodyPr/>
        <a:lstStyle/>
        <a:p>
          <a:endParaRPr lang="en-US"/>
        </a:p>
      </dgm:t>
    </dgm:pt>
    <dgm:pt modelId="{A3EC4288-4ACC-411A-BF9F-09E609931429}" type="pres">
      <dgm:prSet presAssocID="{D5BFDD8E-5DAE-4FCC-A469-F2FCF9AE39B2}" presName="spacer" presStyleCnt="0"/>
      <dgm:spPr/>
    </dgm:pt>
    <dgm:pt modelId="{1BA92689-6DFF-4039-A1BA-BE1E8DB55400}" type="pres">
      <dgm:prSet presAssocID="{1E7766DA-B02E-4DC4-A3B7-4C81FBE85BA3}" presName="parentText" presStyleLbl="node1" presStyleIdx="3" presStyleCnt="5">
        <dgm:presLayoutVars>
          <dgm:chMax val="0"/>
          <dgm:bulletEnabled val="1"/>
        </dgm:presLayoutVars>
      </dgm:prSet>
      <dgm:spPr/>
      <dgm:t>
        <a:bodyPr/>
        <a:lstStyle/>
        <a:p>
          <a:endParaRPr lang="en-US"/>
        </a:p>
      </dgm:t>
    </dgm:pt>
    <dgm:pt modelId="{DDE3D572-C9BB-49F9-AD74-C8CA9ACBC417}" type="pres">
      <dgm:prSet presAssocID="{98082687-F825-43E1-A61C-49A11EF7C021}" presName="spacer" presStyleCnt="0"/>
      <dgm:spPr/>
    </dgm:pt>
    <dgm:pt modelId="{B9C65AC2-9E0F-4323-8776-3EA7F4F8932B}" type="pres">
      <dgm:prSet presAssocID="{890E067D-5EE2-438B-AC4B-598B6FFD2F02}" presName="parentText" presStyleLbl="node1" presStyleIdx="4" presStyleCnt="5">
        <dgm:presLayoutVars>
          <dgm:chMax val="0"/>
          <dgm:bulletEnabled val="1"/>
        </dgm:presLayoutVars>
      </dgm:prSet>
      <dgm:spPr/>
      <dgm:t>
        <a:bodyPr/>
        <a:lstStyle/>
        <a:p>
          <a:endParaRPr lang="en-US"/>
        </a:p>
      </dgm:t>
    </dgm:pt>
  </dgm:ptLst>
  <dgm:cxnLst>
    <dgm:cxn modelId="{7F6376DD-9414-4203-AC83-F001A4F0EAF5}" srcId="{BB560575-EB10-4826-A6B7-7B499F442712}" destId="{33CF73D4-758A-4DB6-AA28-BB6418F63DDA}" srcOrd="1" destOrd="0" parTransId="{38DCFEBC-F2B1-4B18-A0B5-860FD969A7AC}" sibTransId="{CA7075C0-B8B4-439B-B694-09BD46F274B6}"/>
    <dgm:cxn modelId="{44CC4760-0D45-493E-8315-2F2BBB3B965E}" type="presOf" srcId="{890E067D-5EE2-438B-AC4B-598B6FFD2F02}" destId="{B9C65AC2-9E0F-4323-8776-3EA7F4F8932B}" srcOrd="0" destOrd="0" presId="urn:microsoft.com/office/officeart/2005/8/layout/vList2"/>
    <dgm:cxn modelId="{3C10D5D2-47C1-46A8-8FDB-A52EE25822DD}" type="presOf" srcId="{1E7766DA-B02E-4DC4-A3B7-4C81FBE85BA3}" destId="{1BA92689-6DFF-4039-A1BA-BE1E8DB55400}" srcOrd="0" destOrd="0" presId="urn:microsoft.com/office/officeart/2005/8/layout/vList2"/>
    <dgm:cxn modelId="{FF248675-4730-4A58-853B-A5C460A36294}" type="presOf" srcId="{BB560575-EB10-4826-A6B7-7B499F442712}" destId="{3CD622E1-1349-4146-8796-9AB84FA41529}" srcOrd="0" destOrd="0" presId="urn:microsoft.com/office/officeart/2005/8/layout/vList2"/>
    <dgm:cxn modelId="{C51B6B41-11A8-4FCB-BA88-B9ED1278740A}" srcId="{BB560575-EB10-4826-A6B7-7B499F442712}" destId="{1E7766DA-B02E-4DC4-A3B7-4C81FBE85BA3}" srcOrd="3" destOrd="0" parTransId="{7A0D2B07-9428-415C-88C8-7B1F6A2CFB49}" sibTransId="{98082687-F825-43E1-A61C-49A11EF7C021}"/>
    <dgm:cxn modelId="{82A315E9-EBEA-4F6F-8343-904DB5EC535B}" type="presOf" srcId="{14AA0F63-D5A4-4B70-B4C0-4AC6F939EEC1}" destId="{923941BE-C6C9-4F04-A7EE-C932B4451658}" srcOrd="0" destOrd="0" presId="urn:microsoft.com/office/officeart/2005/8/layout/vList2"/>
    <dgm:cxn modelId="{10179FFC-FF6D-4287-B86A-953328011961}" srcId="{BB560575-EB10-4826-A6B7-7B499F442712}" destId="{14AA0F63-D5A4-4B70-B4C0-4AC6F939EEC1}" srcOrd="2" destOrd="0" parTransId="{18E12174-6A47-48B6-9157-F3F455E2016E}" sibTransId="{D5BFDD8E-5DAE-4FCC-A469-F2FCF9AE39B2}"/>
    <dgm:cxn modelId="{E4F829D3-08B1-4E24-9A22-EE074590BD31}" type="presOf" srcId="{33CF73D4-758A-4DB6-AA28-BB6418F63DDA}" destId="{F5E0CEB8-F492-48EA-8553-4E130385CE8C}" srcOrd="0" destOrd="0" presId="urn:microsoft.com/office/officeart/2005/8/layout/vList2"/>
    <dgm:cxn modelId="{AE878A7E-A955-4A85-BB2F-DA470C518750}" srcId="{BB560575-EB10-4826-A6B7-7B499F442712}" destId="{78878B7C-7215-4D6F-B3D9-920C901F9D23}" srcOrd="0" destOrd="0" parTransId="{E1840652-D408-470B-B795-688FC06BE05A}" sibTransId="{206AF97C-F140-4D1A-95D0-103E1638BA79}"/>
    <dgm:cxn modelId="{5DF783DE-C99C-419D-BC82-05A41B14D980}" srcId="{BB560575-EB10-4826-A6B7-7B499F442712}" destId="{890E067D-5EE2-438B-AC4B-598B6FFD2F02}" srcOrd="4" destOrd="0" parTransId="{772166F7-1DB1-4881-BC93-5A0C445A657E}" sibTransId="{EECA86F5-76D7-4816-B9C5-BC34B98E49D5}"/>
    <dgm:cxn modelId="{1D73F95C-1AEF-4C8D-AC72-306B91BC0644}" type="presOf" srcId="{78878B7C-7215-4D6F-B3D9-920C901F9D23}" destId="{F3FE4E4C-43A7-4581-B41F-D53D7330D457}" srcOrd="0" destOrd="0" presId="urn:microsoft.com/office/officeart/2005/8/layout/vList2"/>
    <dgm:cxn modelId="{C5ACBF9D-DAF8-4440-A065-29C96FC65964}" type="presParOf" srcId="{3CD622E1-1349-4146-8796-9AB84FA41529}" destId="{F3FE4E4C-43A7-4581-B41F-D53D7330D457}" srcOrd="0" destOrd="0" presId="urn:microsoft.com/office/officeart/2005/8/layout/vList2"/>
    <dgm:cxn modelId="{8EF58AAF-B6EF-442E-8D64-529D3C485003}" type="presParOf" srcId="{3CD622E1-1349-4146-8796-9AB84FA41529}" destId="{8494EE44-5F36-4D1A-A738-4E779A284EC3}" srcOrd="1" destOrd="0" presId="urn:microsoft.com/office/officeart/2005/8/layout/vList2"/>
    <dgm:cxn modelId="{5049C0CC-27BB-45F4-B1F6-4BF952384918}" type="presParOf" srcId="{3CD622E1-1349-4146-8796-9AB84FA41529}" destId="{F5E0CEB8-F492-48EA-8553-4E130385CE8C}" srcOrd="2" destOrd="0" presId="urn:microsoft.com/office/officeart/2005/8/layout/vList2"/>
    <dgm:cxn modelId="{FE266554-66AE-483C-A493-8086DDA73189}" type="presParOf" srcId="{3CD622E1-1349-4146-8796-9AB84FA41529}" destId="{9611250C-EAEA-4100-AE87-EB8E14762F53}" srcOrd="3" destOrd="0" presId="urn:microsoft.com/office/officeart/2005/8/layout/vList2"/>
    <dgm:cxn modelId="{996648DD-8D77-4E99-A481-41BE7FA94997}" type="presParOf" srcId="{3CD622E1-1349-4146-8796-9AB84FA41529}" destId="{923941BE-C6C9-4F04-A7EE-C932B4451658}" srcOrd="4" destOrd="0" presId="urn:microsoft.com/office/officeart/2005/8/layout/vList2"/>
    <dgm:cxn modelId="{B615C6A3-95AC-424F-903E-C3F8F6DE8660}" type="presParOf" srcId="{3CD622E1-1349-4146-8796-9AB84FA41529}" destId="{A3EC4288-4ACC-411A-BF9F-09E609931429}" srcOrd="5" destOrd="0" presId="urn:microsoft.com/office/officeart/2005/8/layout/vList2"/>
    <dgm:cxn modelId="{ACD22ADE-A877-442C-9975-261640F4F6F7}" type="presParOf" srcId="{3CD622E1-1349-4146-8796-9AB84FA41529}" destId="{1BA92689-6DFF-4039-A1BA-BE1E8DB55400}" srcOrd="6" destOrd="0" presId="urn:microsoft.com/office/officeart/2005/8/layout/vList2"/>
    <dgm:cxn modelId="{877CD46B-6EB7-462F-9B89-355AD98336BC}" type="presParOf" srcId="{3CD622E1-1349-4146-8796-9AB84FA41529}" destId="{DDE3D572-C9BB-49F9-AD74-C8CA9ACBC417}" srcOrd="7" destOrd="0" presId="urn:microsoft.com/office/officeart/2005/8/layout/vList2"/>
    <dgm:cxn modelId="{5A1172BF-88D5-403E-BC31-21E80744F762}" type="presParOf" srcId="{3CD622E1-1349-4146-8796-9AB84FA41529}" destId="{B9C65AC2-9E0F-4323-8776-3EA7F4F8932B}"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D1ADA60-3E97-40E8-B317-59291DD93084}"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8A1EAC56-84D3-463C-A59C-2F1ED69E547D}">
      <dgm:prSet phldrT="[Text]"/>
      <dgm:spPr/>
      <dgm:t>
        <a:bodyPr vert="vert270"/>
        <a:lstStyle/>
        <a:p>
          <a:r>
            <a:rPr lang="en-US" dirty="0" smtClean="0"/>
            <a:t>Thematic area 1</a:t>
          </a:r>
          <a:endParaRPr lang="en-US" dirty="0"/>
        </a:p>
      </dgm:t>
    </dgm:pt>
    <dgm:pt modelId="{7586A1B5-EF91-44B5-BBE5-8DDD0076659A}" type="parTrans" cxnId="{8156E695-C04E-4952-8CCE-5413B19150C1}">
      <dgm:prSet/>
      <dgm:spPr/>
      <dgm:t>
        <a:bodyPr/>
        <a:lstStyle/>
        <a:p>
          <a:endParaRPr lang="en-US"/>
        </a:p>
      </dgm:t>
    </dgm:pt>
    <dgm:pt modelId="{029B39DF-AD99-4F6F-AA9E-AECA6158FD97}" type="sibTrans" cxnId="{8156E695-C04E-4952-8CCE-5413B19150C1}">
      <dgm:prSet/>
      <dgm:spPr/>
      <dgm:t>
        <a:bodyPr/>
        <a:lstStyle/>
        <a:p>
          <a:endParaRPr lang="en-US"/>
        </a:p>
      </dgm:t>
    </dgm:pt>
    <dgm:pt modelId="{42EFF717-F71C-40D7-9A43-970FA0093ECF}">
      <dgm:prSet phldrT="[Text]" custT="1"/>
      <dgm:spPr/>
      <dgm:t>
        <a:bodyPr/>
        <a:lstStyle/>
        <a:p>
          <a:r>
            <a:rPr lang="en-US" sz="2350" smtClean="0"/>
            <a:t>Advance </a:t>
          </a:r>
          <a:r>
            <a:rPr lang="en-US" sz="2350" dirty="0" smtClean="0"/>
            <a:t>the alignment of the 2063, the 2030 and the transformative agendas</a:t>
          </a:r>
          <a:endParaRPr lang="en-US" sz="2350" dirty="0"/>
        </a:p>
      </dgm:t>
    </dgm:pt>
    <dgm:pt modelId="{DC5E6807-474A-4D3B-94AC-4F55360426F6}" type="parTrans" cxnId="{40366344-2668-4BD0-87A8-A2B4ABBBD2A8}">
      <dgm:prSet/>
      <dgm:spPr/>
      <dgm:t>
        <a:bodyPr/>
        <a:lstStyle/>
        <a:p>
          <a:endParaRPr lang="en-US"/>
        </a:p>
      </dgm:t>
    </dgm:pt>
    <dgm:pt modelId="{93E3B2A0-BB4A-4248-9A51-4591926C76EA}" type="sibTrans" cxnId="{40366344-2668-4BD0-87A8-A2B4ABBBD2A8}">
      <dgm:prSet/>
      <dgm:spPr/>
      <dgm:t>
        <a:bodyPr/>
        <a:lstStyle/>
        <a:p>
          <a:endParaRPr lang="en-US"/>
        </a:p>
      </dgm:t>
    </dgm:pt>
    <dgm:pt modelId="{3BD5D52A-1AC2-4AD8-BE5D-B36BA157C96A}">
      <dgm:prSet phldrT="[Text]" custT="1"/>
      <dgm:spPr/>
      <dgm:t>
        <a:bodyPr/>
        <a:lstStyle/>
        <a:p>
          <a:r>
            <a:rPr lang="en-US" sz="2350" dirty="0" smtClean="0"/>
            <a:t>Introduce a strong governance and coordination mechanism at the African continent level</a:t>
          </a:r>
          <a:endParaRPr lang="en-US" sz="2350" dirty="0"/>
        </a:p>
      </dgm:t>
    </dgm:pt>
    <dgm:pt modelId="{46CBCBF4-001A-4253-8D21-EF28DAB8C687}" type="parTrans" cxnId="{C426C223-9886-4AD7-AF19-46890534B047}">
      <dgm:prSet/>
      <dgm:spPr/>
      <dgm:t>
        <a:bodyPr/>
        <a:lstStyle/>
        <a:p>
          <a:endParaRPr lang="en-US"/>
        </a:p>
      </dgm:t>
    </dgm:pt>
    <dgm:pt modelId="{D0E45ACC-ED1F-45EC-AAC1-3466828A9CDD}" type="sibTrans" cxnId="{C426C223-9886-4AD7-AF19-46890534B047}">
      <dgm:prSet/>
      <dgm:spPr/>
      <dgm:t>
        <a:bodyPr/>
        <a:lstStyle/>
        <a:p>
          <a:endParaRPr lang="en-US"/>
        </a:p>
      </dgm:t>
    </dgm:pt>
    <dgm:pt modelId="{D08F5185-41AB-4F73-8C37-65CF9A56C793}">
      <dgm:prSet custT="1"/>
      <dgm:spPr/>
      <dgm:t>
        <a:bodyPr/>
        <a:lstStyle/>
        <a:p>
          <a:r>
            <a:rPr lang="en-US" sz="2350" smtClean="0"/>
            <a:t>Promote </a:t>
          </a:r>
          <a:r>
            <a:rPr lang="en-US" sz="2350" dirty="0" smtClean="0"/>
            <a:t>and maintaining a high level political commitment to develop and sustain sound institutional and organizational frameworks</a:t>
          </a:r>
        </a:p>
      </dgm:t>
    </dgm:pt>
    <dgm:pt modelId="{C0C45458-26C8-4C00-AF4B-AA254B12EAC0}" type="parTrans" cxnId="{E81D8B68-3A4A-4EBF-A76B-C13D1FEE3FDC}">
      <dgm:prSet/>
      <dgm:spPr/>
      <dgm:t>
        <a:bodyPr/>
        <a:lstStyle/>
        <a:p>
          <a:endParaRPr lang="en-US"/>
        </a:p>
      </dgm:t>
    </dgm:pt>
    <dgm:pt modelId="{8DD63905-A052-443E-ACE0-7CA599FA954B}" type="sibTrans" cxnId="{E81D8B68-3A4A-4EBF-A76B-C13D1FEE3FDC}">
      <dgm:prSet/>
      <dgm:spPr/>
      <dgm:t>
        <a:bodyPr/>
        <a:lstStyle/>
        <a:p>
          <a:endParaRPr lang="en-US"/>
        </a:p>
      </dgm:t>
    </dgm:pt>
    <dgm:pt modelId="{4D765CB3-C791-4C40-A35F-6A16EDAB9395}">
      <dgm:prSet custT="1"/>
      <dgm:spPr/>
      <dgm:t>
        <a:bodyPr/>
        <a:lstStyle/>
        <a:p>
          <a:r>
            <a:rPr lang="en-US" sz="2350" dirty="0" smtClean="0"/>
            <a:t>Recognize, on the national levels, the national statistical offices as the central coordinators</a:t>
          </a:r>
        </a:p>
      </dgm:t>
    </dgm:pt>
    <dgm:pt modelId="{9F1BB7B8-1148-40E8-8821-002F82AFA7BA}" type="parTrans" cxnId="{6127B050-145F-4D54-8302-BFDA2683E6C1}">
      <dgm:prSet/>
      <dgm:spPr/>
      <dgm:t>
        <a:bodyPr/>
        <a:lstStyle/>
        <a:p>
          <a:endParaRPr lang="en-US"/>
        </a:p>
      </dgm:t>
    </dgm:pt>
    <dgm:pt modelId="{EC8E67C7-44C1-4706-976A-322002BB7C3F}" type="sibTrans" cxnId="{6127B050-145F-4D54-8302-BFDA2683E6C1}">
      <dgm:prSet/>
      <dgm:spPr/>
      <dgm:t>
        <a:bodyPr/>
        <a:lstStyle/>
        <a:p>
          <a:endParaRPr lang="en-US"/>
        </a:p>
      </dgm:t>
    </dgm:pt>
    <dgm:pt modelId="{EF8B71C7-8F6B-464B-A814-1A4287553B1B}">
      <dgm:prSet custT="1"/>
      <dgm:spPr/>
      <dgm:t>
        <a:bodyPr/>
        <a:lstStyle/>
        <a:p>
          <a:r>
            <a:rPr lang="en-US" sz="2350" dirty="0" smtClean="0"/>
            <a:t>Incorporate into the guidelines for NSDS reflections and recommendations about the transformation of official statistics </a:t>
          </a:r>
          <a:endParaRPr lang="en-US" sz="2350" dirty="0"/>
        </a:p>
      </dgm:t>
    </dgm:pt>
    <dgm:pt modelId="{8AAACAE7-AD03-4106-93DA-665934D02664}" type="parTrans" cxnId="{2FD6D8DD-7DA8-404E-9B27-41E601668F21}">
      <dgm:prSet/>
      <dgm:spPr/>
      <dgm:t>
        <a:bodyPr/>
        <a:lstStyle/>
        <a:p>
          <a:endParaRPr lang="en-US"/>
        </a:p>
      </dgm:t>
    </dgm:pt>
    <dgm:pt modelId="{1C512672-65E7-4F62-BB1C-6F62FC809D06}" type="sibTrans" cxnId="{2FD6D8DD-7DA8-404E-9B27-41E601668F21}">
      <dgm:prSet/>
      <dgm:spPr/>
      <dgm:t>
        <a:bodyPr/>
        <a:lstStyle/>
        <a:p>
          <a:endParaRPr lang="en-US"/>
        </a:p>
      </dgm:t>
    </dgm:pt>
    <dgm:pt modelId="{75D0AF15-94BE-4B5D-80F5-6D119E2CF46C}">
      <dgm:prSet custT="1"/>
      <dgm:spPr/>
      <dgm:t>
        <a:bodyPr/>
        <a:lstStyle/>
        <a:p>
          <a:r>
            <a:rPr lang="en-US" sz="2350" dirty="0" smtClean="0"/>
            <a:t>Incorporate the development of specific 5 thematic areas cross cutting programs for African countries at (sub-) regional level aiming at deepening and sharing good practices, knowledge and tools on the transformation and modernization of national statistical systems</a:t>
          </a:r>
        </a:p>
      </dgm:t>
    </dgm:pt>
    <dgm:pt modelId="{10305920-76F5-48FC-AAE2-A3A0E4023665}" type="parTrans" cxnId="{64590783-C487-48F8-A046-8F896175C160}">
      <dgm:prSet/>
      <dgm:spPr/>
      <dgm:t>
        <a:bodyPr/>
        <a:lstStyle/>
        <a:p>
          <a:endParaRPr lang="en-US"/>
        </a:p>
      </dgm:t>
    </dgm:pt>
    <dgm:pt modelId="{86D81485-1E29-4811-A3A5-D66EAFFA3280}" type="sibTrans" cxnId="{64590783-C487-48F8-A046-8F896175C160}">
      <dgm:prSet/>
      <dgm:spPr/>
      <dgm:t>
        <a:bodyPr/>
        <a:lstStyle/>
        <a:p>
          <a:endParaRPr lang="en-US"/>
        </a:p>
      </dgm:t>
    </dgm:pt>
    <dgm:pt modelId="{71A08F59-F8C6-42F9-8D23-54C738AC31C1}">
      <dgm:prSet custT="1"/>
      <dgm:spPr/>
      <dgm:t>
        <a:bodyPr/>
        <a:lstStyle/>
        <a:p>
          <a:r>
            <a:rPr lang="en-US" sz="2350" dirty="0" smtClean="0"/>
            <a:t>Recognize the importance of south-south cooperation in fostering and sharing innovative solutions to challenges and constraints </a:t>
          </a:r>
          <a:endParaRPr lang="en-US" sz="2350" dirty="0"/>
        </a:p>
      </dgm:t>
    </dgm:pt>
    <dgm:pt modelId="{18CB127F-CB1A-4A92-A2C9-94EA86FDE3FD}" type="parTrans" cxnId="{62E18FDA-2152-493B-9D3D-AC8C3C98B8F4}">
      <dgm:prSet/>
      <dgm:spPr/>
      <dgm:t>
        <a:bodyPr/>
        <a:lstStyle/>
        <a:p>
          <a:endParaRPr lang="en-US"/>
        </a:p>
      </dgm:t>
    </dgm:pt>
    <dgm:pt modelId="{8780304D-7E78-473B-B591-F5ECF030E96C}" type="sibTrans" cxnId="{62E18FDA-2152-493B-9D3D-AC8C3C98B8F4}">
      <dgm:prSet/>
      <dgm:spPr/>
      <dgm:t>
        <a:bodyPr/>
        <a:lstStyle/>
        <a:p>
          <a:endParaRPr lang="en-US"/>
        </a:p>
      </dgm:t>
    </dgm:pt>
    <dgm:pt modelId="{49E08D6B-9121-4233-B7C3-03EF37C1B84E}" type="pres">
      <dgm:prSet presAssocID="{DD1ADA60-3E97-40E8-B317-59291DD93084}" presName="Name0" presStyleCnt="0">
        <dgm:presLayoutVars>
          <dgm:dir/>
          <dgm:animLvl val="lvl"/>
          <dgm:resizeHandles val="exact"/>
        </dgm:presLayoutVars>
      </dgm:prSet>
      <dgm:spPr/>
      <dgm:t>
        <a:bodyPr/>
        <a:lstStyle/>
        <a:p>
          <a:endParaRPr lang="en-US"/>
        </a:p>
      </dgm:t>
    </dgm:pt>
    <dgm:pt modelId="{371CEB75-3F85-4CEB-9B0D-74950FB58C6F}" type="pres">
      <dgm:prSet presAssocID="{8A1EAC56-84D3-463C-A59C-2F1ED69E547D}" presName="linNode" presStyleCnt="0"/>
      <dgm:spPr/>
    </dgm:pt>
    <dgm:pt modelId="{B4CA0902-690A-4C72-A4B3-9FC71501F24E}" type="pres">
      <dgm:prSet presAssocID="{8A1EAC56-84D3-463C-A59C-2F1ED69E547D}" presName="parentText" presStyleLbl="node1" presStyleIdx="0" presStyleCnt="1" custScaleX="25059" custLinFactNeighborX="-21521" custLinFactNeighborY="-459">
        <dgm:presLayoutVars>
          <dgm:chMax val="1"/>
          <dgm:bulletEnabled val="1"/>
        </dgm:presLayoutVars>
      </dgm:prSet>
      <dgm:spPr/>
      <dgm:t>
        <a:bodyPr/>
        <a:lstStyle/>
        <a:p>
          <a:endParaRPr lang="en-US"/>
        </a:p>
      </dgm:t>
    </dgm:pt>
    <dgm:pt modelId="{CB1E72AA-1478-4331-BA66-AA1E232AF808}" type="pres">
      <dgm:prSet presAssocID="{8A1EAC56-84D3-463C-A59C-2F1ED69E547D}" presName="descendantText" presStyleLbl="alignAccFollowNode1" presStyleIdx="0" presStyleCnt="1" custScaleX="141096" custScaleY="125000">
        <dgm:presLayoutVars>
          <dgm:bulletEnabled val="1"/>
        </dgm:presLayoutVars>
      </dgm:prSet>
      <dgm:spPr/>
      <dgm:t>
        <a:bodyPr/>
        <a:lstStyle/>
        <a:p>
          <a:endParaRPr lang="en-US"/>
        </a:p>
      </dgm:t>
    </dgm:pt>
  </dgm:ptLst>
  <dgm:cxnLst>
    <dgm:cxn modelId="{64590783-C487-48F8-A046-8F896175C160}" srcId="{8A1EAC56-84D3-463C-A59C-2F1ED69E547D}" destId="{75D0AF15-94BE-4B5D-80F5-6D119E2CF46C}" srcOrd="5" destOrd="0" parTransId="{10305920-76F5-48FC-AAE2-A3A0E4023665}" sibTransId="{86D81485-1E29-4811-A3A5-D66EAFFA3280}"/>
    <dgm:cxn modelId="{4D04C342-98E1-41D2-8DEB-6B93D2225ABA}" type="presOf" srcId="{71A08F59-F8C6-42F9-8D23-54C738AC31C1}" destId="{CB1E72AA-1478-4331-BA66-AA1E232AF808}" srcOrd="0" destOrd="6" presId="urn:microsoft.com/office/officeart/2005/8/layout/vList5"/>
    <dgm:cxn modelId="{7F930BFF-F811-42D1-A94E-BD41432206D3}" type="presOf" srcId="{D08F5185-41AB-4F73-8C37-65CF9A56C793}" destId="{CB1E72AA-1478-4331-BA66-AA1E232AF808}" srcOrd="0" destOrd="1" presId="urn:microsoft.com/office/officeart/2005/8/layout/vList5"/>
    <dgm:cxn modelId="{2FD6D8DD-7DA8-404E-9B27-41E601668F21}" srcId="{8A1EAC56-84D3-463C-A59C-2F1ED69E547D}" destId="{EF8B71C7-8F6B-464B-A814-1A4287553B1B}" srcOrd="3" destOrd="0" parTransId="{8AAACAE7-AD03-4106-93DA-665934D02664}" sibTransId="{1C512672-65E7-4F62-BB1C-6F62FC809D06}"/>
    <dgm:cxn modelId="{A7F8F23C-E63C-40B9-B203-A886F2BECCEF}" type="presOf" srcId="{DD1ADA60-3E97-40E8-B317-59291DD93084}" destId="{49E08D6B-9121-4233-B7C3-03EF37C1B84E}" srcOrd="0" destOrd="0" presId="urn:microsoft.com/office/officeart/2005/8/layout/vList5"/>
    <dgm:cxn modelId="{05934934-F39F-455A-B00E-9691695D4B9B}" type="presOf" srcId="{EF8B71C7-8F6B-464B-A814-1A4287553B1B}" destId="{CB1E72AA-1478-4331-BA66-AA1E232AF808}" srcOrd="0" destOrd="3" presId="urn:microsoft.com/office/officeart/2005/8/layout/vList5"/>
    <dgm:cxn modelId="{62E18FDA-2152-493B-9D3D-AC8C3C98B8F4}" srcId="{8A1EAC56-84D3-463C-A59C-2F1ED69E547D}" destId="{71A08F59-F8C6-42F9-8D23-54C738AC31C1}" srcOrd="6" destOrd="0" parTransId="{18CB127F-CB1A-4A92-A2C9-94EA86FDE3FD}" sibTransId="{8780304D-7E78-473B-B591-F5ECF030E96C}"/>
    <dgm:cxn modelId="{3D08E622-E56E-40B9-97D5-B4B7FAEB0567}" type="presOf" srcId="{75D0AF15-94BE-4B5D-80F5-6D119E2CF46C}" destId="{CB1E72AA-1478-4331-BA66-AA1E232AF808}" srcOrd="0" destOrd="5" presId="urn:microsoft.com/office/officeart/2005/8/layout/vList5"/>
    <dgm:cxn modelId="{9CB11B90-0AA6-47B3-BF5D-C5B29D2D22CA}" type="presOf" srcId="{4D765CB3-C791-4C40-A35F-6A16EDAB9395}" destId="{CB1E72AA-1478-4331-BA66-AA1E232AF808}" srcOrd="0" destOrd="2" presId="urn:microsoft.com/office/officeart/2005/8/layout/vList5"/>
    <dgm:cxn modelId="{8156E695-C04E-4952-8CCE-5413B19150C1}" srcId="{DD1ADA60-3E97-40E8-B317-59291DD93084}" destId="{8A1EAC56-84D3-463C-A59C-2F1ED69E547D}" srcOrd="0" destOrd="0" parTransId="{7586A1B5-EF91-44B5-BBE5-8DDD0076659A}" sibTransId="{029B39DF-AD99-4F6F-AA9E-AECA6158FD97}"/>
    <dgm:cxn modelId="{F4C42C1B-393C-42B1-B6D8-0B75DB877FA3}" type="presOf" srcId="{42EFF717-F71C-40D7-9A43-970FA0093ECF}" destId="{CB1E72AA-1478-4331-BA66-AA1E232AF808}" srcOrd="0" destOrd="0" presId="urn:microsoft.com/office/officeart/2005/8/layout/vList5"/>
    <dgm:cxn modelId="{E81D8B68-3A4A-4EBF-A76B-C13D1FEE3FDC}" srcId="{8A1EAC56-84D3-463C-A59C-2F1ED69E547D}" destId="{D08F5185-41AB-4F73-8C37-65CF9A56C793}" srcOrd="1" destOrd="0" parTransId="{C0C45458-26C8-4C00-AF4B-AA254B12EAC0}" sibTransId="{8DD63905-A052-443E-ACE0-7CA599FA954B}"/>
    <dgm:cxn modelId="{F915B574-B77F-4815-9593-A00E8781B8CB}" type="presOf" srcId="{3BD5D52A-1AC2-4AD8-BE5D-B36BA157C96A}" destId="{CB1E72AA-1478-4331-BA66-AA1E232AF808}" srcOrd="0" destOrd="4" presId="urn:microsoft.com/office/officeart/2005/8/layout/vList5"/>
    <dgm:cxn modelId="{C426C223-9886-4AD7-AF19-46890534B047}" srcId="{8A1EAC56-84D3-463C-A59C-2F1ED69E547D}" destId="{3BD5D52A-1AC2-4AD8-BE5D-B36BA157C96A}" srcOrd="4" destOrd="0" parTransId="{46CBCBF4-001A-4253-8D21-EF28DAB8C687}" sibTransId="{D0E45ACC-ED1F-45EC-AAC1-3466828A9CDD}"/>
    <dgm:cxn modelId="{796B8EF8-C811-467A-8517-FD3C1023CD41}" type="presOf" srcId="{8A1EAC56-84D3-463C-A59C-2F1ED69E547D}" destId="{B4CA0902-690A-4C72-A4B3-9FC71501F24E}" srcOrd="0" destOrd="0" presId="urn:microsoft.com/office/officeart/2005/8/layout/vList5"/>
    <dgm:cxn modelId="{6127B050-145F-4D54-8302-BFDA2683E6C1}" srcId="{8A1EAC56-84D3-463C-A59C-2F1ED69E547D}" destId="{4D765CB3-C791-4C40-A35F-6A16EDAB9395}" srcOrd="2" destOrd="0" parTransId="{9F1BB7B8-1148-40E8-8821-002F82AFA7BA}" sibTransId="{EC8E67C7-44C1-4706-976A-322002BB7C3F}"/>
    <dgm:cxn modelId="{40366344-2668-4BD0-87A8-A2B4ABBBD2A8}" srcId="{8A1EAC56-84D3-463C-A59C-2F1ED69E547D}" destId="{42EFF717-F71C-40D7-9A43-970FA0093ECF}" srcOrd="0" destOrd="0" parTransId="{DC5E6807-474A-4D3B-94AC-4F55360426F6}" sibTransId="{93E3B2A0-BB4A-4248-9A51-4591926C76EA}"/>
    <dgm:cxn modelId="{1D42F964-F58B-4671-8479-09B0E01AECF9}" type="presParOf" srcId="{49E08D6B-9121-4233-B7C3-03EF37C1B84E}" destId="{371CEB75-3F85-4CEB-9B0D-74950FB58C6F}" srcOrd="0" destOrd="0" presId="urn:microsoft.com/office/officeart/2005/8/layout/vList5"/>
    <dgm:cxn modelId="{93762919-E5EC-4E4F-900C-032D32F18B91}" type="presParOf" srcId="{371CEB75-3F85-4CEB-9B0D-74950FB58C6F}" destId="{B4CA0902-690A-4C72-A4B3-9FC71501F24E}" srcOrd="0" destOrd="0" presId="urn:microsoft.com/office/officeart/2005/8/layout/vList5"/>
    <dgm:cxn modelId="{F5ADCC23-A6F4-4328-BEF4-D722A687B995}" type="presParOf" srcId="{371CEB75-3F85-4CEB-9B0D-74950FB58C6F}" destId="{CB1E72AA-1478-4331-BA66-AA1E232AF80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D1ADA60-3E97-40E8-B317-59291DD93084}"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8A1EAC56-84D3-463C-A59C-2F1ED69E547D}">
      <dgm:prSet phldrT="[Text]"/>
      <dgm:spPr/>
      <dgm:t>
        <a:bodyPr vert="vert270"/>
        <a:lstStyle/>
        <a:p>
          <a:r>
            <a:rPr lang="en-US" dirty="0" smtClean="0"/>
            <a:t>Thematic area 2</a:t>
          </a:r>
          <a:endParaRPr lang="en-US" dirty="0"/>
        </a:p>
      </dgm:t>
    </dgm:pt>
    <dgm:pt modelId="{7586A1B5-EF91-44B5-BBE5-8DDD0076659A}" type="parTrans" cxnId="{8156E695-C04E-4952-8CCE-5413B19150C1}">
      <dgm:prSet/>
      <dgm:spPr/>
      <dgm:t>
        <a:bodyPr/>
        <a:lstStyle/>
        <a:p>
          <a:endParaRPr lang="en-US"/>
        </a:p>
      </dgm:t>
    </dgm:pt>
    <dgm:pt modelId="{029B39DF-AD99-4F6F-AA9E-AECA6158FD97}" type="sibTrans" cxnId="{8156E695-C04E-4952-8CCE-5413B19150C1}">
      <dgm:prSet/>
      <dgm:spPr/>
      <dgm:t>
        <a:bodyPr/>
        <a:lstStyle/>
        <a:p>
          <a:endParaRPr lang="en-US"/>
        </a:p>
      </dgm:t>
    </dgm:pt>
    <dgm:pt modelId="{42EFF717-F71C-40D7-9A43-970FA0093ECF}">
      <dgm:prSet phldrT="[Text]" custT="1"/>
      <dgm:spPr/>
      <dgm:t>
        <a:bodyPr/>
        <a:lstStyle/>
        <a:p>
          <a:r>
            <a:rPr lang="en-US" sz="2900" dirty="0" smtClean="0"/>
            <a:t>Recognize that the momentum is right to attract the proper attention to modernization of statistics and to advocate for an active participation of official statisticians in the design, implementation and evaluation of development strategies</a:t>
          </a:r>
          <a:endParaRPr lang="en-US" sz="2900" dirty="0"/>
        </a:p>
      </dgm:t>
    </dgm:pt>
    <dgm:pt modelId="{DC5E6807-474A-4D3B-94AC-4F55360426F6}" type="parTrans" cxnId="{40366344-2668-4BD0-87A8-A2B4ABBBD2A8}">
      <dgm:prSet/>
      <dgm:spPr/>
      <dgm:t>
        <a:bodyPr/>
        <a:lstStyle/>
        <a:p>
          <a:endParaRPr lang="en-US"/>
        </a:p>
      </dgm:t>
    </dgm:pt>
    <dgm:pt modelId="{93E3B2A0-BB4A-4248-9A51-4591926C76EA}" type="sibTrans" cxnId="{40366344-2668-4BD0-87A8-A2B4ABBBD2A8}">
      <dgm:prSet/>
      <dgm:spPr/>
      <dgm:t>
        <a:bodyPr/>
        <a:lstStyle/>
        <a:p>
          <a:endParaRPr lang="en-US"/>
        </a:p>
      </dgm:t>
    </dgm:pt>
    <dgm:pt modelId="{6BF2A0C9-D54A-4BD3-ACCB-219604FF9E5D}">
      <dgm:prSet custT="1"/>
      <dgm:spPr/>
      <dgm:t>
        <a:bodyPr/>
        <a:lstStyle/>
        <a:p>
          <a:r>
            <a:rPr lang="en-US" sz="2900" dirty="0" smtClean="0"/>
            <a:t>Align global, (sub-) regional and national communication strategies and </a:t>
          </a:r>
          <a:r>
            <a:rPr lang="en-US" sz="2900" dirty="0" err="1" smtClean="0"/>
            <a:t>programmes</a:t>
          </a:r>
          <a:r>
            <a:rPr lang="en-US" sz="2900" dirty="0" smtClean="0"/>
            <a:t> </a:t>
          </a:r>
          <a:r>
            <a:rPr lang="en-US" sz="2900" dirty="0" smtClean="0">
              <a:solidFill>
                <a:schemeClr val="tx1"/>
              </a:solidFill>
              <a:effectLst/>
              <a:latin typeface="+mn-lt"/>
              <a:ea typeface="+mn-ea"/>
              <a:cs typeface="+mn-cs"/>
            </a:rPr>
            <a:t>addressing the value of official statistics </a:t>
          </a:r>
          <a:endParaRPr lang="en-US" sz="2900" dirty="0" smtClean="0"/>
        </a:p>
      </dgm:t>
    </dgm:pt>
    <dgm:pt modelId="{1533C7F8-A447-462F-8F92-E22BA70C107E}" type="parTrans" cxnId="{06A17961-0F26-46B8-AA81-0957EAFC8F43}">
      <dgm:prSet/>
      <dgm:spPr/>
      <dgm:t>
        <a:bodyPr/>
        <a:lstStyle/>
        <a:p>
          <a:endParaRPr lang="en-US"/>
        </a:p>
      </dgm:t>
    </dgm:pt>
    <dgm:pt modelId="{F9F27EAE-3215-4FFA-A63A-ED6A3213B2AA}" type="sibTrans" cxnId="{06A17961-0F26-46B8-AA81-0957EAFC8F43}">
      <dgm:prSet/>
      <dgm:spPr/>
      <dgm:t>
        <a:bodyPr/>
        <a:lstStyle/>
        <a:p>
          <a:endParaRPr lang="en-US"/>
        </a:p>
      </dgm:t>
    </dgm:pt>
    <dgm:pt modelId="{975A7711-9A4F-45B7-9E3A-3DD24CFD2986}">
      <dgm:prSet custT="1"/>
      <dgm:spPr/>
      <dgm:t>
        <a:bodyPr/>
        <a:lstStyle/>
        <a:p>
          <a:r>
            <a:rPr lang="en-US" sz="2900" smtClean="0"/>
            <a:t>Advocate for the rather limited investments and operational costs</a:t>
          </a:r>
          <a:endParaRPr lang="en-US" sz="2900" dirty="0" smtClean="0"/>
        </a:p>
      </dgm:t>
    </dgm:pt>
    <dgm:pt modelId="{B7D019F3-6A57-4781-89A5-2B23CC1F74C3}" type="parTrans" cxnId="{5914A388-723B-4FF7-84E0-B270E3668165}">
      <dgm:prSet/>
      <dgm:spPr/>
      <dgm:t>
        <a:bodyPr/>
        <a:lstStyle/>
        <a:p>
          <a:endParaRPr lang="en-US"/>
        </a:p>
      </dgm:t>
    </dgm:pt>
    <dgm:pt modelId="{953F71CB-D8C1-4AE3-8247-73BDA49EC3B3}" type="sibTrans" cxnId="{5914A388-723B-4FF7-84E0-B270E3668165}">
      <dgm:prSet/>
      <dgm:spPr/>
      <dgm:t>
        <a:bodyPr/>
        <a:lstStyle/>
        <a:p>
          <a:endParaRPr lang="en-US"/>
        </a:p>
      </dgm:t>
    </dgm:pt>
    <dgm:pt modelId="{E2F1498C-C7B3-4E30-955B-F7B11FCB4317}">
      <dgm:prSet custT="1"/>
      <dgm:spPr/>
      <dgm:t>
        <a:bodyPr/>
        <a:lstStyle/>
        <a:p>
          <a:r>
            <a:rPr lang="en-US" sz="2900" smtClean="0"/>
            <a:t>Engage policy makers and other stakeholders</a:t>
          </a:r>
          <a:endParaRPr lang="en-US" sz="2900" dirty="0" smtClean="0"/>
        </a:p>
      </dgm:t>
    </dgm:pt>
    <dgm:pt modelId="{07C5682E-2DA6-4101-8ED4-F7C2D5E21FF4}" type="parTrans" cxnId="{05051E72-B0F1-4FBB-9792-E978F31F77AA}">
      <dgm:prSet/>
      <dgm:spPr/>
      <dgm:t>
        <a:bodyPr/>
        <a:lstStyle/>
        <a:p>
          <a:endParaRPr lang="en-US"/>
        </a:p>
      </dgm:t>
    </dgm:pt>
    <dgm:pt modelId="{5D2912DD-4505-4609-A18D-A9CD8F1B2D84}" type="sibTrans" cxnId="{05051E72-B0F1-4FBB-9792-E978F31F77AA}">
      <dgm:prSet/>
      <dgm:spPr/>
      <dgm:t>
        <a:bodyPr/>
        <a:lstStyle/>
        <a:p>
          <a:endParaRPr lang="en-US"/>
        </a:p>
      </dgm:t>
    </dgm:pt>
    <dgm:pt modelId="{FDBB001D-D531-4FFB-9D9E-F1E830866AAB}">
      <dgm:prSet custT="1"/>
      <dgm:spPr/>
      <dgm:t>
        <a:bodyPr/>
        <a:lstStyle/>
        <a:p>
          <a:r>
            <a:rPr lang="en-US" sz="2900" smtClean="0"/>
            <a:t>Address the issue of high staff turnover</a:t>
          </a:r>
          <a:endParaRPr lang="en-US" sz="2900" dirty="0" smtClean="0"/>
        </a:p>
      </dgm:t>
    </dgm:pt>
    <dgm:pt modelId="{AA0C0309-DD2C-4D28-A3C1-A87F514F5A52}" type="parTrans" cxnId="{94984A93-4CB0-4398-8E88-49306A58E8AA}">
      <dgm:prSet/>
      <dgm:spPr/>
      <dgm:t>
        <a:bodyPr/>
        <a:lstStyle/>
        <a:p>
          <a:endParaRPr lang="en-US"/>
        </a:p>
      </dgm:t>
    </dgm:pt>
    <dgm:pt modelId="{19BB1216-671C-4273-A48E-7BFAF6139302}" type="sibTrans" cxnId="{94984A93-4CB0-4398-8E88-49306A58E8AA}">
      <dgm:prSet/>
      <dgm:spPr/>
      <dgm:t>
        <a:bodyPr/>
        <a:lstStyle/>
        <a:p>
          <a:endParaRPr lang="en-US"/>
        </a:p>
      </dgm:t>
    </dgm:pt>
    <dgm:pt modelId="{15E8DD13-9A09-4186-BBB5-5BED51DDA48B}">
      <dgm:prSet custT="1"/>
      <dgm:spPr/>
      <dgm:t>
        <a:bodyPr/>
        <a:lstStyle/>
        <a:p>
          <a:r>
            <a:rPr lang="en-US" sz="2900" dirty="0" smtClean="0"/>
            <a:t>Improve partnership with the data communities, data producers and users, and other stakeholders </a:t>
          </a:r>
          <a:endParaRPr lang="en-US" sz="2900" dirty="0"/>
        </a:p>
      </dgm:t>
    </dgm:pt>
    <dgm:pt modelId="{AB3940C7-60C3-4D61-A175-009583D22329}" type="parTrans" cxnId="{7A47D740-880C-4714-9E6C-AF3A8EE342EF}">
      <dgm:prSet/>
      <dgm:spPr/>
      <dgm:t>
        <a:bodyPr/>
        <a:lstStyle/>
        <a:p>
          <a:endParaRPr lang="en-US"/>
        </a:p>
      </dgm:t>
    </dgm:pt>
    <dgm:pt modelId="{4468809B-D629-4539-A60B-B60CFD540D55}" type="sibTrans" cxnId="{7A47D740-880C-4714-9E6C-AF3A8EE342EF}">
      <dgm:prSet/>
      <dgm:spPr/>
      <dgm:t>
        <a:bodyPr/>
        <a:lstStyle/>
        <a:p>
          <a:endParaRPr lang="en-US"/>
        </a:p>
      </dgm:t>
    </dgm:pt>
    <dgm:pt modelId="{49E08D6B-9121-4233-B7C3-03EF37C1B84E}" type="pres">
      <dgm:prSet presAssocID="{DD1ADA60-3E97-40E8-B317-59291DD93084}" presName="Name0" presStyleCnt="0">
        <dgm:presLayoutVars>
          <dgm:dir/>
          <dgm:animLvl val="lvl"/>
          <dgm:resizeHandles val="exact"/>
        </dgm:presLayoutVars>
      </dgm:prSet>
      <dgm:spPr/>
      <dgm:t>
        <a:bodyPr/>
        <a:lstStyle/>
        <a:p>
          <a:endParaRPr lang="en-US"/>
        </a:p>
      </dgm:t>
    </dgm:pt>
    <dgm:pt modelId="{371CEB75-3F85-4CEB-9B0D-74950FB58C6F}" type="pres">
      <dgm:prSet presAssocID="{8A1EAC56-84D3-463C-A59C-2F1ED69E547D}" presName="linNode" presStyleCnt="0"/>
      <dgm:spPr/>
    </dgm:pt>
    <dgm:pt modelId="{B4CA0902-690A-4C72-A4B3-9FC71501F24E}" type="pres">
      <dgm:prSet presAssocID="{8A1EAC56-84D3-463C-A59C-2F1ED69E547D}" presName="parentText" presStyleLbl="node1" presStyleIdx="0" presStyleCnt="1" custScaleX="25059" custLinFactNeighborX="-21521" custLinFactNeighborY="-459">
        <dgm:presLayoutVars>
          <dgm:chMax val="1"/>
          <dgm:bulletEnabled val="1"/>
        </dgm:presLayoutVars>
      </dgm:prSet>
      <dgm:spPr/>
      <dgm:t>
        <a:bodyPr/>
        <a:lstStyle/>
        <a:p>
          <a:endParaRPr lang="en-US"/>
        </a:p>
      </dgm:t>
    </dgm:pt>
    <dgm:pt modelId="{CB1E72AA-1478-4331-BA66-AA1E232AF808}" type="pres">
      <dgm:prSet presAssocID="{8A1EAC56-84D3-463C-A59C-2F1ED69E547D}" presName="descendantText" presStyleLbl="alignAccFollowNode1" presStyleIdx="0" presStyleCnt="1" custScaleX="141096" custScaleY="125000">
        <dgm:presLayoutVars>
          <dgm:bulletEnabled val="1"/>
        </dgm:presLayoutVars>
      </dgm:prSet>
      <dgm:spPr/>
      <dgm:t>
        <a:bodyPr/>
        <a:lstStyle/>
        <a:p>
          <a:endParaRPr lang="en-US"/>
        </a:p>
      </dgm:t>
    </dgm:pt>
  </dgm:ptLst>
  <dgm:cxnLst>
    <dgm:cxn modelId="{40366344-2668-4BD0-87A8-A2B4ABBBD2A8}" srcId="{8A1EAC56-84D3-463C-A59C-2F1ED69E547D}" destId="{42EFF717-F71C-40D7-9A43-970FA0093ECF}" srcOrd="0" destOrd="0" parTransId="{DC5E6807-474A-4D3B-94AC-4F55360426F6}" sibTransId="{93E3B2A0-BB4A-4248-9A51-4591926C76EA}"/>
    <dgm:cxn modelId="{28EC546C-C993-43A6-B45F-83F3E9CB4CC6}" type="presOf" srcId="{8A1EAC56-84D3-463C-A59C-2F1ED69E547D}" destId="{B4CA0902-690A-4C72-A4B3-9FC71501F24E}" srcOrd="0" destOrd="0" presId="urn:microsoft.com/office/officeart/2005/8/layout/vList5"/>
    <dgm:cxn modelId="{3BB55000-B0F0-45B6-B6FB-EA3EAE9FD021}" type="presOf" srcId="{FDBB001D-D531-4FFB-9D9E-F1E830866AAB}" destId="{CB1E72AA-1478-4331-BA66-AA1E232AF808}" srcOrd="0" destOrd="4" presId="urn:microsoft.com/office/officeart/2005/8/layout/vList5"/>
    <dgm:cxn modelId="{7A47D740-880C-4714-9E6C-AF3A8EE342EF}" srcId="{8A1EAC56-84D3-463C-A59C-2F1ED69E547D}" destId="{15E8DD13-9A09-4186-BBB5-5BED51DDA48B}" srcOrd="5" destOrd="0" parTransId="{AB3940C7-60C3-4D61-A175-009583D22329}" sibTransId="{4468809B-D629-4539-A60B-B60CFD540D55}"/>
    <dgm:cxn modelId="{33C9EB33-EA7A-4CF9-A96C-16660B118C8B}" type="presOf" srcId="{975A7711-9A4F-45B7-9E3A-3DD24CFD2986}" destId="{CB1E72AA-1478-4331-BA66-AA1E232AF808}" srcOrd="0" destOrd="2" presId="urn:microsoft.com/office/officeart/2005/8/layout/vList5"/>
    <dgm:cxn modelId="{854906F6-4A15-4CE1-BC2A-9D54D6FE4621}" type="presOf" srcId="{42EFF717-F71C-40D7-9A43-970FA0093ECF}" destId="{CB1E72AA-1478-4331-BA66-AA1E232AF808}" srcOrd="0" destOrd="0" presId="urn:microsoft.com/office/officeart/2005/8/layout/vList5"/>
    <dgm:cxn modelId="{06A17961-0F26-46B8-AA81-0957EAFC8F43}" srcId="{8A1EAC56-84D3-463C-A59C-2F1ED69E547D}" destId="{6BF2A0C9-D54A-4BD3-ACCB-219604FF9E5D}" srcOrd="1" destOrd="0" parTransId="{1533C7F8-A447-462F-8F92-E22BA70C107E}" sibTransId="{F9F27EAE-3215-4FFA-A63A-ED6A3213B2AA}"/>
    <dgm:cxn modelId="{94984A93-4CB0-4398-8E88-49306A58E8AA}" srcId="{8A1EAC56-84D3-463C-A59C-2F1ED69E547D}" destId="{FDBB001D-D531-4FFB-9D9E-F1E830866AAB}" srcOrd="4" destOrd="0" parTransId="{AA0C0309-DD2C-4D28-A3C1-A87F514F5A52}" sibTransId="{19BB1216-671C-4273-A48E-7BFAF6139302}"/>
    <dgm:cxn modelId="{7650EC07-A95F-46D9-8319-64ECC852E39D}" type="presOf" srcId="{DD1ADA60-3E97-40E8-B317-59291DD93084}" destId="{49E08D6B-9121-4233-B7C3-03EF37C1B84E}" srcOrd="0" destOrd="0" presId="urn:microsoft.com/office/officeart/2005/8/layout/vList5"/>
    <dgm:cxn modelId="{8156E695-C04E-4952-8CCE-5413B19150C1}" srcId="{DD1ADA60-3E97-40E8-B317-59291DD93084}" destId="{8A1EAC56-84D3-463C-A59C-2F1ED69E547D}" srcOrd="0" destOrd="0" parTransId="{7586A1B5-EF91-44B5-BBE5-8DDD0076659A}" sibTransId="{029B39DF-AD99-4F6F-AA9E-AECA6158FD97}"/>
    <dgm:cxn modelId="{05051E72-B0F1-4FBB-9792-E978F31F77AA}" srcId="{8A1EAC56-84D3-463C-A59C-2F1ED69E547D}" destId="{E2F1498C-C7B3-4E30-955B-F7B11FCB4317}" srcOrd="3" destOrd="0" parTransId="{07C5682E-2DA6-4101-8ED4-F7C2D5E21FF4}" sibTransId="{5D2912DD-4505-4609-A18D-A9CD8F1B2D84}"/>
    <dgm:cxn modelId="{0C310FB4-66A0-41E3-8E3C-EB9113291B38}" type="presOf" srcId="{E2F1498C-C7B3-4E30-955B-F7B11FCB4317}" destId="{CB1E72AA-1478-4331-BA66-AA1E232AF808}" srcOrd="0" destOrd="3" presId="urn:microsoft.com/office/officeart/2005/8/layout/vList5"/>
    <dgm:cxn modelId="{AE67CB5A-2716-4074-A43E-B2A8BCFF9686}" type="presOf" srcId="{6BF2A0C9-D54A-4BD3-ACCB-219604FF9E5D}" destId="{CB1E72AA-1478-4331-BA66-AA1E232AF808}" srcOrd="0" destOrd="1" presId="urn:microsoft.com/office/officeart/2005/8/layout/vList5"/>
    <dgm:cxn modelId="{5914A388-723B-4FF7-84E0-B270E3668165}" srcId="{8A1EAC56-84D3-463C-A59C-2F1ED69E547D}" destId="{975A7711-9A4F-45B7-9E3A-3DD24CFD2986}" srcOrd="2" destOrd="0" parTransId="{B7D019F3-6A57-4781-89A5-2B23CC1F74C3}" sibTransId="{953F71CB-D8C1-4AE3-8247-73BDA49EC3B3}"/>
    <dgm:cxn modelId="{EE941514-17AB-470F-AE57-99BE77CDE925}" type="presOf" srcId="{15E8DD13-9A09-4186-BBB5-5BED51DDA48B}" destId="{CB1E72AA-1478-4331-BA66-AA1E232AF808}" srcOrd="0" destOrd="5" presId="urn:microsoft.com/office/officeart/2005/8/layout/vList5"/>
    <dgm:cxn modelId="{2928B1BD-236C-4F1D-BC9C-C8921C1D3526}" type="presParOf" srcId="{49E08D6B-9121-4233-B7C3-03EF37C1B84E}" destId="{371CEB75-3F85-4CEB-9B0D-74950FB58C6F}" srcOrd="0" destOrd="0" presId="urn:microsoft.com/office/officeart/2005/8/layout/vList5"/>
    <dgm:cxn modelId="{BA775EAF-7924-4519-9330-98EC1ACB4670}" type="presParOf" srcId="{371CEB75-3F85-4CEB-9B0D-74950FB58C6F}" destId="{B4CA0902-690A-4C72-A4B3-9FC71501F24E}" srcOrd="0" destOrd="0" presId="urn:microsoft.com/office/officeart/2005/8/layout/vList5"/>
    <dgm:cxn modelId="{B5154A56-DDEA-46C8-A6EE-235B311728F8}" type="presParOf" srcId="{371CEB75-3F85-4CEB-9B0D-74950FB58C6F}" destId="{CB1E72AA-1478-4331-BA66-AA1E232AF80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D1ADA60-3E97-40E8-B317-59291DD93084}"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8A1EAC56-84D3-463C-A59C-2F1ED69E547D}">
      <dgm:prSet phldrT="[Text]"/>
      <dgm:spPr/>
      <dgm:t>
        <a:bodyPr vert="vert270"/>
        <a:lstStyle/>
        <a:p>
          <a:r>
            <a:rPr lang="en-US" dirty="0" smtClean="0"/>
            <a:t>Thematic area 3</a:t>
          </a:r>
          <a:endParaRPr lang="en-US" dirty="0"/>
        </a:p>
      </dgm:t>
    </dgm:pt>
    <dgm:pt modelId="{7586A1B5-EF91-44B5-BBE5-8DDD0076659A}" type="parTrans" cxnId="{8156E695-C04E-4952-8CCE-5413B19150C1}">
      <dgm:prSet/>
      <dgm:spPr/>
      <dgm:t>
        <a:bodyPr/>
        <a:lstStyle/>
        <a:p>
          <a:endParaRPr lang="en-US"/>
        </a:p>
      </dgm:t>
    </dgm:pt>
    <dgm:pt modelId="{029B39DF-AD99-4F6F-AA9E-AECA6158FD97}" type="sibTrans" cxnId="{8156E695-C04E-4952-8CCE-5413B19150C1}">
      <dgm:prSet/>
      <dgm:spPr/>
      <dgm:t>
        <a:bodyPr/>
        <a:lstStyle/>
        <a:p>
          <a:endParaRPr lang="en-US"/>
        </a:p>
      </dgm:t>
    </dgm:pt>
    <dgm:pt modelId="{42EFF717-F71C-40D7-9A43-970FA0093ECF}">
      <dgm:prSet phldrT="[Text]" custT="1"/>
      <dgm:spPr/>
      <dgm:t>
        <a:bodyPr/>
        <a:lstStyle/>
        <a:p>
          <a:r>
            <a:rPr lang="en-US" sz="2250" dirty="0" smtClean="0"/>
            <a:t>Map existing business processes, technology architecture, information systems and capabilities </a:t>
          </a:r>
          <a:endParaRPr lang="en-US" sz="2250" dirty="0"/>
        </a:p>
      </dgm:t>
    </dgm:pt>
    <dgm:pt modelId="{DC5E6807-474A-4D3B-94AC-4F55360426F6}" type="parTrans" cxnId="{40366344-2668-4BD0-87A8-A2B4ABBBD2A8}">
      <dgm:prSet/>
      <dgm:spPr/>
      <dgm:t>
        <a:bodyPr/>
        <a:lstStyle/>
        <a:p>
          <a:endParaRPr lang="en-US"/>
        </a:p>
      </dgm:t>
    </dgm:pt>
    <dgm:pt modelId="{93E3B2A0-BB4A-4248-9A51-4591926C76EA}" type="sibTrans" cxnId="{40366344-2668-4BD0-87A8-A2B4ABBBD2A8}">
      <dgm:prSet/>
      <dgm:spPr/>
      <dgm:t>
        <a:bodyPr/>
        <a:lstStyle/>
        <a:p>
          <a:endParaRPr lang="en-US"/>
        </a:p>
      </dgm:t>
    </dgm:pt>
    <dgm:pt modelId="{7EA291F6-731D-441D-86CE-E686AEB95A4C}">
      <dgm:prSet custT="1"/>
      <dgm:spPr/>
      <dgm:t>
        <a:bodyPr/>
        <a:lstStyle/>
        <a:p>
          <a:r>
            <a:rPr lang="en-US" sz="2250" smtClean="0"/>
            <a:t>Advance standardization of the components of statistical production within and across national statistical systems</a:t>
          </a:r>
          <a:endParaRPr lang="en-US" sz="2250" dirty="0" smtClean="0"/>
        </a:p>
      </dgm:t>
    </dgm:pt>
    <dgm:pt modelId="{0CBC9674-980A-4AE6-BEFF-84A604787456}" type="parTrans" cxnId="{3F95E5A1-C588-471F-AFCF-1549A41B802A}">
      <dgm:prSet/>
      <dgm:spPr/>
      <dgm:t>
        <a:bodyPr/>
        <a:lstStyle/>
        <a:p>
          <a:endParaRPr lang="en-US"/>
        </a:p>
      </dgm:t>
    </dgm:pt>
    <dgm:pt modelId="{1C7841BA-6FD3-4C4E-9A90-891C09A61BB6}" type="sibTrans" cxnId="{3F95E5A1-C588-471F-AFCF-1549A41B802A}">
      <dgm:prSet/>
      <dgm:spPr/>
      <dgm:t>
        <a:bodyPr/>
        <a:lstStyle/>
        <a:p>
          <a:endParaRPr lang="en-US"/>
        </a:p>
      </dgm:t>
    </dgm:pt>
    <dgm:pt modelId="{CF4D3379-2610-4C7C-B6C9-E95FE3AFCE53}">
      <dgm:prSet custT="1"/>
      <dgm:spPr/>
      <dgm:t>
        <a:bodyPr/>
        <a:lstStyle/>
        <a:p>
          <a:r>
            <a:rPr lang="en-US" sz="2250" dirty="0" smtClean="0"/>
            <a:t>Foster the development of mobile devices and other e-data collection and processing technologies</a:t>
          </a:r>
        </a:p>
      </dgm:t>
    </dgm:pt>
    <dgm:pt modelId="{F16DCB0F-A9E8-422D-BCDB-18C26EE24D00}" type="parTrans" cxnId="{AC2472F2-4536-4B7B-8561-F02E47186ADE}">
      <dgm:prSet/>
      <dgm:spPr/>
      <dgm:t>
        <a:bodyPr/>
        <a:lstStyle/>
        <a:p>
          <a:endParaRPr lang="en-US"/>
        </a:p>
      </dgm:t>
    </dgm:pt>
    <dgm:pt modelId="{8E42BC06-3625-4DB9-A3E5-5E7574C4864F}" type="sibTrans" cxnId="{AC2472F2-4536-4B7B-8561-F02E47186ADE}">
      <dgm:prSet/>
      <dgm:spPr/>
      <dgm:t>
        <a:bodyPr/>
        <a:lstStyle/>
        <a:p>
          <a:endParaRPr lang="en-US"/>
        </a:p>
      </dgm:t>
    </dgm:pt>
    <dgm:pt modelId="{B1BD1577-229E-4D84-9BE9-4917A329EBA4}">
      <dgm:prSet custT="1"/>
      <dgm:spPr/>
      <dgm:t>
        <a:bodyPr/>
        <a:lstStyle/>
        <a:p>
          <a:r>
            <a:rPr lang="en-US" sz="2250" dirty="0" smtClean="0"/>
            <a:t>Develop continental and/or regional repositories of open software with dedicated deployment and operational support</a:t>
          </a:r>
        </a:p>
      </dgm:t>
    </dgm:pt>
    <dgm:pt modelId="{A0201290-0A52-4797-B39A-682030BE365F}" type="parTrans" cxnId="{A55C1394-F73C-469A-A49B-1A3E596B00BD}">
      <dgm:prSet/>
      <dgm:spPr/>
      <dgm:t>
        <a:bodyPr/>
        <a:lstStyle/>
        <a:p>
          <a:endParaRPr lang="en-US"/>
        </a:p>
      </dgm:t>
    </dgm:pt>
    <dgm:pt modelId="{75E88623-182B-4A6C-AD1E-E5C952E658CB}" type="sibTrans" cxnId="{A55C1394-F73C-469A-A49B-1A3E596B00BD}">
      <dgm:prSet/>
      <dgm:spPr/>
      <dgm:t>
        <a:bodyPr/>
        <a:lstStyle/>
        <a:p>
          <a:endParaRPr lang="en-US"/>
        </a:p>
      </dgm:t>
    </dgm:pt>
    <dgm:pt modelId="{7D1750EC-D67A-4803-BC04-5DDA72D3B292}">
      <dgm:prSet custT="1"/>
      <dgm:spPr/>
      <dgm:t>
        <a:bodyPr/>
        <a:lstStyle/>
        <a:p>
          <a:r>
            <a:rPr lang="en-US" sz="2250" dirty="0" smtClean="0"/>
            <a:t>Explore the feasibility of continental and/or regional </a:t>
          </a:r>
          <a:r>
            <a:rPr lang="en-US" sz="2250" dirty="0" err="1" smtClean="0"/>
            <a:t>centre</a:t>
          </a:r>
          <a:r>
            <a:rPr lang="en-US" sz="2250" dirty="0" smtClean="0"/>
            <a:t> in charge of maintaining and lending hardware and mobile devices for temporary deployment </a:t>
          </a:r>
          <a:endParaRPr lang="en-US" sz="2250" dirty="0"/>
        </a:p>
      </dgm:t>
    </dgm:pt>
    <dgm:pt modelId="{81DBBECA-7BB7-4A6E-A538-45530EE073DB}" type="parTrans" cxnId="{014619E6-A829-4EEF-8DA0-2EE10366A911}">
      <dgm:prSet/>
      <dgm:spPr/>
      <dgm:t>
        <a:bodyPr/>
        <a:lstStyle/>
        <a:p>
          <a:endParaRPr lang="en-US"/>
        </a:p>
      </dgm:t>
    </dgm:pt>
    <dgm:pt modelId="{838E3259-4A10-442B-BD29-8791E928B273}" type="sibTrans" cxnId="{014619E6-A829-4EEF-8DA0-2EE10366A911}">
      <dgm:prSet/>
      <dgm:spPr/>
      <dgm:t>
        <a:bodyPr/>
        <a:lstStyle/>
        <a:p>
          <a:endParaRPr lang="en-US"/>
        </a:p>
      </dgm:t>
    </dgm:pt>
    <dgm:pt modelId="{F6272144-650A-48CE-9C41-5BB48B140865}">
      <dgm:prSet custT="1"/>
      <dgm:spPr/>
      <dgm:t>
        <a:bodyPr/>
        <a:lstStyle/>
        <a:p>
          <a:r>
            <a:rPr lang="en-US" sz="2250" dirty="0" smtClean="0"/>
            <a:t>Foster the development and the deployment of innovative and user-friendly data extraction and visualization to extend the outreach of official statistics and facilitate their understanding and interpretation</a:t>
          </a:r>
          <a:endParaRPr lang="en-US" sz="2250" dirty="0"/>
        </a:p>
      </dgm:t>
    </dgm:pt>
    <dgm:pt modelId="{E543E9C9-9A9B-48A3-A00F-C3F4A2864152}" type="parTrans" cxnId="{81C48470-8028-4FE3-9CA8-DBA00DFEA6A4}">
      <dgm:prSet/>
      <dgm:spPr/>
      <dgm:t>
        <a:bodyPr/>
        <a:lstStyle/>
        <a:p>
          <a:endParaRPr lang="en-US"/>
        </a:p>
      </dgm:t>
    </dgm:pt>
    <dgm:pt modelId="{3D42BBD3-3C0D-4CA0-82B6-10F5C06D354C}" type="sibTrans" cxnId="{81C48470-8028-4FE3-9CA8-DBA00DFEA6A4}">
      <dgm:prSet/>
      <dgm:spPr/>
      <dgm:t>
        <a:bodyPr/>
        <a:lstStyle/>
        <a:p>
          <a:endParaRPr lang="en-US"/>
        </a:p>
      </dgm:t>
    </dgm:pt>
    <dgm:pt modelId="{50E7BA45-16CC-41F5-91AC-8DED6C236897}">
      <dgm:prSet custT="1"/>
      <dgm:spPr/>
      <dgm:t>
        <a:bodyPr/>
        <a:lstStyle/>
        <a:p>
          <a:r>
            <a:rPr lang="en-US" sz="2250" smtClean="0"/>
            <a:t>Establish common data and metadata portals and exploring practices of cloud computing considering the open data concept</a:t>
          </a:r>
          <a:endParaRPr lang="en-US" sz="2250" dirty="0" smtClean="0"/>
        </a:p>
      </dgm:t>
    </dgm:pt>
    <dgm:pt modelId="{9ED6F61F-650E-4291-825B-009E0B264272}" type="parTrans" cxnId="{0EE8407B-304F-4AB8-A7E2-A71F691C40A7}">
      <dgm:prSet/>
      <dgm:spPr/>
      <dgm:t>
        <a:bodyPr/>
        <a:lstStyle/>
        <a:p>
          <a:endParaRPr lang="en-US"/>
        </a:p>
      </dgm:t>
    </dgm:pt>
    <dgm:pt modelId="{60893AAB-1FA4-46F3-89B8-8CC7A84D4DF0}" type="sibTrans" cxnId="{0EE8407B-304F-4AB8-A7E2-A71F691C40A7}">
      <dgm:prSet/>
      <dgm:spPr/>
      <dgm:t>
        <a:bodyPr/>
        <a:lstStyle/>
        <a:p>
          <a:endParaRPr lang="en-US"/>
        </a:p>
      </dgm:t>
    </dgm:pt>
    <dgm:pt modelId="{C1AB47E1-3CFD-4C2F-A4BF-2FF38AD3AF20}">
      <dgm:prSet custT="1"/>
      <dgm:spPr/>
      <dgm:t>
        <a:bodyPr/>
        <a:lstStyle/>
        <a:p>
          <a:r>
            <a:rPr lang="en-US" sz="2250" dirty="0" smtClean="0"/>
            <a:t>Develop dedicated facilities that focus on the training of the staff of the statistical offices that supports the environment of a modern statistical office </a:t>
          </a:r>
        </a:p>
      </dgm:t>
    </dgm:pt>
    <dgm:pt modelId="{BA65EF9F-27E0-4EC4-8E21-7B8E75A74097}" type="parTrans" cxnId="{7C5C4F7C-1BD3-4A74-93AB-03FD129C271D}">
      <dgm:prSet/>
      <dgm:spPr/>
      <dgm:t>
        <a:bodyPr/>
        <a:lstStyle/>
        <a:p>
          <a:endParaRPr lang="en-US"/>
        </a:p>
      </dgm:t>
    </dgm:pt>
    <dgm:pt modelId="{352D20B3-7AE2-4F84-9102-DAB7D5D6963D}" type="sibTrans" cxnId="{7C5C4F7C-1BD3-4A74-93AB-03FD129C271D}">
      <dgm:prSet/>
      <dgm:spPr/>
      <dgm:t>
        <a:bodyPr/>
        <a:lstStyle/>
        <a:p>
          <a:endParaRPr lang="en-US"/>
        </a:p>
      </dgm:t>
    </dgm:pt>
    <dgm:pt modelId="{49E08D6B-9121-4233-B7C3-03EF37C1B84E}" type="pres">
      <dgm:prSet presAssocID="{DD1ADA60-3E97-40E8-B317-59291DD93084}" presName="Name0" presStyleCnt="0">
        <dgm:presLayoutVars>
          <dgm:dir/>
          <dgm:animLvl val="lvl"/>
          <dgm:resizeHandles val="exact"/>
        </dgm:presLayoutVars>
      </dgm:prSet>
      <dgm:spPr/>
      <dgm:t>
        <a:bodyPr/>
        <a:lstStyle/>
        <a:p>
          <a:endParaRPr lang="en-US"/>
        </a:p>
      </dgm:t>
    </dgm:pt>
    <dgm:pt modelId="{371CEB75-3F85-4CEB-9B0D-74950FB58C6F}" type="pres">
      <dgm:prSet presAssocID="{8A1EAC56-84D3-463C-A59C-2F1ED69E547D}" presName="linNode" presStyleCnt="0"/>
      <dgm:spPr/>
    </dgm:pt>
    <dgm:pt modelId="{B4CA0902-690A-4C72-A4B3-9FC71501F24E}" type="pres">
      <dgm:prSet presAssocID="{8A1EAC56-84D3-463C-A59C-2F1ED69E547D}" presName="parentText" presStyleLbl="node1" presStyleIdx="0" presStyleCnt="1" custScaleX="25059" custLinFactNeighborX="-21521" custLinFactNeighborY="-459">
        <dgm:presLayoutVars>
          <dgm:chMax val="1"/>
          <dgm:bulletEnabled val="1"/>
        </dgm:presLayoutVars>
      </dgm:prSet>
      <dgm:spPr/>
      <dgm:t>
        <a:bodyPr/>
        <a:lstStyle/>
        <a:p>
          <a:endParaRPr lang="en-US"/>
        </a:p>
      </dgm:t>
    </dgm:pt>
    <dgm:pt modelId="{CB1E72AA-1478-4331-BA66-AA1E232AF808}" type="pres">
      <dgm:prSet presAssocID="{8A1EAC56-84D3-463C-A59C-2F1ED69E547D}" presName="descendantText" presStyleLbl="alignAccFollowNode1" presStyleIdx="0" presStyleCnt="1" custScaleX="141096" custScaleY="125000">
        <dgm:presLayoutVars>
          <dgm:bulletEnabled val="1"/>
        </dgm:presLayoutVars>
      </dgm:prSet>
      <dgm:spPr/>
      <dgm:t>
        <a:bodyPr/>
        <a:lstStyle/>
        <a:p>
          <a:endParaRPr lang="en-US"/>
        </a:p>
      </dgm:t>
    </dgm:pt>
  </dgm:ptLst>
  <dgm:cxnLst>
    <dgm:cxn modelId="{1DE1CDAE-D335-4473-9464-D2729EEA2091}" type="presOf" srcId="{7EA291F6-731D-441D-86CE-E686AEB95A4C}" destId="{CB1E72AA-1478-4331-BA66-AA1E232AF808}" srcOrd="0" destOrd="1" presId="urn:microsoft.com/office/officeart/2005/8/layout/vList5"/>
    <dgm:cxn modelId="{40366344-2668-4BD0-87A8-A2B4ABBBD2A8}" srcId="{8A1EAC56-84D3-463C-A59C-2F1ED69E547D}" destId="{42EFF717-F71C-40D7-9A43-970FA0093ECF}" srcOrd="0" destOrd="0" parTransId="{DC5E6807-474A-4D3B-94AC-4F55360426F6}" sibTransId="{93E3B2A0-BB4A-4248-9A51-4591926C76EA}"/>
    <dgm:cxn modelId="{2AF7B795-0D64-480E-ABB2-334983098C02}" type="presOf" srcId="{B1BD1577-229E-4D84-9BE9-4917A329EBA4}" destId="{CB1E72AA-1478-4331-BA66-AA1E232AF808}" srcOrd="0" destOrd="3" presId="urn:microsoft.com/office/officeart/2005/8/layout/vList5"/>
    <dgm:cxn modelId="{3F95E5A1-C588-471F-AFCF-1549A41B802A}" srcId="{8A1EAC56-84D3-463C-A59C-2F1ED69E547D}" destId="{7EA291F6-731D-441D-86CE-E686AEB95A4C}" srcOrd="1" destOrd="0" parTransId="{0CBC9674-980A-4AE6-BEFF-84A604787456}" sibTransId="{1C7841BA-6FD3-4C4E-9A90-891C09A61BB6}"/>
    <dgm:cxn modelId="{E9954703-D0A5-42A6-8740-1BBFE8C4176F}" type="presOf" srcId="{CF4D3379-2610-4C7C-B6C9-E95FE3AFCE53}" destId="{CB1E72AA-1478-4331-BA66-AA1E232AF808}" srcOrd="0" destOrd="2" presId="urn:microsoft.com/office/officeart/2005/8/layout/vList5"/>
    <dgm:cxn modelId="{F0AF7403-8FCD-4901-954A-DB09CA77C56B}" type="presOf" srcId="{F6272144-650A-48CE-9C41-5BB48B140865}" destId="{CB1E72AA-1478-4331-BA66-AA1E232AF808}" srcOrd="0" destOrd="5" presId="urn:microsoft.com/office/officeart/2005/8/layout/vList5"/>
    <dgm:cxn modelId="{60D21DD8-A0C7-4802-8F77-856BB8725252}" type="presOf" srcId="{7D1750EC-D67A-4803-BC04-5DDA72D3B292}" destId="{CB1E72AA-1478-4331-BA66-AA1E232AF808}" srcOrd="0" destOrd="4" presId="urn:microsoft.com/office/officeart/2005/8/layout/vList5"/>
    <dgm:cxn modelId="{BD50B3EB-FA66-4764-881B-AF3484853F66}" type="presOf" srcId="{DD1ADA60-3E97-40E8-B317-59291DD93084}" destId="{49E08D6B-9121-4233-B7C3-03EF37C1B84E}" srcOrd="0" destOrd="0" presId="urn:microsoft.com/office/officeart/2005/8/layout/vList5"/>
    <dgm:cxn modelId="{A55C1394-F73C-469A-A49B-1A3E596B00BD}" srcId="{8A1EAC56-84D3-463C-A59C-2F1ED69E547D}" destId="{B1BD1577-229E-4D84-9BE9-4917A329EBA4}" srcOrd="3" destOrd="0" parTransId="{A0201290-0A52-4797-B39A-682030BE365F}" sibTransId="{75E88623-182B-4A6C-AD1E-E5C952E658CB}"/>
    <dgm:cxn modelId="{014619E6-A829-4EEF-8DA0-2EE10366A911}" srcId="{8A1EAC56-84D3-463C-A59C-2F1ED69E547D}" destId="{7D1750EC-D67A-4803-BC04-5DDA72D3B292}" srcOrd="4" destOrd="0" parTransId="{81DBBECA-7BB7-4A6E-A538-45530EE073DB}" sibTransId="{838E3259-4A10-442B-BD29-8791E928B273}"/>
    <dgm:cxn modelId="{A784A6D9-AC9C-4D58-A41D-819BBFBBB242}" type="presOf" srcId="{42EFF717-F71C-40D7-9A43-970FA0093ECF}" destId="{CB1E72AA-1478-4331-BA66-AA1E232AF808}" srcOrd="0" destOrd="0" presId="urn:microsoft.com/office/officeart/2005/8/layout/vList5"/>
    <dgm:cxn modelId="{AC2472F2-4536-4B7B-8561-F02E47186ADE}" srcId="{8A1EAC56-84D3-463C-A59C-2F1ED69E547D}" destId="{CF4D3379-2610-4C7C-B6C9-E95FE3AFCE53}" srcOrd="2" destOrd="0" parTransId="{F16DCB0F-A9E8-422D-BCDB-18C26EE24D00}" sibTransId="{8E42BC06-3625-4DB9-A3E5-5E7574C4864F}"/>
    <dgm:cxn modelId="{81C48470-8028-4FE3-9CA8-DBA00DFEA6A4}" srcId="{8A1EAC56-84D3-463C-A59C-2F1ED69E547D}" destId="{F6272144-650A-48CE-9C41-5BB48B140865}" srcOrd="5" destOrd="0" parTransId="{E543E9C9-9A9B-48A3-A00F-C3F4A2864152}" sibTransId="{3D42BBD3-3C0D-4CA0-82B6-10F5C06D354C}"/>
    <dgm:cxn modelId="{7C5C4F7C-1BD3-4A74-93AB-03FD129C271D}" srcId="{8A1EAC56-84D3-463C-A59C-2F1ED69E547D}" destId="{C1AB47E1-3CFD-4C2F-A4BF-2FF38AD3AF20}" srcOrd="7" destOrd="0" parTransId="{BA65EF9F-27E0-4EC4-8E21-7B8E75A74097}" sibTransId="{352D20B3-7AE2-4F84-9102-DAB7D5D6963D}"/>
    <dgm:cxn modelId="{8156E695-C04E-4952-8CCE-5413B19150C1}" srcId="{DD1ADA60-3E97-40E8-B317-59291DD93084}" destId="{8A1EAC56-84D3-463C-A59C-2F1ED69E547D}" srcOrd="0" destOrd="0" parTransId="{7586A1B5-EF91-44B5-BBE5-8DDD0076659A}" sibTransId="{029B39DF-AD99-4F6F-AA9E-AECA6158FD97}"/>
    <dgm:cxn modelId="{C35EC267-2B6F-4C6E-9B8F-DD09B907B291}" type="presOf" srcId="{50E7BA45-16CC-41F5-91AC-8DED6C236897}" destId="{CB1E72AA-1478-4331-BA66-AA1E232AF808}" srcOrd="0" destOrd="6" presId="urn:microsoft.com/office/officeart/2005/8/layout/vList5"/>
    <dgm:cxn modelId="{5B209B2B-C916-48BB-A816-08609BD3D481}" type="presOf" srcId="{C1AB47E1-3CFD-4C2F-A4BF-2FF38AD3AF20}" destId="{CB1E72AA-1478-4331-BA66-AA1E232AF808}" srcOrd="0" destOrd="7" presId="urn:microsoft.com/office/officeart/2005/8/layout/vList5"/>
    <dgm:cxn modelId="{0EE8407B-304F-4AB8-A7E2-A71F691C40A7}" srcId="{8A1EAC56-84D3-463C-A59C-2F1ED69E547D}" destId="{50E7BA45-16CC-41F5-91AC-8DED6C236897}" srcOrd="6" destOrd="0" parTransId="{9ED6F61F-650E-4291-825B-009E0B264272}" sibTransId="{60893AAB-1FA4-46F3-89B8-8CC7A84D4DF0}"/>
    <dgm:cxn modelId="{DA3DF913-E0D5-456D-9E42-11656B421516}" type="presOf" srcId="{8A1EAC56-84D3-463C-A59C-2F1ED69E547D}" destId="{B4CA0902-690A-4C72-A4B3-9FC71501F24E}" srcOrd="0" destOrd="0" presId="urn:microsoft.com/office/officeart/2005/8/layout/vList5"/>
    <dgm:cxn modelId="{73CCC3D5-FAA1-41D4-BE7C-6C4A55D35926}" type="presParOf" srcId="{49E08D6B-9121-4233-B7C3-03EF37C1B84E}" destId="{371CEB75-3F85-4CEB-9B0D-74950FB58C6F}" srcOrd="0" destOrd="0" presId="urn:microsoft.com/office/officeart/2005/8/layout/vList5"/>
    <dgm:cxn modelId="{0A73DAD5-FAB7-432F-B2ED-2962FB0CD369}" type="presParOf" srcId="{371CEB75-3F85-4CEB-9B0D-74950FB58C6F}" destId="{B4CA0902-690A-4C72-A4B3-9FC71501F24E}" srcOrd="0" destOrd="0" presId="urn:microsoft.com/office/officeart/2005/8/layout/vList5"/>
    <dgm:cxn modelId="{6ED152A9-6C9D-4C4F-8026-692C05C91150}" type="presParOf" srcId="{371CEB75-3F85-4CEB-9B0D-74950FB58C6F}" destId="{CB1E72AA-1478-4331-BA66-AA1E232AF80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D1ADA60-3E97-40E8-B317-59291DD93084}"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8A1EAC56-84D3-463C-A59C-2F1ED69E547D}">
      <dgm:prSet phldrT="[Text]"/>
      <dgm:spPr/>
      <dgm:t>
        <a:bodyPr vert="vert270"/>
        <a:lstStyle/>
        <a:p>
          <a:r>
            <a:rPr lang="en-US" dirty="0" smtClean="0"/>
            <a:t>Thematic area 4</a:t>
          </a:r>
          <a:endParaRPr lang="en-US" dirty="0"/>
        </a:p>
      </dgm:t>
    </dgm:pt>
    <dgm:pt modelId="{7586A1B5-EF91-44B5-BBE5-8DDD0076659A}" type="parTrans" cxnId="{8156E695-C04E-4952-8CCE-5413B19150C1}">
      <dgm:prSet/>
      <dgm:spPr/>
      <dgm:t>
        <a:bodyPr/>
        <a:lstStyle/>
        <a:p>
          <a:endParaRPr lang="en-US"/>
        </a:p>
      </dgm:t>
    </dgm:pt>
    <dgm:pt modelId="{029B39DF-AD99-4F6F-AA9E-AECA6158FD97}" type="sibTrans" cxnId="{8156E695-C04E-4952-8CCE-5413B19150C1}">
      <dgm:prSet/>
      <dgm:spPr/>
      <dgm:t>
        <a:bodyPr/>
        <a:lstStyle/>
        <a:p>
          <a:endParaRPr lang="en-US"/>
        </a:p>
      </dgm:t>
    </dgm:pt>
    <dgm:pt modelId="{42EFF717-F71C-40D7-9A43-970FA0093ECF}">
      <dgm:prSet phldrT="[Text]" custT="1"/>
      <dgm:spPr/>
      <dgm:t>
        <a:bodyPr/>
        <a:lstStyle/>
        <a:p>
          <a:r>
            <a:rPr lang="en-US" sz="2250" dirty="0" smtClean="0"/>
            <a:t>Redesign of the production processes at the country level based on a standards-based service-oriented business and information architecture for official statistics</a:t>
          </a:r>
          <a:endParaRPr lang="en-US" sz="2250" dirty="0"/>
        </a:p>
      </dgm:t>
    </dgm:pt>
    <dgm:pt modelId="{DC5E6807-474A-4D3B-94AC-4F55360426F6}" type="parTrans" cxnId="{40366344-2668-4BD0-87A8-A2B4ABBBD2A8}">
      <dgm:prSet/>
      <dgm:spPr/>
      <dgm:t>
        <a:bodyPr/>
        <a:lstStyle/>
        <a:p>
          <a:endParaRPr lang="en-US"/>
        </a:p>
      </dgm:t>
    </dgm:pt>
    <dgm:pt modelId="{93E3B2A0-BB4A-4248-9A51-4591926C76EA}" type="sibTrans" cxnId="{40366344-2668-4BD0-87A8-A2B4ABBBD2A8}">
      <dgm:prSet/>
      <dgm:spPr/>
      <dgm:t>
        <a:bodyPr/>
        <a:lstStyle/>
        <a:p>
          <a:endParaRPr lang="en-US"/>
        </a:p>
      </dgm:t>
    </dgm:pt>
    <dgm:pt modelId="{EE4EBA6A-1C50-4216-BBE5-BE60F360EF99}">
      <dgm:prSet custT="1"/>
      <dgm:spPr/>
      <dgm:t>
        <a:bodyPr/>
        <a:lstStyle/>
        <a:p>
          <a:r>
            <a:rPr lang="en-US" sz="2250" smtClean="0"/>
            <a:t>Foster institutional arrangements of national statistical systems</a:t>
          </a:r>
          <a:endParaRPr lang="en-US" sz="2250" dirty="0" smtClean="0"/>
        </a:p>
      </dgm:t>
    </dgm:pt>
    <dgm:pt modelId="{77A15F7F-73F6-4D40-8966-1A07619C5DE9}" type="parTrans" cxnId="{E224EE6D-920A-483B-9497-87BB384BFB84}">
      <dgm:prSet/>
      <dgm:spPr/>
      <dgm:t>
        <a:bodyPr/>
        <a:lstStyle/>
        <a:p>
          <a:endParaRPr lang="en-US"/>
        </a:p>
      </dgm:t>
    </dgm:pt>
    <dgm:pt modelId="{0BA340AF-8F4D-43E4-9601-AEFEEF9381A3}" type="sibTrans" cxnId="{E224EE6D-920A-483B-9497-87BB384BFB84}">
      <dgm:prSet/>
      <dgm:spPr/>
      <dgm:t>
        <a:bodyPr/>
        <a:lstStyle/>
        <a:p>
          <a:endParaRPr lang="en-US"/>
        </a:p>
      </dgm:t>
    </dgm:pt>
    <dgm:pt modelId="{9F7EE8F7-FE90-4D6D-A6B0-88DF75E6FC2E}">
      <dgm:prSet custT="1"/>
      <dgm:spPr/>
      <dgm:t>
        <a:bodyPr/>
        <a:lstStyle/>
        <a:p>
          <a:r>
            <a:rPr lang="en-US" sz="2250" smtClean="0"/>
            <a:t>Adopt a corporate management approach of statistical activities and gradually introducing cross-functional corporate services units in the national statistical agencies</a:t>
          </a:r>
          <a:endParaRPr lang="en-US" sz="2250" dirty="0" smtClean="0"/>
        </a:p>
      </dgm:t>
    </dgm:pt>
    <dgm:pt modelId="{C92ED954-2260-4F18-BACE-81AED54748E4}" type="parTrans" cxnId="{26420A36-D1FB-4861-9215-4034B58468BA}">
      <dgm:prSet/>
      <dgm:spPr/>
      <dgm:t>
        <a:bodyPr/>
        <a:lstStyle/>
        <a:p>
          <a:endParaRPr lang="en-US"/>
        </a:p>
      </dgm:t>
    </dgm:pt>
    <dgm:pt modelId="{DFA61791-05C5-4B48-BF43-4B50D18B2C78}" type="sibTrans" cxnId="{26420A36-D1FB-4861-9215-4034B58468BA}">
      <dgm:prSet/>
      <dgm:spPr/>
      <dgm:t>
        <a:bodyPr/>
        <a:lstStyle/>
        <a:p>
          <a:endParaRPr lang="en-US"/>
        </a:p>
      </dgm:t>
    </dgm:pt>
    <dgm:pt modelId="{EE358C48-7766-43BC-B7B7-D1E2EF8EFDDD}">
      <dgm:prSet custT="1"/>
      <dgm:spPr/>
      <dgm:t>
        <a:bodyPr/>
        <a:lstStyle/>
        <a:p>
          <a:r>
            <a:rPr lang="en-US" sz="2250" dirty="0" smtClean="0"/>
            <a:t>Adopt and implement comprehensive quality management and monitoring policies at continental, (sub-) regional and national level</a:t>
          </a:r>
        </a:p>
      </dgm:t>
    </dgm:pt>
    <dgm:pt modelId="{A53FB5EF-2C84-42AB-A35D-13B823E11D2B}" type="parTrans" cxnId="{36F80824-76BC-4FDE-93AF-E8D0CE6F914D}">
      <dgm:prSet/>
      <dgm:spPr/>
      <dgm:t>
        <a:bodyPr/>
        <a:lstStyle/>
        <a:p>
          <a:endParaRPr lang="en-US"/>
        </a:p>
      </dgm:t>
    </dgm:pt>
    <dgm:pt modelId="{FE0D3DCD-4744-4E2C-BA25-B6E32F95A154}" type="sibTrans" cxnId="{36F80824-76BC-4FDE-93AF-E8D0CE6F914D}">
      <dgm:prSet/>
      <dgm:spPr/>
      <dgm:t>
        <a:bodyPr/>
        <a:lstStyle/>
        <a:p>
          <a:endParaRPr lang="en-US"/>
        </a:p>
      </dgm:t>
    </dgm:pt>
    <dgm:pt modelId="{70D23D2D-14C9-4A7F-BD42-0E0A81BADD6F}">
      <dgm:prSet custT="1"/>
      <dgm:spPr/>
      <dgm:t>
        <a:bodyPr/>
        <a:lstStyle/>
        <a:p>
          <a:r>
            <a:rPr lang="en-US" sz="2250" dirty="0" smtClean="0"/>
            <a:t>Develop a comprehensive human resource policy</a:t>
          </a:r>
          <a:endParaRPr lang="en-US" sz="2250" dirty="0"/>
        </a:p>
      </dgm:t>
    </dgm:pt>
    <dgm:pt modelId="{79902E0A-6E7E-4CCE-B794-00179DC1825A}" type="parTrans" cxnId="{1B693701-8C49-4615-86E4-C6B3C8BDDB0B}">
      <dgm:prSet/>
      <dgm:spPr/>
      <dgm:t>
        <a:bodyPr/>
        <a:lstStyle/>
        <a:p>
          <a:endParaRPr lang="en-US"/>
        </a:p>
      </dgm:t>
    </dgm:pt>
    <dgm:pt modelId="{4BE56DC7-1112-475C-91E7-A4FAA1F4A561}" type="sibTrans" cxnId="{1B693701-8C49-4615-86E4-C6B3C8BDDB0B}">
      <dgm:prSet/>
      <dgm:spPr/>
      <dgm:t>
        <a:bodyPr/>
        <a:lstStyle/>
        <a:p>
          <a:endParaRPr lang="en-US"/>
        </a:p>
      </dgm:t>
    </dgm:pt>
    <dgm:pt modelId="{F98398DB-3578-4ADE-B650-9108BC289158}">
      <dgm:prSet custT="1"/>
      <dgm:spPr/>
      <dgm:t>
        <a:bodyPr/>
        <a:lstStyle/>
        <a:p>
          <a:r>
            <a:rPr lang="en-US" sz="2250" dirty="0" smtClean="0"/>
            <a:t>Mainstream integrated and metadata driven data collection, processing and dissemination </a:t>
          </a:r>
          <a:r>
            <a:rPr lang="en-US" sz="2250" dirty="0" err="1" smtClean="0"/>
            <a:t>programmes</a:t>
          </a:r>
          <a:r>
            <a:rPr lang="en-US" sz="2250" dirty="0" smtClean="0"/>
            <a:t> for environment, social, demographic and business statistics</a:t>
          </a:r>
          <a:endParaRPr lang="en-US" sz="2250" dirty="0"/>
        </a:p>
      </dgm:t>
    </dgm:pt>
    <dgm:pt modelId="{007D8704-1E30-4DA9-8F91-A924D11D44C7}" type="parTrans" cxnId="{D523DF2B-6D75-4433-9C12-542ADE7C5CDF}">
      <dgm:prSet/>
      <dgm:spPr/>
      <dgm:t>
        <a:bodyPr/>
        <a:lstStyle/>
        <a:p>
          <a:endParaRPr lang="en-US"/>
        </a:p>
      </dgm:t>
    </dgm:pt>
    <dgm:pt modelId="{24CC2CD3-4B1B-483A-AA37-45910FBD8867}" type="sibTrans" cxnId="{D523DF2B-6D75-4433-9C12-542ADE7C5CDF}">
      <dgm:prSet/>
      <dgm:spPr/>
      <dgm:t>
        <a:bodyPr/>
        <a:lstStyle/>
        <a:p>
          <a:endParaRPr lang="en-US"/>
        </a:p>
      </dgm:t>
    </dgm:pt>
    <dgm:pt modelId="{5B3DC1F3-B5F9-4D0E-B936-27762CC8F65D}">
      <dgm:prSet custT="1"/>
      <dgm:spPr/>
      <dgm:t>
        <a:bodyPr/>
        <a:lstStyle/>
        <a:p>
          <a:r>
            <a:rPr lang="en-US" sz="2250" smtClean="0"/>
            <a:t>Advance the access to and dissemination of anonymised microdata for population, household and business censuses and surveys</a:t>
          </a:r>
          <a:endParaRPr lang="en-US" sz="2250" dirty="0"/>
        </a:p>
      </dgm:t>
    </dgm:pt>
    <dgm:pt modelId="{CC896436-6314-40A5-916D-0EADB8868ED8}" type="parTrans" cxnId="{7B255150-2988-4CB0-97F4-2A91F7CAD27A}">
      <dgm:prSet/>
      <dgm:spPr/>
      <dgm:t>
        <a:bodyPr/>
        <a:lstStyle/>
        <a:p>
          <a:endParaRPr lang="en-US"/>
        </a:p>
      </dgm:t>
    </dgm:pt>
    <dgm:pt modelId="{8EFB603F-8A1F-42B2-8437-029BAF53E41A}" type="sibTrans" cxnId="{7B255150-2988-4CB0-97F4-2A91F7CAD27A}">
      <dgm:prSet/>
      <dgm:spPr/>
      <dgm:t>
        <a:bodyPr/>
        <a:lstStyle/>
        <a:p>
          <a:endParaRPr lang="en-US"/>
        </a:p>
      </dgm:t>
    </dgm:pt>
    <dgm:pt modelId="{528E95B8-4184-4C77-ABB5-A243E21CB00C}">
      <dgm:prSet custT="1"/>
      <dgm:spPr/>
      <dgm:t>
        <a:bodyPr/>
        <a:lstStyle/>
        <a:p>
          <a:r>
            <a:rPr lang="en-US" sz="2250" dirty="0" smtClean="0"/>
            <a:t>Promote the role of the national statistical office as the main coordinating entity of the national statistical system</a:t>
          </a:r>
          <a:endParaRPr lang="en-US" sz="2250" dirty="0"/>
        </a:p>
      </dgm:t>
    </dgm:pt>
    <dgm:pt modelId="{F0236638-ABF6-4A7B-9445-C54785F874D3}" type="parTrans" cxnId="{795BEBE6-3856-4D0F-B5F5-FD3839E8078A}">
      <dgm:prSet/>
      <dgm:spPr/>
      <dgm:t>
        <a:bodyPr/>
        <a:lstStyle/>
        <a:p>
          <a:endParaRPr lang="en-US"/>
        </a:p>
      </dgm:t>
    </dgm:pt>
    <dgm:pt modelId="{487B7B52-B748-4DA5-9327-92952C436BC5}" type="sibTrans" cxnId="{795BEBE6-3856-4D0F-B5F5-FD3839E8078A}">
      <dgm:prSet/>
      <dgm:spPr/>
      <dgm:t>
        <a:bodyPr/>
        <a:lstStyle/>
        <a:p>
          <a:endParaRPr lang="en-US"/>
        </a:p>
      </dgm:t>
    </dgm:pt>
    <dgm:pt modelId="{49E08D6B-9121-4233-B7C3-03EF37C1B84E}" type="pres">
      <dgm:prSet presAssocID="{DD1ADA60-3E97-40E8-B317-59291DD93084}" presName="Name0" presStyleCnt="0">
        <dgm:presLayoutVars>
          <dgm:dir/>
          <dgm:animLvl val="lvl"/>
          <dgm:resizeHandles val="exact"/>
        </dgm:presLayoutVars>
      </dgm:prSet>
      <dgm:spPr/>
      <dgm:t>
        <a:bodyPr/>
        <a:lstStyle/>
        <a:p>
          <a:endParaRPr lang="en-US"/>
        </a:p>
      </dgm:t>
    </dgm:pt>
    <dgm:pt modelId="{371CEB75-3F85-4CEB-9B0D-74950FB58C6F}" type="pres">
      <dgm:prSet presAssocID="{8A1EAC56-84D3-463C-A59C-2F1ED69E547D}" presName="linNode" presStyleCnt="0"/>
      <dgm:spPr/>
    </dgm:pt>
    <dgm:pt modelId="{B4CA0902-690A-4C72-A4B3-9FC71501F24E}" type="pres">
      <dgm:prSet presAssocID="{8A1EAC56-84D3-463C-A59C-2F1ED69E547D}" presName="parentText" presStyleLbl="node1" presStyleIdx="0" presStyleCnt="1" custScaleX="25059" custLinFactNeighborX="-21521" custLinFactNeighborY="-459">
        <dgm:presLayoutVars>
          <dgm:chMax val="1"/>
          <dgm:bulletEnabled val="1"/>
        </dgm:presLayoutVars>
      </dgm:prSet>
      <dgm:spPr/>
      <dgm:t>
        <a:bodyPr/>
        <a:lstStyle/>
        <a:p>
          <a:endParaRPr lang="en-US"/>
        </a:p>
      </dgm:t>
    </dgm:pt>
    <dgm:pt modelId="{CB1E72AA-1478-4331-BA66-AA1E232AF808}" type="pres">
      <dgm:prSet presAssocID="{8A1EAC56-84D3-463C-A59C-2F1ED69E547D}" presName="descendantText" presStyleLbl="alignAccFollowNode1" presStyleIdx="0" presStyleCnt="1" custScaleX="141096" custScaleY="125000">
        <dgm:presLayoutVars>
          <dgm:bulletEnabled val="1"/>
        </dgm:presLayoutVars>
      </dgm:prSet>
      <dgm:spPr/>
      <dgm:t>
        <a:bodyPr/>
        <a:lstStyle/>
        <a:p>
          <a:endParaRPr lang="en-US"/>
        </a:p>
      </dgm:t>
    </dgm:pt>
  </dgm:ptLst>
  <dgm:cxnLst>
    <dgm:cxn modelId="{8D078A57-E851-4896-B3BD-8BDA5CAC5832}" type="presOf" srcId="{70D23D2D-14C9-4A7F-BD42-0E0A81BADD6F}" destId="{CB1E72AA-1478-4331-BA66-AA1E232AF808}" srcOrd="0" destOrd="4" presId="urn:microsoft.com/office/officeart/2005/8/layout/vList5"/>
    <dgm:cxn modelId="{39A9DDB5-EDDD-4092-A556-5A8C221D1375}" type="presOf" srcId="{EE4EBA6A-1C50-4216-BBE5-BE60F360EF99}" destId="{CB1E72AA-1478-4331-BA66-AA1E232AF808}" srcOrd="0" destOrd="1" presId="urn:microsoft.com/office/officeart/2005/8/layout/vList5"/>
    <dgm:cxn modelId="{40366344-2668-4BD0-87A8-A2B4ABBBD2A8}" srcId="{8A1EAC56-84D3-463C-A59C-2F1ED69E547D}" destId="{42EFF717-F71C-40D7-9A43-970FA0093ECF}" srcOrd="0" destOrd="0" parTransId="{DC5E6807-474A-4D3B-94AC-4F55360426F6}" sibTransId="{93E3B2A0-BB4A-4248-9A51-4591926C76EA}"/>
    <dgm:cxn modelId="{C3B40801-C66D-4639-856E-E3A5D006C94F}" type="presOf" srcId="{8A1EAC56-84D3-463C-A59C-2F1ED69E547D}" destId="{B4CA0902-690A-4C72-A4B3-9FC71501F24E}" srcOrd="0" destOrd="0" presId="urn:microsoft.com/office/officeart/2005/8/layout/vList5"/>
    <dgm:cxn modelId="{63B30F45-D0F4-483C-B4E9-0BB6E2093728}" type="presOf" srcId="{EE358C48-7766-43BC-B7B7-D1E2EF8EFDDD}" destId="{CB1E72AA-1478-4331-BA66-AA1E232AF808}" srcOrd="0" destOrd="3" presId="urn:microsoft.com/office/officeart/2005/8/layout/vList5"/>
    <dgm:cxn modelId="{1B693701-8C49-4615-86E4-C6B3C8BDDB0B}" srcId="{8A1EAC56-84D3-463C-A59C-2F1ED69E547D}" destId="{70D23D2D-14C9-4A7F-BD42-0E0A81BADD6F}" srcOrd="4" destOrd="0" parTransId="{79902E0A-6E7E-4CCE-B794-00179DC1825A}" sibTransId="{4BE56DC7-1112-475C-91E7-A4FAA1F4A561}"/>
    <dgm:cxn modelId="{D523DF2B-6D75-4433-9C12-542ADE7C5CDF}" srcId="{8A1EAC56-84D3-463C-A59C-2F1ED69E547D}" destId="{F98398DB-3578-4ADE-B650-9108BC289158}" srcOrd="5" destOrd="0" parTransId="{007D8704-1E30-4DA9-8F91-A924D11D44C7}" sibTransId="{24CC2CD3-4B1B-483A-AA37-45910FBD8867}"/>
    <dgm:cxn modelId="{B61EC4C1-F495-41B1-A175-A9E5ABB67AE4}" type="presOf" srcId="{F98398DB-3578-4ADE-B650-9108BC289158}" destId="{CB1E72AA-1478-4331-BA66-AA1E232AF808}" srcOrd="0" destOrd="5" presId="urn:microsoft.com/office/officeart/2005/8/layout/vList5"/>
    <dgm:cxn modelId="{795BEBE6-3856-4D0F-B5F5-FD3839E8078A}" srcId="{8A1EAC56-84D3-463C-A59C-2F1ED69E547D}" destId="{528E95B8-4184-4C77-ABB5-A243E21CB00C}" srcOrd="7" destOrd="0" parTransId="{F0236638-ABF6-4A7B-9445-C54785F874D3}" sibTransId="{487B7B52-B748-4DA5-9327-92952C436BC5}"/>
    <dgm:cxn modelId="{05A48B70-BAD9-4119-9020-E6217B0A8D45}" type="presOf" srcId="{528E95B8-4184-4C77-ABB5-A243E21CB00C}" destId="{CB1E72AA-1478-4331-BA66-AA1E232AF808}" srcOrd="0" destOrd="7" presId="urn:microsoft.com/office/officeart/2005/8/layout/vList5"/>
    <dgm:cxn modelId="{1098E57F-12D7-485B-94F6-EC0613871F30}" type="presOf" srcId="{5B3DC1F3-B5F9-4D0E-B936-27762CC8F65D}" destId="{CB1E72AA-1478-4331-BA66-AA1E232AF808}" srcOrd="0" destOrd="6" presId="urn:microsoft.com/office/officeart/2005/8/layout/vList5"/>
    <dgm:cxn modelId="{282F2185-0985-4B82-B530-A0E92EF4681D}" type="presOf" srcId="{42EFF717-F71C-40D7-9A43-970FA0093ECF}" destId="{CB1E72AA-1478-4331-BA66-AA1E232AF808}" srcOrd="0" destOrd="0" presId="urn:microsoft.com/office/officeart/2005/8/layout/vList5"/>
    <dgm:cxn modelId="{36F80824-76BC-4FDE-93AF-E8D0CE6F914D}" srcId="{8A1EAC56-84D3-463C-A59C-2F1ED69E547D}" destId="{EE358C48-7766-43BC-B7B7-D1E2EF8EFDDD}" srcOrd="3" destOrd="0" parTransId="{A53FB5EF-2C84-42AB-A35D-13B823E11D2B}" sibTransId="{FE0D3DCD-4744-4E2C-BA25-B6E32F95A154}"/>
    <dgm:cxn modelId="{F22EB92A-51B8-481C-AEE1-035FA491543F}" type="presOf" srcId="{9F7EE8F7-FE90-4D6D-A6B0-88DF75E6FC2E}" destId="{CB1E72AA-1478-4331-BA66-AA1E232AF808}" srcOrd="0" destOrd="2" presId="urn:microsoft.com/office/officeart/2005/8/layout/vList5"/>
    <dgm:cxn modelId="{7B255150-2988-4CB0-97F4-2A91F7CAD27A}" srcId="{8A1EAC56-84D3-463C-A59C-2F1ED69E547D}" destId="{5B3DC1F3-B5F9-4D0E-B936-27762CC8F65D}" srcOrd="6" destOrd="0" parTransId="{CC896436-6314-40A5-916D-0EADB8868ED8}" sibTransId="{8EFB603F-8A1F-42B2-8437-029BAF53E41A}"/>
    <dgm:cxn modelId="{8156E695-C04E-4952-8CCE-5413B19150C1}" srcId="{DD1ADA60-3E97-40E8-B317-59291DD93084}" destId="{8A1EAC56-84D3-463C-A59C-2F1ED69E547D}" srcOrd="0" destOrd="0" parTransId="{7586A1B5-EF91-44B5-BBE5-8DDD0076659A}" sibTransId="{029B39DF-AD99-4F6F-AA9E-AECA6158FD97}"/>
    <dgm:cxn modelId="{E224EE6D-920A-483B-9497-87BB384BFB84}" srcId="{8A1EAC56-84D3-463C-A59C-2F1ED69E547D}" destId="{EE4EBA6A-1C50-4216-BBE5-BE60F360EF99}" srcOrd="1" destOrd="0" parTransId="{77A15F7F-73F6-4D40-8966-1A07619C5DE9}" sibTransId="{0BA340AF-8F4D-43E4-9601-AEFEEF9381A3}"/>
    <dgm:cxn modelId="{26420A36-D1FB-4861-9215-4034B58468BA}" srcId="{8A1EAC56-84D3-463C-A59C-2F1ED69E547D}" destId="{9F7EE8F7-FE90-4D6D-A6B0-88DF75E6FC2E}" srcOrd="2" destOrd="0" parTransId="{C92ED954-2260-4F18-BACE-81AED54748E4}" sibTransId="{DFA61791-05C5-4B48-BF43-4B50D18B2C78}"/>
    <dgm:cxn modelId="{F8FC8F38-89B6-439B-896D-046409370AC8}" type="presOf" srcId="{DD1ADA60-3E97-40E8-B317-59291DD93084}" destId="{49E08D6B-9121-4233-B7C3-03EF37C1B84E}" srcOrd="0" destOrd="0" presId="urn:microsoft.com/office/officeart/2005/8/layout/vList5"/>
    <dgm:cxn modelId="{D37AF53C-FA43-4D9D-A0F8-6FA2D44BB54F}" type="presParOf" srcId="{49E08D6B-9121-4233-B7C3-03EF37C1B84E}" destId="{371CEB75-3F85-4CEB-9B0D-74950FB58C6F}" srcOrd="0" destOrd="0" presId="urn:microsoft.com/office/officeart/2005/8/layout/vList5"/>
    <dgm:cxn modelId="{2C7E4A8C-B957-4456-8CFE-C5543B242CE2}" type="presParOf" srcId="{371CEB75-3F85-4CEB-9B0D-74950FB58C6F}" destId="{B4CA0902-690A-4C72-A4B3-9FC71501F24E}" srcOrd="0" destOrd="0" presId="urn:microsoft.com/office/officeart/2005/8/layout/vList5"/>
    <dgm:cxn modelId="{B2E3D46E-6065-4DA1-89C7-024C00C14C8C}" type="presParOf" srcId="{371CEB75-3F85-4CEB-9B0D-74950FB58C6F}" destId="{CB1E72AA-1478-4331-BA66-AA1E232AF80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D1ADA60-3E97-40E8-B317-59291DD93084}"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8A1EAC56-84D3-463C-A59C-2F1ED69E547D}">
      <dgm:prSet phldrT="[Text]"/>
      <dgm:spPr/>
      <dgm:t>
        <a:bodyPr vert="vert270"/>
        <a:lstStyle/>
        <a:p>
          <a:r>
            <a:rPr lang="en-US" dirty="0" smtClean="0"/>
            <a:t>Thematic area 5</a:t>
          </a:r>
          <a:endParaRPr lang="en-US" dirty="0"/>
        </a:p>
      </dgm:t>
    </dgm:pt>
    <dgm:pt modelId="{7586A1B5-EF91-44B5-BBE5-8DDD0076659A}" type="parTrans" cxnId="{8156E695-C04E-4952-8CCE-5413B19150C1}">
      <dgm:prSet/>
      <dgm:spPr/>
      <dgm:t>
        <a:bodyPr/>
        <a:lstStyle/>
        <a:p>
          <a:endParaRPr lang="en-US"/>
        </a:p>
      </dgm:t>
    </dgm:pt>
    <dgm:pt modelId="{029B39DF-AD99-4F6F-AA9E-AECA6158FD97}" type="sibTrans" cxnId="{8156E695-C04E-4952-8CCE-5413B19150C1}">
      <dgm:prSet/>
      <dgm:spPr/>
      <dgm:t>
        <a:bodyPr/>
        <a:lstStyle/>
        <a:p>
          <a:endParaRPr lang="en-US"/>
        </a:p>
      </dgm:t>
    </dgm:pt>
    <dgm:pt modelId="{42EFF717-F71C-40D7-9A43-970FA0093ECF}">
      <dgm:prSet phldrT="[Text]" custT="1"/>
      <dgm:spPr/>
      <dgm:t>
        <a:bodyPr/>
        <a:lstStyle/>
        <a:p>
          <a:r>
            <a:rPr lang="en-US" sz="2300" dirty="0" smtClean="0"/>
            <a:t>Conduct at regular intervals reviews of national statistical systems assessing the institutional, organizational and technical readiness …</a:t>
          </a:r>
          <a:endParaRPr lang="en-US" sz="2300" dirty="0"/>
        </a:p>
      </dgm:t>
    </dgm:pt>
    <dgm:pt modelId="{DC5E6807-474A-4D3B-94AC-4F55360426F6}" type="parTrans" cxnId="{40366344-2668-4BD0-87A8-A2B4ABBBD2A8}">
      <dgm:prSet/>
      <dgm:spPr/>
      <dgm:t>
        <a:bodyPr/>
        <a:lstStyle/>
        <a:p>
          <a:endParaRPr lang="en-US"/>
        </a:p>
      </dgm:t>
    </dgm:pt>
    <dgm:pt modelId="{93E3B2A0-BB4A-4248-9A51-4591926C76EA}" type="sibTrans" cxnId="{40366344-2668-4BD0-87A8-A2B4ABBBD2A8}">
      <dgm:prSet/>
      <dgm:spPr/>
      <dgm:t>
        <a:bodyPr/>
        <a:lstStyle/>
        <a:p>
          <a:endParaRPr lang="en-US"/>
        </a:p>
      </dgm:t>
    </dgm:pt>
    <dgm:pt modelId="{C0FDBED6-EFE6-4EE6-827A-C416DF317C42}">
      <dgm:prSet custT="1"/>
      <dgm:spPr/>
      <dgm:t>
        <a:bodyPr/>
        <a:lstStyle/>
        <a:p>
          <a:r>
            <a:rPr lang="en-US" sz="2300" smtClean="0"/>
            <a:t>Align capacity building and training programmes with revamped NSDS and related roadmaps (action plans) for the modernization and integration of official statistics</a:t>
          </a:r>
          <a:endParaRPr lang="en-US" sz="2300" dirty="0" smtClean="0"/>
        </a:p>
      </dgm:t>
    </dgm:pt>
    <dgm:pt modelId="{99343A48-BB0A-4834-B0AF-8AEC07E6CEEC}" type="parTrans" cxnId="{4AC42450-8FE2-45B8-88A4-FAD099C2FF8B}">
      <dgm:prSet/>
      <dgm:spPr/>
      <dgm:t>
        <a:bodyPr/>
        <a:lstStyle/>
        <a:p>
          <a:endParaRPr lang="en-US"/>
        </a:p>
      </dgm:t>
    </dgm:pt>
    <dgm:pt modelId="{25968C98-3833-4D4E-8EB6-24095AA63FA7}" type="sibTrans" cxnId="{4AC42450-8FE2-45B8-88A4-FAD099C2FF8B}">
      <dgm:prSet/>
      <dgm:spPr/>
      <dgm:t>
        <a:bodyPr/>
        <a:lstStyle/>
        <a:p>
          <a:endParaRPr lang="en-US"/>
        </a:p>
      </dgm:t>
    </dgm:pt>
    <dgm:pt modelId="{B4556EBE-EE66-43E0-965C-5119B07C0369}">
      <dgm:prSet custT="1"/>
      <dgm:spPr/>
      <dgm:t>
        <a:bodyPr/>
        <a:lstStyle/>
        <a:p>
          <a:r>
            <a:rPr lang="en-US" sz="2300" dirty="0" smtClean="0"/>
            <a:t>Reinforce and support the role of the national statistical office as focal point and national coordinator of capacity building activities and technical cooperation projects in the field of statistics</a:t>
          </a:r>
        </a:p>
      </dgm:t>
    </dgm:pt>
    <dgm:pt modelId="{434D5FEC-6D94-4108-9101-450D011CBB61}" type="parTrans" cxnId="{7207BEE3-9FAD-4AE6-9296-C1968B06D095}">
      <dgm:prSet/>
      <dgm:spPr/>
      <dgm:t>
        <a:bodyPr/>
        <a:lstStyle/>
        <a:p>
          <a:endParaRPr lang="en-US"/>
        </a:p>
      </dgm:t>
    </dgm:pt>
    <dgm:pt modelId="{EC9C590B-6C37-4874-AB9F-F5009C9B0E07}" type="sibTrans" cxnId="{7207BEE3-9FAD-4AE6-9296-C1968B06D095}">
      <dgm:prSet/>
      <dgm:spPr/>
      <dgm:t>
        <a:bodyPr/>
        <a:lstStyle/>
        <a:p>
          <a:endParaRPr lang="en-US"/>
        </a:p>
      </dgm:t>
    </dgm:pt>
    <dgm:pt modelId="{BCF72CC3-5D3F-4FE5-A64B-ADDB585015C2}">
      <dgm:prSet custT="1"/>
      <dgm:spPr/>
      <dgm:t>
        <a:bodyPr/>
        <a:lstStyle/>
        <a:p>
          <a:r>
            <a:rPr lang="en-US" sz="2300" dirty="0" smtClean="0"/>
            <a:t>Develop at global and continental level an e-learning </a:t>
          </a:r>
          <a:r>
            <a:rPr lang="en-US" sz="2300" dirty="0" err="1" smtClean="0"/>
            <a:t>programme</a:t>
          </a:r>
          <a:r>
            <a:rPr lang="en-US" sz="2300" dirty="0" smtClean="0"/>
            <a:t> and a repository of training material for official statistics</a:t>
          </a:r>
        </a:p>
      </dgm:t>
    </dgm:pt>
    <dgm:pt modelId="{695E9983-4C4C-4314-94FD-A7C8EEAB0F4C}" type="parTrans" cxnId="{DF3183E4-C3D6-4BD5-A580-264759C572A5}">
      <dgm:prSet/>
      <dgm:spPr/>
      <dgm:t>
        <a:bodyPr/>
        <a:lstStyle/>
        <a:p>
          <a:endParaRPr lang="en-US"/>
        </a:p>
      </dgm:t>
    </dgm:pt>
    <dgm:pt modelId="{875C068C-046C-4B44-9C98-76245A1BFB2A}" type="sibTrans" cxnId="{DF3183E4-C3D6-4BD5-A580-264759C572A5}">
      <dgm:prSet/>
      <dgm:spPr/>
      <dgm:t>
        <a:bodyPr/>
        <a:lstStyle/>
        <a:p>
          <a:endParaRPr lang="en-US"/>
        </a:p>
      </dgm:t>
    </dgm:pt>
    <dgm:pt modelId="{EAA2D433-182D-43EB-A889-83D6D43A9074}">
      <dgm:prSet custT="1"/>
      <dgm:spPr/>
      <dgm:t>
        <a:bodyPr/>
        <a:lstStyle/>
        <a:p>
          <a:r>
            <a:rPr lang="en-US" sz="2300" smtClean="0"/>
            <a:t>Complement existing training programmes and university curricula at national, regional and continental level with specific courses </a:t>
          </a:r>
          <a:endParaRPr lang="en-US" sz="2300" dirty="0"/>
        </a:p>
      </dgm:t>
    </dgm:pt>
    <dgm:pt modelId="{176AC96F-453A-4F34-B33A-B3109CB1F22D}" type="parTrans" cxnId="{06F0A394-375B-4E66-8815-EF6EFA07A840}">
      <dgm:prSet/>
      <dgm:spPr/>
      <dgm:t>
        <a:bodyPr/>
        <a:lstStyle/>
        <a:p>
          <a:endParaRPr lang="en-US"/>
        </a:p>
      </dgm:t>
    </dgm:pt>
    <dgm:pt modelId="{04BA48DA-0F04-41CD-AF4B-A75C30066CAE}" type="sibTrans" cxnId="{06F0A394-375B-4E66-8815-EF6EFA07A840}">
      <dgm:prSet/>
      <dgm:spPr/>
      <dgm:t>
        <a:bodyPr/>
        <a:lstStyle/>
        <a:p>
          <a:endParaRPr lang="en-US"/>
        </a:p>
      </dgm:t>
    </dgm:pt>
    <dgm:pt modelId="{82D54317-7722-411F-86DF-87F97FAE5ED1}">
      <dgm:prSet custT="1"/>
      <dgm:spPr/>
      <dgm:t>
        <a:bodyPr/>
        <a:lstStyle/>
        <a:p>
          <a:r>
            <a:rPr lang="en-US" sz="2300" smtClean="0"/>
            <a:t>Introduce the possibility, when relevant and appropriate, to open specific national training courses, including e-learning, to statisticians from other countries</a:t>
          </a:r>
          <a:endParaRPr lang="en-US" sz="2300" dirty="0"/>
        </a:p>
      </dgm:t>
    </dgm:pt>
    <dgm:pt modelId="{D33CF7CC-271E-40DD-AFE8-760B25F07433}" type="parTrans" cxnId="{AC183219-A782-4F07-93F7-33889ACE7F5D}">
      <dgm:prSet/>
      <dgm:spPr/>
      <dgm:t>
        <a:bodyPr/>
        <a:lstStyle/>
        <a:p>
          <a:endParaRPr lang="en-US"/>
        </a:p>
      </dgm:t>
    </dgm:pt>
    <dgm:pt modelId="{A39FB47A-8ECF-452A-8968-C73E57A2A17B}" type="sibTrans" cxnId="{AC183219-A782-4F07-93F7-33889ACE7F5D}">
      <dgm:prSet/>
      <dgm:spPr/>
      <dgm:t>
        <a:bodyPr/>
        <a:lstStyle/>
        <a:p>
          <a:endParaRPr lang="en-US"/>
        </a:p>
      </dgm:t>
    </dgm:pt>
    <dgm:pt modelId="{8DF76822-45A7-45A6-90C5-9881B566840B}">
      <dgm:prSet custT="1"/>
      <dgm:spPr/>
      <dgm:t>
        <a:bodyPr/>
        <a:lstStyle/>
        <a:p>
          <a:r>
            <a:rPr lang="en-US" sz="2300" dirty="0" smtClean="0"/>
            <a:t>Explore possible governance structure and operational mechanisms for pooling human resources and technical infrastructure</a:t>
          </a:r>
          <a:endParaRPr lang="en-US" sz="2300" dirty="0"/>
        </a:p>
      </dgm:t>
    </dgm:pt>
    <dgm:pt modelId="{AFEA4542-E201-44AD-A66B-5AFE14F8C22F}" type="parTrans" cxnId="{93028CCB-3B71-45D5-A3B7-A5A501440451}">
      <dgm:prSet/>
      <dgm:spPr/>
      <dgm:t>
        <a:bodyPr/>
        <a:lstStyle/>
        <a:p>
          <a:endParaRPr lang="en-US"/>
        </a:p>
      </dgm:t>
    </dgm:pt>
    <dgm:pt modelId="{CD6F18BD-3D0C-409E-BC19-14344AEA6732}" type="sibTrans" cxnId="{93028CCB-3B71-45D5-A3B7-A5A501440451}">
      <dgm:prSet/>
      <dgm:spPr/>
      <dgm:t>
        <a:bodyPr/>
        <a:lstStyle/>
        <a:p>
          <a:endParaRPr lang="en-US"/>
        </a:p>
      </dgm:t>
    </dgm:pt>
    <dgm:pt modelId="{49E08D6B-9121-4233-B7C3-03EF37C1B84E}" type="pres">
      <dgm:prSet presAssocID="{DD1ADA60-3E97-40E8-B317-59291DD93084}" presName="Name0" presStyleCnt="0">
        <dgm:presLayoutVars>
          <dgm:dir/>
          <dgm:animLvl val="lvl"/>
          <dgm:resizeHandles val="exact"/>
        </dgm:presLayoutVars>
      </dgm:prSet>
      <dgm:spPr/>
      <dgm:t>
        <a:bodyPr/>
        <a:lstStyle/>
        <a:p>
          <a:endParaRPr lang="en-US"/>
        </a:p>
      </dgm:t>
    </dgm:pt>
    <dgm:pt modelId="{371CEB75-3F85-4CEB-9B0D-74950FB58C6F}" type="pres">
      <dgm:prSet presAssocID="{8A1EAC56-84D3-463C-A59C-2F1ED69E547D}" presName="linNode" presStyleCnt="0"/>
      <dgm:spPr/>
    </dgm:pt>
    <dgm:pt modelId="{B4CA0902-690A-4C72-A4B3-9FC71501F24E}" type="pres">
      <dgm:prSet presAssocID="{8A1EAC56-84D3-463C-A59C-2F1ED69E547D}" presName="parentText" presStyleLbl="node1" presStyleIdx="0" presStyleCnt="1" custScaleX="25059" custLinFactNeighborX="-21521" custLinFactNeighborY="-459">
        <dgm:presLayoutVars>
          <dgm:chMax val="1"/>
          <dgm:bulletEnabled val="1"/>
        </dgm:presLayoutVars>
      </dgm:prSet>
      <dgm:spPr/>
      <dgm:t>
        <a:bodyPr/>
        <a:lstStyle/>
        <a:p>
          <a:endParaRPr lang="en-US"/>
        </a:p>
      </dgm:t>
    </dgm:pt>
    <dgm:pt modelId="{CB1E72AA-1478-4331-BA66-AA1E232AF808}" type="pres">
      <dgm:prSet presAssocID="{8A1EAC56-84D3-463C-A59C-2F1ED69E547D}" presName="descendantText" presStyleLbl="alignAccFollowNode1" presStyleIdx="0" presStyleCnt="1" custScaleX="141096" custScaleY="125000">
        <dgm:presLayoutVars>
          <dgm:bulletEnabled val="1"/>
        </dgm:presLayoutVars>
      </dgm:prSet>
      <dgm:spPr/>
      <dgm:t>
        <a:bodyPr/>
        <a:lstStyle/>
        <a:p>
          <a:endParaRPr lang="en-US"/>
        </a:p>
      </dgm:t>
    </dgm:pt>
  </dgm:ptLst>
  <dgm:cxnLst>
    <dgm:cxn modelId="{4762E70B-A67F-4EFF-AB77-B353EF2C8750}" type="presOf" srcId="{C0FDBED6-EFE6-4EE6-827A-C416DF317C42}" destId="{CB1E72AA-1478-4331-BA66-AA1E232AF808}" srcOrd="0" destOrd="1" presId="urn:microsoft.com/office/officeart/2005/8/layout/vList5"/>
    <dgm:cxn modelId="{06F0A394-375B-4E66-8815-EF6EFA07A840}" srcId="{8A1EAC56-84D3-463C-A59C-2F1ED69E547D}" destId="{EAA2D433-182D-43EB-A889-83D6D43A9074}" srcOrd="4" destOrd="0" parTransId="{176AC96F-453A-4F34-B33A-B3109CB1F22D}" sibTransId="{04BA48DA-0F04-41CD-AF4B-A75C30066CAE}"/>
    <dgm:cxn modelId="{B17105F9-3390-4DE8-B5EF-489B87BEDFA9}" type="presOf" srcId="{DD1ADA60-3E97-40E8-B317-59291DD93084}" destId="{49E08D6B-9121-4233-B7C3-03EF37C1B84E}" srcOrd="0" destOrd="0" presId="urn:microsoft.com/office/officeart/2005/8/layout/vList5"/>
    <dgm:cxn modelId="{8629A761-9CF8-48B6-8C33-DC713F7B24E7}" type="presOf" srcId="{8DF76822-45A7-45A6-90C5-9881B566840B}" destId="{CB1E72AA-1478-4331-BA66-AA1E232AF808}" srcOrd="0" destOrd="6" presId="urn:microsoft.com/office/officeart/2005/8/layout/vList5"/>
    <dgm:cxn modelId="{DF3183E4-C3D6-4BD5-A580-264759C572A5}" srcId="{8A1EAC56-84D3-463C-A59C-2F1ED69E547D}" destId="{BCF72CC3-5D3F-4FE5-A64B-ADDB585015C2}" srcOrd="3" destOrd="0" parTransId="{695E9983-4C4C-4314-94FD-A7C8EEAB0F4C}" sibTransId="{875C068C-046C-4B44-9C98-76245A1BFB2A}"/>
    <dgm:cxn modelId="{43B8DA5C-9AA5-453A-A185-B9BC11B7514F}" type="presOf" srcId="{82D54317-7722-411F-86DF-87F97FAE5ED1}" destId="{CB1E72AA-1478-4331-BA66-AA1E232AF808}" srcOrd="0" destOrd="5" presId="urn:microsoft.com/office/officeart/2005/8/layout/vList5"/>
    <dgm:cxn modelId="{A627A1B3-1AFB-42B4-81C3-A9780699B960}" type="presOf" srcId="{B4556EBE-EE66-43E0-965C-5119B07C0369}" destId="{CB1E72AA-1478-4331-BA66-AA1E232AF808}" srcOrd="0" destOrd="2" presId="urn:microsoft.com/office/officeart/2005/8/layout/vList5"/>
    <dgm:cxn modelId="{54A4C7BD-2046-4CB2-B65E-D534441B5A38}" type="presOf" srcId="{8A1EAC56-84D3-463C-A59C-2F1ED69E547D}" destId="{B4CA0902-690A-4C72-A4B3-9FC71501F24E}" srcOrd="0" destOrd="0" presId="urn:microsoft.com/office/officeart/2005/8/layout/vList5"/>
    <dgm:cxn modelId="{4AC42450-8FE2-45B8-88A4-FAD099C2FF8B}" srcId="{8A1EAC56-84D3-463C-A59C-2F1ED69E547D}" destId="{C0FDBED6-EFE6-4EE6-827A-C416DF317C42}" srcOrd="1" destOrd="0" parTransId="{99343A48-BB0A-4834-B0AF-8AEC07E6CEEC}" sibTransId="{25968C98-3833-4D4E-8EB6-24095AA63FA7}"/>
    <dgm:cxn modelId="{14212CC8-0098-4EB1-BB9A-3881056AB77C}" type="presOf" srcId="{EAA2D433-182D-43EB-A889-83D6D43A9074}" destId="{CB1E72AA-1478-4331-BA66-AA1E232AF808}" srcOrd="0" destOrd="4" presId="urn:microsoft.com/office/officeart/2005/8/layout/vList5"/>
    <dgm:cxn modelId="{AC183219-A782-4F07-93F7-33889ACE7F5D}" srcId="{8A1EAC56-84D3-463C-A59C-2F1ED69E547D}" destId="{82D54317-7722-411F-86DF-87F97FAE5ED1}" srcOrd="5" destOrd="0" parTransId="{D33CF7CC-271E-40DD-AFE8-760B25F07433}" sibTransId="{A39FB47A-8ECF-452A-8968-C73E57A2A17B}"/>
    <dgm:cxn modelId="{8156E695-C04E-4952-8CCE-5413B19150C1}" srcId="{DD1ADA60-3E97-40E8-B317-59291DD93084}" destId="{8A1EAC56-84D3-463C-A59C-2F1ED69E547D}" srcOrd="0" destOrd="0" parTransId="{7586A1B5-EF91-44B5-BBE5-8DDD0076659A}" sibTransId="{029B39DF-AD99-4F6F-AA9E-AECA6158FD97}"/>
    <dgm:cxn modelId="{7207BEE3-9FAD-4AE6-9296-C1968B06D095}" srcId="{8A1EAC56-84D3-463C-A59C-2F1ED69E547D}" destId="{B4556EBE-EE66-43E0-965C-5119B07C0369}" srcOrd="2" destOrd="0" parTransId="{434D5FEC-6D94-4108-9101-450D011CBB61}" sibTransId="{EC9C590B-6C37-4874-AB9F-F5009C9B0E07}"/>
    <dgm:cxn modelId="{8434523D-F108-4CEE-BA01-FC22EF38465E}" type="presOf" srcId="{42EFF717-F71C-40D7-9A43-970FA0093ECF}" destId="{CB1E72AA-1478-4331-BA66-AA1E232AF808}" srcOrd="0" destOrd="0" presId="urn:microsoft.com/office/officeart/2005/8/layout/vList5"/>
    <dgm:cxn modelId="{95787603-2CEE-4719-AC83-F8370D702966}" type="presOf" srcId="{BCF72CC3-5D3F-4FE5-A64B-ADDB585015C2}" destId="{CB1E72AA-1478-4331-BA66-AA1E232AF808}" srcOrd="0" destOrd="3" presId="urn:microsoft.com/office/officeart/2005/8/layout/vList5"/>
    <dgm:cxn modelId="{40366344-2668-4BD0-87A8-A2B4ABBBD2A8}" srcId="{8A1EAC56-84D3-463C-A59C-2F1ED69E547D}" destId="{42EFF717-F71C-40D7-9A43-970FA0093ECF}" srcOrd="0" destOrd="0" parTransId="{DC5E6807-474A-4D3B-94AC-4F55360426F6}" sibTransId="{93E3B2A0-BB4A-4248-9A51-4591926C76EA}"/>
    <dgm:cxn modelId="{93028CCB-3B71-45D5-A3B7-A5A501440451}" srcId="{8A1EAC56-84D3-463C-A59C-2F1ED69E547D}" destId="{8DF76822-45A7-45A6-90C5-9881B566840B}" srcOrd="6" destOrd="0" parTransId="{AFEA4542-E201-44AD-A66B-5AFE14F8C22F}" sibTransId="{CD6F18BD-3D0C-409E-BC19-14344AEA6732}"/>
    <dgm:cxn modelId="{5CA1F0C5-E396-4C50-9AFE-16CBB817632B}" type="presParOf" srcId="{49E08D6B-9121-4233-B7C3-03EF37C1B84E}" destId="{371CEB75-3F85-4CEB-9B0D-74950FB58C6F}" srcOrd="0" destOrd="0" presId="urn:microsoft.com/office/officeart/2005/8/layout/vList5"/>
    <dgm:cxn modelId="{C1D4F6FE-338D-44F4-A214-0C5189EF3330}" type="presParOf" srcId="{371CEB75-3F85-4CEB-9B0D-74950FB58C6F}" destId="{B4CA0902-690A-4C72-A4B3-9FC71501F24E}" srcOrd="0" destOrd="0" presId="urn:microsoft.com/office/officeart/2005/8/layout/vList5"/>
    <dgm:cxn modelId="{E6E87580-A120-4366-8E55-182409F5CAA0}" type="presParOf" srcId="{371CEB75-3F85-4CEB-9B0D-74950FB58C6F}" destId="{CB1E72AA-1478-4331-BA66-AA1E232AF80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7FFDAED-62EB-4A07-8AD6-530E2E5591F5}" type="doc">
      <dgm:prSet loTypeId="urn:microsoft.com/office/officeart/2008/layout/AscendingPictureAccentProcess" loCatId="process" qsTypeId="urn:microsoft.com/office/officeart/2005/8/quickstyle/simple1" qsCatId="simple" csTypeId="urn:microsoft.com/office/officeart/2005/8/colors/accent0_2" csCatId="mainScheme" phldr="1"/>
      <dgm:spPr/>
      <dgm:t>
        <a:bodyPr/>
        <a:lstStyle/>
        <a:p>
          <a:endParaRPr lang="en-US"/>
        </a:p>
      </dgm:t>
    </dgm:pt>
    <dgm:pt modelId="{89FCA574-D770-4687-A386-31460F78BC14}">
      <dgm:prSet phldrT="[Text]" custT="1"/>
      <dgm:spPr/>
      <dgm:t>
        <a:bodyPr/>
        <a:lstStyle/>
        <a:p>
          <a:pPr algn="ctr"/>
          <a:r>
            <a:rPr lang="en-US" sz="3500" dirty="0" smtClean="0"/>
            <a:t>Establish African Group on the Transformation Agenda for Official Statistics</a:t>
          </a:r>
          <a:endParaRPr lang="en-US" sz="3500" dirty="0"/>
        </a:p>
      </dgm:t>
    </dgm:pt>
    <dgm:pt modelId="{E7A1869D-1C49-41F4-9534-9421090D6E3F}" type="parTrans" cxnId="{14F0304E-F78D-43EE-ABB9-E8EC08F3BCE4}">
      <dgm:prSet/>
      <dgm:spPr/>
      <dgm:t>
        <a:bodyPr/>
        <a:lstStyle/>
        <a:p>
          <a:endParaRPr lang="en-US"/>
        </a:p>
      </dgm:t>
    </dgm:pt>
    <dgm:pt modelId="{B60CB3B6-8EE1-4CE6-A595-3A8D9ACFD67A}" type="sibTrans" cxnId="{14F0304E-F78D-43EE-ABB9-E8EC08F3BCE4}">
      <dgm:prSet/>
      <dgm:spPr/>
      <dgm:t>
        <a:bodyPr/>
        <a:lstStyle/>
        <a:p>
          <a:endParaRPr lang="en-US"/>
        </a:p>
      </dgm:t>
    </dgm:pt>
    <dgm:pt modelId="{822DD185-5200-484F-938B-91256A865F29}">
      <dgm:prSet phldrT="[Text]" custT="1"/>
      <dgm:spPr/>
      <dgm:t>
        <a:bodyPr/>
        <a:lstStyle/>
        <a:p>
          <a:pPr algn="ctr"/>
          <a:r>
            <a:rPr lang="en-US" sz="3500" dirty="0" smtClean="0"/>
            <a:t>Report to the Statistical Commission and regional statistical committees</a:t>
          </a:r>
          <a:endParaRPr lang="en-US" sz="3500" dirty="0"/>
        </a:p>
      </dgm:t>
    </dgm:pt>
    <dgm:pt modelId="{3A299442-2946-405B-A7BF-86A338594B18}" type="parTrans" cxnId="{046B4F77-DA18-4FF4-9450-8B16CBC97633}">
      <dgm:prSet/>
      <dgm:spPr/>
      <dgm:t>
        <a:bodyPr/>
        <a:lstStyle/>
        <a:p>
          <a:endParaRPr lang="en-US"/>
        </a:p>
      </dgm:t>
    </dgm:pt>
    <dgm:pt modelId="{062CF8FA-8585-45D8-A10A-E8FD8DF2894B}" type="sibTrans" cxnId="{046B4F77-DA18-4FF4-9450-8B16CBC97633}">
      <dgm:prSet/>
      <dgm:spPr/>
      <dgm:t>
        <a:bodyPr/>
        <a:lstStyle/>
        <a:p>
          <a:endParaRPr lang="en-US"/>
        </a:p>
      </dgm:t>
    </dgm:pt>
    <dgm:pt modelId="{2EF94240-9B23-43A4-B577-670A815405F6}" type="pres">
      <dgm:prSet presAssocID="{F7FFDAED-62EB-4A07-8AD6-530E2E5591F5}" presName="Name0" presStyleCnt="0">
        <dgm:presLayoutVars>
          <dgm:chMax val="7"/>
          <dgm:chPref val="7"/>
          <dgm:dir/>
        </dgm:presLayoutVars>
      </dgm:prSet>
      <dgm:spPr/>
      <dgm:t>
        <a:bodyPr/>
        <a:lstStyle/>
        <a:p>
          <a:endParaRPr lang="en-US"/>
        </a:p>
      </dgm:t>
    </dgm:pt>
    <dgm:pt modelId="{3166A1EE-46A6-4C18-8287-1368AC279492}" type="pres">
      <dgm:prSet presAssocID="{F7FFDAED-62EB-4A07-8AD6-530E2E5591F5}" presName="dot1" presStyleLbl="alignNode1" presStyleIdx="0" presStyleCnt="10" custLinFactX="-1266471" custLinFactNeighborX="-1300000" custLinFactNeighborY="-19591"/>
      <dgm:spPr/>
    </dgm:pt>
    <dgm:pt modelId="{D6A3D072-F217-4DCA-8993-9F1047D6D1CA}" type="pres">
      <dgm:prSet presAssocID="{F7FFDAED-62EB-4A07-8AD6-530E2E5591F5}" presName="dot2" presStyleLbl="alignNode1" presStyleIdx="1" presStyleCnt="10" custLinFactX="-1300000" custLinFactNeighborX="-1344836" custLinFactNeighborY="19590"/>
      <dgm:spPr/>
    </dgm:pt>
    <dgm:pt modelId="{2F01875A-575B-49D7-9E69-D1F802DD35D0}" type="pres">
      <dgm:prSet presAssocID="{F7FFDAED-62EB-4A07-8AD6-530E2E5591F5}" presName="dot3" presStyleLbl="alignNode1" presStyleIdx="2" presStyleCnt="10" custLinFactX="-1300000" custLinFactNeighborX="-1305654" custLinFactNeighborY="97957"/>
      <dgm:spPr/>
    </dgm:pt>
    <dgm:pt modelId="{D380B02F-7CB9-4E19-87A5-3AE6611BAE60}" type="pres">
      <dgm:prSet presAssocID="{F7FFDAED-62EB-4A07-8AD6-530E2E5591F5}" presName="dotArrow1" presStyleLbl="alignNode1" presStyleIdx="3" presStyleCnt="10" custLinFactX="-900000" custLinFactY="-95914" custLinFactNeighborX="-961180" custLinFactNeighborY="-100000"/>
      <dgm:spPr/>
    </dgm:pt>
    <dgm:pt modelId="{C2E19012-D336-4A0D-AE22-29C78DB80C90}" type="pres">
      <dgm:prSet presAssocID="{F7FFDAED-62EB-4A07-8AD6-530E2E5591F5}" presName="dotArrow2" presStyleLbl="alignNode1" presStyleIdx="4" presStyleCnt="10" custLinFactX="-900000" custLinFactY="-95914" custLinFactNeighborX="-941590" custLinFactNeighborY="-100000"/>
      <dgm:spPr/>
    </dgm:pt>
    <dgm:pt modelId="{F77E8AA3-F6A1-41FE-9F13-4010A2E2FB8F}" type="pres">
      <dgm:prSet presAssocID="{F7FFDAED-62EB-4A07-8AD6-530E2E5591F5}" presName="dotArrow3" presStyleLbl="alignNode1" presStyleIdx="5" presStyleCnt="10" custLinFactX="-882816" custLinFactY="-76322" custLinFactNeighborX="-900000" custLinFactNeighborY="-100000"/>
      <dgm:spPr/>
    </dgm:pt>
    <dgm:pt modelId="{830F2EA8-7C5D-4EAA-A905-6F8CEE4DFC22}" type="pres">
      <dgm:prSet presAssocID="{F7FFDAED-62EB-4A07-8AD6-530E2E5591F5}" presName="dotArrow4" presStyleLbl="alignNode1" presStyleIdx="6" presStyleCnt="10" custLinFactX="-900000" custLinFactNeighborX="-941590" custLinFactNeighborY="-97957"/>
      <dgm:spPr/>
    </dgm:pt>
    <dgm:pt modelId="{39B4E96C-1C81-4DC8-BA5D-92EA224EAA6C}" type="pres">
      <dgm:prSet presAssocID="{F7FFDAED-62EB-4A07-8AD6-530E2E5591F5}" presName="dotArrow5" presStyleLbl="alignNode1" presStyleIdx="7" presStyleCnt="10" custLinFactX="-959138" custLinFactNeighborX="-1000000" custLinFactNeighborY="65372"/>
      <dgm:spPr/>
    </dgm:pt>
    <dgm:pt modelId="{689A7A09-31C3-408E-B4D7-065A6C358D58}" type="pres">
      <dgm:prSet presAssocID="{F7FFDAED-62EB-4A07-8AD6-530E2E5591F5}" presName="dotArrow6" presStyleLbl="alignNode1" presStyleIdx="8" presStyleCnt="10" custLinFactX="-919955" custLinFactNeighborX="-1000000" custLinFactNeighborY="-97957"/>
      <dgm:spPr/>
    </dgm:pt>
    <dgm:pt modelId="{F9223096-AF46-4595-88EA-FC8818948E5E}" type="pres">
      <dgm:prSet presAssocID="{F7FFDAED-62EB-4A07-8AD6-530E2E5591F5}" presName="dotArrow7" presStyleLbl="alignNode1" presStyleIdx="9" presStyleCnt="10" custLinFactX="-1000000" custLinFactY="-37139" custLinFactNeighborX="-1037503" custLinFactNeighborY="-100000"/>
      <dgm:spPr/>
      <dgm:t>
        <a:bodyPr/>
        <a:lstStyle/>
        <a:p>
          <a:endParaRPr lang="en-US"/>
        </a:p>
      </dgm:t>
    </dgm:pt>
    <dgm:pt modelId="{B0066509-3449-4EFB-9AA4-10D83C681436}" type="pres">
      <dgm:prSet presAssocID="{89FCA574-D770-4687-A386-31460F78BC14}" presName="parTx1" presStyleLbl="node1" presStyleIdx="0" presStyleCnt="2" custScaleX="293677" custScaleY="206789" custLinFactNeighborX="5974" custLinFactNeighborY="73645"/>
      <dgm:spPr/>
      <dgm:t>
        <a:bodyPr/>
        <a:lstStyle/>
        <a:p>
          <a:endParaRPr lang="en-US"/>
        </a:p>
      </dgm:t>
    </dgm:pt>
    <dgm:pt modelId="{7BF9FAC8-5CB5-4508-93A8-5344B0DDAA85}" type="pres">
      <dgm:prSet presAssocID="{B60CB3B6-8EE1-4CE6-A595-3A8D9ACFD67A}" presName="picture1" presStyleCnt="0"/>
      <dgm:spPr/>
    </dgm:pt>
    <dgm:pt modelId="{AFC83C5A-C434-4415-93EF-06426DA1441A}" type="pres">
      <dgm:prSet presAssocID="{B60CB3B6-8EE1-4CE6-A595-3A8D9ACFD67A}" presName="imageRepeatNode" presStyleLbl="fgImgPlace1" presStyleIdx="0" presStyleCnt="2" custLinFactX="-100000" custLinFactNeighborX="-113638" custLinFactNeighborY="55385"/>
      <dgm:spPr/>
      <dgm:t>
        <a:bodyPr/>
        <a:lstStyle/>
        <a:p>
          <a:endParaRPr lang="en-US"/>
        </a:p>
      </dgm:t>
    </dgm:pt>
    <dgm:pt modelId="{09B6E523-ACB5-47C4-AB7D-31853B293E44}" type="pres">
      <dgm:prSet presAssocID="{822DD185-5200-484F-938B-91256A865F29}" presName="parTx2" presStyleLbl="node1" presStyleIdx="1" presStyleCnt="2" custScaleX="274582" custScaleY="224478" custLinFactNeighborX="-14877" custLinFactNeighborY="-20320"/>
      <dgm:spPr/>
      <dgm:t>
        <a:bodyPr/>
        <a:lstStyle/>
        <a:p>
          <a:endParaRPr lang="en-US"/>
        </a:p>
      </dgm:t>
    </dgm:pt>
    <dgm:pt modelId="{2142C399-88D5-4C1E-8A62-F55EA2C9C44C}" type="pres">
      <dgm:prSet presAssocID="{062CF8FA-8585-45D8-A10A-E8FD8DF2894B}" presName="picture2" presStyleCnt="0"/>
      <dgm:spPr/>
    </dgm:pt>
    <dgm:pt modelId="{CE99088F-2A0C-48EF-AA69-0BCF71C6E9DE}" type="pres">
      <dgm:prSet presAssocID="{062CF8FA-8585-45D8-A10A-E8FD8DF2894B}" presName="imageRepeatNode" presStyleLbl="fgImgPlace1" presStyleIdx="1" presStyleCnt="2" custLinFactX="-100000" custLinFactNeighborX="-138906" custLinFactNeighborY="6264"/>
      <dgm:spPr/>
      <dgm:t>
        <a:bodyPr/>
        <a:lstStyle/>
        <a:p>
          <a:endParaRPr lang="en-US"/>
        </a:p>
      </dgm:t>
    </dgm:pt>
  </dgm:ptLst>
  <dgm:cxnLst>
    <dgm:cxn modelId="{14F0304E-F78D-43EE-ABB9-E8EC08F3BCE4}" srcId="{F7FFDAED-62EB-4A07-8AD6-530E2E5591F5}" destId="{89FCA574-D770-4687-A386-31460F78BC14}" srcOrd="0" destOrd="0" parTransId="{E7A1869D-1C49-41F4-9534-9421090D6E3F}" sibTransId="{B60CB3B6-8EE1-4CE6-A595-3A8D9ACFD67A}"/>
    <dgm:cxn modelId="{B86D3019-F119-4DEC-BC5E-E1A5F47738DE}" type="presOf" srcId="{B60CB3B6-8EE1-4CE6-A595-3A8D9ACFD67A}" destId="{AFC83C5A-C434-4415-93EF-06426DA1441A}" srcOrd="0" destOrd="0" presId="urn:microsoft.com/office/officeart/2008/layout/AscendingPictureAccentProcess"/>
    <dgm:cxn modelId="{046B4F77-DA18-4FF4-9450-8B16CBC97633}" srcId="{F7FFDAED-62EB-4A07-8AD6-530E2E5591F5}" destId="{822DD185-5200-484F-938B-91256A865F29}" srcOrd="1" destOrd="0" parTransId="{3A299442-2946-405B-A7BF-86A338594B18}" sibTransId="{062CF8FA-8585-45D8-A10A-E8FD8DF2894B}"/>
    <dgm:cxn modelId="{CA63E060-8E06-4D23-9B38-A44B77B0B707}" type="presOf" srcId="{822DD185-5200-484F-938B-91256A865F29}" destId="{09B6E523-ACB5-47C4-AB7D-31853B293E44}" srcOrd="0" destOrd="0" presId="urn:microsoft.com/office/officeart/2008/layout/AscendingPictureAccentProcess"/>
    <dgm:cxn modelId="{D9CFD949-C22F-49C7-AC02-D60E4E9CED2D}" type="presOf" srcId="{F7FFDAED-62EB-4A07-8AD6-530E2E5591F5}" destId="{2EF94240-9B23-43A4-B577-670A815405F6}" srcOrd="0" destOrd="0" presId="urn:microsoft.com/office/officeart/2008/layout/AscendingPictureAccentProcess"/>
    <dgm:cxn modelId="{FD6E87F6-455C-4218-99D7-4566990393CD}" type="presOf" srcId="{89FCA574-D770-4687-A386-31460F78BC14}" destId="{B0066509-3449-4EFB-9AA4-10D83C681436}" srcOrd="0" destOrd="0" presId="urn:microsoft.com/office/officeart/2008/layout/AscendingPictureAccentProcess"/>
    <dgm:cxn modelId="{FC0F33CF-B69D-4C1C-97E7-F5994CD90E26}" type="presOf" srcId="{062CF8FA-8585-45D8-A10A-E8FD8DF2894B}" destId="{CE99088F-2A0C-48EF-AA69-0BCF71C6E9DE}" srcOrd="0" destOrd="0" presId="urn:microsoft.com/office/officeart/2008/layout/AscendingPictureAccentProcess"/>
    <dgm:cxn modelId="{0A483D47-A95B-46C6-8CCE-A7A49569A8D3}" type="presParOf" srcId="{2EF94240-9B23-43A4-B577-670A815405F6}" destId="{3166A1EE-46A6-4C18-8287-1368AC279492}" srcOrd="0" destOrd="0" presId="urn:microsoft.com/office/officeart/2008/layout/AscendingPictureAccentProcess"/>
    <dgm:cxn modelId="{395FCE84-ADD3-45C4-8E08-78EA7494C46F}" type="presParOf" srcId="{2EF94240-9B23-43A4-B577-670A815405F6}" destId="{D6A3D072-F217-4DCA-8993-9F1047D6D1CA}" srcOrd="1" destOrd="0" presId="urn:microsoft.com/office/officeart/2008/layout/AscendingPictureAccentProcess"/>
    <dgm:cxn modelId="{CE5E3C78-7EEB-4E97-9A60-9CF827907406}" type="presParOf" srcId="{2EF94240-9B23-43A4-B577-670A815405F6}" destId="{2F01875A-575B-49D7-9E69-D1F802DD35D0}" srcOrd="2" destOrd="0" presId="urn:microsoft.com/office/officeart/2008/layout/AscendingPictureAccentProcess"/>
    <dgm:cxn modelId="{6543CDBD-2CDB-49E3-8052-5CB5C63A1D0F}" type="presParOf" srcId="{2EF94240-9B23-43A4-B577-670A815405F6}" destId="{D380B02F-7CB9-4E19-87A5-3AE6611BAE60}" srcOrd="3" destOrd="0" presId="urn:microsoft.com/office/officeart/2008/layout/AscendingPictureAccentProcess"/>
    <dgm:cxn modelId="{677E2B0C-4822-4C45-A1E5-18C70B85D013}" type="presParOf" srcId="{2EF94240-9B23-43A4-B577-670A815405F6}" destId="{C2E19012-D336-4A0D-AE22-29C78DB80C90}" srcOrd="4" destOrd="0" presId="urn:microsoft.com/office/officeart/2008/layout/AscendingPictureAccentProcess"/>
    <dgm:cxn modelId="{C8BBBDE0-52C9-45E1-96C5-40F028B2DC44}" type="presParOf" srcId="{2EF94240-9B23-43A4-B577-670A815405F6}" destId="{F77E8AA3-F6A1-41FE-9F13-4010A2E2FB8F}" srcOrd="5" destOrd="0" presId="urn:microsoft.com/office/officeart/2008/layout/AscendingPictureAccentProcess"/>
    <dgm:cxn modelId="{B1EE37E4-DDFF-49B7-9C4B-DA3F7B325193}" type="presParOf" srcId="{2EF94240-9B23-43A4-B577-670A815405F6}" destId="{830F2EA8-7C5D-4EAA-A905-6F8CEE4DFC22}" srcOrd="6" destOrd="0" presId="urn:microsoft.com/office/officeart/2008/layout/AscendingPictureAccentProcess"/>
    <dgm:cxn modelId="{B41AA003-E16C-42FB-BC2F-BA747A7B360A}" type="presParOf" srcId="{2EF94240-9B23-43A4-B577-670A815405F6}" destId="{39B4E96C-1C81-4DC8-BA5D-92EA224EAA6C}" srcOrd="7" destOrd="0" presId="urn:microsoft.com/office/officeart/2008/layout/AscendingPictureAccentProcess"/>
    <dgm:cxn modelId="{D93B9561-1157-4777-85D2-2F6183389A67}" type="presParOf" srcId="{2EF94240-9B23-43A4-B577-670A815405F6}" destId="{689A7A09-31C3-408E-B4D7-065A6C358D58}" srcOrd="8" destOrd="0" presId="urn:microsoft.com/office/officeart/2008/layout/AscendingPictureAccentProcess"/>
    <dgm:cxn modelId="{9DB8BB5F-12CD-42DB-BB1D-96F6304EED5C}" type="presParOf" srcId="{2EF94240-9B23-43A4-B577-670A815405F6}" destId="{F9223096-AF46-4595-88EA-FC8818948E5E}" srcOrd="9" destOrd="0" presId="urn:microsoft.com/office/officeart/2008/layout/AscendingPictureAccentProcess"/>
    <dgm:cxn modelId="{00C8A376-4BD5-45FF-B3E9-B8839ED5EFC6}" type="presParOf" srcId="{2EF94240-9B23-43A4-B577-670A815405F6}" destId="{B0066509-3449-4EFB-9AA4-10D83C681436}" srcOrd="10" destOrd="0" presId="urn:microsoft.com/office/officeart/2008/layout/AscendingPictureAccentProcess"/>
    <dgm:cxn modelId="{00C5A4D5-EBE1-48D9-9A47-519A664A5C62}" type="presParOf" srcId="{2EF94240-9B23-43A4-B577-670A815405F6}" destId="{7BF9FAC8-5CB5-4508-93A8-5344B0DDAA85}" srcOrd="11" destOrd="0" presId="urn:microsoft.com/office/officeart/2008/layout/AscendingPictureAccentProcess"/>
    <dgm:cxn modelId="{256EE93D-D26A-4F79-9732-5F50677D8A3D}" type="presParOf" srcId="{7BF9FAC8-5CB5-4508-93A8-5344B0DDAA85}" destId="{AFC83C5A-C434-4415-93EF-06426DA1441A}" srcOrd="0" destOrd="0" presId="urn:microsoft.com/office/officeart/2008/layout/AscendingPictureAccentProcess"/>
    <dgm:cxn modelId="{6A70472C-3D44-4597-8B1C-B455B2C08227}" type="presParOf" srcId="{2EF94240-9B23-43A4-B577-670A815405F6}" destId="{09B6E523-ACB5-47C4-AB7D-31853B293E44}" srcOrd="12" destOrd="0" presId="urn:microsoft.com/office/officeart/2008/layout/AscendingPictureAccentProcess"/>
    <dgm:cxn modelId="{C1D684B6-4CC3-474C-AD30-F1C6D181C68E}" type="presParOf" srcId="{2EF94240-9B23-43A4-B577-670A815405F6}" destId="{2142C399-88D5-4C1E-8A62-F55EA2C9C44C}" srcOrd="13" destOrd="0" presId="urn:microsoft.com/office/officeart/2008/layout/AscendingPictureAccentProcess"/>
    <dgm:cxn modelId="{4C7E3825-10BF-4737-AD21-7AA6462FB336}" type="presParOf" srcId="{2142C399-88D5-4C1E-8A62-F55EA2C9C44C}" destId="{CE99088F-2A0C-48EF-AA69-0BCF71C6E9DE}" srcOrd="0" destOrd="0" presId="urn:microsoft.com/office/officeart/2008/layout/AscendingPictureAccen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1E72AA-1478-4331-BA66-AA1E232AF808}">
      <dsp:nvSpPr>
        <dsp:cNvPr id="0" name=""/>
        <dsp:cNvSpPr/>
      </dsp:nvSpPr>
      <dsp:spPr>
        <a:xfrm rot="5400000">
          <a:off x="3523449" y="-2436023"/>
          <a:ext cx="5587300" cy="10464808"/>
        </a:xfrm>
        <a:prstGeom prst="round2Same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44575">
            <a:lnSpc>
              <a:spcPct val="90000"/>
            </a:lnSpc>
            <a:spcBef>
              <a:spcPct val="0"/>
            </a:spcBef>
            <a:spcAft>
              <a:spcPct val="15000"/>
            </a:spcAft>
            <a:buChar char="••"/>
          </a:pPr>
          <a:r>
            <a:rPr lang="en-US" sz="2350" kern="1200" smtClean="0"/>
            <a:t>Advance </a:t>
          </a:r>
          <a:r>
            <a:rPr lang="en-US" sz="2350" kern="1200" dirty="0" smtClean="0"/>
            <a:t>the alignment of the 2063, the 2030 and the transformative agendas</a:t>
          </a:r>
          <a:endParaRPr lang="en-US" sz="2350" kern="1200" dirty="0"/>
        </a:p>
        <a:p>
          <a:pPr marL="228600" lvl="1" indent="-228600" algn="l" defTabSz="1044575">
            <a:lnSpc>
              <a:spcPct val="90000"/>
            </a:lnSpc>
            <a:spcBef>
              <a:spcPct val="0"/>
            </a:spcBef>
            <a:spcAft>
              <a:spcPct val="15000"/>
            </a:spcAft>
            <a:buChar char="••"/>
          </a:pPr>
          <a:r>
            <a:rPr lang="en-US" sz="2350" kern="1200" smtClean="0"/>
            <a:t>Promote </a:t>
          </a:r>
          <a:r>
            <a:rPr lang="en-US" sz="2350" kern="1200" dirty="0" smtClean="0"/>
            <a:t>and maintaining a high level political commitment to develop and sustain sound institutional and organizational frameworks</a:t>
          </a:r>
        </a:p>
        <a:p>
          <a:pPr marL="228600" lvl="1" indent="-228600" algn="l" defTabSz="1044575">
            <a:lnSpc>
              <a:spcPct val="90000"/>
            </a:lnSpc>
            <a:spcBef>
              <a:spcPct val="0"/>
            </a:spcBef>
            <a:spcAft>
              <a:spcPct val="15000"/>
            </a:spcAft>
            <a:buChar char="••"/>
          </a:pPr>
          <a:r>
            <a:rPr lang="en-US" sz="2350" kern="1200" dirty="0" smtClean="0"/>
            <a:t>Recognize, on the national levels, the national statistical offices as the central coordinators</a:t>
          </a:r>
        </a:p>
        <a:p>
          <a:pPr marL="228600" lvl="1" indent="-228600" algn="l" defTabSz="1044575">
            <a:lnSpc>
              <a:spcPct val="90000"/>
            </a:lnSpc>
            <a:spcBef>
              <a:spcPct val="0"/>
            </a:spcBef>
            <a:spcAft>
              <a:spcPct val="15000"/>
            </a:spcAft>
            <a:buChar char="••"/>
          </a:pPr>
          <a:r>
            <a:rPr lang="en-US" sz="2350" kern="1200" dirty="0" smtClean="0"/>
            <a:t>Incorporate into the guidelines for NSDS reflections and recommendations about the transformation of official statistics </a:t>
          </a:r>
          <a:endParaRPr lang="en-US" sz="2350" kern="1200" dirty="0"/>
        </a:p>
        <a:p>
          <a:pPr marL="228600" lvl="1" indent="-228600" algn="l" defTabSz="1044575">
            <a:lnSpc>
              <a:spcPct val="90000"/>
            </a:lnSpc>
            <a:spcBef>
              <a:spcPct val="0"/>
            </a:spcBef>
            <a:spcAft>
              <a:spcPct val="15000"/>
            </a:spcAft>
            <a:buChar char="••"/>
          </a:pPr>
          <a:r>
            <a:rPr lang="en-US" sz="2350" kern="1200" dirty="0" smtClean="0"/>
            <a:t>Introduce a strong governance and coordination mechanism at the African continent level</a:t>
          </a:r>
          <a:endParaRPr lang="en-US" sz="2350" kern="1200" dirty="0"/>
        </a:p>
        <a:p>
          <a:pPr marL="228600" lvl="1" indent="-228600" algn="l" defTabSz="1044575">
            <a:lnSpc>
              <a:spcPct val="90000"/>
            </a:lnSpc>
            <a:spcBef>
              <a:spcPct val="0"/>
            </a:spcBef>
            <a:spcAft>
              <a:spcPct val="15000"/>
            </a:spcAft>
            <a:buChar char="••"/>
          </a:pPr>
          <a:r>
            <a:rPr lang="en-US" sz="2350" kern="1200" dirty="0" smtClean="0"/>
            <a:t>Incorporate the development of specific 5 thematic areas cross cutting programs for African countries at (sub-) regional level aiming at deepening and sharing good practices, knowledge and tools on the transformation and modernization of national statistical systems</a:t>
          </a:r>
        </a:p>
        <a:p>
          <a:pPr marL="228600" lvl="1" indent="-228600" algn="l" defTabSz="1044575">
            <a:lnSpc>
              <a:spcPct val="90000"/>
            </a:lnSpc>
            <a:spcBef>
              <a:spcPct val="0"/>
            </a:spcBef>
            <a:spcAft>
              <a:spcPct val="15000"/>
            </a:spcAft>
            <a:buChar char="••"/>
          </a:pPr>
          <a:r>
            <a:rPr lang="en-US" sz="2350" kern="1200" dirty="0" smtClean="0"/>
            <a:t>Recognize the importance of south-south cooperation in fostering and sharing innovative solutions to challenges and constraints </a:t>
          </a:r>
          <a:endParaRPr lang="en-US" sz="2350" kern="1200" dirty="0"/>
        </a:p>
      </dsp:txBody>
      <dsp:txXfrm rot="-5400000">
        <a:off x="1084695" y="275481"/>
        <a:ext cx="10192058" cy="5041800"/>
      </dsp:txXfrm>
    </dsp:sp>
    <dsp:sp modelId="{B4CA0902-690A-4C72-A4B3-9FC71501F24E}">
      <dsp:nvSpPr>
        <dsp:cNvPr id="0" name=""/>
        <dsp:cNvSpPr/>
      </dsp:nvSpPr>
      <dsp:spPr>
        <a:xfrm>
          <a:off x="0" y="0"/>
          <a:ext cx="1045448" cy="55873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171450" tIns="85725" rIns="171450" bIns="85725" numCol="1" spcCol="1270" anchor="ctr" anchorCtr="0">
          <a:noAutofit/>
        </a:bodyPr>
        <a:lstStyle/>
        <a:p>
          <a:pPr lvl="0" algn="ctr" defTabSz="2000250">
            <a:lnSpc>
              <a:spcPct val="90000"/>
            </a:lnSpc>
            <a:spcBef>
              <a:spcPct val="0"/>
            </a:spcBef>
            <a:spcAft>
              <a:spcPct val="35000"/>
            </a:spcAft>
          </a:pPr>
          <a:r>
            <a:rPr lang="en-US" sz="4500" kern="1200" dirty="0" smtClean="0"/>
            <a:t>Thematic area 1</a:t>
          </a:r>
          <a:endParaRPr lang="en-US" sz="4500" kern="1200" dirty="0"/>
        </a:p>
      </dsp:txBody>
      <dsp:txXfrm>
        <a:off x="51035" y="51035"/>
        <a:ext cx="943378" cy="54852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1E72AA-1478-4331-BA66-AA1E232AF808}">
      <dsp:nvSpPr>
        <dsp:cNvPr id="0" name=""/>
        <dsp:cNvSpPr/>
      </dsp:nvSpPr>
      <dsp:spPr>
        <a:xfrm rot="5400000">
          <a:off x="3523449" y="-2436023"/>
          <a:ext cx="5587300" cy="10464808"/>
        </a:xfrm>
        <a:prstGeom prst="round2Same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smtClean="0"/>
            <a:t>Recognize that the momentum is right to attract the proper attention to modernization of statistics and to advocate for an active participation of official statisticians in the design, implementation and evaluation of development strategies</a:t>
          </a:r>
          <a:endParaRPr lang="en-US" sz="2900" kern="1200" dirty="0"/>
        </a:p>
        <a:p>
          <a:pPr marL="285750" lvl="1" indent="-285750" algn="l" defTabSz="1289050">
            <a:lnSpc>
              <a:spcPct val="90000"/>
            </a:lnSpc>
            <a:spcBef>
              <a:spcPct val="0"/>
            </a:spcBef>
            <a:spcAft>
              <a:spcPct val="15000"/>
            </a:spcAft>
            <a:buChar char="••"/>
          </a:pPr>
          <a:r>
            <a:rPr lang="en-US" sz="2900" kern="1200" dirty="0" smtClean="0"/>
            <a:t>Align global, (sub-) regional and national communication strategies and </a:t>
          </a:r>
          <a:r>
            <a:rPr lang="en-US" sz="2900" kern="1200" dirty="0" err="1" smtClean="0"/>
            <a:t>programmes</a:t>
          </a:r>
          <a:r>
            <a:rPr lang="en-US" sz="2900" kern="1200" dirty="0" smtClean="0"/>
            <a:t> </a:t>
          </a:r>
          <a:r>
            <a:rPr lang="en-US" sz="2900" kern="1200" dirty="0" smtClean="0">
              <a:solidFill>
                <a:schemeClr val="tx1"/>
              </a:solidFill>
              <a:effectLst/>
              <a:latin typeface="+mn-lt"/>
              <a:ea typeface="+mn-ea"/>
              <a:cs typeface="+mn-cs"/>
            </a:rPr>
            <a:t>addressing the value of official statistics </a:t>
          </a:r>
          <a:endParaRPr lang="en-US" sz="2900" kern="1200" dirty="0" smtClean="0"/>
        </a:p>
        <a:p>
          <a:pPr marL="285750" lvl="1" indent="-285750" algn="l" defTabSz="1289050">
            <a:lnSpc>
              <a:spcPct val="90000"/>
            </a:lnSpc>
            <a:spcBef>
              <a:spcPct val="0"/>
            </a:spcBef>
            <a:spcAft>
              <a:spcPct val="15000"/>
            </a:spcAft>
            <a:buChar char="••"/>
          </a:pPr>
          <a:r>
            <a:rPr lang="en-US" sz="2900" kern="1200" smtClean="0"/>
            <a:t>Advocate for the rather limited investments and operational costs</a:t>
          </a:r>
          <a:endParaRPr lang="en-US" sz="2900" kern="1200" dirty="0" smtClean="0"/>
        </a:p>
        <a:p>
          <a:pPr marL="285750" lvl="1" indent="-285750" algn="l" defTabSz="1289050">
            <a:lnSpc>
              <a:spcPct val="90000"/>
            </a:lnSpc>
            <a:spcBef>
              <a:spcPct val="0"/>
            </a:spcBef>
            <a:spcAft>
              <a:spcPct val="15000"/>
            </a:spcAft>
            <a:buChar char="••"/>
          </a:pPr>
          <a:r>
            <a:rPr lang="en-US" sz="2900" kern="1200" smtClean="0"/>
            <a:t>Engage policy makers and other stakeholders</a:t>
          </a:r>
          <a:endParaRPr lang="en-US" sz="2900" kern="1200" dirty="0" smtClean="0"/>
        </a:p>
        <a:p>
          <a:pPr marL="285750" lvl="1" indent="-285750" algn="l" defTabSz="1289050">
            <a:lnSpc>
              <a:spcPct val="90000"/>
            </a:lnSpc>
            <a:spcBef>
              <a:spcPct val="0"/>
            </a:spcBef>
            <a:spcAft>
              <a:spcPct val="15000"/>
            </a:spcAft>
            <a:buChar char="••"/>
          </a:pPr>
          <a:r>
            <a:rPr lang="en-US" sz="2900" kern="1200" smtClean="0"/>
            <a:t>Address the issue of high staff turnover</a:t>
          </a:r>
          <a:endParaRPr lang="en-US" sz="2900" kern="1200" dirty="0" smtClean="0"/>
        </a:p>
        <a:p>
          <a:pPr marL="285750" lvl="1" indent="-285750" algn="l" defTabSz="1289050">
            <a:lnSpc>
              <a:spcPct val="90000"/>
            </a:lnSpc>
            <a:spcBef>
              <a:spcPct val="0"/>
            </a:spcBef>
            <a:spcAft>
              <a:spcPct val="15000"/>
            </a:spcAft>
            <a:buChar char="••"/>
          </a:pPr>
          <a:r>
            <a:rPr lang="en-US" sz="2900" kern="1200" dirty="0" smtClean="0"/>
            <a:t>Improve partnership with the data communities, data producers and users, and other stakeholders </a:t>
          </a:r>
          <a:endParaRPr lang="en-US" sz="2900" kern="1200" dirty="0"/>
        </a:p>
      </dsp:txBody>
      <dsp:txXfrm rot="-5400000">
        <a:off x="1084695" y="275481"/>
        <a:ext cx="10192058" cy="5041800"/>
      </dsp:txXfrm>
    </dsp:sp>
    <dsp:sp modelId="{B4CA0902-690A-4C72-A4B3-9FC71501F24E}">
      <dsp:nvSpPr>
        <dsp:cNvPr id="0" name=""/>
        <dsp:cNvSpPr/>
      </dsp:nvSpPr>
      <dsp:spPr>
        <a:xfrm>
          <a:off x="0" y="0"/>
          <a:ext cx="1045448" cy="55873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171450" tIns="85725" rIns="171450" bIns="85725" numCol="1" spcCol="1270" anchor="ctr" anchorCtr="0">
          <a:noAutofit/>
        </a:bodyPr>
        <a:lstStyle/>
        <a:p>
          <a:pPr lvl="0" algn="ctr" defTabSz="2000250">
            <a:lnSpc>
              <a:spcPct val="90000"/>
            </a:lnSpc>
            <a:spcBef>
              <a:spcPct val="0"/>
            </a:spcBef>
            <a:spcAft>
              <a:spcPct val="35000"/>
            </a:spcAft>
          </a:pPr>
          <a:r>
            <a:rPr lang="en-US" sz="4500" kern="1200" dirty="0" smtClean="0"/>
            <a:t>Thematic area 2</a:t>
          </a:r>
          <a:endParaRPr lang="en-US" sz="4500" kern="1200" dirty="0"/>
        </a:p>
      </dsp:txBody>
      <dsp:txXfrm>
        <a:off x="51035" y="51035"/>
        <a:ext cx="943378" cy="54852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1E72AA-1478-4331-BA66-AA1E232AF808}">
      <dsp:nvSpPr>
        <dsp:cNvPr id="0" name=""/>
        <dsp:cNvSpPr/>
      </dsp:nvSpPr>
      <dsp:spPr>
        <a:xfrm rot="5400000">
          <a:off x="3834349" y="-2693539"/>
          <a:ext cx="5587300" cy="10979840"/>
        </a:xfrm>
        <a:prstGeom prst="round2Same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00125">
            <a:lnSpc>
              <a:spcPct val="90000"/>
            </a:lnSpc>
            <a:spcBef>
              <a:spcPct val="0"/>
            </a:spcBef>
            <a:spcAft>
              <a:spcPct val="15000"/>
            </a:spcAft>
            <a:buChar char="••"/>
          </a:pPr>
          <a:r>
            <a:rPr lang="en-US" sz="2250" kern="1200" dirty="0" smtClean="0"/>
            <a:t>Map existing business processes, technology architecture, information systems and capabilities </a:t>
          </a:r>
          <a:endParaRPr lang="en-US" sz="2250" kern="1200" dirty="0"/>
        </a:p>
        <a:p>
          <a:pPr marL="228600" lvl="1" indent="-228600" algn="l" defTabSz="1000125">
            <a:lnSpc>
              <a:spcPct val="90000"/>
            </a:lnSpc>
            <a:spcBef>
              <a:spcPct val="0"/>
            </a:spcBef>
            <a:spcAft>
              <a:spcPct val="15000"/>
            </a:spcAft>
            <a:buChar char="••"/>
          </a:pPr>
          <a:r>
            <a:rPr lang="en-US" sz="2250" kern="1200" smtClean="0"/>
            <a:t>Advance standardization of the components of statistical production within and across national statistical systems</a:t>
          </a:r>
          <a:endParaRPr lang="en-US" sz="2250" kern="1200" dirty="0" smtClean="0"/>
        </a:p>
        <a:p>
          <a:pPr marL="228600" lvl="1" indent="-228600" algn="l" defTabSz="1000125">
            <a:lnSpc>
              <a:spcPct val="90000"/>
            </a:lnSpc>
            <a:spcBef>
              <a:spcPct val="0"/>
            </a:spcBef>
            <a:spcAft>
              <a:spcPct val="15000"/>
            </a:spcAft>
            <a:buChar char="••"/>
          </a:pPr>
          <a:r>
            <a:rPr lang="en-US" sz="2250" kern="1200" dirty="0" smtClean="0"/>
            <a:t>Foster the development of mobile devices and other e-data collection and processing technologies</a:t>
          </a:r>
        </a:p>
        <a:p>
          <a:pPr marL="228600" lvl="1" indent="-228600" algn="l" defTabSz="1000125">
            <a:lnSpc>
              <a:spcPct val="90000"/>
            </a:lnSpc>
            <a:spcBef>
              <a:spcPct val="0"/>
            </a:spcBef>
            <a:spcAft>
              <a:spcPct val="15000"/>
            </a:spcAft>
            <a:buChar char="••"/>
          </a:pPr>
          <a:r>
            <a:rPr lang="en-US" sz="2250" kern="1200" dirty="0" smtClean="0"/>
            <a:t>Develop continental and/or regional repositories of open software with dedicated deployment and operational support</a:t>
          </a:r>
        </a:p>
        <a:p>
          <a:pPr marL="228600" lvl="1" indent="-228600" algn="l" defTabSz="1000125">
            <a:lnSpc>
              <a:spcPct val="90000"/>
            </a:lnSpc>
            <a:spcBef>
              <a:spcPct val="0"/>
            </a:spcBef>
            <a:spcAft>
              <a:spcPct val="15000"/>
            </a:spcAft>
            <a:buChar char="••"/>
          </a:pPr>
          <a:r>
            <a:rPr lang="en-US" sz="2250" kern="1200" dirty="0" smtClean="0"/>
            <a:t>Explore the feasibility of continental and/or regional </a:t>
          </a:r>
          <a:r>
            <a:rPr lang="en-US" sz="2250" kern="1200" dirty="0" err="1" smtClean="0"/>
            <a:t>centre</a:t>
          </a:r>
          <a:r>
            <a:rPr lang="en-US" sz="2250" kern="1200" dirty="0" smtClean="0"/>
            <a:t> in charge of maintaining and lending hardware and mobile devices for temporary deployment </a:t>
          </a:r>
          <a:endParaRPr lang="en-US" sz="2250" kern="1200" dirty="0"/>
        </a:p>
        <a:p>
          <a:pPr marL="228600" lvl="1" indent="-228600" algn="l" defTabSz="1000125">
            <a:lnSpc>
              <a:spcPct val="90000"/>
            </a:lnSpc>
            <a:spcBef>
              <a:spcPct val="0"/>
            </a:spcBef>
            <a:spcAft>
              <a:spcPct val="15000"/>
            </a:spcAft>
            <a:buChar char="••"/>
          </a:pPr>
          <a:r>
            <a:rPr lang="en-US" sz="2250" kern="1200" dirty="0" smtClean="0"/>
            <a:t>Foster the development and the deployment of innovative and user-friendly data extraction and visualization to extend the outreach of official statistics and facilitate their understanding and interpretation</a:t>
          </a:r>
          <a:endParaRPr lang="en-US" sz="2250" kern="1200" dirty="0"/>
        </a:p>
        <a:p>
          <a:pPr marL="228600" lvl="1" indent="-228600" algn="l" defTabSz="1000125">
            <a:lnSpc>
              <a:spcPct val="90000"/>
            </a:lnSpc>
            <a:spcBef>
              <a:spcPct val="0"/>
            </a:spcBef>
            <a:spcAft>
              <a:spcPct val="15000"/>
            </a:spcAft>
            <a:buChar char="••"/>
          </a:pPr>
          <a:r>
            <a:rPr lang="en-US" sz="2250" kern="1200" smtClean="0"/>
            <a:t>Establish common data and metadata portals and exploring practices of cloud computing considering the open data concept</a:t>
          </a:r>
          <a:endParaRPr lang="en-US" sz="2250" kern="1200" dirty="0" smtClean="0"/>
        </a:p>
        <a:p>
          <a:pPr marL="228600" lvl="1" indent="-228600" algn="l" defTabSz="1000125">
            <a:lnSpc>
              <a:spcPct val="90000"/>
            </a:lnSpc>
            <a:spcBef>
              <a:spcPct val="0"/>
            </a:spcBef>
            <a:spcAft>
              <a:spcPct val="15000"/>
            </a:spcAft>
            <a:buChar char="••"/>
          </a:pPr>
          <a:r>
            <a:rPr lang="en-US" sz="2250" kern="1200" dirty="0" smtClean="0"/>
            <a:t>Develop dedicated facilities that focus on the training of the staff of the statistical offices that supports the environment of a modern statistical office </a:t>
          </a:r>
        </a:p>
      </dsp:txBody>
      <dsp:txXfrm rot="-5400000">
        <a:off x="1138079" y="275481"/>
        <a:ext cx="10707090" cy="5041800"/>
      </dsp:txXfrm>
    </dsp:sp>
    <dsp:sp modelId="{B4CA0902-690A-4C72-A4B3-9FC71501F24E}">
      <dsp:nvSpPr>
        <dsp:cNvPr id="0" name=""/>
        <dsp:cNvSpPr/>
      </dsp:nvSpPr>
      <dsp:spPr>
        <a:xfrm>
          <a:off x="0" y="0"/>
          <a:ext cx="1096901" cy="55873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179070" tIns="89535" rIns="179070" bIns="89535" numCol="1" spcCol="1270" anchor="ctr" anchorCtr="0">
          <a:noAutofit/>
        </a:bodyPr>
        <a:lstStyle/>
        <a:p>
          <a:pPr lvl="0" algn="ctr" defTabSz="2089150">
            <a:lnSpc>
              <a:spcPct val="90000"/>
            </a:lnSpc>
            <a:spcBef>
              <a:spcPct val="0"/>
            </a:spcBef>
            <a:spcAft>
              <a:spcPct val="35000"/>
            </a:spcAft>
          </a:pPr>
          <a:r>
            <a:rPr lang="en-US" sz="4700" kern="1200" dirty="0" smtClean="0"/>
            <a:t>Thematic area 3</a:t>
          </a:r>
          <a:endParaRPr lang="en-US" sz="4700" kern="1200" dirty="0"/>
        </a:p>
      </dsp:txBody>
      <dsp:txXfrm>
        <a:off x="53546" y="53546"/>
        <a:ext cx="989809" cy="54802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1E72AA-1478-4331-BA66-AA1E232AF808}">
      <dsp:nvSpPr>
        <dsp:cNvPr id="0" name=""/>
        <dsp:cNvSpPr/>
      </dsp:nvSpPr>
      <dsp:spPr>
        <a:xfrm rot="5400000">
          <a:off x="3523449" y="-2436023"/>
          <a:ext cx="5587300" cy="10464808"/>
        </a:xfrm>
        <a:prstGeom prst="round2Same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00125">
            <a:lnSpc>
              <a:spcPct val="90000"/>
            </a:lnSpc>
            <a:spcBef>
              <a:spcPct val="0"/>
            </a:spcBef>
            <a:spcAft>
              <a:spcPct val="15000"/>
            </a:spcAft>
            <a:buChar char="••"/>
          </a:pPr>
          <a:r>
            <a:rPr lang="en-US" sz="2250" kern="1200" dirty="0" smtClean="0"/>
            <a:t>Redesign of the production processes at the country level based on a standards-based service-oriented business and information architecture for official statistics</a:t>
          </a:r>
          <a:endParaRPr lang="en-US" sz="2250" kern="1200" dirty="0"/>
        </a:p>
        <a:p>
          <a:pPr marL="228600" lvl="1" indent="-228600" algn="l" defTabSz="1000125">
            <a:lnSpc>
              <a:spcPct val="90000"/>
            </a:lnSpc>
            <a:spcBef>
              <a:spcPct val="0"/>
            </a:spcBef>
            <a:spcAft>
              <a:spcPct val="15000"/>
            </a:spcAft>
            <a:buChar char="••"/>
          </a:pPr>
          <a:r>
            <a:rPr lang="en-US" sz="2250" kern="1200" smtClean="0"/>
            <a:t>Foster institutional arrangements of national statistical systems</a:t>
          </a:r>
          <a:endParaRPr lang="en-US" sz="2250" kern="1200" dirty="0" smtClean="0"/>
        </a:p>
        <a:p>
          <a:pPr marL="228600" lvl="1" indent="-228600" algn="l" defTabSz="1000125">
            <a:lnSpc>
              <a:spcPct val="90000"/>
            </a:lnSpc>
            <a:spcBef>
              <a:spcPct val="0"/>
            </a:spcBef>
            <a:spcAft>
              <a:spcPct val="15000"/>
            </a:spcAft>
            <a:buChar char="••"/>
          </a:pPr>
          <a:r>
            <a:rPr lang="en-US" sz="2250" kern="1200" smtClean="0"/>
            <a:t>Adopt a corporate management approach of statistical activities and gradually introducing cross-functional corporate services units in the national statistical agencies</a:t>
          </a:r>
          <a:endParaRPr lang="en-US" sz="2250" kern="1200" dirty="0" smtClean="0"/>
        </a:p>
        <a:p>
          <a:pPr marL="228600" lvl="1" indent="-228600" algn="l" defTabSz="1000125">
            <a:lnSpc>
              <a:spcPct val="90000"/>
            </a:lnSpc>
            <a:spcBef>
              <a:spcPct val="0"/>
            </a:spcBef>
            <a:spcAft>
              <a:spcPct val="15000"/>
            </a:spcAft>
            <a:buChar char="••"/>
          </a:pPr>
          <a:r>
            <a:rPr lang="en-US" sz="2250" kern="1200" dirty="0" smtClean="0"/>
            <a:t>Adopt and implement comprehensive quality management and monitoring policies at continental, (sub-) regional and national level</a:t>
          </a:r>
        </a:p>
        <a:p>
          <a:pPr marL="228600" lvl="1" indent="-228600" algn="l" defTabSz="1000125">
            <a:lnSpc>
              <a:spcPct val="90000"/>
            </a:lnSpc>
            <a:spcBef>
              <a:spcPct val="0"/>
            </a:spcBef>
            <a:spcAft>
              <a:spcPct val="15000"/>
            </a:spcAft>
            <a:buChar char="••"/>
          </a:pPr>
          <a:r>
            <a:rPr lang="en-US" sz="2250" kern="1200" dirty="0" smtClean="0"/>
            <a:t>Develop a comprehensive human resource policy</a:t>
          </a:r>
          <a:endParaRPr lang="en-US" sz="2250" kern="1200" dirty="0"/>
        </a:p>
        <a:p>
          <a:pPr marL="228600" lvl="1" indent="-228600" algn="l" defTabSz="1000125">
            <a:lnSpc>
              <a:spcPct val="90000"/>
            </a:lnSpc>
            <a:spcBef>
              <a:spcPct val="0"/>
            </a:spcBef>
            <a:spcAft>
              <a:spcPct val="15000"/>
            </a:spcAft>
            <a:buChar char="••"/>
          </a:pPr>
          <a:r>
            <a:rPr lang="en-US" sz="2250" kern="1200" dirty="0" smtClean="0"/>
            <a:t>Mainstream integrated and metadata driven data collection, processing and dissemination </a:t>
          </a:r>
          <a:r>
            <a:rPr lang="en-US" sz="2250" kern="1200" dirty="0" err="1" smtClean="0"/>
            <a:t>programmes</a:t>
          </a:r>
          <a:r>
            <a:rPr lang="en-US" sz="2250" kern="1200" dirty="0" smtClean="0"/>
            <a:t> for environment, social, demographic and business statistics</a:t>
          </a:r>
          <a:endParaRPr lang="en-US" sz="2250" kern="1200" dirty="0"/>
        </a:p>
        <a:p>
          <a:pPr marL="228600" lvl="1" indent="-228600" algn="l" defTabSz="1000125">
            <a:lnSpc>
              <a:spcPct val="90000"/>
            </a:lnSpc>
            <a:spcBef>
              <a:spcPct val="0"/>
            </a:spcBef>
            <a:spcAft>
              <a:spcPct val="15000"/>
            </a:spcAft>
            <a:buChar char="••"/>
          </a:pPr>
          <a:r>
            <a:rPr lang="en-US" sz="2250" kern="1200" smtClean="0"/>
            <a:t>Advance the access to and dissemination of anonymised microdata for population, household and business censuses and surveys</a:t>
          </a:r>
          <a:endParaRPr lang="en-US" sz="2250" kern="1200" dirty="0"/>
        </a:p>
        <a:p>
          <a:pPr marL="228600" lvl="1" indent="-228600" algn="l" defTabSz="1000125">
            <a:lnSpc>
              <a:spcPct val="90000"/>
            </a:lnSpc>
            <a:spcBef>
              <a:spcPct val="0"/>
            </a:spcBef>
            <a:spcAft>
              <a:spcPct val="15000"/>
            </a:spcAft>
            <a:buChar char="••"/>
          </a:pPr>
          <a:r>
            <a:rPr lang="en-US" sz="2250" kern="1200" dirty="0" smtClean="0"/>
            <a:t>Promote the role of the national statistical office as the main coordinating entity of the national statistical system</a:t>
          </a:r>
          <a:endParaRPr lang="en-US" sz="2250" kern="1200" dirty="0"/>
        </a:p>
      </dsp:txBody>
      <dsp:txXfrm rot="-5400000">
        <a:off x="1084695" y="275481"/>
        <a:ext cx="10192058" cy="5041800"/>
      </dsp:txXfrm>
    </dsp:sp>
    <dsp:sp modelId="{B4CA0902-690A-4C72-A4B3-9FC71501F24E}">
      <dsp:nvSpPr>
        <dsp:cNvPr id="0" name=""/>
        <dsp:cNvSpPr/>
      </dsp:nvSpPr>
      <dsp:spPr>
        <a:xfrm>
          <a:off x="0" y="0"/>
          <a:ext cx="1045448" cy="55873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171450" tIns="85725" rIns="171450" bIns="85725" numCol="1" spcCol="1270" anchor="ctr" anchorCtr="0">
          <a:noAutofit/>
        </a:bodyPr>
        <a:lstStyle/>
        <a:p>
          <a:pPr lvl="0" algn="ctr" defTabSz="2000250">
            <a:lnSpc>
              <a:spcPct val="90000"/>
            </a:lnSpc>
            <a:spcBef>
              <a:spcPct val="0"/>
            </a:spcBef>
            <a:spcAft>
              <a:spcPct val="35000"/>
            </a:spcAft>
          </a:pPr>
          <a:r>
            <a:rPr lang="en-US" sz="4500" kern="1200" dirty="0" smtClean="0"/>
            <a:t>Thematic area 4</a:t>
          </a:r>
          <a:endParaRPr lang="en-US" sz="4500" kern="1200" dirty="0"/>
        </a:p>
      </dsp:txBody>
      <dsp:txXfrm>
        <a:off x="51035" y="51035"/>
        <a:ext cx="943378" cy="548523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8D8001-AA95-4FA5-901A-E04486381411}"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29C47D-832E-4444-9CB7-B12107A46B1D}" type="slidenum">
              <a:rPr lang="en-US" smtClean="0"/>
              <a:t>‹#›</a:t>
            </a:fld>
            <a:endParaRPr lang="en-US"/>
          </a:p>
        </p:txBody>
      </p:sp>
    </p:spTree>
    <p:extLst>
      <p:ext uri="{BB962C8B-B14F-4D97-AF65-F5344CB8AC3E}">
        <p14:creationId xmlns:p14="http://schemas.microsoft.com/office/powerpoint/2010/main" val="977062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29C47D-832E-4444-9CB7-B12107A46B1D}" type="slidenum">
              <a:rPr lang="en-US" smtClean="0"/>
              <a:t>1</a:t>
            </a:fld>
            <a:endParaRPr lang="en-US"/>
          </a:p>
        </p:txBody>
      </p:sp>
    </p:spTree>
    <p:extLst>
      <p:ext uri="{BB962C8B-B14F-4D97-AF65-F5344CB8AC3E}">
        <p14:creationId xmlns:p14="http://schemas.microsoft.com/office/powerpoint/2010/main" val="1788525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1" kern="1200" dirty="0" smtClean="0">
                <a:solidFill>
                  <a:schemeClr val="tx1"/>
                </a:solidFill>
                <a:effectLst/>
                <a:latin typeface="+mn-lt"/>
                <a:ea typeface="+mn-ea"/>
                <a:cs typeface="+mn-cs"/>
              </a:rPr>
              <a:t>Conférence mondiale sur un programme transformateur pour les statistiques officielles</a:t>
            </a:r>
          </a:p>
          <a:p>
            <a:r>
              <a:rPr lang="fr-FR" sz="1200" kern="1200" dirty="0" smtClean="0">
                <a:solidFill>
                  <a:schemeClr val="tx1"/>
                </a:solidFill>
                <a:effectLst/>
                <a:latin typeface="+mn-lt"/>
                <a:ea typeface="+mn-ea"/>
                <a:cs typeface="+mn-cs"/>
              </a:rPr>
              <a:t>Vise à formuler une réponse adéquate à la demande accrue de données détaillées et opportunes pour suivre les progrès réalisés sur les buts et objectifs du programme de développement après 2015</a:t>
            </a:r>
          </a:p>
          <a:p>
            <a:r>
              <a:rPr lang="fr-FR" sz="1200" kern="1200" dirty="0" smtClean="0">
                <a:solidFill>
                  <a:schemeClr val="tx1"/>
                </a:solidFill>
                <a:effectLst/>
                <a:latin typeface="+mn-lt"/>
                <a:ea typeface="+mn-ea"/>
                <a:cs typeface="+mn-cs"/>
              </a:rPr>
              <a:t>L'engagement ferme des pays de poursuivre le processus d'établissement d'un cadre durable pour la modernisation des systèmes statistiques nationaux, régionaux et mondiaux (suite à la consultation des chefs des organismes nationaux et internationaux de statistique)</a:t>
            </a:r>
          </a:p>
          <a:p>
            <a:endParaRPr lang="en-GB" sz="1200" kern="1200" dirty="0" smtClean="0">
              <a:solidFill>
                <a:schemeClr val="tx1"/>
              </a:solidFill>
              <a:effectLst/>
              <a:latin typeface="+mn-lt"/>
              <a:ea typeface="+mn-ea"/>
              <a:cs typeface="+mn-cs"/>
            </a:endParaRPr>
          </a:p>
          <a:p>
            <a:r>
              <a:rPr lang="en-GB" b="1" dirty="0" smtClean="0"/>
              <a:t>The 46th session of the UNSC</a:t>
            </a:r>
            <a:endParaRPr lang="en-GB" sz="1200" b="1" kern="1200" dirty="0" smtClean="0">
              <a:solidFill>
                <a:schemeClr val="tx1"/>
              </a:solidFill>
              <a:effectLst/>
              <a:latin typeface="+mn-lt"/>
              <a:ea typeface="+mn-ea"/>
              <a:cs typeface="+mn-cs"/>
            </a:endParaRPr>
          </a:p>
          <a:p>
            <a:r>
              <a:rPr lang="fr-FR" dirty="0" smtClean="0"/>
              <a:t>Reconnaissait les nouvelles exigences en matière de statistiques de haute qualité et la nécessité de moderniser les systèmes nationaux de statistiques régionales et internationales.</a:t>
            </a:r>
          </a:p>
          <a:p>
            <a:endParaRPr lang="en-GB" dirty="0" smtClean="0"/>
          </a:p>
          <a:p>
            <a:r>
              <a:rPr lang="en-US" b="1" dirty="0" smtClean="0"/>
              <a:t>African Conference on a Transformative Agenda for Official Statistics</a:t>
            </a:r>
          </a:p>
          <a:p>
            <a:r>
              <a:rPr lang="fr-FR" sz="1200" kern="1200" dirty="0" smtClean="0">
                <a:solidFill>
                  <a:schemeClr val="tx1"/>
                </a:solidFill>
                <a:effectLst/>
                <a:latin typeface="+mn-lt"/>
                <a:ea typeface="+mn-ea"/>
                <a:cs typeface="+mn-cs"/>
              </a:rPr>
              <a:t>Examen approfondi de l'Agenda Transformatif dans le contexte de l'Agenda 2063 africain et de l'Agenda 2030 pour le développement durable</a:t>
            </a:r>
            <a:endParaRPr lang="en-US"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47</a:t>
            </a:r>
            <a:r>
              <a:rPr lang="en-US" b="1" baseline="30000" dirty="0" smtClean="0"/>
              <a:t>th</a:t>
            </a:r>
            <a:r>
              <a:rPr lang="en-US" b="1" dirty="0" smtClean="0"/>
              <a:t> UNSC on the Transformative Agenda for Official Statistics </a:t>
            </a:r>
          </a:p>
          <a:p>
            <a:r>
              <a:rPr lang="fr-FR" dirty="0" smtClean="0"/>
              <a:t>A réaffirmé la nécessité de moderniser et de renforcer les systèmes statistiques aux niveaux national, régional et mondial et a encouragé l'achèvement de la série de conférences régionales et la formulation de cartes routières régionales pour un programme de transformation grâce à la modération des cinq domaines thématiques.</a:t>
            </a:r>
            <a:endParaRPr lang="en-GB" dirty="0" smtClean="0"/>
          </a:p>
          <a:p>
            <a:endParaRPr lang="en-GB" dirty="0" smtClean="0"/>
          </a:p>
          <a:p>
            <a:r>
              <a:rPr lang="en-GB" b="1" u="sng" dirty="0" smtClean="0"/>
              <a:t>Opportunities taken</a:t>
            </a:r>
            <a:r>
              <a:rPr lang="en-GB" b="1" u="sng" baseline="0" dirty="0" smtClean="0"/>
              <a:t> and challenges considered</a:t>
            </a:r>
            <a:endParaRPr lang="en-GB" b="1" u="sng" dirty="0" smtClean="0"/>
          </a:p>
          <a:p>
            <a:pPr marL="0" lvl="0" indent="0">
              <a:buNone/>
            </a:pPr>
            <a:r>
              <a:rPr lang="fr-FR" dirty="0" smtClean="0"/>
              <a:t>Le Plan d'action pour l'Agenda transformateur africain pour les statistiques officielles tient compte des principaux défis à relever pour aligner les stratégies nationales et régionales de développement des statistiques sur les objectifs du programme de transformation.</a:t>
            </a:r>
          </a:p>
          <a:p>
            <a:pPr marL="0" lvl="0" indent="0">
              <a:buNone/>
            </a:pPr>
            <a:endParaRPr lang="fr-FR" dirty="0" smtClean="0"/>
          </a:p>
          <a:p>
            <a:pPr marL="0" lvl="0" indent="0">
              <a:buNone/>
            </a:pPr>
            <a:r>
              <a:rPr lang="fr-FR" dirty="0" smtClean="0"/>
              <a:t>Défis pris en compte:</a:t>
            </a:r>
          </a:p>
          <a:p>
            <a:pPr marL="0" lvl="0" indent="0">
              <a:buNone/>
            </a:pPr>
            <a:endParaRPr lang="fr-FR" dirty="0" smtClean="0"/>
          </a:p>
          <a:p>
            <a:pPr marL="228600" lvl="0" indent="-228600">
              <a:buFont typeface="+mj-lt"/>
              <a:buAutoNum type="alphaLcPeriod"/>
            </a:pPr>
            <a:r>
              <a:rPr lang="fr-FR" dirty="0" smtClean="0"/>
              <a:t>L'insuffisance des ressources allouées aux statistiques;</a:t>
            </a:r>
          </a:p>
          <a:p>
            <a:pPr marL="228600" lvl="0" indent="-228600">
              <a:buFont typeface="+mj-lt"/>
              <a:buAutoNum type="alphaLcPeriod"/>
            </a:pPr>
            <a:r>
              <a:rPr lang="fr-FR" dirty="0" smtClean="0"/>
              <a:t>Les faiblesses institutionnelles et organisationnelles;</a:t>
            </a:r>
          </a:p>
          <a:p>
            <a:pPr marL="228600" lvl="0" indent="-228600">
              <a:buFont typeface="+mj-lt"/>
              <a:buAutoNum type="alphaLcPeriod"/>
            </a:pPr>
            <a:r>
              <a:rPr lang="fr-FR" dirty="0" smtClean="0"/>
              <a:t>Les législations statistiques faibles;</a:t>
            </a:r>
          </a:p>
          <a:p>
            <a:pPr marL="228600" lvl="0" indent="-228600">
              <a:buFont typeface="+mj-lt"/>
              <a:buAutoNum type="alphaLcPeriod"/>
            </a:pPr>
            <a:r>
              <a:rPr lang="fr-FR" dirty="0" smtClean="0"/>
              <a:t>La faible priorisation et le faible investissement dans les statistiques;</a:t>
            </a:r>
          </a:p>
          <a:p>
            <a:pPr marL="228600" lvl="0" indent="-228600">
              <a:buFont typeface="+mj-lt"/>
              <a:buAutoNum type="alphaLcPeriod"/>
            </a:pPr>
            <a:r>
              <a:rPr lang="fr-FR" dirty="0" smtClean="0"/>
              <a:t>L'infrastructure informatique inadéquate;</a:t>
            </a:r>
          </a:p>
          <a:p>
            <a:pPr marL="228600" lvl="0" indent="-228600">
              <a:buFont typeface="+mj-lt"/>
              <a:buAutoNum type="alphaLcPeriod"/>
            </a:pPr>
            <a:r>
              <a:rPr lang="fr-FR" dirty="0" smtClean="0"/>
              <a:t>L'insuffisance des capacités techniques et de gestion</a:t>
            </a:r>
          </a:p>
          <a:p>
            <a:endParaRPr lang="en-US" dirty="0" smtClean="0"/>
          </a:p>
          <a:p>
            <a:r>
              <a:rPr lang="fr-FR" dirty="0" smtClean="0"/>
              <a:t>Opportunités clés sur lesquelles il est construit:</a:t>
            </a:r>
          </a:p>
          <a:p>
            <a:pPr marL="228600" indent="-228600">
              <a:buFont typeface="+mj-lt"/>
              <a:buAutoNum type="arabicPeriod"/>
            </a:pPr>
            <a:r>
              <a:rPr lang="fr-FR" dirty="0" smtClean="0"/>
              <a:t>Demande accrue de données pertinentes, de haute qualité et opportunes pour appuyer les programmes de développement.</a:t>
            </a:r>
          </a:p>
          <a:p>
            <a:pPr marL="228600" indent="-228600">
              <a:buFont typeface="+mj-lt"/>
              <a:buAutoNum type="arabicPeriod"/>
            </a:pPr>
            <a:r>
              <a:rPr lang="fr-FR" dirty="0" smtClean="0"/>
              <a:t>Le programme de développement durable 2030.</a:t>
            </a:r>
          </a:p>
          <a:p>
            <a:pPr marL="228600" indent="-228600">
              <a:buFont typeface="+mj-lt"/>
              <a:buAutoNum type="arabicPeriod"/>
            </a:pPr>
            <a:r>
              <a:rPr lang="fr-FR" dirty="0" smtClean="0"/>
              <a:t>L'Agenda pour l'Afrique 2063.</a:t>
            </a:r>
          </a:p>
          <a:p>
            <a:pPr marL="228600" indent="-228600">
              <a:buFont typeface="+mj-lt"/>
              <a:buAutoNum type="arabicPeriod"/>
            </a:pPr>
            <a:r>
              <a:rPr lang="fr-FR" dirty="0" smtClean="0"/>
              <a:t>Les programmes d'intégration régionale.</a:t>
            </a:r>
          </a:p>
          <a:p>
            <a:pPr marL="228600" indent="-228600">
              <a:buFont typeface="+mj-lt"/>
              <a:buAutoNum type="arabicPeriod"/>
            </a:pPr>
            <a:r>
              <a:rPr lang="fr-FR" dirty="0" smtClean="0"/>
              <a:t>Les plans nationaux de développement.</a:t>
            </a:r>
          </a:p>
          <a:p>
            <a:pPr marL="228600" indent="-228600">
              <a:buFont typeface="+mj-lt"/>
              <a:buAutoNum type="arabicPeriod"/>
            </a:pPr>
            <a:r>
              <a:rPr lang="fr-FR" dirty="0" smtClean="0"/>
              <a:t>Le fort soutien des institutions et des partenaires </a:t>
            </a:r>
            <a:r>
              <a:rPr lang="fr-FR" dirty="0" err="1" smtClean="0"/>
              <a:t>pan-africains</a:t>
            </a:r>
            <a:r>
              <a:rPr lang="fr-FR" dirty="0" smtClean="0"/>
              <a:t>.</a:t>
            </a:r>
          </a:p>
          <a:p>
            <a:pPr marL="228600" indent="-228600">
              <a:buFont typeface="+mj-lt"/>
              <a:buAutoNum type="arabicPeriod"/>
            </a:pPr>
            <a:r>
              <a:rPr lang="fr-FR" dirty="0" smtClean="0"/>
              <a:t>L'existence de principes, cadres et stratégies internationaux et continentaux.</a:t>
            </a:r>
          </a:p>
          <a:p>
            <a:pPr marL="228600" indent="-228600">
              <a:buFont typeface="+mj-lt"/>
              <a:buAutoNum type="arabicPeriod"/>
            </a:pPr>
            <a:r>
              <a:rPr lang="fr-FR" dirty="0" smtClean="0"/>
              <a:t>Les nouvelles options TIC novatrices et transformatrices dans la collecte, le traitement et la diffusion des données.</a:t>
            </a:r>
          </a:p>
          <a:p>
            <a:pPr marL="228600" indent="-228600">
              <a:buFont typeface="+mj-lt"/>
              <a:buAutoNum type="arabicPeriod"/>
            </a:pPr>
            <a:r>
              <a:rPr lang="fr-FR" dirty="0" smtClean="0"/>
              <a:t>Les sources de données non traditionnelles telles que les grandes données offrent des possibilités de compléter les sources officielles.</a:t>
            </a:r>
            <a:endParaRPr lang="en-US" dirty="0"/>
          </a:p>
        </p:txBody>
      </p:sp>
      <p:sp>
        <p:nvSpPr>
          <p:cNvPr id="4" name="Slide Number Placeholder 3"/>
          <p:cNvSpPr>
            <a:spLocks noGrp="1"/>
          </p:cNvSpPr>
          <p:nvPr>
            <p:ph type="sldNum" sz="quarter" idx="10"/>
          </p:nvPr>
        </p:nvSpPr>
        <p:spPr/>
        <p:txBody>
          <a:bodyPr/>
          <a:lstStyle/>
          <a:p>
            <a:fld id="{9E29C47D-832E-4444-9CB7-B12107A46B1D}" type="slidenum">
              <a:rPr lang="en-US" smtClean="0"/>
              <a:t>3</a:t>
            </a:fld>
            <a:endParaRPr lang="en-US"/>
          </a:p>
        </p:txBody>
      </p:sp>
    </p:spTree>
    <p:extLst>
      <p:ext uri="{BB962C8B-B14F-4D97-AF65-F5344CB8AC3E}">
        <p14:creationId xmlns:p14="http://schemas.microsoft.com/office/powerpoint/2010/main" val="4154310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1" u="sng" dirty="0" smtClean="0"/>
              <a:t>!!! Je devrais cacher cette diapositive si elle a été décrite dans la présentation précédente.</a:t>
            </a:r>
          </a:p>
          <a:p>
            <a:endParaRPr lang="fr-FR" dirty="0" smtClean="0"/>
          </a:p>
          <a:p>
            <a:r>
              <a:rPr lang="fr-FR" dirty="0" smtClean="0"/>
              <a:t>Le Plan d'action pour l'Agenda transformateur africain pour les statistiques officielles s'appuie sur les cinq domaines thématiques du Programme mondial de transformation.</a:t>
            </a:r>
          </a:p>
          <a:p>
            <a:endParaRPr lang="fr-FR" dirty="0" smtClean="0"/>
          </a:p>
          <a:p>
            <a:r>
              <a:rPr lang="fr-FR" b="1" dirty="0" smtClean="0"/>
              <a:t>Domaine thématique 1:</a:t>
            </a:r>
          </a:p>
          <a:p>
            <a:r>
              <a:rPr lang="fr-FR" dirty="0" smtClean="0"/>
              <a:t>L'accent est mis sur une meilleure coordination des programmes statistiques élaborés par les organisations internationales et en les reliant aux programmes politiques et aux obligations en matière de rapports.</a:t>
            </a:r>
          </a:p>
          <a:p>
            <a:r>
              <a:rPr lang="fr-FR" b="1" i="1" dirty="0" smtClean="0"/>
              <a:t>Outre les catalyseurs identifiés au niveau national, l'Afrique doit répondre à des besoins plus spécifiques tels que l'Agenda 2063, la Charte africaine des statistiques et la Stratégie pour l'harmonisation des statistiques en Afrique (</a:t>
            </a:r>
            <a:r>
              <a:rPr lang="fr-FR" b="1" i="1" dirty="0" err="1" smtClean="0"/>
              <a:t>SHaSA</a:t>
            </a:r>
            <a:r>
              <a:rPr lang="fr-FR" b="1" i="1" dirty="0" smtClean="0"/>
              <a:t>).</a:t>
            </a:r>
          </a:p>
          <a:p>
            <a:endParaRPr lang="fr-FR" dirty="0" smtClean="0"/>
          </a:p>
          <a:p>
            <a:r>
              <a:rPr lang="fr-FR" b="1" dirty="0" smtClean="0"/>
              <a:t>Domaine thématique 2:</a:t>
            </a:r>
          </a:p>
          <a:p>
            <a:r>
              <a:rPr lang="fr-FR" dirty="0" smtClean="0"/>
              <a:t>Les priorités sont l'identification de statistiques officielles pour les différencier des autres fournisseurs de données, la communication de la valeur et des avantages comparatifs des statistiques officielles pour mobiliser davantage de ressources, établir des partenariats, partager les meilleures pratiques, créer des communautés thématiques et utiliser des outils de communication modernes.</a:t>
            </a:r>
          </a:p>
          <a:p>
            <a:endParaRPr lang="fr-FR" dirty="0" smtClean="0"/>
          </a:p>
          <a:p>
            <a:r>
              <a:rPr lang="fr-FR" b="1" dirty="0" smtClean="0"/>
              <a:t>Domaine thématique 3:</a:t>
            </a:r>
          </a:p>
          <a:p>
            <a:r>
              <a:rPr lang="fr-FR" dirty="0" smtClean="0"/>
              <a:t>Vise à exploiter le pouvoir d'innovation et de transformation des TIC pour les statistiques officielles et à promouvoir une collaboration efficace pour élaborer un ensemble de principes et de normes à utiliser dans la modernisation des statistiques officielles.</a:t>
            </a:r>
          </a:p>
          <a:p>
            <a:endParaRPr lang="fr-FR" dirty="0" smtClean="0"/>
          </a:p>
          <a:p>
            <a:r>
              <a:rPr lang="fr-FR" b="1" dirty="0" smtClean="0"/>
              <a:t>Domaine thématique 4:</a:t>
            </a:r>
          </a:p>
          <a:p>
            <a:r>
              <a:rPr lang="fr-FR" dirty="0" smtClean="0"/>
              <a:t>Il s'agit ici de systèmes statistiques plus intégrés et de l'abandon de l'approche traditionnelle «silo» des agences statistiques et des processus de production connexes.</a:t>
            </a:r>
          </a:p>
          <a:p>
            <a:endParaRPr lang="fr-FR" dirty="0" smtClean="0"/>
          </a:p>
          <a:p>
            <a:r>
              <a:rPr lang="fr-FR" b="1" dirty="0" smtClean="0"/>
              <a:t>Domaine thématique 5:</a:t>
            </a:r>
          </a:p>
          <a:p>
            <a:r>
              <a:rPr lang="fr-FR" dirty="0" smtClean="0"/>
              <a:t>L'office national de statistique devrait jouer un rôle de coordination plus important au sein du système statistique national et veiller à ce que les activités de renforcement des capacités techniques et de coopération soient moins axées sur les donateurs et axées davantage sur la demande.</a:t>
            </a:r>
            <a:endParaRPr lang="en-US" dirty="0"/>
          </a:p>
        </p:txBody>
      </p:sp>
      <p:sp>
        <p:nvSpPr>
          <p:cNvPr id="4" name="Slide Number Placeholder 3"/>
          <p:cNvSpPr>
            <a:spLocks noGrp="1"/>
          </p:cNvSpPr>
          <p:nvPr>
            <p:ph type="sldNum" sz="quarter" idx="10"/>
          </p:nvPr>
        </p:nvSpPr>
        <p:spPr/>
        <p:txBody>
          <a:bodyPr/>
          <a:lstStyle/>
          <a:p>
            <a:fld id="{D419CF78-797A-44CB-856C-9D0A228D2B19}" type="slidenum">
              <a:rPr lang="en-US" smtClean="0"/>
              <a:t>4</a:t>
            </a:fld>
            <a:endParaRPr lang="en-US"/>
          </a:p>
        </p:txBody>
      </p:sp>
    </p:spTree>
    <p:extLst>
      <p:ext uri="{BB962C8B-B14F-4D97-AF65-F5344CB8AC3E}">
        <p14:creationId xmlns:p14="http://schemas.microsoft.com/office/powerpoint/2010/main" val="575842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fr-FR" dirty="0" smtClean="0"/>
              <a:t>Faire progresser l'harmonisation des programmes 2063, 2030 et des programmes de transformation pour appuyer la mise en place d'un programme intégré financé consistant en actions pour les 5 composantes transversales du programme de transformation;</a:t>
            </a:r>
          </a:p>
          <a:p>
            <a:pPr marL="228600" indent="-228600">
              <a:buFont typeface="+mj-lt"/>
              <a:buAutoNum type="arabicPeriod"/>
            </a:pPr>
            <a:r>
              <a:rPr lang="fr-FR" dirty="0" smtClean="0"/>
              <a:t>Promouvoir et maintenir un engagement politique de haut niveau pour développer et maintenir des cadres institutionnels et organisationnels solides pour la production de statistiques officielles au niveau du continent, des sous- régions et des pays (Agenda 2063) Et l'intégration des normes et principes statistiques internationaux en matière de statistiques officielles;</a:t>
            </a:r>
          </a:p>
          <a:p>
            <a:pPr marL="228600" indent="-228600">
              <a:buFont typeface="+mj-lt"/>
              <a:buAutoNum type="arabicPeriod"/>
            </a:pPr>
            <a:r>
              <a:rPr lang="fr-FR" dirty="0" smtClean="0"/>
              <a:t>Reconnaître, au niveau national, les bureaux nationaux de statistique en tant que coordonnateurs centraux non seulement pour la production de statistiques, mais aussi pour la conception et la mise en œuvre de la nouvelle architecture de production statistique, y compris pour l'information géographique, sociale et économique spatiale géo référencée système. Reconnaissant également que la direction des chefs de la statistique est un moteur de la transformation;</a:t>
            </a:r>
          </a:p>
          <a:p>
            <a:pPr marL="228600" indent="-228600">
              <a:buFont typeface="+mj-lt"/>
              <a:buAutoNum type="arabicPeriod"/>
            </a:pPr>
            <a:r>
              <a:rPr lang="fr-FR" dirty="0" smtClean="0"/>
              <a:t>Incorporer dans les lignes directrices pour la SNDS, en cours de révision, des réflexions et des recommandations sur la transformation des statistiques officielles visant à faciliter l'établissement de feuilles de route nationales concrètes pour la modernisation et l'intégration des statistiques alignées sur les agendas nationaux, régionaux, </a:t>
            </a:r>
          </a:p>
          <a:p>
            <a:pPr marL="228600" indent="-228600">
              <a:buFont typeface="+mj-lt"/>
              <a:buAutoNum type="arabicPeriod"/>
            </a:pPr>
            <a:r>
              <a:rPr lang="fr-FR" dirty="0" smtClean="0"/>
              <a:t>Mettre en place un mécanisme de gouvernance et de coordination solide au niveau du continent africain, tel qu'un Comité directeur de haut niveau sur le programme de transformation animé par les institutions panafricaines qui articulerait et mettrait en œuvre un programme coordonné de cinq domaines thématiques pour la transformation et la modernisation des statistiques officielles Dans le contexte des Agendas 2063, </a:t>
            </a:r>
            <a:r>
              <a:rPr lang="fr-FR" dirty="0" err="1" smtClean="0"/>
              <a:t>SHaSa</a:t>
            </a:r>
            <a:r>
              <a:rPr lang="fr-FR" dirty="0" smtClean="0"/>
              <a:t> et 2030;</a:t>
            </a:r>
          </a:p>
          <a:p>
            <a:pPr marL="228600" indent="-228600">
              <a:buFont typeface="+mj-lt"/>
              <a:buAutoNum type="arabicPeriod"/>
            </a:pPr>
            <a:r>
              <a:rPr lang="fr-FR" dirty="0" smtClean="0"/>
              <a:t>Intégrer l'élaboration de programmes thématiques spécifiques pour les pays africains au niveau (sous-) régional visant à approfondir et à partager les bonnes pratiques, les connaissances et les outils sur la transformation et la modernisation des systèmes statistiques nationaux;</a:t>
            </a:r>
          </a:p>
          <a:p>
            <a:pPr marL="228600" indent="-228600">
              <a:buFont typeface="+mj-lt"/>
              <a:buAutoNum type="arabicPeriod"/>
            </a:pPr>
            <a:r>
              <a:rPr lang="fr-FR" dirty="0" smtClean="0"/>
              <a:t>Reconnaître l'importance de la coopération Sud-Sud pour favoriser et partager des solutions innovantes aux défis et aux contraintes qui touchent spécifiquement les pays en développement.</a:t>
            </a:r>
            <a:endParaRPr lang="en-US" dirty="0"/>
          </a:p>
        </p:txBody>
      </p:sp>
      <p:sp>
        <p:nvSpPr>
          <p:cNvPr id="4" name="Slide Number Placeholder 3"/>
          <p:cNvSpPr>
            <a:spLocks noGrp="1"/>
          </p:cNvSpPr>
          <p:nvPr>
            <p:ph type="sldNum" sz="quarter" idx="10"/>
          </p:nvPr>
        </p:nvSpPr>
        <p:spPr/>
        <p:txBody>
          <a:bodyPr/>
          <a:lstStyle/>
          <a:p>
            <a:fld id="{9E29C47D-832E-4444-9CB7-B12107A46B1D}" type="slidenum">
              <a:rPr lang="en-US" smtClean="0"/>
              <a:t>5</a:t>
            </a:fld>
            <a:endParaRPr lang="en-US"/>
          </a:p>
        </p:txBody>
      </p:sp>
    </p:spTree>
    <p:extLst>
      <p:ext uri="{BB962C8B-B14F-4D97-AF65-F5344CB8AC3E}">
        <p14:creationId xmlns:p14="http://schemas.microsoft.com/office/powerpoint/2010/main" val="4111237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buFont typeface="+mj-lt"/>
              <a:buAutoNum type="arabicPeriod"/>
            </a:pPr>
            <a:r>
              <a:rPr lang="fr-FR" sz="1200" kern="1200" dirty="0" smtClean="0">
                <a:solidFill>
                  <a:schemeClr val="tx1"/>
                </a:solidFill>
                <a:effectLst/>
                <a:latin typeface="+mn-lt"/>
                <a:ea typeface="+mn-ea"/>
                <a:cs typeface="+mn-cs"/>
              </a:rPr>
              <a:t>Reconnaissons qu'il est opportun d'attirer l'attention voulue sur la modernisation des statistiques et de préconiser une participation active des statisticiens officiels à la conception, à la mise en œuvre et à l'évaluation des stratégies de développement;</a:t>
            </a:r>
          </a:p>
          <a:p>
            <a:pPr marL="228600" lvl="0" indent="-228600">
              <a:buFont typeface="+mj-lt"/>
              <a:buAutoNum type="arabicPeriod"/>
            </a:pPr>
            <a:r>
              <a:rPr lang="fr-FR" sz="1200" kern="1200" dirty="0" smtClean="0">
                <a:solidFill>
                  <a:schemeClr val="tx1"/>
                </a:solidFill>
                <a:effectLst/>
                <a:latin typeface="+mn-lt"/>
                <a:ea typeface="+mn-ea"/>
                <a:cs typeface="+mn-cs"/>
              </a:rPr>
              <a:t>Aligner les stratégies et programmes de communication mondiaux, </a:t>
            </a:r>
            <a:r>
              <a:rPr lang="fr-FR" sz="1200" kern="1200" dirty="0" err="1" smtClean="0">
                <a:solidFill>
                  <a:schemeClr val="tx1"/>
                </a:solidFill>
                <a:effectLst/>
                <a:latin typeface="+mn-lt"/>
                <a:ea typeface="+mn-ea"/>
                <a:cs typeface="+mn-cs"/>
              </a:rPr>
              <a:t>sous-régionaux</a:t>
            </a:r>
            <a:r>
              <a:rPr lang="fr-FR" sz="1200" kern="1200" dirty="0" smtClean="0">
                <a:solidFill>
                  <a:schemeClr val="tx1"/>
                </a:solidFill>
                <a:effectLst/>
                <a:latin typeface="+mn-lt"/>
                <a:ea typeface="+mn-ea"/>
                <a:cs typeface="+mn-cs"/>
              </a:rPr>
              <a:t> et nationaux visant à évaluer la valeur des statistiques officielles à différents niveaux de maturité;</a:t>
            </a:r>
          </a:p>
          <a:p>
            <a:pPr marL="228600" lvl="0" indent="-228600">
              <a:buFont typeface="+mj-lt"/>
              <a:buAutoNum type="arabicPeriod"/>
            </a:pPr>
            <a:r>
              <a:rPr lang="fr-FR" sz="1200" kern="1200" dirty="0" smtClean="0">
                <a:solidFill>
                  <a:schemeClr val="tx1"/>
                </a:solidFill>
                <a:effectLst/>
                <a:latin typeface="+mn-lt"/>
                <a:ea typeface="+mn-ea"/>
                <a:cs typeface="+mn-cs"/>
              </a:rPr>
              <a:t>Plaider pour les investissements et les coûts opérationnels relativement limités pour le développement et le maintien de capacités statistiques adéquates par rapport à l'impact positif des statistiques et des indicateurs pour la prise de décision fondée sur des données probantes; En particulier en ce qui concerne le suivi des progrès accomplis dans la réalisation des objectifs du Programme de développement durable de 2030 et de l'Agenda 2063;</a:t>
            </a:r>
          </a:p>
          <a:p>
            <a:pPr marL="228600" lvl="0" indent="-228600">
              <a:buFont typeface="+mj-lt"/>
              <a:buAutoNum type="arabicPeriod"/>
            </a:pPr>
            <a:r>
              <a:rPr lang="fr-FR" sz="1200" kern="1200" dirty="0" smtClean="0">
                <a:solidFill>
                  <a:schemeClr val="tx1"/>
                </a:solidFill>
                <a:effectLst/>
                <a:latin typeface="+mn-lt"/>
                <a:ea typeface="+mn-ea"/>
                <a:cs typeface="+mn-cs"/>
              </a:rPr>
              <a:t>Engager les décideurs politiques et les autres parties prenantes en renforçant les stratégies de communication et en plaidant pour l'appropriation des ressources financières et humaines, des infrastructures et des technologies des ressources propres nationales pour une transformation et une modernisation durables des capacités statistiques;</a:t>
            </a:r>
          </a:p>
          <a:p>
            <a:pPr marL="228600" lvl="0" indent="-228600">
              <a:buFont typeface="+mj-lt"/>
              <a:buAutoNum type="arabicPeriod"/>
            </a:pPr>
            <a:r>
              <a:rPr lang="fr-FR" sz="1200" kern="1200" dirty="0" smtClean="0">
                <a:solidFill>
                  <a:schemeClr val="tx1"/>
                </a:solidFill>
                <a:effectLst/>
                <a:latin typeface="+mn-lt"/>
                <a:ea typeface="+mn-ea"/>
                <a:cs typeface="+mn-cs"/>
              </a:rPr>
              <a:t>S'attaquer à la question du roulement élevé du personnel en assurant une rémunération compétitive et d'autres compensations non monétaires afin d'obtenir des ressources humaines et des compétences pour conduire et contribuer à la transformation et à la modernisation des systèmes statistiques nationaux;</a:t>
            </a:r>
          </a:p>
          <a:p>
            <a:pPr marL="228600" lvl="0" indent="-228600">
              <a:buFont typeface="+mj-lt"/>
              <a:buAutoNum type="arabicPeriod"/>
            </a:pPr>
            <a:r>
              <a:rPr lang="fr-FR" sz="1200" kern="1200" dirty="0" smtClean="0">
                <a:solidFill>
                  <a:schemeClr val="tx1"/>
                </a:solidFill>
                <a:effectLst/>
                <a:latin typeface="+mn-lt"/>
                <a:ea typeface="+mn-ea"/>
                <a:cs typeface="+mn-cs"/>
              </a:rPr>
              <a:t>Améliorer le partenariat avec les communautés de données, les producteurs de données et les utilisateurs, et d'autres parties prenantes visant à promouvoir et à soutenir la modernisation et l'intégration des statistiques.</a:t>
            </a:r>
            <a:endParaRPr lang="en-US" dirty="0"/>
          </a:p>
        </p:txBody>
      </p:sp>
      <p:sp>
        <p:nvSpPr>
          <p:cNvPr id="4" name="Slide Number Placeholder 3"/>
          <p:cNvSpPr>
            <a:spLocks noGrp="1"/>
          </p:cNvSpPr>
          <p:nvPr>
            <p:ph type="sldNum" sz="quarter" idx="10"/>
          </p:nvPr>
        </p:nvSpPr>
        <p:spPr/>
        <p:txBody>
          <a:bodyPr/>
          <a:lstStyle/>
          <a:p>
            <a:fld id="{9E29C47D-832E-4444-9CB7-B12107A46B1D}" type="slidenum">
              <a:rPr lang="en-US" smtClean="0"/>
              <a:t>6</a:t>
            </a:fld>
            <a:endParaRPr lang="en-US"/>
          </a:p>
        </p:txBody>
      </p:sp>
    </p:spTree>
    <p:extLst>
      <p:ext uri="{BB962C8B-B14F-4D97-AF65-F5344CB8AC3E}">
        <p14:creationId xmlns:p14="http://schemas.microsoft.com/office/powerpoint/2010/main" val="2575099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buFont typeface="+mj-lt"/>
              <a:buAutoNum type="arabicPeriod"/>
            </a:pPr>
            <a:r>
              <a:rPr lang="fr-FR" sz="1200" kern="1200" dirty="0" smtClean="0">
                <a:solidFill>
                  <a:schemeClr val="tx1"/>
                </a:solidFill>
                <a:effectLst/>
                <a:latin typeface="+mn-lt"/>
                <a:ea typeface="+mn-ea"/>
                <a:cs typeface="+mn-cs"/>
              </a:rPr>
              <a:t>Mettre en correspondance les processus opérationnels existants, l'architecture technologique, les systèmes d'information et les capacités en utilisant les outils génériques disponibles tels que ceux élaborés sous les auspices du Groupe de haut niveau pour la modernisation de la statistique officielle, par exemple le Modèle générique de processus statistiques;</a:t>
            </a:r>
          </a:p>
          <a:p>
            <a:pPr marL="228600" lvl="0" indent="-228600">
              <a:buFont typeface="+mj-lt"/>
              <a:buAutoNum type="arabicPeriod"/>
            </a:pPr>
            <a:r>
              <a:rPr lang="fr-FR" sz="1200" kern="1200" dirty="0" smtClean="0">
                <a:solidFill>
                  <a:schemeClr val="tx1"/>
                </a:solidFill>
                <a:effectLst/>
                <a:latin typeface="+mn-lt"/>
                <a:ea typeface="+mn-ea"/>
                <a:cs typeface="+mn-cs"/>
              </a:rPr>
              <a:t>Promouvoir la normalisation des composantes de la production statistique au sein des systèmes statistiques nationaux et à travers ceux-ci, en utilisant par exemple l'Architecture commune de production statistique (APCS) qui fournit des principes et des lignes directrices pour intégrer les processus statistiques et créer l'environnement favorable à la mise en œuvre d'initiatives normalisées en matière d'infrastructure informatique La Stratégie pour l'harmonisation des statistiques en Afrique (</a:t>
            </a:r>
            <a:r>
              <a:rPr lang="fr-FR" sz="1200" kern="1200" dirty="0" err="1" smtClean="0">
                <a:solidFill>
                  <a:schemeClr val="tx1"/>
                </a:solidFill>
                <a:effectLst/>
                <a:latin typeface="+mn-lt"/>
                <a:ea typeface="+mn-ea"/>
                <a:cs typeface="+mn-cs"/>
              </a:rPr>
              <a:t>SHaSA</a:t>
            </a:r>
            <a:r>
              <a:rPr lang="fr-FR" sz="1200" kern="1200" dirty="0" smtClean="0">
                <a:solidFill>
                  <a:schemeClr val="tx1"/>
                </a:solidFill>
                <a:effectLst/>
                <a:latin typeface="+mn-lt"/>
                <a:ea typeface="+mn-ea"/>
                <a:cs typeface="+mn-cs"/>
              </a:rPr>
              <a:t>);</a:t>
            </a:r>
          </a:p>
          <a:p>
            <a:pPr marL="228600" lvl="0" indent="-228600">
              <a:buFont typeface="+mj-lt"/>
              <a:buAutoNum type="arabicPeriod"/>
            </a:pPr>
            <a:r>
              <a:rPr lang="fr-FR" sz="1200" kern="1200" dirty="0" smtClean="0">
                <a:solidFill>
                  <a:schemeClr val="tx1"/>
                </a:solidFill>
                <a:effectLst/>
                <a:latin typeface="+mn-lt"/>
                <a:ea typeface="+mn-ea"/>
                <a:cs typeface="+mn-cs"/>
              </a:rPr>
              <a:t>Encourager le développement de dispositifs mobiles et d'autres technologies de collecte et de traitement de données électroniques visant à réaliser des économies de coûts, à améliorer l'efficacité, à garantir la rapidité et la qualité des données ainsi qu'à réduire le fardeau de réponse;</a:t>
            </a:r>
          </a:p>
          <a:p>
            <a:pPr marL="228600" lvl="0" indent="-228600">
              <a:buFont typeface="+mj-lt"/>
              <a:buAutoNum type="arabicPeriod"/>
            </a:pPr>
            <a:r>
              <a:rPr lang="fr-FR" sz="1200" kern="1200" dirty="0" smtClean="0">
                <a:solidFill>
                  <a:schemeClr val="tx1"/>
                </a:solidFill>
                <a:effectLst/>
                <a:latin typeface="+mn-lt"/>
                <a:ea typeface="+mn-ea"/>
                <a:cs typeface="+mn-cs"/>
              </a:rPr>
              <a:t>Développer des référentiels continentaux et / ou régionaux de logiciels ouverts avec déploiement dédié et support opérationnel (par exemple, helpdesk);</a:t>
            </a:r>
          </a:p>
          <a:p>
            <a:pPr marL="228600" lvl="0" indent="-228600">
              <a:buFont typeface="+mj-lt"/>
              <a:buAutoNum type="arabicPeriod"/>
            </a:pPr>
            <a:r>
              <a:rPr lang="fr-FR" sz="1200" kern="1200" dirty="0" smtClean="0">
                <a:solidFill>
                  <a:schemeClr val="tx1"/>
                </a:solidFill>
                <a:effectLst/>
                <a:latin typeface="+mn-lt"/>
                <a:ea typeface="+mn-ea"/>
                <a:cs typeface="+mn-cs"/>
              </a:rPr>
              <a:t>Étudier la faisabilité de centres continentaux et / ou régionaux chargés du maintien et du prêt de matériels et d'appareils mobiles destinés à être déployés temporairement dans le cadre d'activités spécifiques de collecte et de traitement de données telles que les secteurs du recensement, de la population, du logement et de l'agriculture;</a:t>
            </a:r>
          </a:p>
          <a:p>
            <a:pPr marL="228600" lvl="0" indent="-228600">
              <a:buFont typeface="+mj-lt"/>
              <a:buAutoNum type="arabicPeriod"/>
            </a:pPr>
            <a:r>
              <a:rPr lang="fr-FR" sz="1200" kern="1200" dirty="0" smtClean="0">
                <a:solidFill>
                  <a:schemeClr val="tx1"/>
                </a:solidFill>
                <a:effectLst/>
                <a:latin typeface="+mn-lt"/>
                <a:ea typeface="+mn-ea"/>
                <a:cs typeface="+mn-cs"/>
              </a:rPr>
              <a:t>Encourager le développement et le déploiement d'outils d'extraction et de visualisation de données novateurs et conviviaux (par exemple, les applications pour appareils mobiles) afin d'étendre la diffusion des statistiques officielles et de faciliter leur compréhension et leur interprétation;</a:t>
            </a:r>
          </a:p>
          <a:p>
            <a:pPr marL="228600" lvl="0" indent="-228600">
              <a:buFont typeface="+mj-lt"/>
              <a:buAutoNum type="arabicPeriod"/>
            </a:pPr>
            <a:r>
              <a:rPr lang="fr-FR" sz="1200" kern="1200" dirty="0" smtClean="0">
                <a:solidFill>
                  <a:schemeClr val="tx1"/>
                </a:solidFill>
                <a:effectLst/>
                <a:latin typeface="+mn-lt"/>
                <a:ea typeface="+mn-ea"/>
                <a:cs typeface="+mn-cs"/>
              </a:rPr>
              <a:t>Établir des portails communs de métadonnées et de données et explorer les pratiques du </a:t>
            </a:r>
            <a:r>
              <a:rPr lang="fr-FR" sz="1200" kern="1200" dirty="0" err="1" smtClean="0">
                <a:solidFill>
                  <a:schemeClr val="tx1"/>
                </a:solidFill>
                <a:effectLst/>
                <a:latin typeface="+mn-lt"/>
                <a:ea typeface="+mn-ea"/>
                <a:cs typeface="+mn-cs"/>
              </a:rPr>
              <a:t>cloud</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computing</a:t>
            </a:r>
            <a:r>
              <a:rPr lang="fr-FR" sz="1200" kern="1200" dirty="0" smtClean="0">
                <a:solidFill>
                  <a:schemeClr val="tx1"/>
                </a:solidFill>
                <a:effectLst/>
                <a:latin typeface="+mn-lt"/>
                <a:ea typeface="+mn-ea"/>
                <a:cs typeface="+mn-cs"/>
              </a:rPr>
              <a:t> en tenant compte du concept de données ouvertes. Dans cette perspective, explorer l'idée d'intégrer des données statistiques et des normes d'échange de métadonnées telles que SDMX et HTML;</a:t>
            </a:r>
          </a:p>
          <a:p>
            <a:pPr marL="228600" lvl="0" indent="-228600">
              <a:buFont typeface="+mj-lt"/>
              <a:buAutoNum type="arabicPeriod"/>
            </a:pPr>
            <a:r>
              <a:rPr lang="fr-FR" sz="1200" kern="1200" dirty="0" smtClean="0">
                <a:solidFill>
                  <a:schemeClr val="tx1"/>
                </a:solidFill>
                <a:effectLst/>
                <a:latin typeface="+mn-lt"/>
                <a:ea typeface="+mn-ea"/>
                <a:cs typeface="+mn-cs"/>
              </a:rPr>
              <a:t>Développer des installations dédiées qui se concentrent sur la formation du personnel des bureaux de statistique qui soutient l'environnement d'un bureau de statistique moderne tel qu'illustré dans les indentations ci-dessus avec une combinaison de ses compétences, ses capacités analytiques et ses connaissances sur le domaine (voir aussi ci-dessous) : Renforcement des capacités et formation).</a:t>
            </a:r>
            <a:endParaRPr lang="en-US" dirty="0"/>
          </a:p>
        </p:txBody>
      </p:sp>
      <p:sp>
        <p:nvSpPr>
          <p:cNvPr id="4" name="Slide Number Placeholder 3"/>
          <p:cNvSpPr>
            <a:spLocks noGrp="1"/>
          </p:cNvSpPr>
          <p:nvPr>
            <p:ph type="sldNum" sz="quarter" idx="10"/>
          </p:nvPr>
        </p:nvSpPr>
        <p:spPr/>
        <p:txBody>
          <a:bodyPr/>
          <a:lstStyle/>
          <a:p>
            <a:fld id="{9E29C47D-832E-4444-9CB7-B12107A46B1D}" type="slidenum">
              <a:rPr lang="en-US" smtClean="0"/>
              <a:t>7</a:t>
            </a:fld>
            <a:endParaRPr lang="en-US"/>
          </a:p>
        </p:txBody>
      </p:sp>
    </p:spTree>
    <p:extLst>
      <p:ext uri="{BB962C8B-B14F-4D97-AF65-F5344CB8AC3E}">
        <p14:creationId xmlns:p14="http://schemas.microsoft.com/office/powerpoint/2010/main" val="1362988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buFont typeface="+mj-lt"/>
              <a:buAutoNum type="arabicPeriod"/>
            </a:pPr>
            <a:r>
              <a:rPr lang="fr-FR" sz="1200" kern="1200" dirty="0" smtClean="0">
                <a:solidFill>
                  <a:schemeClr val="tx1"/>
                </a:solidFill>
                <a:effectLst/>
                <a:latin typeface="+mn-lt"/>
                <a:ea typeface="+mn-ea"/>
                <a:cs typeface="+mn-cs"/>
              </a:rPr>
              <a:t>Redéfinition des processus de production au niveau des pays en s'appuyant sur une architecture des affaires et des informations basée sur les normes pour les statistiques officielles;</a:t>
            </a:r>
          </a:p>
          <a:p>
            <a:pPr marL="228600" lvl="0" indent="-228600">
              <a:buFont typeface="+mj-lt"/>
              <a:buAutoNum type="arabicPeriod"/>
            </a:pPr>
            <a:r>
              <a:rPr lang="fr-FR" sz="1200" kern="1200" dirty="0" smtClean="0">
                <a:solidFill>
                  <a:schemeClr val="tx1"/>
                </a:solidFill>
                <a:effectLst/>
                <a:latin typeface="+mn-lt"/>
                <a:ea typeface="+mn-ea"/>
                <a:cs typeface="+mn-cs"/>
              </a:rPr>
              <a:t>Favoriser les arrangements institutionnels des systèmes statistiques nationaux en vue de renforcer l'adhésion aux Principes fondamentaux de la statistique officielle et à la Charte africaine des statistiques, tels que la gouvernance et la coordination, l'indépendance professionnelle et l'objectivité, la confidentialité, l'efficacité et l'efficacité, l'accès aux sources de données secondaires et la qualité Les cadres d'assurance;</a:t>
            </a:r>
          </a:p>
          <a:p>
            <a:pPr marL="228600" lvl="0" indent="-228600">
              <a:buFont typeface="+mj-lt"/>
              <a:buAutoNum type="arabicPeriod"/>
            </a:pPr>
            <a:r>
              <a:rPr lang="fr-FR" sz="1200" kern="1200" dirty="0" smtClean="0">
                <a:solidFill>
                  <a:schemeClr val="tx1"/>
                </a:solidFill>
                <a:effectLst/>
                <a:latin typeface="+mn-lt"/>
                <a:ea typeface="+mn-ea"/>
                <a:cs typeface="+mn-cs"/>
              </a:rPr>
              <a:t>Adopter une approche de gestion des activités statistiques et introduire progressivement des unités de services administratifs </a:t>
            </a:r>
            <a:r>
              <a:rPr lang="fr-FR" sz="1200" kern="1200" dirty="0" err="1" smtClean="0">
                <a:solidFill>
                  <a:schemeClr val="tx1"/>
                </a:solidFill>
                <a:effectLst/>
                <a:latin typeface="+mn-lt"/>
                <a:ea typeface="+mn-ea"/>
                <a:cs typeface="+mn-cs"/>
              </a:rPr>
              <a:t>interfonctionnels</a:t>
            </a:r>
            <a:r>
              <a:rPr lang="fr-FR" sz="1200" kern="1200" dirty="0" smtClean="0">
                <a:solidFill>
                  <a:schemeClr val="tx1"/>
                </a:solidFill>
                <a:effectLst/>
                <a:latin typeface="+mn-lt"/>
                <a:ea typeface="+mn-ea"/>
                <a:cs typeface="+mn-cs"/>
              </a:rPr>
              <a:t> au sein des organismes statistiques nationaux pour la planification et le suivi, la méthodologie, l'assurance de la qualité, la collecte de données et les services informatiques;</a:t>
            </a:r>
          </a:p>
          <a:p>
            <a:pPr marL="228600" lvl="0" indent="-228600">
              <a:buFont typeface="+mj-lt"/>
              <a:buAutoNum type="arabicPeriod"/>
            </a:pPr>
            <a:r>
              <a:rPr lang="fr-FR" sz="1200" kern="1200" dirty="0" smtClean="0">
                <a:solidFill>
                  <a:schemeClr val="tx1"/>
                </a:solidFill>
                <a:effectLst/>
                <a:latin typeface="+mn-lt"/>
                <a:ea typeface="+mn-ea"/>
                <a:cs typeface="+mn-cs"/>
              </a:rPr>
              <a:t>Adopter et mettre en œuvre des politiques globales de gestion et de suivi de la qualité aux niveaux continental, </a:t>
            </a:r>
            <a:r>
              <a:rPr lang="fr-FR" sz="1200" kern="1200" dirty="0" err="1" smtClean="0">
                <a:solidFill>
                  <a:schemeClr val="tx1"/>
                </a:solidFill>
                <a:effectLst/>
                <a:latin typeface="+mn-lt"/>
                <a:ea typeface="+mn-ea"/>
                <a:cs typeface="+mn-cs"/>
              </a:rPr>
              <a:t>sous-régional</a:t>
            </a:r>
            <a:r>
              <a:rPr lang="fr-FR" sz="1200" kern="1200" dirty="0" smtClean="0">
                <a:solidFill>
                  <a:schemeClr val="tx1"/>
                </a:solidFill>
                <a:effectLst/>
                <a:latin typeface="+mn-lt"/>
                <a:ea typeface="+mn-ea"/>
                <a:cs typeface="+mn-cs"/>
              </a:rPr>
              <a:t> et national sur la base de cadres d'assurance qualité convenus au niveau international tels que le Cadre d'évaluation de la qualité des données du FMI et le Cadre national d'assurance de la qualité générique de l'UNDD.</a:t>
            </a:r>
          </a:p>
          <a:p>
            <a:pPr marL="228600" lvl="0" indent="-228600">
              <a:buFont typeface="+mj-lt"/>
              <a:buAutoNum type="arabicPeriod"/>
            </a:pPr>
            <a:r>
              <a:rPr lang="fr-FR" sz="1200" kern="1200" dirty="0" smtClean="0">
                <a:solidFill>
                  <a:schemeClr val="tx1"/>
                </a:solidFill>
                <a:effectLst/>
                <a:latin typeface="+mn-lt"/>
                <a:ea typeface="+mn-ea"/>
                <a:cs typeface="+mn-cs"/>
              </a:rPr>
              <a:t>Élaborer une politique globale en matière de ressources humaines afin d'attirer et de conserver le savoir-faire qui peut contribuer à la modernisation et à l'intégration de statistiques telles que les spécialistes des données, les spécialistes des technologies de l'information et les gestionnaires du changement;</a:t>
            </a:r>
          </a:p>
          <a:p>
            <a:pPr marL="228600" lvl="0" indent="-228600">
              <a:buFont typeface="+mj-lt"/>
              <a:buAutoNum type="arabicPeriod"/>
            </a:pPr>
            <a:r>
              <a:rPr lang="fr-FR" sz="1200" kern="1200" dirty="0" smtClean="0">
                <a:solidFill>
                  <a:schemeClr val="tx1"/>
                </a:solidFill>
                <a:effectLst/>
                <a:latin typeface="+mn-lt"/>
                <a:ea typeface="+mn-ea"/>
                <a:cs typeface="+mn-cs"/>
              </a:rPr>
              <a:t>Mettre en place des programmes de collecte, de traitement et de diffusion des données intégrées et fondées sur les métadonnées pour les statistiques environnementales, sociales, démographiques et commerciales en utilisant autant que possible le potentiel des données administratives. Exploration du potentiel de </a:t>
            </a:r>
            <a:r>
              <a:rPr lang="fr-FR" sz="1200" kern="1200" dirty="0" err="1" smtClean="0">
                <a:solidFill>
                  <a:schemeClr val="tx1"/>
                </a:solidFill>
                <a:effectLst/>
                <a:latin typeface="+mn-lt"/>
                <a:ea typeface="+mn-ea"/>
                <a:cs typeface="+mn-cs"/>
              </a:rPr>
              <a:t>Big</a:t>
            </a:r>
            <a:r>
              <a:rPr lang="fr-FR" sz="1200" kern="1200" dirty="0" smtClean="0">
                <a:solidFill>
                  <a:schemeClr val="tx1"/>
                </a:solidFill>
                <a:effectLst/>
                <a:latin typeface="+mn-lt"/>
                <a:ea typeface="+mn-ea"/>
                <a:cs typeface="+mn-cs"/>
              </a:rPr>
              <a:t> Data pour la production de statistiques officielles intégrées en complément des sources de données traditionnelles</a:t>
            </a:r>
          </a:p>
          <a:p>
            <a:pPr marL="228600" lvl="0" indent="-228600">
              <a:buFont typeface="+mj-lt"/>
              <a:buAutoNum type="arabicPeriod"/>
            </a:pPr>
            <a:r>
              <a:rPr lang="fr-FR" sz="1200" kern="1200" dirty="0" smtClean="0">
                <a:solidFill>
                  <a:schemeClr val="tx1"/>
                </a:solidFill>
                <a:effectLst/>
                <a:latin typeface="+mn-lt"/>
                <a:ea typeface="+mn-ea"/>
                <a:cs typeface="+mn-cs"/>
              </a:rPr>
              <a:t>Promouvoir l'accès et la diffusion de </a:t>
            </a:r>
            <a:r>
              <a:rPr lang="fr-FR" sz="1200" kern="1200" dirty="0" err="1" smtClean="0">
                <a:solidFill>
                  <a:schemeClr val="tx1"/>
                </a:solidFill>
                <a:effectLst/>
                <a:latin typeface="+mn-lt"/>
                <a:ea typeface="+mn-ea"/>
                <a:cs typeface="+mn-cs"/>
              </a:rPr>
              <a:t>microdonnées</a:t>
            </a:r>
            <a:r>
              <a:rPr lang="fr-FR" sz="1200" kern="1200" dirty="0" smtClean="0">
                <a:solidFill>
                  <a:schemeClr val="tx1"/>
                </a:solidFill>
                <a:effectLst/>
                <a:latin typeface="+mn-lt"/>
                <a:ea typeface="+mn-ea"/>
                <a:cs typeface="+mn-cs"/>
              </a:rPr>
              <a:t> anonymes pour les recensements de la population, des ménages et des entreprises, en particulier à des fins de recherche;</a:t>
            </a:r>
          </a:p>
          <a:p>
            <a:pPr marL="228600" lvl="0" indent="-228600">
              <a:buFont typeface="+mj-lt"/>
              <a:buAutoNum type="arabicPeriod"/>
            </a:pPr>
            <a:r>
              <a:rPr lang="fr-FR" sz="1200" kern="1200" dirty="0" smtClean="0">
                <a:solidFill>
                  <a:schemeClr val="tx1"/>
                </a:solidFill>
                <a:effectLst/>
                <a:latin typeface="+mn-lt"/>
                <a:ea typeface="+mn-ea"/>
                <a:cs typeface="+mn-cs"/>
              </a:rPr>
              <a:t>Promouvoir le rôle du bureau national de statistique en tant qu'organe principal de coordination du système statistique national, y compris les programmes stratégiques de transformation des statistiques officielles.</a:t>
            </a:r>
            <a:endParaRPr lang="en-US" dirty="0"/>
          </a:p>
        </p:txBody>
      </p:sp>
      <p:sp>
        <p:nvSpPr>
          <p:cNvPr id="4" name="Slide Number Placeholder 3"/>
          <p:cNvSpPr>
            <a:spLocks noGrp="1"/>
          </p:cNvSpPr>
          <p:nvPr>
            <p:ph type="sldNum" sz="quarter" idx="10"/>
          </p:nvPr>
        </p:nvSpPr>
        <p:spPr/>
        <p:txBody>
          <a:bodyPr/>
          <a:lstStyle/>
          <a:p>
            <a:fld id="{9E29C47D-832E-4444-9CB7-B12107A46B1D}" type="slidenum">
              <a:rPr lang="en-US" smtClean="0"/>
              <a:t>8</a:t>
            </a:fld>
            <a:endParaRPr lang="en-US"/>
          </a:p>
        </p:txBody>
      </p:sp>
    </p:spTree>
    <p:extLst>
      <p:ext uri="{BB962C8B-B14F-4D97-AF65-F5344CB8AC3E}">
        <p14:creationId xmlns:p14="http://schemas.microsoft.com/office/powerpoint/2010/main" val="2057897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fr-FR" dirty="0" smtClean="0"/>
              <a:t>Effectuer régulièrement des examens des systèmes statistiques nationaux évaluant la capacité institutionnelle, organisationnelle et technique à passer à un niveau de maturité supérieur en ce qui concerne la modernisation et à formuler des recommandations à incorporer dans la SNDS et à les articuler en cartes routières;</a:t>
            </a:r>
          </a:p>
          <a:p>
            <a:pPr marL="228600" indent="-228600">
              <a:buFont typeface="+mj-lt"/>
              <a:buAutoNum type="arabicPeriod"/>
            </a:pPr>
            <a:r>
              <a:rPr lang="fr-FR" dirty="0" smtClean="0"/>
              <a:t>Aligner les programmes de renforcement des capacités et de formation avec les NSDS révisées et les feuilles de route connexes (plans d'action) pour la modernisation et l'intégration des statistiques officielles;</a:t>
            </a:r>
          </a:p>
          <a:p>
            <a:pPr marL="228600" indent="-228600">
              <a:buFont typeface="+mj-lt"/>
              <a:buAutoNum type="arabicPeriod"/>
            </a:pPr>
            <a:r>
              <a:rPr lang="fr-FR" dirty="0" smtClean="0"/>
              <a:t>Renforcer et appuyer le rôle du bureau national de statistique en tant que point focal et coordonnateur national des activités de renforcement des capacités et des projets de coopération technique dans le domaine de la statistique;</a:t>
            </a:r>
          </a:p>
          <a:p>
            <a:pPr marL="228600" indent="-228600">
              <a:buFont typeface="+mj-lt"/>
              <a:buAutoNum type="arabicPeriod"/>
            </a:pPr>
            <a:r>
              <a:rPr lang="fr-FR" dirty="0" smtClean="0"/>
              <a:t>Développer au niveau mondial et continental un programme d'apprentissage en ligne et un répertoire de matériel de formation pour les statistiques officielles;</a:t>
            </a:r>
          </a:p>
          <a:p>
            <a:pPr marL="228600" indent="-228600">
              <a:buFont typeface="+mj-lt"/>
              <a:buAutoNum type="arabicPeriod"/>
            </a:pPr>
            <a:r>
              <a:rPr lang="fr-FR" dirty="0" smtClean="0"/>
              <a:t>Compléter les programmes de formation existants et les programmes universitaires aux niveaux national, régional et continental avec des cours spécifiques relatifs à la modernisation et à l'intégration des statistiques officielles telles que la gestion du changement, la collecte de données électroniques, les statistiques </a:t>
            </a:r>
            <a:r>
              <a:rPr lang="fr-FR" dirty="0" err="1" smtClean="0"/>
              <a:t>géoréférencées</a:t>
            </a:r>
            <a:r>
              <a:rPr lang="fr-FR" dirty="0" smtClean="0"/>
              <a:t>, la production intégrée, l'analyse et la visualisation des données, gestion de la qualité;</a:t>
            </a:r>
          </a:p>
          <a:p>
            <a:pPr marL="228600" indent="-228600">
              <a:buFont typeface="+mj-lt"/>
              <a:buAutoNum type="arabicPeriod"/>
            </a:pPr>
            <a:r>
              <a:rPr lang="fr-FR" dirty="0" smtClean="0"/>
              <a:t>Introduire la possibilité, le cas échéant, d'ouvrir à des statisticiens d'autres pays des cours nationaux spécifiques de formation, y compris l'apprentissage en ligne;</a:t>
            </a:r>
          </a:p>
          <a:p>
            <a:pPr marL="228600" indent="-228600">
              <a:buFont typeface="+mj-lt"/>
              <a:buAutoNum type="arabicPeriod"/>
            </a:pPr>
            <a:r>
              <a:rPr lang="fr-FR" dirty="0" smtClean="0"/>
              <a:t>Explorer la structure de gouvernance et les mécanismes opérationnels possibles pour la mise en commun des ressources humaines et des infrastructures techniques telles que la tablette pour les opérations de recensement </a:t>
            </a:r>
            <a:r>
              <a:rPr lang="fr-FR" dirty="0" err="1" smtClean="0"/>
              <a:t>géoréférencées</a:t>
            </a:r>
            <a:r>
              <a:rPr lang="fr-FR" dirty="0" smtClean="0"/>
              <a:t> au sein et à travers les systèmes statistiques nationaux.</a:t>
            </a:r>
            <a:endParaRPr lang="en-US" dirty="0"/>
          </a:p>
        </p:txBody>
      </p:sp>
      <p:sp>
        <p:nvSpPr>
          <p:cNvPr id="4" name="Slide Number Placeholder 3"/>
          <p:cNvSpPr>
            <a:spLocks noGrp="1"/>
          </p:cNvSpPr>
          <p:nvPr>
            <p:ph type="sldNum" sz="quarter" idx="10"/>
          </p:nvPr>
        </p:nvSpPr>
        <p:spPr/>
        <p:txBody>
          <a:bodyPr/>
          <a:lstStyle/>
          <a:p>
            <a:fld id="{9E29C47D-832E-4444-9CB7-B12107A46B1D}" type="slidenum">
              <a:rPr lang="en-US" smtClean="0"/>
              <a:t>9</a:t>
            </a:fld>
            <a:endParaRPr lang="en-US"/>
          </a:p>
        </p:txBody>
      </p:sp>
    </p:spTree>
    <p:extLst>
      <p:ext uri="{BB962C8B-B14F-4D97-AF65-F5344CB8AC3E}">
        <p14:creationId xmlns:p14="http://schemas.microsoft.com/office/powerpoint/2010/main" val="6362460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29C47D-832E-4444-9CB7-B12107A46B1D}" type="slidenum">
              <a:rPr lang="en-US" smtClean="0"/>
              <a:t>10</a:t>
            </a:fld>
            <a:endParaRPr lang="en-US"/>
          </a:p>
        </p:txBody>
      </p:sp>
    </p:spTree>
    <p:extLst>
      <p:ext uri="{BB962C8B-B14F-4D97-AF65-F5344CB8AC3E}">
        <p14:creationId xmlns:p14="http://schemas.microsoft.com/office/powerpoint/2010/main" val="18626013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white">
          <a:xfrm>
            <a:off x="1833115" y="2428193"/>
            <a:ext cx="8525773" cy="914400"/>
          </a:xfrm>
        </p:spPr>
        <p:txBody>
          <a:bodyPr rIns="0" anchor="b">
            <a:noAutofit/>
          </a:bodyPr>
          <a:lstStyle>
            <a:lvl1pPr algn="ctr">
              <a:defRPr sz="3400" baseline="0">
                <a:solidFill>
                  <a:schemeClr val="tx1"/>
                </a:solidFill>
              </a:defRPr>
            </a:lvl1pPr>
          </a:lstStyle>
          <a:p>
            <a:r>
              <a:rPr lang="en-US" dirty="0"/>
              <a:t>Presentation Title</a:t>
            </a:r>
          </a:p>
        </p:txBody>
      </p:sp>
      <p:sp>
        <p:nvSpPr>
          <p:cNvPr id="3" name="Subtitle 2"/>
          <p:cNvSpPr>
            <a:spLocks noGrp="1"/>
          </p:cNvSpPr>
          <p:nvPr>
            <p:ph type="subTitle" idx="1" hasCustomPrompt="1"/>
          </p:nvPr>
        </p:nvSpPr>
        <p:spPr bwMode="white">
          <a:xfrm>
            <a:off x="1828800" y="3465218"/>
            <a:ext cx="8534400" cy="914400"/>
          </a:xfrm>
          <a:noFill/>
        </p:spPr>
        <p:txBody>
          <a:bodyPr>
            <a:noAutofit/>
          </a:bodyPr>
          <a:lstStyle>
            <a:lvl1pPr marL="0" indent="0" algn="ctr">
              <a:buNone/>
              <a:defRPr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of Presenter(s)</a:t>
            </a:r>
          </a:p>
        </p:txBody>
      </p:sp>
      <p:cxnSp>
        <p:nvCxnSpPr>
          <p:cNvPr id="6" name="Straight Connector 5"/>
          <p:cNvCxnSpPr/>
          <p:nvPr/>
        </p:nvCxnSpPr>
        <p:spPr bwMode="auto">
          <a:xfrm>
            <a:off x="0" y="6231333"/>
            <a:ext cx="12192000" cy="0"/>
          </a:xfrm>
          <a:prstGeom prst="line">
            <a:avLst/>
          </a:prstGeom>
          <a:noFill/>
          <a:ln w="19050" cap="flat" cmpd="sng" algn="ctr">
            <a:solidFill>
              <a:schemeClr val="tx2"/>
            </a:solidFill>
            <a:prstDash val="solid"/>
            <a:round/>
            <a:headEnd type="none" w="med" len="med"/>
            <a:tailEnd type="none" w="med" len="med"/>
          </a:ln>
          <a:effectLst/>
        </p:spPr>
      </p:cxn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0743" y="6251825"/>
            <a:ext cx="3785228" cy="606175"/>
          </a:xfrm>
          <a:prstGeom prst="rect">
            <a:avLst/>
          </a:prstGeom>
        </p:spPr>
      </p:pic>
    </p:spTree>
    <p:extLst>
      <p:ext uri="{BB962C8B-B14F-4D97-AF65-F5344CB8AC3E}">
        <p14:creationId xmlns:p14="http://schemas.microsoft.com/office/powerpoint/2010/main" val="3857789052"/>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32000" y="2057400"/>
            <a:ext cx="4622800" cy="3505200"/>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0" y="2057400"/>
            <a:ext cx="4622800" cy="3505200"/>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57379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2303" y="56700"/>
            <a:ext cx="11553935" cy="492443"/>
          </a:xfrm>
        </p:spPr>
        <p:txBody>
          <a:bodyPr anchor="t"/>
          <a:lstStyle>
            <a:lvl1pPr>
              <a:defRPr sz="3200">
                <a:solidFill>
                  <a:schemeClr val="accent2">
                    <a:lumMod val="50000"/>
                  </a:schemeClr>
                </a:solidFill>
              </a:defRPr>
            </a:lvl1pPr>
          </a:lstStyle>
          <a:p>
            <a:r>
              <a:rPr lang="en-US" dirty="0"/>
              <a:t>Click to Edit Master Title Style</a:t>
            </a:r>
          </a:p>
        </p:txBody>
      </p:sp>
      <p:sp>
        <p:nvSpPr>
          <p:cNvPr id="5" name="Content Placeholder 4"/>
          <p:cNvSpPr>
            <a:spLocks noGrp="1"/>
          </p:cNvSpPr>
          <p:nvPr>
            <p:ph sz="quarter" idx="10"/>
          </p:nvPr>
        </p:nvSpPr>
        <p:spPr>
          <a:xfrm>
            <a:off x="275951" y="756560"/>
            <a:ext cx="11589479" cy="5529943"/>
          </a:xfrm>
        </p:spPr>
        <p:txBody>
          <a:bodyPr/>
          <a:lstStyle>
            <a:lvl1pPr>
              <a:buClr>
                <a:schemeClr val="tx2"/>
              </a:buClr>
              <a:buSzPct val="110000"/>
              <a:defRPr sz="2800">
                <a:solidFill>
                  <a:schemeClr val="tx2"/>
                </a:solidFill>
              </a:defRPr>
            </a:lvl1pPr>
            <a:lvl2pPr marL="457200" indent="-173736">
              <a:buClr>
                <a:schemeClr val="tx2"/>
              </a:buClr>
              <a:buSzPct val="80000"/>
              <a:buFont typeface="Wingdings" panose="05000000000000000000" pitchFamily="2" charset="2"/>
              <a:buChar char="§"/>
              <a:defRPr sz="2400">
                <a:solidFill>
                  <a:schemeClr val="tx2"/>
                </a:solidFill>
              </a:defRPr>
            </a:lvl2pPr>
            <a:lvl3pPr>
              <a:buClr>
                <a:schemeClr val="tx2"/>
              </a:buClr>
              <a:buSzPct val="100000"/>
              <a:defRPr sz="2000">
                <a:solidFill>
                  <a:schemeClr val="tx2"/>
                </a:solidFill>
              </a:defRPr>
            </a:lvl3p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2917653753"/>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687" y="56700"/>
            <a:ext cx="11299372" cy="492443"/>
          </a:xfrm>
        </p:spPr>
        <p:txBody>
          <a:bodyPr/>
          <a:lstStyle>
            <a:lvl1pPr>
              <a:defRPr sz="3200">
                <a:solidFill>
                  <a:schemeClr val="accent2">
                    <a:lumMod val="50000"/>
                  </a:schemeClr>
                </a:solidFill>
              </a:defRPr>
            </a:lvl1pPr>
          </a:lstStyle>
          <a:p>
            <a:r>
              <a:rPr lang="en-US" dirty="0"/>
              <a:t>Click to Edit Master Title Style</a:t>
            </a:r>
          </a:p>
        </p:txBody>
      </p:sp>
      <p:sp>
        <p:nvSpPr>
          <p:cNvPr id="8" name="Text Placeholder 7"/>
          <p:cNvSpPr>
            <a:spLocks noGrp="1"/>
          </p:cNvSpPr>
          <p:nvPr>
            <p:ph type="body" sz="quarter" idx="11" hasCustomPrompt="1"/>
          </p:nvPr>
        </p:nvSpPr>
        <p:spPr>
          <a:xfrm>
            <a:off x="442686" y="604060"/>
            <a:ext cx="11299372" cy="430887"/>
          </a:xfrm>
        </p:spPr>
        <p:txBody>
          <a:bodyPr wrap="square" anchor="t" anchorCtr="0">
            <a:spAutoFit/>
          </a:bodyPr>
          <a:lstStyle>
            <a:lvl1pPr marL="0" indent="0">
              <a:spcBef>
                <a:spcPts val="0"/>
              </a:spcBef>
              <a:spcAft>
                <a:spcPts val="0"/>
              </a:spcAft>
              <a:buNone/>
              <a:defRPr sz="2800" i="1">
                <a:solidFill>
                  <a:schemeClr val="tx2"/>
                </a:solidFill>
              </a:defRPr>
            </a:lvl1pPr>
            <a:lvl2pPr marL="0" indent="0">
              <a:buNone/>
              <a:defRPr sz="1400"/>
            </a:lvl2pPr>
            <a:lvl3pPr marL="0" indent="0">
              <a:buNone/>
              <a:defRPr sz="1400"/>
            </a:lvl3pPr>
            <a:lvl4pPr marL="0" indent="0">
              <a:buNone/>
              <a:defRPr sz="1400"/>
            </a:lvl4pPr>
            <a:lvl5pPr marL="0" indent="0">
              <a:buNone/>
              <a:defRPr sz="1400"/>
            </a:lvl5pPr>
          </a:lstStyle>
          <a:p>
            <a:pPr lvl="0"/>
            <a:r>
              <a:rPr lang="en-US" dirty="0"/>
              <a:t>Click to Edit Subtitle (optional)</a:t>
            </a:r>
          </a:p>
        </p:txBody>
      </p:sp>
      <p:sp>
        <p:nvSpPr>
          <p:cNvPr id="11" name="Content Placeholder 10"/>
          <p:cNvSpPr>
            <a:spLocks noGrp="1"/>
          </p:cNvSpPr>
          <p:nvPr>
            <p:ph sz="quarter" idx="12"/>
          </p:nvPr>
        </p:nvSpPr>
        <p:spPr>
          <a:xfrm>
            <a:off x="442687" y="1349832"/>
            <a:ext cx="11299372" cy="4936671"/>
          </a:xfrm>
        </p:spPr>
        <p:txBody>
          <a:bodyPr/>
          <a:lstStyle>
            <a:lvl1pPr>
              <a:buClr>
                <a:schemeClr val="tx2"/>
              </a:buClr>
              <a:buSzPct val="100000"/>
              <a:defRPr sz="2800">
                <a:solidFill>
                  <a:schemeClr val="tx2"/>
                </a:solidFill>
              </a:defRPr>
            </a:lvl1pPr>
            <a:lvl2pPr marL="457200" indent="-173736">
              <a:buClr>
                <a:schemeClr val="tx2"/>
              </a:buClr>
              <a:buFont typeface="Wingdings" panose="05000000000000000000" pitchFamily="2" charset="2"/>
              <a:buChar char="§"/>
              <a:defRPr sz="2400">
                <a:solidFill>
                  <a:schemeClr val="tx2"/>
                </a:solidFill>
              </a:defRPr>
            </a:lvl2pPr>
            <a:lvl3pPr>
              <a:buClr>
                <a:schemeClr val="tx2"/>
              </a:buClr>
              <a:buSzPct val="100000"/>
              <a:defRPr sz="2000">
                <a:solidFill>
                  <a:schemeClr val="tx2"/>
                </a:solidFill>
              </a:defRPr>
            </a:lvl3p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3459300889"/>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596665538"/>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8141306"/>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Title">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14401" y="3060742"/>
            <a:ext cx="5486400" cy="338554"/>
          </a:xfrm>
          <a:noFill/>
        </p:spPr>
        <p:txBody>
          <a:bodyPr anchor="t">
            <a:spAutoFit/>
          </a:bodyPr>
          <a:lstStyle>
            <a:lvl1pPr marL="0" indent="0" algn="l">
              <a:lnSpc>
                <a:spcPct val="100000"/>
              </a:lnSpc>
              <a:spcBef>
                <a:spcPts val="0"/>
              </a:spcBef>
              <a:spcAft>
                <a:spcPts val="0"/>
              </a:spcAft>
              <a:buNone/>
              <a:defRPr sz="2200" b="0">
                <a:solidFill>
                  <a:schemeClr val="tx2">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Presenter(s)</a:t>
            </a:r>
          </a:p>
        </p:txBody>
      </p:sp>
      <p:sp>
        <p:nvSpPr>
          <p:cNvPr id="2" name="Title 1"/>
          <p:cNvSpPr>
            <a:spLocks noGrp="1"/>
          </p:cNvSpPr>
          <p:nvPr>
            <p:ph type="title" hasCustomPrompt="1"/>
          </p:nvPr>
        </p:nvSpPr>
        <p:spPr>
          <a:xfrm>
            <a:off x="914400" y="1750886"/>
            <a:ext cx="5486400" cy="1169551"/>
          </a:xfrm>
        </p:spPr>
        <p:txBody>
          <a:bodyPr anchor="b">
            <a:spAutoFit/>
          </a:bodyPr>
          <a:lstStyle>
            <a:lvl1pPr algn="l" defTabSz="457200" rtl="0" eaLnBrk="1" latinLnBrk="0" hangingPunct="1">
              <a:lnSpc>
                <a:spcPct val="100000"/>
              </a:lnSpc>
              <a:spcBef>
                <a:spcPct val="0"/>
              </a:spcBef>
              <a:buNone/>
              <a:defRPr kumimoji="0" lang="en-US" sz="3800" b="1" i="0" kern="1200" cap="none" baseline="0">
                <a:solidFill>
                  <a:schemeClr val="tx1"/>
                </a:solidFill>
                <a:effectLst/>
                <a:latin typeface="+mj-lt"/>
                <a:ea typeface="+mj-ea"/>
                <a:cs typeface="Arial"/>
              </a:defRPr>
            </a:lvl1pPr>
          </a:lstStyle>
          <a:p>
            <a:r>
              <a:rPr kumimoji="0" lang="en-US" dirty="0"/>
              <a:t>Click to Edit </a:t>
            </a:r>
            <a:br>
              <a:rPr kumimoji="0" lang="en-US" dirty="0"/>
            </a:br>
            <a:r>
              <a:rPr kumimoji="0" lang="en-US" dirty="0"/>
              <a:t>Section Title</a:t>
            </a:r>
            <a:endParaRPr lang="en-US" dirty="0"/>
          </a:p>
        </p:txBody>
      </p:sp>
      <p:sp>
        <p:nvSpPr>
          <p:cNvPr id="10" name="Picture Placeholder 8"/>
          <p:cNvSpPr>
            <a:spLocks noGrp="1"/>
          </p:cNvSpPr>
          <p:nvPr>
            <p:ph type="pic" sz="quarter" idx="12" hasCustomPrompt="1"/>
          </p:nvPr>
        </p:nvSpPr>
        <p:spPr>
          <a:xfrm>
            <a:off x="7315200" y="0"/>
            <a:ext cx="4876800" cy="6428014"/>
          </a:xfrm>
          <a:prstGeom prst="rect">
            <a:avLst/>
          </a:prstGeom>
          <a:solidFill>
            <a:srgbClr val="FFFFFF"/>
          </a:solidFill>
          <a:ln>
            <a:noFill/>
          </a:ln>
        </p:spPr>
        <p:txBody>
          <a:bodyPr anchor="ctr"/>
          <a:lstStyle>
            <a:lvl1pPr marL="0" indent="0" algn="ctr">
              <a:buNone/>
              <a:defRPr sz="1800" baseline="0"/>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rPr>
              <a:t>Click icon to insert Picture</a:t>
            </a:r>
          </a:p>
        </p:txBody>
      </p:sp>
    </p:spTree>
    <p:extLst>
      <p:ext uri="{BB962C8B-B14F-4D97-AF65-F5344CB8AC3E}">
        <p14:creationId xmlns:p14="http://schemas.microsoft.com/office/powerpoint/2010/main" val="2343515415"/>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IG wo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6" y="1990427"/>
            <a:ext cx="10367433" cy="1477328"/>
          </a:xfrm>
        </p:spPr>
        <p:txBody>
          <a:bodyPr anchor="b"/>
          <a:lstStyle>
            <a:lvl1pPr>
              <a:spcAft>
                <a:spcPts val="0"/>
              </a:spcAft>
              <a:defRPr sz="9600" baseline="0">
                <a:solidFill>
                  <a:schemeClr val="tx1"/>
                </a:solidFill>
              </a:defRPr>
            </a:lvl1pPr>
          </a:lstStyle>
          <a:p>
            <a:r>
              <a:rPr lang="en-US" dirty="0"/>
              <a:t>BIG Word</a:t>
            </a:r>
          </a:p>
        </p:txBody>
      </p:sp>
      <p:sp>
        <p:nvSpPr>
          <p:cNvPr id="4" name="Text Placeholder 3"/>
          <p:cNvSpPr>
            <a:spLocks noGrp="1"/>
          </p:cNvSpPr>
          <p:nvPr>
            <p:ph type="body" sz="quarter" idx="10" hasCustomPrompt="1"/>
          </p:nvPr>
        </p:nvSpPr>
        <p:spPr>
          <a:xfrm>
            <a:off x="912286" y="3467757"/>
            <a:ext cx="10367433" cy="615553"/>
          </a:xfrm>
          <a:noFill/>
        </p:spPr>
        <p:txBody>
          <a:bodyPr vert="horz" wrap="square" lIns="0" tIns="0" rIns="0" bIns="0" rtlCol="0" anchor="t">
            <a:spAutoFit/>
          </a:bodyPr>
          <a:lstStyle>
            <a:lvl1pPr marL="0" indent="0">
              <a:spcAft>
                <a:spcPts val="0"/>
              </a:spcAft>
              <a:buFontTx/>
              <a:buNone/>
              <a:defRPr lang="en-US" sz="4000" b="1" baseline="0" smtClean="0">
                <a:solidFill>
                  <a:schemeClr val="tx1">
                    <a:lumMod val="50000"/>
                    <a:lumOff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buNone/>
            </a:pPr>
            <a:r>
              <a:rPr lang="en-US" dirty="0"/>
              <a:t>Smaller word</a:t>
            </a:r>
          </a:p>
        </p:txBody>
      </p:sp>
    </p:spTree>
    <p:extLst>
      <p:ext uri="{BB962C8B-B14F-4D97-AF65-F5344CB8AC3E}">
        <p14:creationId xmlns:p14="http://schemas.microsoft.com/office/powerpoint/2010/main" val="3625921097"/>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3" y="4639290"/>
            <a:ext cx="10060516" cy="461665"/>
          </a:xfrm>
        </p:spPr>
        <p:txBody>
          <a:bodyPr anchor="b"/>
          <a:lstStyle>
            <a:lvl1pPr>
              <a:spcAft>
                <a:spcPts val="0"/>
              </a:spcAft>
              <a:defRPr sz="3000" b="0" baseline="0">
                <a:solidFill>
                  <a:schemeClr val="tx2"/>
                </a:solidFill>
              </a:defRPr>
            </a:lvl1pPr>
          </a:lstStyle>
          <a:p>
            <a:r>
              <a:rPr lang="en-US" dirty="0"/>
              <a:t>“Quote”</a:t>
            </a:r>
          </a:p>
        </p:txBody>
      </p:sp>
      <p:sp>
        <p:nvSpPr>
          <p:cNvPr id="4" name="Text Placeholder 3"/>
          <p:cNvSpPr>
            <a:spLocks noGrp="1"/>
          </p:cNvSpPr>
          <p:nvPr>
            <p:ph type="body" sz="quarter" idx="10" hasCustomPrompt="1"/>
          </p:nvPr>
        </p:nvSpPr>
        <p:spPr>
          <a:xfrm>
            <a:off x="912283" y="5697071"/>
            <a:ext cx="10060516" cy="400110"/>
          </a:xfrm>
          <a:noFill/>
        </p:spPr>
        <p:txBody>
          <a:bodyPr vert="horz" wrap="square" lIns="0" tIns="0" rIns="0" bIns="0" rtlCol="0" anchor="t">
            <a:spAutoFit/>
          </a:bodyPr>
          <a:lstStyle>
            <a:lvl1pPr marL="0" indent="0" algn="r">
              <a:spcAft>
                <a:spcPts val="0"/>
              </a:spcAft>
              <a:buFontTx/>
              <a:buNone/>
              <a:defRPr lang="en-US" sz="2600" b="0" baseline="0" smtClean="0">
                <a:solidFill>
                  <a:schemeClr val="accent2">
                    <a:lumMod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pPr>
            <a:r>
              <a:rPr lang="en-US" dirty="0"/>
              <a:t>Name</a:t>
            </a:r>
          </a:p>
        </p:txBody>
      </p:sp>
    </p:spTree>
    <p:extLst>
      <p:ext uri="{BB962C8B-B14F-4D97-AF65-F5344CB8AC3E}">
        <p14:creationId xmlns:p14="http://schemas.microsoft.com/office/powerpoint/2010/main" val="3203273127"/>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369332"/>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1800" b="1"/>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6693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200" y="56697"/>
            <a:ext cx="12091912" cy="369332"/>
          </a:xfrm>
          <a:prstGeom prst="rect">
            <a:avLst/>
          </a:prstGeom>
          <a:noFill/>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7200" y="598715"/>
            <a:ext cx="12091912" cy="5709557"/>
          </a:xfrm>
          <a:prstGeom prst="rect">
            <a:avLst/>
          </a:prstGeom>
          <a:noFill/>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p:txBody>
      </p:sp>
      <p:cxnSp>
        <p:nvCxnSpPr>
          <p:cNvPr id="8" name="Straight Connector 7"/>
          <p:cNvCxnSpPr/>
          <p:nvPr/>
        </p:nvCxnSpPr>
        <p:spPr bwMode="auto">
          <a:xfrm>
            <a:off x="0" y="6308270"/>
            <a:ext cx="12192000" cy="0"/>
          </a:xfrm>
          <a:prstGeom prst="line">
            <a:avLst/>
          </a:prstGeom>
          <a:noFill/>
          <a:ln w="19050" cap="flat" cmpd="sng" algn="ctr">
            <a:solidFill>
              <a:schemeClr val="tx2"/>
            </a:solidFill>
            <a:prstDash val="solid"/>
            <a:round/>
            <a:headEnd type="none" w="med" len="med"/>
            <a:tailEnd type="none" w="med" len="med"/>
          </a:ln>
          <a:effectLst/>
        </p:spPr>
      </p:cxnSp>
      <p:pic>
        <p:nvPicPr>
          <p:cNvPr id="6" name="Picture 5"/>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941063" y="6334396"/>
            <a:ext cx="3188050" cy="510542"/>
          </a:xfrm>
          <a:prstGeom prst="rect">
            <a:avLst/>
          </a:prstGeom>
        </p:spPr>
      </p:pic>
    </p:spTree>
    <p:extLst>
      <p:ext uri="{BB962C8B-B14F-4D97-AF65-F5344CB8AC3E}">
        <p14:creationId xmlns:p14="http://schemas.microsoft.com/office/powerpoint/2010/main" val="32435631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ransition spd="med">
    <p:fade/>
  </p:transition>
  <p:txStyles>
    <p:titleStyle>
      <a:lvl1pPr algn="l" defTabSz="457200" rtl="0" eaLnBrk="1" latinLnBrk="0" hangingPunct="1">
        <a:lnSpc>
          <a:spcPct val="100000"/>
        </a:lnSpc>
        <a:spcBef>
          <a:spcPct val="0"/>
        </a:spcBef>
        <a:buNone/>
        <a:defRPr sz="2400" b="1" kern="1200">
          <a:solidFill>
            <a:schemeClr val="accent2">
              <a:lumMod val="50000"/>
            </a:schemeClr>
          </a:solidFill>
          <a:latin typeface="+mj-lt"/>
          <a:ea typeface="+mj-ea"/>
          <a:cs typeface="Arial"/>
        </a:defRPr>
      </a:lvl1pPr>
    </p:titleStyle>
    <p:bodyStyle>
      <a:lvl1pPr marL="176213" indent="-176213" algn="l" defTabSz="457200" rtl="0" eaLnBrk="1" latinLnBrk="0" hangingPunct="1">
        <a:lnSpc>
          <a:spcPct val="100000"/>
        </a:lnSpc>
        <a:spcBef>
          <a:spcPts val="300"/>
        </a:spcBef>
        <a:spcAft>
          <a:spcPts val="600"/>
        </a:spcAft>
        <a:buClr>
          <a:schemeClr val="accent4">
            <a:lumMod val="60000"/>
            <a:lumOff val="40000"/>
          </a:schemeClr>
        </a:buClr>
        <a:buSzPct val="80000"/>
        <a:buFont typeface="Arial"/>
        <a:buChar char="•"/>
        <a:defRPr sz="2000" b="1" kern="1200">
          <a:solidFill>
            <a:schemeClr val="tx2"/>
          </a:solidFill>
          <a:latin typeface="+mn-lt"/>
          <a:ea typeface="+mn-ea"/>
          <a:cs typeface="Arial"/>
        </a:defRPr>
      </a:lvl1pPr>
      <a:lvl2pPr marL="457200"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800" b="1" kern="1200">
          <a:solidFill>
            <a:schemeClr val="tx2"/>
          </a:solidFill>
          <a:latin typeface="+mn-lt"/>
          <a:ea typeface="+mn-ea"/>
          <a:cs typeface="Arial"/>
        </a:defRPr>
      </a:lvl2pPr>
      <a:lvl3pPr marL="795528"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600" b="1" kern="1200">
          <a:solidFill>
            <a:schemeClr val="tx2"/>
          </a:solidFill>
          <a:latin typeface="+mn-lt"/>
          <a:ea typeface="+mn-ea"/>
          <a:cs typeface="Arial"/>
        </a:defRPr>
      </a:lvl3pPr>
      <a:lvl4pPr marL="1216152" indent="-173736" algn="l" defTabSz="457200" rtl="0" eaLnBrk="1" latinLnBrk="0" hangingPunct="1">
        <a:lnSpc>
          <a:spcPts val="1800"/>
        </a:lnSpc>
        <a:spcBef>
          <a:spcPts val="0"/>
        </a:spcBef>
        <a:spcAft>
          <a:spcPts val="600"/>
        </a:spcAft>
        <a:buClr>
          <a:schemeClr val="accent4">
            <a:lumMod val="60000"/>
            <a:lumOff val="40000"/>
          </a:schemeClr>
        </a:buClr>
        <a:buSzPct val="80000"/>
        <a:buFont typeface="Lucida Grande"/>
        <a:buChar char="-"/>
        <a:defRPr sz="1400" b="1" kern="1200">
          <a:solidFill>
            <a:schemeClr val="tx1"/>
          </a:solidFill>
          <a:latin typeface="+mn-lt"/>
          <a:ea typeface="+mn-ea"/>
          <a:cs typeface="Arial"/>
        </a:defRPr>
      </a:lvl4pPr>
      <a:lvl5pPr marL="1546225" indent="-176213" algn="l" defTabSz="457200" rtl="0" eaLnBrk="1" latinLnBrk="0" hangingPunct="1">
        <a:lnSpc>
          <a:spcPts val="1900"/>
        </a:lnSpc>
        <a:spcBef>
          <a:spcPts val="0"/>
        </a:spcBef>
        <a:spcAft>
          <a:spcPts val="600"/>
        </a:spcAft>
        <a:buClr>
          <a:schemeClr val="accent4">
            <a:lumMod val="60000"/>
            <a:lumOff val="40000"/>
          </a:schemeClr>
        </a:buClr>
        <a:buSzPct val="80000"/>
        <a:buFont typeface="Lucida Grande"/>
        <a:buChar char="-"/>
        <a:defRPr lang="en-US" sz="1400" b="1" kern="1200" dirty="0">
          <a:solidFill>
            <a:schemeClr val="tx1"/>
          </a:solidFill>
          <a:latin typeface="+mn-lt"/>
          <a:ea typeface="+mn-ea"/>
          <a:cs typeface="Arial"/>
        </a:defRPr>
      </a:lvl5pPr>
      <a:lvl6pPr marL="1773238" indent="-177800" algn="l" defTabSz="401638" rtl="0" eaLnBrk="1" latinLnBrk="0" hangingPunct="1">
        <a:lnSpc>
          <a:spcPts val="1700"/>
        </a:lnSpc>
        <a:spcBef>
          <a:spcPts val="300"/>
        </a:spcBef>
        <a:spcAft>
          <a:spcPts val="300"/>
        </a:spcAft>
        <a:buSzPct val="80000"/>
        <a:buFont typeface="Lucida Grande"/>
        <a:buChar char="-"/>
        <a:tabLst>
          <a:tab pos="1484313" algn="l"/>
        </a:tabLst>
        <a:defRPr sz="1400" b="1" kern="1200">
          <a:solidFill>
            <a:schemeClr val="tx1"/>
          </a:solidFill>
          <a:latin typeface="Arial"/>
          <a:ea typeface="+mn-ea"/>
          <a:cs typeface="Arial"/>
        </a:defRPr>
      </a:lvl6pPr>
      <a:lvl7pPr marL="2062163" indent="-1762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7pPr>
      <a:lvl8pPr marL="2286000" indent="-173038"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8pPr>
      <a:lvl9pPr marL="2452688" indent="-1635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The Africa Action Plan for Transformative Agenda</a:t>
            </a:r>
            <a:r>
              <a:rPr lang="en-US" dirty="0" smtClean="0"/>
              <a:t> </a:t>
            </a:r>
            <a:endParaRPr lang="en-US" dirty="0"/>
          </a:p>
        </p:txBody>
      </p:sp>
      <p:sp>
        <p:nvSpPr>
          <p:cNvPr id="3" name="Subtitle 2"/>
          <p:cNvSpPr>
            <a:spLocks noGrp="1"/>
          </p:cNvSpPr>
          <p:nvPr>
            <p:ph type="subTitle" idx="1"/>
          </p:nvPr>
        </p:nvSpPr>
        <p:spPr/>
        <p:txBody>
          <a:bodyPr/>
          <a:lstStyle/>
          <a:p>
            <a:r>
              <a:rPr lang="en-GB" dirty="0" smtClean="0"/>
              <a:t>Léandre </a:t>
            </a:r>
            <a:r>
              <a:rPr lang="en-GB" dirty="0" err="1" smtClean="0"/>
              <a:t>Ngogang</a:t>
            </a:r>
            <a:endParaRPr lang="en-GB" dirty="0" smtClean="0"/>
          </a:p>
          <a:p>
            <a:r>
              <a:rPr lang="en-GB" dirty="0" smtClean="0"/>
              <a:t>African Centre for Statistics</a:t>
            </a:r>
            <a:endParaRPr lang="en-US" dirty="0"/>
          </a:p>
        </p:txBody>
      </p:sp>
      <p:sp>
        <p:nvSpPr>
          <p:cNvPr id="4" name="TextBox 3"/>
          <p:cNvSpPr txBox="1"/>
          <p:nvPr/>
        </p:nvSpPr>
        <p:spPr>
          <a:xfrm>
            <a:off x="2434856" y="265814"/>
            <a:ext cx="7889358" cy="646331"/>
          </a:xfrm>
          <a:prstGeom prst="rect">
            <a:avLst/>
          </a:prstGeom>
          <a:noFill/>
        </p:spPr>
        <p:txBody>
          <a:bodyPr wrap="square" rtlCol="0">
            <a:spAutoFit/>
          </a:bodyPr>
          <a:lstStyle/>
          <a:p>
            <a:pPr algn="ctr"/>
            <a:r>
              <a:rPr lang="en-GB" b="1" dirty="0" smtClean="0"/>
              <a:t>Workshop on the implementation of the SDG indicator framework</a:t>
            </a:r>
            <a:endParaRPr lang="en-US" dirty="0"/>
          </a:p>
          <a:p>
            <a:pPr algn="ctr"/>
            <a:r>
              <a:rPr lang="en-US" dirty="0" smtClean="0"/>
              <a:t>Cape Town, South Africa, 19-20 January 2017</a:t>
            </a:r>
            <a:endParaRPr lang="en-US" dirty="0"/>
          </a:p>
        </p:txBody>
      </p:sp>
    </p:spTree>
    <p:extLst>
      <p:ext uri="{BB962C8B-B14F-4D97-AF65-F5344CB8AC3E}">
        <p14:creationId xmlns:p14="http://schemas.microsoft.com/office/powerpoint/2010/main" val="1396544475"/>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Next Steps</a:t>
            </a:r>
            <a:endParaRPr lang="en-US" dirty="0"/>
          </a:p>
        </p:txBody>
      </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1233360054"/>
              </p:ext>
            </p:extLst>
          </p:nvPr>
        </p:nvGraphicFramePr>
        <p:xfrm>
          <a:off x="276225" y="757238"/>
          <a:ext cx="11588750" cy="55292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Oval 4"/>
          <p:cNvSpPr/>
          <p:nvPr/>
        </p:nvSpPr>
        <p:spPr>
          <a:xfrm>
            <a:off x="2475176" y="1941776"/>
            <a:ext cx="129648" cy="129648"/>
          </a:xfrm>
          <a:prstGeom prst="ellipse">
            <a:avLst/>
          </a:prstGeom>
          <a:ln>
            <a:solidFill>
              <a:schemeClr val="accent4">
                <a:lumMod val="75000"/>
              </a:schemeClr>
            </a:solidFill>
          </a:ln>
        </p:spPr>
        <p:style>
          <a:lnRef idx="2">
            <a:schemeClr val="accent4"/>
          </a:lnRef>
          <a:fillRef idx="1">
            <a:schemeClr val="lt1"/>
          </a:fillRef>
          <a:effectRef idx="0">
            <a:schemeClr val="accent4"/>
          </a:effectRef>
          <a:fontRef idx="minor">
            <a:schemeClr val="dk1"/>
          </a:fontRef>
        </p:style>
      </p:sp>
    </p:spTree>
    <p:extLst>
      <p:ext uri="{BB962C8B-B14F-4D97-AF65-F5344CB8AC3E}">
        <p14:creationId xmlns:p14="http://schemas.microsoft.com/office/powerpoint/2010/main" val="2869313110"/>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a:t>
            </a:r>
            <a:endParaRPr lang="en-US" dirty="0"/>
          </a:p>
        </p:txBody>
      </p:sp>
      <p:sp>
        <p:nvSpPr>
          <p:cNvPr id="3" name="Content Placeholder 2"/>
          <p:cNvSpPr>
            <a:spLocks noGrp="1"/>
          </p:cNvSpPr>
          <p:nvPr>
            <p:ph sz="quarter" idx="10"/>
          </p:nvPr>
        </p:nvSpPr>
        <p:spPr/>
        <p:txBody>
          <a:bodyPr/>
          <a:lstStyle/>
          <a:p>
            <a:r>
              <a:rPr lang="en-GB" dirty="0" smtClean="0"/>
              <a:t>Background</a:t>
            </a:r>
          </a:p>
          <a:p>
            <a:pPr lvl="0"/>
            <a:r>
              <a:rPr lang="en-US" dirty="0" smtClean="0"/>
              <a:t>Thematic areas </a:t>
            </a:r>
          </a:p>
          <a:p>
            <a:pPr lvl="0"/>
            <a:r>
              <a:rPr lang="en-US" dirty="0" smtClean="0"/>
              <a:t>Overview </a:t>
            </a:r>
            <a:r>
              <a:rPr lang="en-US" dirty="0"/>
              <a:t>of the Strategic Plan</a:t>
            </a:r>
          </a:p>
          <a:p>
            <a:r>
              <a:rPr lang="en-GB" dirty="0"/>
              <a:t>Next Steps</a:t>
            </a:r>
            <a:endParaRPr lang="en-US" dirty="0"/>
          </a:p>
          <a:p>
            <a:pPr lvl="0"/>
            <a:endParaRPr lang="en-US" dirty="0" smtClean="0"/>
          </a:p>
          <a:p>
            <a:endParaRPr lang="en-US" dirty="0"/>
          </a:p>
        </p:txBody>
      </p:sp>
    </p:spTree>
    <p:extLst>
      <p:ext uri="{BB962C8B-B14F-4D97-AF65-F5344CB8AC3E}">
        <p14:creationId xmlns:p14="http://schemas.microsoft.com/office/powerpoint/2010/main" val="3658176721"/>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US" dirty="0"/>
          </a:p>
        </p:txBody>
      </p:sp>
      <p:sp>
        <p:nvSpPr>
          <p:cNvPr id="3" name="Content Placeholder 2"/>
          <p:cNvSpPr>
            <a:spLocks noGrp="1"/>
          </p:cNvSpPr>
          <p:nvPr>
            <p:ph sz="quarter" idx="10"/>
          </p:nvPr>
        </p:nvSpPr>
        <p:spPr/>
        <p:txBody>
          <a:bodyPr/>
          <a:lstStyle/>
          <a:p>
            <a:r>
              <a:rPr lang="en-GB" dirty="0"/>
              <a:t>Global Conference on a Transformative Agenda for Official </a:t>
            </a:r>
            <a:r>
              <a:rPr lang="en-GB" dirty="0" smtClean="0"/>
              <a:t>Statistics, New </a:t>
            </a:r>
            <a:r>
              <a:rPr lang="en-GB" dirty="0"/>
              <a:t>York in January </a:t>
            </a:r>
            <a:r>
              <a:rPr lang="en-GB" dirty="0" smtClean="0"/>
              <a:t>2015</a:t>
            </a:r>
          </a:p>
          <a:p>
            <a:r>
              <a:rPr lang="en-GB" dirty="0" smtClean="0"/>
              <a:t>The </a:t>
            </a:r>
            <a:r>
              <a:rPr lang="en-GB" dirty="0"/>
              <a:t>46th session of the United Nations Statistical </a:t>
            </a:r>
            <a:r>
              <a:rPr lang="en-GB" dirty="0" smtClean="0"/>
              <a:t>Commission (UNSC) in </a:t>
            </a:r>
            <a:r>
              <a:rPr lang="en-GB" dirty="0"/>
              <a:t>March 2015 on the theme ‘better data, better lives</a:t>
            </a:r>
            <a:r>
              <a:rPr lang="en-GB" dirty="0" smtClean="0"/>
              <a:t>’</a:t>
            </a:r>
          </a:p>
          <a:p>
            <a:r>
              <a:rPr lang="en-US" dirty="0"/>
              <a:t>African Conference on a Transformative Agenda for Official </a:t>
            </a:r>
            <a:r>
              <a:rPr lang="en-US" dirty="0" smtClean="0"/>
              <a:t>Statistics, Libreville, November 2015</a:t>
            </a:r>
          </a:p>
          <a:p>
            <a:r>
              <a:rPr lang="en-US" dirty="0" smtClean="0"/>
              <a:t>The 47</a:t>
            </a:r>
            <a:r>
              <a:rPr lang="en-US" baseline="30000" dirty="0" smtClean="0"/>
              <a:t>th</a:t>
            </a:r>
            <a:r>
              <a:rPr lang="en-US" dirty="0" smtClean="0"/>
              <a:t> UNSC </a:t>
            </a:r>
            <a:r>
              <a:rPr lang="en-US" dirty="0"/>
              <a:t>on the Transformative Agenda for Official Statistics </a:t>
            </a:r>
          </a:p>
        </p:txBody>
      </p:sp>
    </p:spTree>
    <p:extLst>
      <p:ext uri="{BB962C8B-B14F-4D97-AF65-F5344CB8AC3E}">
        <p14:creationId xmlns:p14="http://schemas.microsoft.com/office/powerpoint/2010/main" val="3380231279"/>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Thematic </a:t>
            </a:r>
            <a:r>
              <a:rPr lang="en-US" dirty="0" smtClean="0"/>
              <a:t>areas</a:t>
            </a:r>
            <a:endParaRPr lang="en-US" dirty="0"/>
          </a:p>
        </p:txBody>
      </p:sp>
      <p:graphicFrame>
        <p:nvGraphicFramePr>
          <p:cNvPr id="6" name="Content Placeholder 5"/>
          <p:cNvGraphicFramePr>
            <a:graphicFrameLocks noGrp="1"/>
          </p:cNvGraphicFramePr>
          <p:nvPr>
            <p:ph sz="quarter" idx="10"/>
            <p:extLst>
              <p:ext uri="{D42A27DB-BD31-4B8C-83A1-F6EECF244321}">
                <p14:modId xmlns:p14="http://schemas.microsoft.com/office/powerpoint/2010/main" val="4190872238"/>
              </p:ext>
            </p:extLst>
          </p:nvPr>
        </p:nvGraphicFramePr>
        <p:xfrm>
          <a:off x="276225" y="757238"/>
          <a:ext cx="11588750" cy="55292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06749708"/>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the Strategic Plan</a:t>
            </a:r>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2504105210"/>
              </p:ext>
            </p:extLst>
          </p:nvPr>
        </p:nvGraphicFramePr>
        <p:xfrm>
          <a:off x="32903" y="757238"/>
          <a:ext cx="11588750" cy="55927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07863997"/>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the Strategic Plan</a:t>
            </a:r>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684501864"/>
              </p:ext>
            </p:extLst>
          </p:nvPr>
        </p:nvGraphicFramePr>
        <p:xfrm>
          <a:off x="32903" y="757238"/>
          <a:ext cx="11588750" cy="55927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21067655"/>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the Strategic Plan</a:t>
            </a:r>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2376293917"/>
              </p:ext>
            </p:extLst>
          </p:nvPr>
        </p:nvGraphicFramePr>
        <p:xfrm>
          <a:off x="32902" y="757238"/>
          <a:ext cx="12159098" cy="55927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02457031"/>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the Strategic Plan</a:t>
            </a:r>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2625997036"/>
              </p:ext>
            </p:extLst>
          </p:nvPr>
        </p:nvGraphicFramePr>
        <p:xfrm>
          <a:off x="32903" y="757238"/>
          <a:ext cx="11588750" cy="55927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21370794"/>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the Strategic Plan</a:t>
            </a:r>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4212044832"/>
              </p:ext>
            </p:extLst>
          </p:nvPr>
        </p:nvGraphicFramePr>
        <p:xfrm>
          <a:off x="32903" y="757238"/>
          <a:ext cx="11588750" cy="55927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35849016"/>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DA10-ACS Theme">
  <a:themeElements>
    <a:clrScheme name="Esri Branding Colors 2013_Blue Background">
      <a:dk1>
        <a:sysClr val="windowText" lastClr="000000"/>
      </a:dk1>
      <a:lt1>
        <a:sysClr val="window" lastClr="FFFFFF"/>
      </a:lt1>
      <a:dk2>
        <a:srgbClr val="007AC2"/>
      </a:dk2>
      <a:lt2>
        <a:srgbClr val="FFFF96"/>
      </a:lt2>
      <a:accent1>
        <a:srgbClr val="35AC46"/>
      </a:accent1>
      <a:accent2>
        <a:srgbClr val="AAD04B"/>
      </a:accent2>
      <a:accent3>
        <a:srgbClr val="F89927"/>
      </a:accent3>
      <a:accent4>
        <a:srgbClr val="00B9F2"/>
      </a:accent4>
      <a:accent5>
        <a:srgbClr val="8E499B"/>
      </a:accent5>
      <a:accent6>
        <a:srgbClr val="BE9969"/>
      </a:accent6>
      <a:hlink>
        <a:srgbClr val="C9F2FF"/>
      </a:hlink>
      <a:folHlink>
        <a:srgbClr val="94E6FF"/>
      </a:folHlink>
    </a:clrScheme>
    <a:fontScheme name="Esri-Arial">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none" lIns="91440" tIns="45720" rIns="91440" bIns="45720" numCol="1" rtlCol="0" anchor="ctr" anchorCtr="0" compatLnSpc="1">
        <a:prstTxWarp prst="textNoShape">
          <a:avLst/>
        </a:prstTxWarp>
      </a:bodyPr>
      <a:lstStyle>
        <a:defPPr algn="ctr" eaLnBrk="0" fontAlgn="base" hangingPunct="0">
          <a:spcBef>
            <a:spcPct val="0"/>
          </a:spcBef>
          <a:spcAft>
            <a:spcPct val="0"/>
          </a:spcAft>
          <a:defRPr sz="1400" b="1" dirty="0">
            <a:solidFill>
              <a:srgbClr val="000000"/>
            </a:solidFill>
            <a:latin typeface="Arial" charset="0"/>
            <a:ea typeface="ＭＳ Ｐゴシック" pitchFamily="16" charset="-128"/>
            <a:cs typeface="ＭＳ Ｐゴシック" pitchFamily="-97" charset="-128"/>
          </a:defRPr>
        </a:defPPr>
      </a:lstStyle>
      <a:style>
        <a:lnRef idx="1">
          <a:schemeClr val="accent1"/>
        </a:lnRef>
        <a:fillRef idx="3">
          <a:schemeClr val="accent1"/>
        </a:fillRef>
        <a:effectRef idx="2">
          <a:schemeClr val="accent1"/>
        </a:effectRef>
        <a:fontRef idx="minor">
          <a:schemeClr val="lt1"/>
        </a:fontRef>
      </a:style>
    </a:spDef>
    <a:lnDef>
      <a:spPr bwMode="auto">
        <a:noFill/>
        <a:ln w="19050" cap="flat" cmpd="sng" algn="ctr">
          <a:solidFill>
            <a:schemeClr val="tx2"/>
          </a:solidFill>
          <a:prstDash val="solid"/>
          <a:round/>
          <a:headEnd type="none" w="med" len="med"/>
          <a:tailEnd type="none" w="med" len="med"/>
        </a:ln>
        <a:effectLst/>
      </a:spPr>
      <a:bodyPr/>
      <a:lstStyle/>
    </a:lnDef>
    <a:txDef>
      <a:spPr>
        <a:noFill/>
        <a:effectLst/>
      </a:spPr>
      <a:bodyPr wrap="square" lIns="0" tIns="0" rIns="0" bIns="0" rtlCol="0">
        <a:noAutofit/>
      </a:bodyPr>
      <a:lstStyle>
        <a:defPPr algn="l" eaLnBrk="0" hangingPunct="0">
          <a:defRPr dirty="0" err="1" smtClean="0">
            <a:ea typeface="+mn-ea"/>
            <a:cs typeface="+mn-cs"/>
          </a:defRPr>
        </a:defPPr>
      </a:lstStyle>
    </a:txDef>
  </a:objectDefaults>
  <a:extraClrSchemeLst/>
  <a:extLst>
    <a:ext uri="{05A4C25C-085E-4340-85A3-A5531E510DB2}">
      <thm15:themeFamily xmlns:thm15="http://schemas.microsoft.com/office/thememl/2012/main" name="DA10-ACS Theme" id="{6E64896B-2D72-4F36-A46F-F24C1B2A7A1B}" vid="{C142F98F-9AE1-4873-BEA5-5A9D9CB8F7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DA10-ACS Theme</Template>
  <TotalTime>595</TotalTime>
  <Words>3190</Words>
  <Application>Microsoft Office PowerPoint</Application>
  <PresentationFormat>Widescreen</PresentationFormat>
  <Paragraphs>169</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ＭＳ Ｐゴシック</vt:lpstr>
      <vt:lpstr>Arial</vt:lpstr>
      <vt:lpstr>Calibri</vt:lpstr>
      <vt:lpstr>Lucida Grande</vt:lpstr>
      <vt:lpstr>Wingdings</vt:lpstr>
      <vt:lpstr>DA10-ACS Theme</vt:lpstr>
      <vt:lpstr>The Africa Action Plan for Transformative Agenda </vt:lpstr>
      <vt:lpstr>Outline</vt:lpstr>
      <vt:lpstr>Background</vt:lpstr>
      <vt:lpstr>Thematic areas</vt:lpstr>
      <vt:lpstr>Overview of the Strategic Plan</vt:lpstr>
      <vt:lpstr>Overview of the Strategic Plan</vt:lpstr>
      <vt:lpstr>Overview of the Strategic Plan</vt:lpstr>
      <vt:lpstr>Overview of the Strategic Plan</vt:lpstr>
      <vt:lpstr>Overview of the Strategic Plan</vt:lpstr>
      <vt:lpstr>Next Steps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Africa Action Plan for Transformative agenda</dc:title>
  <dc:creator>Léandre NGOGANG WANDJI</dc:creator>
  <cp:lastModifiedBy>Léandre NGOGANG WANDJI</cp:lastModifiedBy>
  <cp:revision>43</cp:revision>
  <dcterms:created xsi:type="dcterms:W3CDTF">2017-01-15T17:01:24Z</dcterms:created>
  <dcterms:modified xsi:type="dcterms:W3CDTF">2017-01-19T08:48:07Z</dcterms:modified>
</cp:coreProperties>
</file>