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267" r:id="rId3"/>
    <p:sldId id="315" r:id="rId4"/>
    <p:sldId id="294" r:id="rId5"/>
    <p:sldId id="301" r:id="rId6"/>
    <p:sldId id="302" r:id="rId7"/>
    <p:sldId id="303" r:id="rId8"/>
    <p:sldId id="304" r:id="rId9"/>
    <p:sldId id="324" r:id="rId10"/>
    <p:sldId id="264" r:id="rId11"/>
    <p:sldId id="321" r:id="rId12"/>
    <p:sldId id="322" r:id="rId13"/>
    <p:sldId id="323" r:id="rId14"/>
    <p:sldId id="325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C7CD2"/>
    <a:srgbClr val="CC0000"/>
    <a:srgbClr val="00CC00"/>
    <a:srgbClr val="A3B636"/>
    <a:srgbClr val="0033CC"/>
    <a:srgbClr val="FFFFCC"/>
    <a:srgbClr val="1F7EE7"/>
    <a:srgbClr val="AE1517"/>
    <a:srgbClr val="758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87" d="100"/>
          <a:sy n="87" d="100"/>
        </p:scale>
        <p:origin x="1476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07F87-5E61-4ACF-8FAC-00191A7A31E5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F5431-5114-499E-9C8D-95D7F53B0E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61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1FE7-3951-46BD-85F1-0C83915A5B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63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22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460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434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972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850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707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808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299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3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0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080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 ytrtyrty azr uy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b="1">
                <a:solidFill>
                  <a:schemeClr val="bg1"/>
                </a:solidFill>
              </a:rPr>
              <a:t>Page </a:t>
            </a:r>
            <a:fld id="{233EC161-6D87-4EB7-A008-0935011A3002}" type="slidenum">
              <a:rPr lang="fr-FR" altLang="en-US" b="1">
                <a:solidFill>
                  <a:schemeClr val="bg1"/>
                </a:solidFill>
              </a:rPr>
              <a:pPr/>
              <a:t>‹N°›</a:t>
            </a:fld>
            <a:endParaRPr lang="fr-FR" altLang="en-US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1520" y="1180791"/>
            <a:ext cx="88924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The African Development Bank’s Statistical Capacity Building Program</a:t>
            </a:r>
            <a:endParaRPr lang="en-US" sz="4000" b="1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872" y="116631"/>
            <a:ext cx="1461119" cy="87624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1313" y="3593916"/>
            <a:ext cx="8736678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Workshop on the 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SDG 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Indicator Framework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Cape Town, South Africa, 19-20 January 2017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7" y="116632"/>
            <a:ext cx="1461119" cy="87624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747001" y="5301208"/>
            <a:ext cx="4427934" cy="724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fr-FR" altLang="en-US" sz="12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Fessou</a:t>
            </a:r>
            <a:r>
              <a:rPr lang="fr-FR" altLang="en-US" sz="12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12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Emessan</a:t>
            </a:r>
            <a:r>
              <a:rPr lang="fr-FR" altLang="en-US" sz="12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LAWSON</a:t>
            </a:r>
          </a:p>
          <a:p>
            <a:pPr algn="just"/>
            <a:r>
              <a:rPr lang="fr-FR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Manager (OIC), </a:t>
            </a:r>
            <a:r>
              <a:rPr lang="fr-FR" altLang="en-US" sz="12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Statistical</a:t>
            </a:r>
            <a:r>
              <a:rPr lang="fr-FR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12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Capacity</a:t>
            </a:r>
            <a:r>
              <a:rPr lang="fr-FR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Building Division, </a:t>
            </a:r>
            <a:r>
              <a:rPr lang="fr-FR" altLang="en-US" sz="12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African</a:t>
            </a:r>
            <a:r>
              <a:rPr lang="fr-FR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12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Development</a:t>
            </a:r>
            <a:r>
              <a:rPr lang="fr-FR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Bank</a:t>
            </a:r>
            <a:endParaRPr lang="fr-FR" altLang="en-US" sz="1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D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-25791"/>
            <a:ext cx="8496944" cy="63976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FFFF00"/>
                </a:solidFill>
              </a:rPr>
              <a:t>Funds Managed by Statistics Department </a:t>
            </a:r>
            <a:endParaRPr lang="en-US" alt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429163"/>
            <a:ext cx="8915400" cy="597666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2400" b="1" i="1" dirty="0" smtClean="0">
                <a:solidFill>
                  <a:schemeClr val="tx2"/>
                </a:solidFill>
              </a:rPr>
              <a:t>SCB 4 Regional Public goods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Organizational &amp; Methodological development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Adaptation of international statistical standards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Harmonization of data generation &amp; dissemination practices and standards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Training of RMCs &amp; SROs officials</a:t>
            </a:r>
          </a:p>
          <a:p>
            <a:pPr marL="457200" lvl="1" indent="0">
              <a:buFontTx/>
              <a:buNone/>
              <a:defRPr/>
            </a:pPr>
            <a:endParaRPr lang="en-US" altLang="en-US" sz="2200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altLang="en-US" sz="2400" b="1" i="1" dirty="0" smtClean="0">
                <a:solidFill>
                  <a:schemeClr val="tx2"/>
                </a:solidFill>
              </a:rPr>
              <a:t>Middle Income Countries Grant– </a:t>
            </a:r>
            <a:r>
              <a:rPr lang="en-US" altLang="en-US" sz="2200" b="1" i="1" dirty="0" smtClean="0">
                <a:solidFill>
                  <a:schemeClr val="tx2"/>
                </a:solidFill>
              </a:rPr>
              <a:t>SCB 4 components </a:t>
            </a:r>
            <a:r>
              <a:rPr lang="en-US" altLang="en-US" sz="2200" b="1" i="1" dirty="0" smtClean="0">
                <a:solidFill>
                  <a:srgbClr val="C00000"/>
                </a:solidFill>
              </a:rPr>
              <a:t>country driven; </a:t>
            </a:r>
            <a:r>
              <a:rPr lang="en-US" altLang="en-US" sz="2000" dirty="0" smtClean="0"/>
              <a:t>for the 14 High Income RMCs &amp; SROs; this can be used for whatever SCB activity we agree on with the country; grant amounts go up to $2m per country.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Improving economics statistics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Improving social statistics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Improving data generation, Management &amp; Dissemination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Strategic planning, systems development, coordination &amp; training</a:t>
            </a:r>
          </a:p>
          <a:p>
            <a:pPr marL="0" lvl="1" indent="0">
              <a:buFont typeface="Arial" charset="0"/>
              <a:buNone/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NB:</a:t>
            </a:r>
            <a:r>
              <a:rPr lang="en-US" altLang="en-US" sz="2400" dirty="0" smtClean="0"/>
              <a:t> MICs also benefit from RPGs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0700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D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0"/>
            <a:ext cx="8100392" cy="63976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FFFF00"/>
                </a:solidFill>
              </a:rPr>
              <a:t>Funds Managed by Other Departments </a:t>
            </a:r>
            <a:endParaRPr lang="en-US" alt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7504" y="639762"/>
            <a:ext cx="9036496" cy="553474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2400" b="1" i="1" dirty="0" smtClean="0">
                <a:solidFill>
                  <a:schemeClr val="bg1"/>
                </a:solidFill>
              </a:rPr>
              <a:t>Transitional States Facility (TSF): for support of statistical activities in fragile states.</a:t>
            </a:r>
            <a:endParaRPr lang="en-US" altLang="en-US" sz="2800" b="1" i="1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Statistical Infrastructure development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Data generation to inform development policy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Organizational &amp; Methodological development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i="1" dirty="0" smtClean="0">
                <a:solidFill>
                  <a:schemeClr val="bg1"/>
                </a:solidFill>
              </a:rPr>
              <a:t>Again this is where big ticket items like surveys, censuses </a:t>
            </a:r>
            <a:r>
              <a:rPr lang="en-US" altLang="en-US" sz="2400" i="1" dirty="0" err="1" smtClean="0">
                <a:solidFill>
                  <a:schemeClr val="bg1"/>
                </a:solidFill>
              </a:rPr>
              <a:t>etc</a:t>
            </a:r>
            <a:r>
              <a:rPr lang="en-US" altLang="en-US" sz="2400" i="1" dirty="0" smtClean="0">
                <a:solidFill>
                  <a:schemeClr val="bg1"/>
                </a:solidFill>
              </a:rPr>
              <a:t> can be funded in fragile states.</a:t>
            </a:r>
            <a:endParaRPr lang="en-US" altLang="en-US" sz="24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2400" b="1" i="1" dirty="0" smtClean="0">
                <a:solidFill>
                  <a:schemeClr val="bg1"/>
                </a:solidFill>
              </a:rPr>
              <a:t>Bank Lending Program (from operations)</a:t>
            </a:r>
            <a:endParaRPr lang="en-US" altLang="en-US" sz="2800" b="1" i="1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Bank projects in identified countries.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en-US" sz="2400" i="1" dirty="0" smtClean="0">
                <a:solidFill>
                  <a:schemeClr val="bg1"/>
                </a:solidFill>
              </a:rPr>
              <a:t>Countries are able to access bigger volumes of funding for large-scale statistical activities either as stand-alone projects or as components in sector projects.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Over the past decade alone,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AfDB</a:t>
            </a:r>
            <a:r>
              <a:rPr lang="en-US" altLang="en-US" sz="2400" dirty="0" smtClean="0">
                <a:solidFill>
                  <a:schemeClr val="bg1"/>
                </a:solidFill>
              </a:rPr>
              <a:t> has provided about $350m – in a mix of loans and grants - to fund specific statistical activities in African countries, including supporting censuses </a:t>
            </a:r>
            <a:r>
              <a:rPr lang="en-US" altLang="en-US" sz="2400" dirty="0" smtClean="0"/>
              <a:t>and surveys. 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altLang="en-US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D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568131" y="198330"/>
            <a:ext cx="4104456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solidFill>
                  <a:srgbClr val="FFFF00"/>
                </a:solidFill>
              </a:rPr>
              <a:t>Trust Funds</a:t>
            </a:r>
            <a:endParaRPr lang="en-US" alt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118" y="1700808"/>
            <a:ext cx="79804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Bank manages Trust Funds on behalf of other development partners. </a:t>
            </a:r>
            <a:endParaRPr lang="en-US" sz="2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Contribution from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partners (as part of SCB Activities)</a:t>
            </a: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Currently we have $26m from DFID, Bill and Melinda Gates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Foundation &amp; EUC which </a:t>
            </a: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we are managed to support strengthening of agricultural statistics in Africa. 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Korea ($0.5m)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RMCs through their budgetary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allocations for statistics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 ensure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sustainability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&amp;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ownership, country commitment is critical –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  <a:cs typeface="Arial" charset="0"/>
              </a:rPr>
              <a:t>invest in </a:t>
            </a:r>
            <a:r>
              <a:rPr lang="en-US" sz="2400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statistics</a:t>
            </a: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E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118" y="1700808"/>
            <a:ext cx="79804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Plans are underway to present another proposal to the </a:t>
            </a:r>
            <a:r>
              <a:rPr lang="en-US" sz="24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AfDB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Board to support statistical activities in African countries, including SDGs, over the next 3 years (2017-2019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).</a:t>
            </a:r>
          </a:p>
          <a:p>
            <a:pPr>
              <a:defRPr/>
            </a:pPr>
            <a:endParaRPr lang="en-US" sz="2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AfDB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looks forward to working with all African countries &amp; other partners to strengthen statistical systems across Africa.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483768" y="224904"/>
            <a:ext cx="4104456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solidFill>
                  <a:srgbClr val="FFFF00"/>
                </a:solidFill>
              </a:rPr>
              <a:t>Way Forward</a:t>
            </a:r>
            <a:endParaRPr lang="en-US" alt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8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1910" y="5240232"/>
            <a:ext cx="47436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0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Thank</a:t>
            </a:r>
            <a:r>
              <a:rPr lang="fr-FR" altLang="en-US" sz="6000" b="1" dirty="0">
                <a:solidFill>
                  <a:srgbClr val="FFFF00"/>
                </a:solidFill>
                <a:latin typeface="Verdana" panose="020B0604030504040204" pitchFamily="34" charset="0"/>
              </a:rPr>
              <a:t> You</a:t>
            </a:r>
            <a:endParaRPr lang="fr-FR" altLang="en-US" sz="6000" dirty="0">
              <a:solidFill>
                <a:srgbClr val="FFFF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892262" y="551723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963281" y="4491118"/>
            <a:ext cx="852694" cy="1080120"/>
          </a:xfrm>
          <a:prstGeom prst="straightConnector1">
            <a:avLst/>
          </a:prstGeom>
          <a:ln w="1143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396318" y="4545124"/>
            <a:ext cx="648071" cy="972108"/>
          </a:xfrm>
          <a:prstGeom prst="straightConnector1">
            <a:avLst/>
          </a:prstGeom>
          <a:ln w="1143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C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44727" y="182489"/>
            <a:ext cx="18598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>
              <a:defRPr sz="3200" b="1">
                <a:solidFill>
                  <a:srgbClr val="FFFF00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altLang="en-US" dirty="0" err="1"/>
              <a:t>Outline</a:t>
            </a:r>
            <a:endParaRPr lang="fr-FR" altLang="en-US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43608" y="1599072"/>
            <a:ext cx="6048672" cy="5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altLang="en-US" sz="2000" b="1">
                <a:solidFill>
                  <a:schemeClr val="bg1"/>
                </a:solidFill>
                <a:latin typeface="Verdana" panose="020B0604030504040204" pitchFamily="34" charset="0"/>
              </a:rPr>
              <a:t>Context of AfDB's Statistical Work</a:t>
            </a:r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8577" y="1599071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A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43608" y="2285291"/>
            <a:ext cx="7632848" cy="5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altLang="en-US" sz="20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AfDB’s</a:t>
            </a:r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High 5s Priorities</a:t>
            </a:r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43608" y="3619582"/>
            <a:ext cx="4176464" cy="5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altLang="en-US" sz="20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AfDB’s</a:t>
            </a:r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Funding Model</a:t>
            </a:r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043608" y="4305801"/>
            <a:ext cx="7632848" cy="5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Way Forward </a:t>
            </a:r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8577" y="2284464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B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58577" y="3599201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D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8577" y="4265866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E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13" name="Down Arrow 1"/>
          <p:cNvSpPr/>
          <p:nvPr/>
        </p:nvSpPr>
        <p:spPr>
          <a:xfrm rot="16200000">
            <a:off x="4149466" y="-2731669"/>
            <a:ext cx="792088" cy="7973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026829" y="2946218"/>
            <a:ext cx="7632848" cy="5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altLang="en-US" sz="20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AfDB’s</a:t>
            </a:r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Statistical Building </a:t>
            </a:r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Activities </a:t>
            </a:r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1798" y="2925837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C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14" y="88219"/>
            <a:ext cx="8147050" cy="6826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AfDB's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Statistical Work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74" y="2780928"/>
            <a:ext cx="8824426" cy="30963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Developing, managing </a:t>
            </a:r>
            <a:r>
              <a:rPr lang="en-US" altLang="en-US" sz="2000" dirty="0">
                <a:solidFill>
                  <a:schemeClr val="bg1"/>
                </a:solidFill>
              </a:rPr>
              <a:t>and </a:t>
            </a:r>
            <a:r>
              <a:rPr lang="en-US" altLang="en-US" sz="2000" dirty="0" smtClean="0">
                <a:solidFill>
                  <a:schemeClr val="bg1"/>
                </a:solidFill>
              </a:rPr>
              <a:t>disseminating development </a:t>
            </a:r>
            <a:r>
              <a:rPr lang="en-US" altLang="en-US" sz="2000" dirty="0">
                <a:solidFill>
                  <a:schemeClr val="bg1"/>
                </a:solidFill>
              </a:rPr>
              <a:t>data on Africa</a:t>
            </a:r>
            <a:r>
              <a:rPr lang="en-US" altLang="en-US" sz="2000" noProof="1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endParaRPr lang="en-US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</a:rPr>
              <a:t>B</a:t>
            </a:r>
            <a:r>
              <a:rPr lang="en-US" sz="2000" dirty="0" smtClean="0">
                <a:solidFill>
                  <a:schemeClr val="bg1"/>
                </a:solidFill>
              </a:rPr>
              <a:t>uilding </a:t>
            </a:r>
            <a:r>
              <a:rPr lang="en-US" sz="2000" dirty="0">
                <a:solidFill>
                  <a:schemeClr val="bg1"/>
                </a:solidFill>
              </a:rPr>
              <a:t>sustainable statistical systems &amp; capacity on the continent in order to meet urgent demand for reliable and timely data to support the monitoring of progress on the MDGs/SDGs, poverty reduction strategies, the results agenda for development effectiveness as </a:t>
            </a:r>
            <a:r>
              <a:rPr lang="en-US" sz="2000" dirty="0" smtClean="0">
                <a:solidFill>
                  <a:schemeClr val="bg1"/>
                </a:solidFill>
              </a:rPr>
              <a:t>well as </a:t>
            </a:r>
            <a:r>
              <a:rPr lang="en-US" sz="2000" dirty="0">
                <a:solidFill>
                  <a:schemeClr val="bg1"/>
                </a:solidFill>
              </a:rPr>
              <a:t>the Bank’s TYS &amp; </a:t>
            </a:r>
            <a:r>
              <a:rPr lang="en-US" sz="2000" b="1" dirty="0">
                <a:solidFill>
                  <a:schemeClr val="bg1"/>
                </a:solidFill>
              </a:rPr>
              <a:t>High 5s priority agenda</a:t>
            </a:r>
            <a:r>
              <a:rPr lang="en-US" sz="2000" dirty="0"/>
              <a:t>.</a:t>
            </a:r>
          </a:p>
          <a:p>
            <a:pPr>
              <a:defRPr/>
            </a:pPr>
            <a:endParaRPr lang="en-US" sz="2400" b="1" dirty="0" smtClean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92190" y="999726"/>
            <a:ext cx="8872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Overarching objective: 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To promote the generation &amp; dissemination of high-quality, relevant and timely data on Africa &amp; on emerging &amp; critical African issues, including on the SDGs and the High 5s. </a:t>
            </a:r>
          </a:p>
        </p:txBody>
      </p:sp>
      <p:sp>
        <p:nvSpPr>
          <p:cNvPr id="5" name="Oval 11"/>
          <p:cNvSpPr/>
          <p:nvPr/>
        </p:nvSpPr>
        <p:spPr>
          <a:xfrm>
            <a:off x="67546" y="170627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A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76156" y="62573"/>
            <a:ext cx="86678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3200" b="1">
                <a:solidFill>
                  <a:srgbClr val="FFFF00"/>
                </a:solidFill>
                <a:latin typeface="Verdana" panose="020B0604030504040204" pitchFamily="34" charset="0"/>
              </a:defRPr>
            </a:lvl1pPr>
          </a:lstStyle>
          <a:p>
            <a:pPr algn="ctr"/>
            <a:r>
              <a:rPr lang="fr-FR" altLang="en-US" sz="2400" dirty="0" err="1"/>
              <a:t>We</a:t>
            </a:r>
            <a:r>
              <a:rPr lang="fr-FR" altLang="en-US" sz="2400" dirty="0"/>
              <a:t> </a:t>
            </a:r>
            <a:r>
              <a:rPr lang="fr-FR" altLang="en-US" sz="2400" dirty="0" err="1"/>
              <a:t>build</a:t>
            </a:r>
            <a:r>
              <a:rPr lang="fr-FR" altLang="en-US" sz="2400" dirty="0"/>
              <a:t> </a:t>
            </a:r>
            <a:r>
              <a:rPr lang="fr-FR" altLang="en-US" sz="2400" dirty="0" err="1"/>
              <a:t>capacity</a:t>
            </a:r>
            <a:r>
              <a:rPr lang="fr-FR" altLang="en-US" sz="2400" dirty="0"/>
              <a:t> to </a:t>
            </a:r>
            <a:r>
              <a:rPr lang="fr-FR" altLang="en-US" sz="2400" dirty="0" err="1"/>
              <a:t>better</a:t>
            </a:r>
            <a:r>
              <a:rPr lang="fr-FR" altLang="en-US" sz="2400" dirty="0"/>
              <a:t> </a:t>
            </a:r>
            <a:r>
              <a:rPr lang="fr-FR" altLang="en-US" sz="2400" dirty="0" err="1"/>
              <a:t>meet</a:t>
            </a:r>
            <a:r>
              <a:rPr lang="fr-FR" altLang="en-US" sz="2400" dirty="0"/>
              <a:t> </a:t>
            </a:r>
            <a:r>
              <a:rPr lang="fr-FR" altLang="en-US" sz="2400" dirty="0" smtClean="0"/>
              <a:t>the data </a:t>
            </a:r>
            <a:r>
              <a:rPr lang="fr-FR" altLang="en-US" sz="2400" dirty="0" err="1" smtClean="0"/>
              <a:t>need</a:t>
            </a:r>
            <a:r>
              <a:rPr lang="fr-FR" altLang="en-US" sz="2400" dirty="0" smtClean="0"/>
              <a:t> of </a:t>
            </a:r>
            <a:r>
              <a:rPr lang="fr-FR" altLang="en-US" sz="2400" dirty="0" err="1" smtClean="0"/>
              <a:t>SDGs</a:t>
            </a:r>
            <a:r>
              <a:rPr lang="fr-FR" altLang="en-US" sz="2400" dirty="0" smtClean="0"/>
              <a:t> and the </a:t>
            </a:r>
            <a:r>
              <a:rPr lang="fr-FR" altLang="en-US" sz="2400" dirty="0" err="1"/>
              <a:t>Bank’s</a:t>
            </a:r>
            <a:r>
              <a:rPr lang="fr-FR" altLang="en-US" sz="2400" dirty="0"/>
              <a:t> high 5 </a:t>
            </a:r>
            <a:r>
              <a:rPr lang="fr-FR" altLang="en-US" sz="2400" dirty="0" err="1"/>
              <a:t>priority</a:t>
            </a:r>
            <a:r>
              <a:rPr lang="fr-FR" altLang="en-US" sz="2400" dirty="0"/>
              <a:t> objectives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1578" y="1342328"/>
            <a:ext cx="7844077" cy="122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alt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To accelerate Africa's development over the next 10 years, AfDB has embarked on a landmark initiative within the context of its Ten-Year Strategy: </a:t>
            </a:r>
          </a:p>
          <a:p>
            <a:pPr algn="just"/>
            <a:endParaRPr lang="en-US" altLang="en-US" sz="20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465134" y="2937239"/>
            <a:ext cx="4680521" cy="164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altLang="en-US" sz="20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High-Five </a:t>
            </a:r>
            <a:r>
              <a:rPr lang="en-US" alt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priority areas that require: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detailed data;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Integrated data framework</a:t>
            </a:r>
          </a:p>
        </p:txBody>
      </p:sp>
      <p:sp>
        <p:nvSpPr>
          <p:cNvPr id="12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>
                <a:solidFill>
                  <a:srgbClr val="0033CC"/>
                </a:solidFill>
              </a:rPr>
              <a:t>B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887696" y="5053863"/>
            <a:ext cx="2304121" cy="584775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fr-FR" altLang="en-US" sz="1600" b="1" dirty="0">
                <a:solidFill>
                  <a:srgbClr val="FFFF00"/>
                </a:solidFill>
                <a:latin typeface="Verdana" panose="020B0604030504040204" pitchFamily="34" charset="0"/>
              </a:rPr>
              <a:t>One Bank Data System (1BDS)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6616" y="4930751"/>
            <a:ext cx="2339414" cy="830997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fr-FR" altLang="en-US" sz="16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Result</a:t>
            </a:r>
            <a:r>
              <a:rPr lang="fr-FR" altLang="en-US" sz="16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16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Measurement</a:t>
            </a:r>
            <a:r>
              <a:rPr lang="fr-FR" altLang="en-US" sz="1600" b="1" dirty="0">
                <a:solidFill>
                  <a:srgbClr val="FFFF00"/>
                </a:solidFill>
                <a:latin typeface="Verdana" panose="020B0604030504040204" pitchFamily="34" charset="0"/>
              </a:rPr>
              <a:t> Framework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59831" y="3027024"/>
            <a:ext cx="45719" cy="133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68652" y="5053863"/>
            <a:ext cx="1322734" cy="584775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fr-FR" altLang="en-US" sz="16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Capacity</a:t>
            </a:r>
            <a:r>
              <a:rPr lang="fr-FR" altLang="en-US" sz="1600" b="1" dirty="0">
                <a:solidFill>
                  <a:srgbClr val="FFFF00"/>
                </a:solidFill>
                <a:latin typeface="Verdana" panose="020B0604030504040204" pitchFamily="34" charset="0"/>
              </a:rPr>
              <a:t> Building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826689" y="4815433"/>
            <a:ext cx="1109423" cy="1061631"/>
            <a:chOff x="7514779" y="4674163"/>
            <a:chExt cx="1109423" cy="106163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14779" y="4674163"/>
              <a:ext cx="538618" cy="49944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85584" y="4674163"/>
              <a:ext cx="538618" cy="49944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14779" y="5236349"/>
              <a:ext cx="538618" cy="49944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85584" y="5236349"/>
              <a:ext cx="538618" cy="49944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91492" y="4917020"/>
              <a:ext cx="538618" cy="499445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7805627" y="5105211"/>
            <a:ext cx="167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Inform</a:t>
            </a:r>
            <a:r>
              <a:rPr lang="fr-BE" dirty="0"/>
              <a:t> H5</a:t>
            </a:r>
            <a:endParaRPr lang="en-US" dirty="0"/>
          </a:p>
        </p:txBody>
      </p:sp>
      <p:sp>
        <p:nvSpPr>
          <p:cNvPr id="33" name="Arrow: Up 32"/>
          <p:cNvSpPr/>
          <p:nvPr/>
        </p:nvSpPr>
        <p:spPr>
          <a:xfrm rot="5240026">
            <a:off x="1534766" y="5159912"/>
            <a:ext cx="427888" cy="39243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Arrow: Up 33"/>
          <p:cNvSpPr/>
          <p:nvPr/>
        </p:nvSpPr>
        <p:spPr>
          <a:xfrm rot="5240026">
            <a:off x="4207081" y="5159912"/>
            <a:ext cx="427888" cy="39243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rrow: Up 34"/>
          <p:cNvSpPr/>
          <p:nvPr/>
        </p:nvSpPr>
        <p:spPr>
          <a:xfrm rot="5240026">
            <a:off x="7018799" y="5159912"/>
            <a:ext cx="427888" cy="39243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5" y="2783325"/>
            <a:ext cx="3111094" cy="205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6483" y="1913385"/>
            <a:ext cx="4680520" cy="646331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Africa Infrastructure Knowledge Program (AIKP)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18580" y="2579064"/>
            <a:ext cx="8698561" cy="1169551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Data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Collection &amp; Validation, Investment </a:t>
            </a:r>
            <a:r>
              <a:rPr lang="en-US" altLang="en-US" sz="1400" b="1" dirty="0">
                <a:latin typeface="Verdana" panose="020B0604030504040204" pitchFamily="34" charset="0"/>
              </a:rPr>
              <a:t>Needs Modelling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Longer-term </a:t>
            </a:r>
            <a:r>
              <a:rPr lang="en-US" altLang="en-US" sz="1400" b="1" dirty="0">
                <a:latin typeface="Verdana" panose="020B0604030504040204" pitchFamily="34" charset="0"/>
              </a:rPr>
              <a:t>perspective in providing a framework for generating country-level knowledge on infrastructure on a more sustainable basis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Provides benchmarks for measuring improvements in infrastructure services to ensure that finances are directed where they will have the greatest impact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348" y="2003371"/>
            <a:ext cx="538618" cy="499445"/>
          </a:xfrm>
          <a:prstGeom prst="rect">
            <a:avLst/>
          </a:prstGeom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 rot="16200000">
            <a:off x="4288007" y="793437"/>
            <a:ext cx="1667300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Light Up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 rot="16200000">
            <a:off x="4758749" y="770700"/>
            <a:ext cx="1681996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Feed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6200000">
            <a:off x="5252227" y="770699"/>
            <a:ext cx="1681997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err="1">
                <a:solidFill>
                  <a:schemeClr val="bg1"/>
                </a:solidFill>
                <a:latin typeface="Verdana" panose="020B0604030504040204" pitchFamily="34" charset="0"/>
              </a:rPr>
              <a:t>Industr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6200000">
            <a:off x="5755946" y="780939"/>
            <a:ext cx="1661518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Integrate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16200000">
            <a:off x="6234035" y="796328"/>
            <a:ext cx="1661518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Impr</a:t>
            </a:r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. Q. Life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413" y="2003371"/>
            <a:ext cx="538618" cy="4994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039" y="2003371"/>
            <a:ext cx="538618" cy="499445"/>
          </a:xfrm>
          <a:prstGeom prst="rect">
            <a:avLst/>
          </a:prstGeom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37237" y="4227392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African Information </a:t>
            </a:r>
            <a:r>
              <a:rPr lang="en-US" altLang="en-US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Highway(AIH)</a:t>
            </a:r>
            <a:endParaRPr lang="en-US" alt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18578" y="4626790"/>
            <a:ext cx="8698563" cy="1169551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Data Portals/Open Data systems with common IT Platforms installed in all 54 African countries and 16 African sub-regional and regional organizations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Advanced </a:t>
            </a:r>
            <a:r>
              <a:rPr lang="en-US" altLang="en-US" sz="1400" b="1" dirty="0">
                <a:latin typeface="Verdana" panose="020B0604030504040204" pitchFamily="34" charset="0"/>
              </a:rPr>
              <a:t>Training on Data Portals/Dissemination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One-stop </a:t>
            </a:r>
            <a:r>
              <a:rPr lang="en-US" altLang="en-US" sz="1400" b="1" dirty="0">
                <a:latin typeface="Verdana" panose="020B0604030504040204" pitchFamily="34" charset="0"/>
              </a:rPr>
              <a:t>shop to all data necessary for managing and monitoring development results in African countries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913" y="4143673"/>
            <a:ext cx="538618" cy="499445"/>
          </a:xfrm>
          <a:prstGeom prst="rect">
            <a:avLst/>
          </a:prstGeom>
        </p:spPr>
      </p:pic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14837" y="123110"/>
            <a:ext cx="4265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3200" b="1">
                <a:solidFill>
                  <a:srgbClr val="FFFF00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altLang="en-US" sz="2800" dirty="0" err="1" smtClean="0"/>
              <a:t>AfDB’s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Statistical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Capacity</a:t>
            </a:r>
            <a:r>
              <a:rPr lang="fr-FR" altLang="en-US" sz="2800" dirty="0" smtClean="0"/>
              <a:t> </a:t>
            </a:r>
            <a:r>
              <a:rPr lang="fr-FR" altLang="en-US" sz="2800" dirty="0"/>
              <a:t>Building </a:t>
            </a:r>
            <a:r>
              <a:rPr lang="fr-FR" altLang="en-US" sz="2800" dirty="0" err="1"/>
              <a:t>Activities</a:t>
            </a:r>
            <a:r>
              <a:rPr lang="fr-FR" altLang="en-US" sz="2800" dirty="0"/>
              <a:t> </a:t>
            </a:r>
            <a:r>
              <a:rPr lang="fr-FR" altLang="en-US" sz="2000" dirty="0"/>
              <a:t>(</a:t>
            </a:r>
            <a:r>
              <a:rPr lang="fr-FR" altLang="en-US" sz="2000" dirty="0" smtClean="0"/>
              <a:t>1/4)</a:t>
            </a:r>
            <a:endParaRPr lang="fr-FR" altLang="en-US" sz="2000" dirty="0"/>
          </a:p>
        </p:txBody>
      </p:sp>
      <p:sp>
        <p:nvSpPr>
          <p:cNvPr id="37" name="Oval 36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C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8236678" y="4215955"/>
            <a:ext cx="829930" cy="33855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>
                <a:latin typeface="Verdana" panose="020B0604030504040204" pitchFamily="34" charset="0"/>
              </a:rPr>
              <a:t>IMF</a:t>
            </a:r>
          </a:p>
        </p:txBody>
      </p:sp>
      <p:grpSp>
        <p:nvGrpSpPr>
          <p:cNvPr id="25" name="Group 7"/>
          <p:cNvGrpSpPr/>
          <p:nvPr/>
        </p:nvGrpSpPr>
        <p:grpSpPr>
          <a:xfrm>
            <a:off x="7477719" y="15710"/>
            <a:ext cx="1833548" cy="2136441"/>
            <a:chOff x="7477719" y="15710"/>
            <a:chExt cx="1833548" cy="2136441"/>
          </a:xfrm>
        </p:grpSpPr>
        <p:grpSp>
          <p:nvGrpSpPr>
            <p:cNvPr id="27" name="Group 5"/>
            <p:cNvGrpSpPr/>
            <p:nvPr/>
          </p:nvGrpSpPr>
          <p:grpSpPr>
            <a:xfrm>
              <a:off x="7477719" y="15710"/>
              <a:ext cx="1833548" cy="1990861"/>
              <a:chOff x="7502179" y="114366"/>
              <a:chExt cx="1833548" cy="1990861"/>
            </a:xfrm>
          </p:grpSpPr>
          <p:sp>
            <p:nvSpPr>
              <p:cNvPr id="35" name="Oval 25"/>
              <p:cNvSpPr/>
              <p:nvPr/>
            </p:nvSpPr>
            <p:spPr>
              <a:xfrm>
                <a:off x="7884368" y="501986"/>
                <a:ext cx="1259632" cy="12241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27"/>
              <p:cNvSpPr/>
              <p:nvPr/>
            </p:nvSpPr>
            <p:spPr>
              <a:xfrm>
                <a:off x="8310858" y="11436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28"/>
              <p:cNvSpPr/>
              <p:nvPr/>
            </p:nvSpPr>
            <p:spPr>
              <a:xfrm>
                <a:off x="7684800" y="33255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29"/>
              <p:cNvSpPr/>
              <p:nvPr/>
            </p:nvSpPr>
            <p:spPr>
              <a:xfrm>
                <a:off x="7502179" y="94462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30"/>
              <p:cNvSpPr/>
              <p:nvPr/>
            </p:nvSpPr>
            <p:spPr>
              <a:xfrm>
                <a:off x="7684800" y="154786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31"/>
              <p:cNvSpPr/>
              <p:nvPr/>
            </p:nvSpPr>
            <p:spPr>
              <a:xfrm>
                <a:off x="8331561" y="1766367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1"/>
              <p:cNvSpPr txBox="1"/>
              <p:nvPr/>
            </p:nvSpPr>
            <p:spPr>
              <a:xfrm>
                <a:off x="7877299" y="769343"/>
                <a:ext cx="14584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err="1"/>
                  <a:t>Examples</a:t>
                </a:r>
                <a:r>
                  <a:rPr lang="fr-BE" dirty="0"/>
                  <a:t> </a:t>
                </a:r>
              </a:p>
              <a:p>
                <a:r>
                  <a:rPr lang="fr-BE" dirty="0"/>
                  <a:t>of </a:t>
                </a:r>
                <a:r>
                  <a:rPr lang="fr-BE" dirty="0" err="1"/>
                  <a:t>Partners</a:t>
                </a:r>
                <a:endParaRPr lang="en-US" dirty="0"/>
              </a:p>
            </p:txBody>
          </p:sp>
        </p:grpSp>
        <p:sp>
          <p:nvSpPr>
            <p:cNvPr id="34" name="Arrow: Down 36"/>
            <p:cNvSpPr/>
            <p:nvPr/>
          </p:nvSpPr>
          <p:spPr>
            <a:xfrm>
              <a:off x="8329649" y="1720103"/>
              <a:ext cx="313485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50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6483" y="1946436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Cap. Building Support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4704" y="2401161"/>
            <a:ext cx="6023188" cy="73866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Statistical Capacity Building of AMU &amp; EAC Secretariats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Statistical Capacity Building in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Somalia, Egypt, Nigeria, Namibia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6200000">
            <a:off x="4288007" y="793437"/>
            <a:ext cx="1667300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Light Up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 rot="16200000">
            <a:off x="4758749" y="770700"/>
            <a:ext cx="1681996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Feed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6200000">
            <a:off x="5252227" y="770699"/>
            <a:ext cx="1681997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err="1">
                <a:solidFill>
                  <a:schemeClr val="bg1"/>
                </a:solidFill>
                <a:latin typeface="Verdana" panose="020B0604030504040204" pitchFamily="34" charset="0"/>
              </a:rPr>
              <a:t>Industr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6200000">
            <a:off x="5755946" y="780939"/>
            <a:ext cx="1661518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Integrate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16200000">
            <a:off x="6234035" y="796328"/>
            <a:ext cx="1661518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Impr</a:t>
            </a:r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. Q. Life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039" y="2003371"/>
            <a:ext cx="538618" cy="499445"/>
          </a:xfrm>
          <a:prstGeom prst="rect">
            <a:avLst/>
          </a:prstGeom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0" y="3221095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Real Sector Statistics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14935" y="3710617"/>
            <a:ext cx="6514140" cy="1169551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Compilation of GDP and Implementation of 2008 SNA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Development of HCPI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Rebasing of GDP &amp;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reviews; </a:t>
            </a:r>
            <a:r>
              <a:rPr lang="en-US" altLang="en-US" sz="1400" b="1" dirty="0">
                <a:latin typeface="Verdana" panose="020B0604030504040204" pitchFamily="34" charset="0"/>
              </a:rPr>
              <a:t>Rebasing of CPI &amp; reviews;</a:t>
            </a:r>
            <a:endParaRPr lang="en-US" altLang="en-US" sz="1400" b="1" dirty="0" smtClean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Peer </a:t>
            </a:r>
            <a:r>
              <a:rPr lang="en-US" altLang="en-US" sz="1400" b="1" dirty="0">
                <a:latin typeface="Verdana" panose="020B0604030504040204" pitchFamily="34" charset="0"/>
              </a:rPr>
              <a:t>review of national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Management </a:t>
            </a:r>
            <a:r>
              <a:rPr lang="en-US" altLang="en-US" sz="1400" b="1" dirty="0">
                <a:latin typeface="Verdana" panose="020B0604030504040204" pitchFamily="34" charset="0"/>
              </a:rPr>
              <a:t>of the African Financial Sector databases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039" y="3248997"/>
            <a:ext cx="538618" cy="499445"/>
          </a:xfrm>
          <a:prstGeom prst="rect">
            <a:avLst/>
          </a:prstGeom>
        </p:spPr>
      </p:pic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234071" y="2372128"/>
            <a:ext cx="1885469" cy="73866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AMU; EAC;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Somalia, Egypt, Nigeria, Namibia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-9072" y="4887798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New Survey Technologies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43204" y="5297071"/>
            <a:ext cx="7165099" cy="1169551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Quick surveys using mobile phones, hand held devises and tablets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CAPI </a:t>
            </a:r>
            <a:r>
              <a:rPr lang="en-US" altLang="en-US" sz="1400" b="1" dirty="0">
                <a:latin typeface="Verdana" panose="020B0604030504040204" pitchFamily="34" charset="0"/>
              </a:rPr>
              <a:t>Survey Solutions </a:t>
            </a:r>
            <a:endParaRPr lang="en-US" altLang="en-US" sz="1400" b="1" dirty="0" smtClean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Data </a:t>
            </a:r>
            <a:r>
              <a:rPr lang="en-US" altLang="en-US" sz="1400" b="1" dirty="0">
                <a:latin typeface="Verdana" panose="020B0604030504040204" pitchFamily="34" charset="0"/>
              </a:rPr>
              <a:t>Dissemination to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Farmers,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Farmers </a:t>
            </a:r>
            <a:r>
              <a:rPr lang="en-US" altLang="en-US" sz="1400" b="1" dirty="0">
                <a:latin typeface="Verdana" panose="020B0604030504040204" pitchFamily="34" charset="0"/>
              </a:rPr>
              <a:t>Digitalization Farms Registry Project (FDFR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Digital </a:t>
            </a:r>
            <a:r>
              <a:rPr lang="en-US" altLang="en-US" sz="1400" b="1" dirty="0">
                <a:latin typeface="Verdana" panose="020B0604030504040204" pitchFamily="34" charset="0"/>
              </a:rPr>
              <a:t>Farm Mapping </a:t>
            </a:r>
            <a:endParaRPr lang="en-US" altLang="en-US" sz="1400" b="1" dirty="0" smtClean="0">
              <a:latin typeface="Verdana" panose="020B060403050404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155" y="3231993"/>
            <a:ext cx="538618" cy="49944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517" y="3248997"/>
            <a:ext cx="538618" cy="499445"/>
          </a:xfrm>
          <a:prstGeom prst="rect">
            <a:avLst/>
          </a:prstGeom>
        </p:spPr>
      </p:pic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7628862" y="4898162"/>
            <a:ext cx="1486639" cy="954107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World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Bank, Zambia, Tunisia, Cabo Verde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77719" y="15710"/>
            <a:ext cx="1833548" cy="2136441"/>
            <a:chOff x="7477719" y="15710"/>
            <a:chExt cx="1833548" cy="2136441"/>
          </a:xfrm>
        </p:grpSpPr>
        <p:grpSp>
          <p:nvGrpSpPr>
            <p:cNvPr id="6" name="Group 5"/>
            <p:cNvGrpSpPr/>
            <p:nvPr/>
          </p:nvGrpSpPr>
          <p:grpSpPr>
            <a:xfrm>
              <a:off x="7477719" y="15710"/>
              <a:ext cx="1833548" cy="1990861"/>
              <a:chOff x="7502179" y="114366"/>
              <a:chExt cx="1833548" cy="1990861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7884368" y="501986"/>
                <a:ext cx="1259632" cy="12241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310858" y="11436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684800" y="33255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502179" y="94462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684800" y="154786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331561" y="1766367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7877299" y="769343"/>
                <a:ext cx="14584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err="1"/>
                  <a:t>Examples</a:t>
                </a:r>
                <a:r>
                  <a:rPr lang="fr-BE" dirty="0"/>
                  <a:t> </a:t>
                </a:r>
              </a:p>
              <a:p>
                <a:r>
                  <a:rPr lang="fr-BE" dirty="0"/>
                  <a:t>of </a:t>
                </a:r>
                <a:r>
                  <a:rPr lang="fr-BE" dirty="0" err="1"/>
                  <a:t>Partners</a:t>
                </a:r>
                <a:endParaRPr lang="en-US" dirty="0"/>
              </a:p>
            </p:txBody>
          </p:sp>
        </p:grpSp>
        <p:sp>
          <p:nvSpPr>
            <p:cNvPr id="37" name="Arrow: Down 36"/>
            <p:cNvSpPr/>
            <p:nvPr/>
          </p:nvSpPr>
          <p:spPr>
            <a:xfrm>
              <a:off x="8329649" y="1720103"/>
              <a:ext cx="313485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41" y="4822741"/>
            <a:ext cx="538618" cy="499445"/>
          </a:xfrm>
          <a:prstGeom prst="rect">
            <a:avLst/>
          </a:prstGeom>
        </p:spPr>
      </p:pic>
      <p:pic>
        <p:nvPicPr>
          <p:cNvPr id="35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667" y="4822740"/>
            <a:ext cx="538618" cy="499445"/>
          </a:xfrm>
          <a:prstGeom prst="rect">
            <a:avLst/>
          </a:prstGeom>
        </p:spPr>
      </p:pic>
      <p:pic>
        <p:nvPicPr>
          <p:cNvPr id="39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101" y="4802329"/>
            <a:ext cx="538618" cy="499445"/>
          </a:xfrm>
          <a:prstGeom prst="rect">
            <a:avLst/>
          </a:prstGeom>
        </p:spPr>
      </p:pic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72480" y="11221"/>
            <a:ext cx="4265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3200" b="1">
                <a:solidFill>
                  <a:srgbClr val="FFFF00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altLang="en-US" sz="2800" dirty="0" err="1" smtClean="0"/>
              <a:t>AfDB’s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Statistical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Capacity</a:t>
            </a:r>
            <a:r>
              <a:rPr lang="fr-FR" altLang="en-US" sz="2800" dirty="0" smtClean="0"/>
              <a:t> </a:t>
            </a:r>
            <a:r>
              <a:rPr lang="fr-FR" altLang="en-US" sz="2800" dirty="0"/>
              <a:t>Building </a:t>
            </a:r>
            <a:r>
              <a:rPr lang="fr-FR" altLang="en-US" sz="2800" dirty="0" err="1"/>
              <a:t>Activities</a:t>
            </a:r>
            <a:r>
              <a:rPr lang="fr-FR" altLang="en-US" sz="2800" dirty="0"/>
              <a:t> </a:t>
            </a:r>
            <a:r>
              <a:rPr lang="fr-FR" altLang="en-US" sz="2000" dirty="0" smtClean="0"/>
              <a:t>(</a:t>
            </a:r>
            <a:r>
              <a:rPr lang="fr-FR" altLang="en-US" sz="2000" dirty="0" smtClean="0"/>
              <a:t>2/4)</a:t>
            </a:r>
            <a:endParaRPr lang="fr-FR" altLang="en-US" sz="2000" dirty="0"/>
          </a:p>
        </p:txBody>
      </p:sp>
      <p:sp>
        <p:nvSpPr>
          <p:cNvPr id="41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C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-71507" y="1856035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Comparison Program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5353" y="2144122"/>
            <a:ext cx="6286686" cy="1600438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To </a:t>
            </a:r>
            <a:r>
              <a:rPr lang="en-US" altLang="en-US" sz="1400" b="1" dirty="0">
                <a:latin typeface="Verdana" panose="020B0604030504040204" pitchFamily="34" charset="0"/>
              </a:rPr>
              <a:t>measure price levels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– PPPs -and </a:t>
            </a:r>
            <a:r>
              <a:rPr lang="en-US" altLang="en-US" sz="1400" b="1" dirty="0">
                <a:latin typeface="Verdana" panose="020B0604030504040204" pitchFamily="34" charset="0"/>
              </a:rPr>
              <a:t>economic aggregates in real terms across Africa; </a:t>
            </a:r>
            <a:endParaRPr lang="en-US" altLang="en-US" sz="1400" b="1" dirty="0" smtClean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Capacity-building </a:t>
            </a:r>
            <a:r>
              <a:rPr lang="en-US" altLang="en-US" sz="1400" b="1" dirty="0">
                <a:latin typeface="Verdana" panose="020B0604030504040204" pitchFamily="34" charset="0"/>
              </a:rPr>
              <a:t>platform for price statistics, national accounts and related statistics and adopting best practices in economic and social statistics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Reduced </a:t>
            </a:r>
            <a:r>
              <a:rPr lang="en-US" altLang="en-US" sz="1400" b="1" dirty="0">
                <a:latin typeface="Verdana" panose="020B0604030504040204" pitchFamily="34" charset="0"/>
              </a:rPr>
              <a:t>Data Collection of Consumer Prices for 2015 Rolling Benchmark Approach: ICP 2017 and Beyond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6200000">
            <a:off x="4288007" y="793437"/>
            <a:ext cx="1667300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Light Up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 rot="16200000">
            <a:off x="4758749" y="770700"/>
            <a:ext cx="1681996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Feed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6200000">
            <a:off x="5252227" y="770699"/>
            <a:ext cx="1681997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err="1">
                <a:solidFill>
                  <a:schemeClr val="bg1"/>
                </a:solidFill>
                <a:latin typeface="Verdana" panose="020B0604030504040204" pitchFamily="34" charset="0"/>
              </a:rPr>
              <a:t>Industr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6200000">
            <a:off x="5755946" y="780939"/>
            <a:ext cx="1661518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Integrate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16200000">
            <a:off x="6234035" y="796328"/>
            <a:ext cx="1661518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Impr</a:t>
            </a:r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. Q. Life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553" y="1788068"/>
            <a:ext cx="538618" cy="499445"/>
          </a:xfrm>
          <a:prstGeom prst="rect">
            <a:avLst/>
          </a:prstGeom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6127" y="3752195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Social Statistics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125" y="3782924"/>
            <a:ext cx="538618" cy="499445"/>
          </a:xfrm>
          <a:prstGeom prst="rect">
            <a:avLst/>
          </a:prstGeom>
        </p:spPr>
      </p:pic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922743" y="2246601"/>
            <a:ext cx="2178883" cy="954107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UNSD; World Bank; IMF; ADB; UNESCWA;ECLAC Eurostat/OECD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77719" y="15710"/>
            <a:ext cx="1833548" cy="2136441"/>
            <a:chOff x="7477719" y="15710"/>
            <a:chExt cx="1833548" cy="2136441"/>
          </a:xfrm>
        </p:grpSpPr>
        <p:grpSp>
          <p:nvGrpSpPr>
            <p:cNvPr id="6" name="Group 5"/>
            <p:cNvGrpSpPr/>
            <p:nvPr/>
          </p:nvGrpSpPr>
          <p:grpSpPr>
            <a:xfrm>
              <a:off x="7477719" y="15710"/>
              <a:ext cx="1833548" cy="1990861"/>
              <a:chOff x="7502179" y="114366"/>
              <a:chExt cx="1833548" cy="1990861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7884368" y="501986"/>
                <a:ext cx="1259632" cy="12241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310858" y="11436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684800" y="33255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502179" y="94462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684800" y="154786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331561" y="1766367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7877299" y="769343"/>
                <a:ext cx="14584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err="1"/>
                  <a:t>Examples</a:t>
                </a:r>
                <a:r>
                  <a:rPr lang="fr-BE" dirty="0"/>
                  <a:t> </a:t>
                </a:r>
              </a:p>
              <a:p>
                <a:r>
                  <a:rPr lang="fr-BE" dirty="0"/>
                  <a:t>of </a:t>
                </a:r>
                <a:r>
                  <a:rPr lang="fr-BE" dirty="0" err="1"/>
                  <a:t>Partners</a:t>
                </a:r>
                <a:endParaRPr lang="en-US" dirty="0"/>
              </a:p>
            </p:txBody>
          </p:sp>
        </p:grpSp>
        <p:sp>
          <p:nvSpPr>
            <p:cNvPr id="37" name="Arrow: Down 36"/>
            <p:cNvSpPr/>
            <p:nvPr/>
          </p:nvSpPr>
          <p:spPr>
            <a:xfrm>
              <a:off x="8329649" y="1720103"/>
              <a:ext cx="313485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41353" y="4136138"/>
            <a:ext cx="6136539" cy="954107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Advocacy for Population and Housing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Censuses (50/54)</a:t>
            </a:r>
            <a:endParaRPr lang="en-US" altLang="en-US" sz="1400" b="1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Poverty Analysis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AfDB-AUC-UNECA Gender Equality Scorecard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Gender Indicators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Database, Gender Equality Index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pic>
        <p:nvPicPr>
          <p:cNvPr id="35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204" y="3755523"/>
            <a:ext cx="538618" cy="499445"/>
          </a:xfrm>
          <a:prstGeom prst="rect">
            <a:avLst/>
          </a:prstGeom>
        </p:spPr>
      </p:pic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7464644" y="3739799"/>
            <a:ext cx="1475524" cy="523220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AfDB; AUC; </a:t>
            </a:r>
            <a:endParaRPr lang="en-US" altLang="en-US" sz="1400" b="1" dirty="0" smtClean="0">
              <a:latin typeface="Verdana" panose="020B0604030504040204" pitchFamily="34" charset="0"/>
            </a:endParaRPr>
          </a:p>
          <a:p>
            <a:r>
              <a:rPr lang="en-US" altLang="en-US" sz="1400" b="1" dirty="0" smtClean="0">
                <a:latin typeface="Verdana" panose="020B0604030504040204" pitchFamily="34" charset="0"/>
              </a:rPr>
              <a:t>UNECA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6780" y="5056705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Labor 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Statistics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4794" y="5436527"/>
            <a:ext cx="8448642" cy="1169551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Operational </a:t>
            </a:r>
            <a:r>
              <a:rPr lang="en-US" altLang="en-US" sz="1400" b="1" dirty="0">
                <a:latin typeface="Verdana" panose="020B0604030504040204" pitchFamily="34" charset="0"/>
              </a:rPr>
              <a:t>and methodological guidebooks for conducting labor force and household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Assisting countries with the undertaking of labor surveys and labor statistics classifications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Providing training for African sampling statisticians</a:t>
            </a:r>
          </a:p>
        </p:txBody>
      </p:sp>
      <p:pic>
        <p:nvPicPr>
          <p:cNvPr id="39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743" y="4956432"/>
            <a:ext cx="538618" cy="499445"/>
          </a:xfrm>
          <a:prstGeom prst="rect">
            <a:avLst/>
          </a:prstGeom>
        </p:spPr>
      </p:pic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7548636" y="4876106"/>
            <a:ext cx="1475524" cy="523220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AfDB;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ILO; AUC</a:t>
            </a:r>
            <a:r>
              <a:rPr lang="en-US" altLang="en-US" sz="1400" b="1" dirty="0">
                <a:latin typeface="Verdana" panose="020B0604030504040204" pitchFamily="34" charset="0"/>
              </a:rPr>
              <a:t>;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ECA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672480" y="11221"/>
            <a:ext cx="4265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3200" b="1">
                <a:solidFill>
                  <a:srgbClr val="FFFF00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altLang="en-US" sz="2800" dirty="0" err="1" smtClean="0"/>
              <a:t>AfDB’s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Statistical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Capacity</a:t>
            </a:r>
            <a:r>
              <a:rPr lang="fr-FR" altLang="en-US" sz="2800" dirty="0" smtClean="0"/>
              <a:t> </a:t>
            </a:r>
            <a:r>
              <a:rPr lang="fr-FR" altLang="en-US" sz="2800" dirty="0"/>
              <a:t>Building </a:t>
            </a:r>
            <a:r>
              <a:rPr lang="fr-FR" altLang="en-US" sz="2800" dirty="0" err="1"/>
              <a:t>Activities</a:t>
            </a:r>
            <a:r>
              <a:rPr lang="fr-FR" altLang="en-US" sz="2800" dirty="0"/>
              <a:t> </a:t>
            </a:r>
            <a:r>
              <a:rPr lang="fr-FR" altLang="en-US" sz="2000" dirty="0" smtClean="0"/>
              <a:t>3</a:t>
            </a:r>
            <a:r>
              <a:rPr lang="fr-FR" altLang="en-US" sz="2000" dirty="0" smtClean="0"/>
              <a:t>/4)</a:t>
            </a:r>
            <a:endParaRPr lang="fr-FR" altLang="en-US" sz="2000" dirty="0"/>
          </a:p>
        </p:txBody>
      </p:sp>
      <p:sp>
        <p:nvSpPr>
          <p:cNvPr id="42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C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-4036" y="1428771"/>
            <a:ext cx="5247449" cy="646331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National Strategy for the Development 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of </a:t>
            </a:r>
            <a:r>
              <a:rPr lang="en-US" altLang="en-US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Statistique</a:t>
            </a:r>
            <a:r>
              <a:rPr lang="en-US" altLang="en-US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(NSDS)</a:t>
            </a:r>
            <a:endParaRPr lang="en-US" alt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503" y="2091532"/>
            <a:ext cx="5956406" cy="954107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Assessment of the National Statistical System;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Design and </a:t>
            </a:r>
            <a:r>
              <a:rPr lang="en-US" altLang="en-US" sz="1400" b="1" dirty="0">
                <a:latin typeface="Verdana" panose="020B0604030504040204" pitchFamily="34" charset="0"/>
              </a:rPr>
              <a:t>Implementation of the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NSDS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Revision </a:t>
            </a:r>
            <a:r>
              <a:rPr lang="en-US" altLang="en-US" sz="1400" b="1" dirty="0">
                <a:latin typeface="Verdana" panose="020B0604030504040204" pitchFamily="34" charset="0"/>
              </a:rPr>
              <a:t>of the </a:t>
            </a:r>
            <a:r>
              <a:rPr lang="en-US" altLang="en-US" sz="1400" b="1" dirty="0" err="1">
                <a:latin typeface="Verdana" panose="020B0604030504040204" pitchFamily="34" charset="0"/>
              </a:rPr>
              <a:t>SHaSA</a:t>
            </a:r>
            <a:endParaRPr lang="en-US" altLang="en-US" sz="1400" b="1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Preparation </a:t>
            </a:r>
            <a:r>
              <a:rPr lang="en-US" altLang="en-US" sz="1400" b="1" dirty="0">
                <a:latin typeface="Verdana" panose="020B0604030504040204" pitchFamily="34" charset="0"/>
              </a:rPr>
              <a:t>of Country Statistical Profile (</a:t>
            </a:r>
            <a:r>
              <a:rPr lang="en-US" altLang="en-US" sz="1400" b="1" dirty="0" err="1">
                <a:latin typeface="Verdana" panose="020B0604030504040204" pitchFamily="34" charset="0"/>
              </a:rPr>
              <a:t>CStP</a:t>
            </a:r>
            <a:r>
              <a:rPr lang="en-US" altLang="en-US" sz="1400" b="1" dirty="0">
                <a:latin typeface="Verdana" panose="020B0604030504040204" pitchFamily="34" charset="0"/>
              </a:rPr>
              <a:t>) 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6200000">
            <a:off x="4525586" y="555858"/>
            <a:ext cx="1192142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Light Up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 rot="16200000">
            <a:off x="4998422" y="531027"/>
            <a:ext cx="120265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Feed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6200000">
            <a:off x="5491900" y="531026"/>
            <a:ext cx="1202651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err="1">
                <a:solidFill>
                  <a:schemeClr val="bg1"/>
                </a:solidFill>
                <a:latin typeface="Verdana" panose="020B0604030504040204" pitchFamily="34" charset="0"/>
              </a:rPr>
              <a:t>Indust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6200000">
            <a:off x="5992701" y="544184"/>
            <a:ext cx="1188008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 err="1">
                <a:solidFill>
                  <a:schemeClr val="bg1"/>
                </a:solidFill>
                <a:latin typeface="Verdana" panose="020B0604030504040204" pitchFamily="34" charset="0"/>
              </a:rPr>
              <a:t>Integr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16200000">
            <a:off x="6470790" y="559573"/>
            <a:ext cx="1188008" cy="338554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Q. Life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892" y="2926094"/>
            <a:ext cx="538618" cy="499445"/>
          </a:xfrm>
          <a:prstGeom prst="rect">
            <a:avLst/>
          </a:prstGeom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0" y="2994320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Civil </a:t>
            </a:r>
            <a:r>
              <a:rPr lang="en-US" altLang="en-US" b="1" dirty="0" err="1">
                <a:solidFill>
                  <a:schemeClr val="bg1"/>
                </a:solidFill>
                <a:latin typeface="Verdana" panose="020B0604030504040204" pitchFamily="34" charset="0"/>
              </a:rPr>
              <a:t>Registr</a:t>
            </a: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. &amp; Vital Stat. (CRVS)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89164" y="3336430"/>
            <a:ext cx="5788728" cy="73866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Verdana" panose="020B0604030504040204" pitchFamily="34" charset="0"/>
              </a:rPr>
              <a:t>4th Conference of Ministers CRVS Assessment and Plans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Verdana" panose="020B0604030504040204" pitchFamily="34" charset="0"/>
              </a:rPr>
              <a:t>CRVS Operational Guidelines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194" y="4183186"/>
            <a:ext cx="538618" cy="499445"/>
          </a:xfrm>
          <a:prstGeom prst="rect">
            <a:avLst/>
          </a:prstGeom>
        </p:spPr>
      </p:pic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385825" y="3572186"/>
            <a:ext cx="1641821" cy="307777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 smtClean="0">
                <a:latin typeface="Verdana" panose="020B0604030504040204" pitchFamily="34" charset="0"/>
              </a:rPr>
              <a:t>AUC</a:t>
            </a:r>
            <a:r>
              <a:rPr lang="en-US" altLang="en-US" sz="1400" b="1" dirty="0">
                <a:latin typeface="Verdana" panose="020B0604030504040204" pitchFamily="34" charset="0"/>
              </a:rPr>
              <a:t>; UNECA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0" y="4238357"/>
            <a:ext cx="4680520" cy="369332"/>
          </a:xfrm>
          <a:prstGeom prst="rect">
            <a:avLst/>
          </a:prstGeom>
          <a:solidFill>
            <a:srgbClr val="0033CC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Global Strat. for Agric. &amp; Rural St.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5226" y="4729975"/>
            <a:ext cx="6315005" cy="954107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Improving Data on Food Security, Sustainable Agricultural and Rural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Verdana" panose="020B0604030504040204" pitchFamily="34" charset="0"/>
              </a:rPr>
              <a:t>Technical </a:t>
            </a:r>
            <a:r>
              <a:rPr lang="en-US" altLang="en-US" sz="1400" b="1" dirty="0">
                <a:latin typeface="Verdana" panose="020B0604030504040204" pitchFamily="34" charset="0"/>
              </a:rPr>
              <a:t>Assistance activities on cost-effective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Verdana" panose="020B0604030504040204" pitchFamily="34" charset="0"/>
              </a:rPr>
              <a:t>Implementation of cost-effective methods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541300" y="5954738"/>
            <a:ext cx="2603323" cy="33855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endParaRPr lang="en-US" altLang="en-US" sz="1600" b="1" dirty="0">
              <a:latin typeface="Verdan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67724" y="3811"/>
            <a:ext cx="1833548" cy="2136441"/>
            <a:chOff x="7477719" y="15710"/>
            <a:chExt cx="1833548" cy="2136441"/>
          </a:xfrm>
        </p:grpSpPr>
        <p:grpSp>
          <p:nvGrpSpPr>
            <p:cNvPr id="6" name="Group 5"/>
            <p:cNvGrpSpPr/>
            <p:nvPr/>
          </p:nvGrpSpPr>
          <p:grpSpPr>
            <a:xfrm>
              <a:off x="7477719" y="15710"/>
              <a:ext cx="1833548" cy="1990861"/>
              <a:chOff x="7502179" y="114366"/>
              <a:chExt cx="1833548" cy="1990861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7884368" y="501986"/>
                <a:ext cx="1259632" cy="12241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310858" y="11436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684800" y="332556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502179" y="94462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684800" y="1547864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331561" y="1766367"/>
                <a:ext cx="365245" cy="3388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7877299" y="769343"/>
                <a:ext cx="14584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err="1"/>
                  <a:t>Examples</a:t>
                </a:r>
                <a:r>
                  <a:rPr lang="fr-BE" dirty="0"/>
                  <a:t> </a:t>
                </a:r>
              </a:p>
              <a:p>
                <a:r>
                  <a:rPr lang="fr-BE" dirty="0"/>
                  <a:t>of </a:t>
                </a:r>
                <a:r>
                  <a:rPr lang="fr-BE" dirty="0" err="1"/>
                  <a:t>Partners</a:t>
                </a:r>
                <a:endParaRPr lang="en-US" dirty="0"/>
              </a:p>
            </p:txBody>
          </p:sp>
        </p:grpSp>
        <p:sp>
          <p:nvSpPr>
            <p:cNvPr id="37" name="Arrow: Down 36"/>
            <p:cNvSpPr/>
            <p:nvPr/>
          </p:nvSpPr>
          <p:spPr>
            <a:xfrm>
              <a:off x="8329649" y="1720103"/>
              <a:ext cx="313485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187409" y="4955300"/>
            <a:ext cx="1922136" cy="73866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FAO; BMGF;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EU DFID</a:t>
            </a:r>
            <a:r>
              <a:rPr lang="en-US" altLang="en-US" sz="1400" b="1" dirty="0">
                <a:latin typeface="Verdana" panose="020B0604030504040204" pitchFamily="34" charset="0"/>
              </a:rPr>
              <a:t>; 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EU, </a:t>
            </a:r>
            <a:r>
              <a:rPr lang="en-US" altLang="en-US" sz="1400" b="1" dirty="0" err="1" smtClean="0">
                <a:latin typeface="Verdana" panose="020B0604030504040204" pitchFamily="34" charset="0"/>
              </a:rPr>
              <a:t>AfDB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, UNECA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517" y="4187450"/>
            <a:ext cx="538618" cy="49944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097" y="4173300"/>
            <a:ext cx="538618" cy="49944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818" y="4173299"/>
            <a:ext cx="538618" cy="49944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946" y="2951051"/>
            <a:ext cx="538618" cy="49944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958" y="1820891"/>
            <a:ext cx="538618" cy="499445"/>
          </a:xfrm>
          <a:prstGeom prst="rect">
            <a:avLst/>
          </a:prstGeom>
        </p:spPr>
      </p:pic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7402542" y="2130425"/>
            <a:ext cx="1707003" cy="738664"/>
          </a:xfrm>
          <a:prstGeom prst="rect">
            <a:avLst/>
          </a:prstGeom>
          <a:solidFill>
            <a:srgbClr val="0C7CD2"/>
          </a:solidFill>
          <a:ln>
            <a:solidFill>
              <a:srgbClr val="0C7CD2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Verdana" panose="020B0604030504040204" pitchFamily="34" charset="0"/>
              </a:rPr>
              <a:t>AUC; UNECA</a:t>
            </a:r>
            <a:r>
              <a:rPr lang="en-US" altLang="en-US" sz="1400" b="1" dirty="0" smtClean="0">
                <a:latin typeface="Verdana" panose="020B0604030504040204" pitchFamily="34" charset="0"/>
              </a:rPr>
              <a:t>; UNESCWA; </a:t>
            </a:r>
            <a:r>
              <a:rPr lang="en-US" altLang="en-US" sz="1400" b="1" dirty="0">
                <a:latin typeface="Verdana" panose="020B0604030504040204" pitchFamily="34" charset="0"/>
              </a:rPr>
              <a:t>Paris21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72480" y="11221"/>
            <a:ext cx="4265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3200" b="1">
                <a:solidFill>
                  <a:srgbClr val="FFFF00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altLang="en-US" sz="2800" dirty="0" err="1" smtClean="0"/>
              <a:t>AfDB’s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Statistical</a:t>
            </a:r>
            <a:r>
              <a:rPr lang="fr-FR" altLang="en-US" sz="2800" dirty="0" smtClean="0"/>
              <a:t> </a:t>
            </a:r>
            <a:r>
              <a:rPr lang="fr-FR" altLang="en-US" sz="2800" dirty="0" err="1" smtClean="0"/>
              <a:t>Capacity</a:t>
            </a:r>
            <a:r>
              <a:rPr lang="fr-FR" altLang="en-US" sz="2800" dirty="0" smtClean="0"/>
              <a:t> </a:t>
            </a:r>
            <a:r>
              <a:rPr lang="fr-FR" altLang="en-US" sz="2800" dirty="0"/>
              <a:t>Building </a:t>
            </a:r>
            <a:r>
              <a:rPr lang="fr-FR" altLang="en-US" sz="2800" dirty="0" err="1"/>
              <a:t>Activities</a:t>
            </a:r>
            <a:r>
              <a:rPr lang="fr-FR" altLang="en-US" sz="2800" dirty="0"/>
              <a:t> </a:t>
            </a:r>
            <a:r>
              <a:rPr lang="fr-FR" altLang="en-US" sz="2000" dirty="0" smtClean="0"/>
              <a:t>(</a:t>
            </a:r>
            <a:r>
              <a:rPr lang="fr-FR" altLang="en-US" sz="2000" dirty="0" smtClean="0"/>
              <a:t>4/4)</a:t>
            </a:r>
            <a:endParaRPr lang="fr-FR" altLang="en-US" sz="2000" dirty="0"/>
          </a:p>
        </p:txBody>
      </p:sp>
      <p:sp>
        <p:nvSpPr>
          <p:cNvPr id="38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C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1"/>
          <p:cNvSpPr/>
          <p:nvPr/>
        </p:nvSpPr>
        <p:spPr>
          <a:xfrm>
            <a:off x="-85476" y="-32502"/>
            <a:ext cx="504056" cy="461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b="1" dirty="0" smtClean="0">
                <a:solidFill>
                  <a:srgbClr val="0033CC"/>
                </a:solidFill>
              </a:rPr>
              <a:t>D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391400" cy="6858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 err="1" smtClean="0">
                <a:solidFill>
                  <a:srgbClr val="FFFF00"/>
                </a:solidFill>
              </a:rPr>
              <a:t>AfDB’s</a:t>
            </a:r>
            <a:r>
              <a:rPr lang="en-US" altLang="en-US" sz="4000" b="1" dirty="0" smtClean="0">
                <a:solidFill>
                  <a:srgbClr val="FFFF00"/>
                </a:solidFill>
              </a:rPr>
              <a:t> Funding model</a:t>
            </a:r>
            <a:endParaRPr lang="en-US" alt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8091" y="908720"/>
            <a:ext cx="3962400" cy="35369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Managed by ESTA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SCB </a:t>
            </a:r>
            <a:r>
              <a:rPr lang="en-US" sz="2000" dirty="0">
                <a:solidFill>
                  <a:srgbClr val="0070C0"/>
                </a:solidFill>
              </a:rPr>
              <a:t>approved </a:t>
            </a:r>
            <a:r>
              <a:rPr lang="en-US" sz="2000" dirty="0" smtClean="0">
                <a:solidFill>
                  <a:srgbClr val="0070C0"/>
                </a:solidFill>
              </a:rPr>
              <a:t>funds </a:t>
            </a:r>
            <a:r>
              <a:rPr lang="en-US" sz="2000" dirty="0" smtClean="0">
                <a:solidFill>
                  <a:srgbClr val="0070C0"/>
                </a:solidFill>
              </a:rPr>
              <a:t>($150m/since </a:t>
            </a:r>
            <a:r>
              <a:rPr lang="en-US" sz="2000" dirty="0" smtClean="0">
                <a:solidFill>
                  <a:srgbClr val="0070C0"/>
                </a:solidFill>
              </a:rPr>
              <a:t>2004)</a:t>
            </a:r>
            <a:endParaRPr lang="en-US" sz="2000" dirty="0">
              <a:solidFill>
                <a:srgbClr val="0070C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LIC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SROs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endParaRPr lang="en-US" sz="1400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70C0"/>
                </a:solidFill>
              </a:rPr>
              <a:t>MIC Grant </a:t>
            </a:r>
            <a:r>
              <a:rPr lang="en-US" sz="2000" dirty="0" smtClean="0">
                <a:solidFill>
                  <a:srgbClr val="0070C0"/>
                </a:solidFill>
              </a:rPr>
              <a:t>Funds </a:t>
            </a:r>
            <a:endParaRPr lang="en-US" sz="2000" dirty="0">
              <a:solidFill>
                <a:srgbClr val="0070C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Middle Income countries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70C0"/>
                </a:solidFill>
              </a:rPr>
              <a:t>SROs</a:t>
            </a: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979944"/>
            <a:ext cx="4235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7DD330"/>
                </a:solidFill>
                <a:latin typeface="Arial" charset="0"/>
                <a:cs typeface="Arial" charset="0"/>
              </a:rPr>
              <a:t>Managed by other Bank departments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Transitional States Facility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Fragile (transitional) states </a:t>
            </a:r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(20)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  <a:latin typeface="Arial" charset="0"/>
                <a:cs typeface="Arial" charset="0"/>
              </a:rPr>
              <a:t>Bank’s Lending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Program 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Bank projects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in Programs </a:t>
            </a:r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identified countries (country driven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Stand alone statistics projects or as components in other projects</a:t>
            </a: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US" sz="2000" dirty="0">
              <a:latin typeface="+mn-lt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3150" y="4217624"/>
            <a:ext cx="62484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  <a:cs typeface="Arial" charset="0"/>
              </a:rPr>
              <a:t>		 </a:t>
            </a:r>
            <a:r>
              <a:rPr lang="en-US" sz="2400" b="1" dirty="0">
                <a:solidFill>
                  <a:srgbClr val="00B050"/>
                </a:solidFill>
                <a:latin typeface="Arial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7DD330"/>
                </a:solidFill>
                <a:latin typeface="Arial" charset="0"/>
                <a:cs typeface="Arial" charset="0"/>
              </a:rPr>
              <a:t>Others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  <a:latin typeface="Arial" charset="0"/>
                <a:cs typeface="Arial" charset="0"/>
              </a:rPr>
              <a:t>Contribution from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partners (as part of SCB Activities)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Agricultural statistics Fund (DFID</a:t>
            </a:r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, Bill and Melinda Gates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Foundation, EUC)</a:t>
            </a: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Korea ($0.5m)</a:t>
            </a: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RMCs through their budgetary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allocations for statistics</a:t>
            </a: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 ensure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sustainability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&amp;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ownership, country commitment is critical –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  <a:cs typeface="Arial" charset="0"/>
              </a:rPr>
              <a:t>invest in </a:t>
            </a:r>
            <a:r>
              <a:rPr lang="en-US" sz="2000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statistics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2400" y="654050"/>
            <a:ext cx="3962400" cy="35369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    </a:t>
            </a:r>
            <a:r>
              <a:rPr lang="en-US" sz="2400" b="1" dirty="0" smtClean="0">
                <a:solidFill>
                  <a:srgbClr val="7DD330"/>
                </a:solidFill>
              </a:rPr>
              <a:t>Managed by ESTA</a:t>
            </a:r>
            <a:endParaRPr lang="en-US" sz="2800" b="1" dirty="0" smtClean="0">
              <a:solidFill>
                <a:srgbClr val="7DD33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SCB </a:t>
            </a:r>
            <a:r>
              <a:rPr lang="en-US" sz="2000" dirty="0">
                <a:solidFill>
                  <a:schemeClr val="bg1"/>
                </a:solidFill>
              </a:rPr>
              <a:t>approved </a:t>
            </a:r>
            <a:r>
              <a:rPr lang="en-US" sz="2000" dirty="0" smtClean="0">
                <a:solidFill>
                  <a:schemeClr val="bg1"/>
                </a:solidFill>
              </a:rPr>
              <a:t>funds </a:t>
            </a:r>
            <a:r>
              <a:rPr lang="en-US" sz="2000" dirty="0" smtClean="0">
                <a:solidFill>
                  <a:schemeClr val="bg1"/>
                </a:solidFill>
              </a:rPr>
              <a:t>($150m/since </a:t>
            </a:r>
            <a:r>
              <a:rPr lang="en-US" sz="2000" dirty="0" smtClean="0">
                <a:solidFill>
                  <a:schemeClr val="bg1"/>
                </a:solidFill>
              </a:rPr>
              <a:t>2004)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</a:rPr>
              <a:t>LIC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</a:rPr>
              <a:t>SROs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</a:rPr>
              <a:t>MIC Grant </a:t>
            </a:r>
            <a:r>
              <a:rPr lang="en-US" sz="2000" dirty="0" smtClean="0">
                <a:solidFill>
                  <a:schemeClr val="bg1"/>
                </a:solidFill>
              </a:rPr>
              <a:t>Funds 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</a:rPr>
              <a:t>Middle Income countries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</a:rPr>
              <a:t>SROs</a:t>
            </a: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2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9007</TotalTime>
  <Words>1240</Words>
  <Application>Microsoft Office PowerPoint</Application>
  <PresentationFormat>Affichage à l'écran (4:3)</PresentationFormat>
  <Paragraphs>222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Arial Rounded MT Bold</vt:lpstr>
      <vt:lpstr>Calibri</vt:lpstr>
      <vt:lpstr>Times New Roman</vt:lpstr>
      <vt:lpstr>Verdana</vt:lpstr>
      <vt:lpstr>Wingdings</vt:lpstr>
      <vt:lpstr>Modèle par défaut</vt:lpstr>
      <vt:lpstr>Présentation PowerPoint</vt:lpstr>
      <vt:lpstr>Présentation PowerPoint</vt:lpstr>
      <vt:lpstr>Context of AfDB's Statistical Work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Road in the countryside</dc:title>
  <dc:creator>"Michel MOUYELO-KATOULA" &lt;mmk@pt.lu&gt;</dc:creator>
  <dc:description>Image credit to FreeDigitalPhotos.net</dc:description>
  <cp:lastModifiedBy>LAWSON, FESSOU EMESSAN</cp:lastModifiedBy>
  <cp:revision>220</cp:revision>
  <dcterms:created xsi:type="dcterms:W3CDTF">2009-03-23T15:23:24Z</dcterms:created>
  <dcterms:modified xsi:type="dcterms:W3CDTF">2017-01-19T04:30:07Z</dcterms:modified>
</cp:coreProperties>
</file>