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20"/>
  </p:handoutMasterIdLst>
  <p:sldIdLst>
    <p:sldId id="259" r:id="rId2"/>
    <p:sldId id="295" r:id="rId3"/>
    <p:sldId id="300" r:id="rId4"/>
    <p:sldId id="307" r:id="rId5"/>
    <p:sldId id="302" r:id="rId6"/>
    <p:sldId id="301" r:id="rId7"/>
    <p:sldId id="306" r:id="rId8"/>
    <p:sldId id="275" r:id="rId9"/>
    <p:sldId id="311" r:id="rId10"/>
    <p:sldId id="278" r:id="rId11"/>
    <p:sldId id="279" r:id="rId12"/>
    <p:sldId id="291" r:id="rId13"/>
    <p:sldId id="292" r:id="rId14"/>
    <p:sldId id="309" r:id="rId15"/>
    <p:sldId id="285" r:id="rId16"/>
    <p:sldId id="286" r:id="rId17"/>
    <p:sldId id="310" r:id="rId18"/>
    <p:sldId id="268" r:id="rId19"/>
  </p:sldIdLst>
  <p:sldSz cx="9144000" cy="6858000" type="screen4x3"/>
  <p:notesSz cx="68580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70" d="100"/>
          <a:sy n="70" d="100"/>
        </p:scale>
        <p:origin x="5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BAD49616-58F2-4F15-ACE8-7E68C6C8FE3C}" type="datetimeFigureOut">
              <a:rPr lang="en-US" smtClean="0"/>
              <a:t>1/19/2017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D9C01BBD-2451-42F4-BA69-7479FD347A3B}" type="slidenum">
              <a:rPr lang="en-US" smtClean="0"/>
              <a:t>‹#›</a:t>
            </a:fld>
            <a:endParaRPr lang="en-US"/>
          </a:p>
        </p:txBody>
      </p:sp>
    </p:spTree>
    <p:extLst>
      <p:ext uri="{BB962C8B-B14F-4D97-AF65-F5344CB8AC3E}">
        <p14:creationId xmlns:p14="http://schemas.microsoft.com/office/powerpoint/2010/main" val="18486995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116027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99661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05929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0ADC3-49F3-4703-BF0C-52EA54DA423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406157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0ADC3-49F3-4703-BF0C-52EA54DA423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7847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0ADC3-49F3-4703-BF0C-52EA54DA423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52291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0ADC3-49F3-4703-BF0C-52EA54DA4239}"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286125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0ADC3-49F3-4703-BF0C-52EA54DA4239}"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283360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0ADC3-49F3-4703-BF0C-52EA54DA4239}"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10944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0ADC3-49F3-4703-BF0C-52EA54DA423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1449412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0ADC3-49F3-4703-BF0C-52EA54DA423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605E-2E09-4B89-8B10-00A45710D3FA}" type="slidenum">
              <a:rPr lang="en-US" smtClean="0"/>
              <a:pPr/>
              <a:t>‹#›</a:t>
            </a:fld>
            <a:endParaRPr lang="en-US"/>
          </a:p>
        </p:txBody>
      </p:sp>
    </p:spTree>
    <p:extLst>
      <p:ext uri="{BB962C8B-B14F-4D97-AF65-F5344CB8AC3E}">
        <p14:creationId xmlns:p14="http://schemas.microsoft.com/office/powerpoint/2010/main" val="398038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90ADC3-49F3-4703-BF0C-52EA54DA4239}" type="datetimeFigureOut">
              <a:rPr lang="en-US" smtClean="0"/>
              <a:pPr/>
              <a:t>1/19/2017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19605E-2E09-4B89-8B10-00A45710D3FA}" type="slidenum">
              <a:rPr lang="en-US" smtClean="0"/>
              <a:pPr/>
              <a:t>‹#›</a:t>
            </a:fld>
            <a:endParaRPr lang="en-US"/>
          </a:p>
        </p:txBody>
      </p:sp>
    </p:spTree>
    <p:extLst>
      <p:ext uri="{BB962C8B-B14F-4D97-AF65-F5344CB8AC3E}">
        <p14:creationId xmlns:p14="http://schemas.microsoft.com/office/powerpoint/2010/main" val="6467352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052736"/>
            <a:ext cx="7632848" cy="1384995"/>
          </a:xfrm>
          <a:prstGeom prst="rect">
            <a:avLst/>
          </a:prstGeom>
          <a:noFill/>
        </p:spPr>
        <p:txBody>
          <a:bodyPr wrap="square" rtlCol="0">
            <a:spAutoFit/>
          </a:bodyPr>
          <a:lstStyle/>
          <a:p>
            <a:pPr algn="ctr"/>
            <a:r>
              <a:rPr lang="en-GB" sz="2800" b="1" spc="100" dirty="0" smtClean="0">
                <a:latin typeface="Copperplate Gothic Bold" panose="020E0705020206020404" pitchFamily="34" charset="0"/>
              </a:rPr>
              <a:t>Process of development of </a:t>
            </a:r>
            <a:br>
              <a:rPr lang="en-GB" sz="2800" b="1" spc="100" dirty="0" smtClean="0">
                <a:latin typeface="Copperplate Gothic Bold" panose="020E0705020206020404" pitchFamily="34" charset="0"/>
              </a:rPr>
            </a:br>
            <a:r>
              <a:rPr lang="en-GB" sz="2800" b="1" spc="100" dirty="0" smtClean="0">
                <a:latin typeface="Copperplate Gothic Bold" panose="020E0705020206020404" pitchFamily="34" charset="0"/>
              </a:rPr>
              <a:t>an Integrated Result Framework </a:t>
            </a:r>
            <a:br>
              <a:rPr lang="en-GB" sz="2800" b="1" spc="100" dirty="0" smtClean="0">
                <a:latin typeface="Copperplate Gothic Bold" panose="020E0705020206020404" pitchFamily="34" charset="0"/>
              </a:rPr>
            </a:br>
            <a:r>
              <a:rPr lang="en-GB" sz="2800" b="1" spc="100" dirty="0" smtClean="0">
                <a:latin typeface="Copperplate Gothic Bold" panose="020E0705020206020404" pitchFamily="34" charset="0"/>
              </a:rPr>
              <a:t>for </a:t>
            </a:r>
            <a:r>
              <a:rPr lang="en-GB" sz="2800" b="1" spc="100" dirty="0" smtClean="0">
                <a:solidFill>
                  <a:srgbClr val="0070C0"/>
                </a:solidFill>
                <a:latin typeface="Copperplate Gothic Bold" panose="020E0705020206020404" pitchFamily="34" charset="0"/>
              </a:rPr>
              <a:t>Agenda 2030 </a:t>
            </a:r>
            <a:r>
              <a:rPr lang="en-GB" sz="2800" b="1" spc="100" dirty="0" smtClean="0">
                <a:latin typeface="Copperplate Gothic Bold" panose="020E0705020206020404" pitchFamily="34" charset="0"/>
              </a:rPr>
              <a:t>and </a:t>
            </a:r>
            <a:r>
              <a:rPr lang="en-GB" sz="2800" b="1" spc="100" dirty="0" smtClean="0">
                <a:solidFill>
                  <a:srgbClr val="0070C0"/>
                </a:solidFill>
                <a:latin typeface="Copperplate Gothic Bold" panose="020E0705020206020404" pitchFamily="34" charset="0"/>
              </a:rPr>
              <a:t>Agenda 2063</a:t>
            </a:r>
            <a:endParaRPr lang="en-US" sz="2800" b="1" spc="100" dirty="0">
              <a:solidFill>
                <a:srgbClr val="0070C0"/>
              </a:solidFill>
              <a:latin typeface="Copperplate Gothic Bold" panose="020E0705020206020404" pitchFamily="34" charset="0"/>
            </a:endParaRPr>
          </a:p>
        </p:txBody>
      </p:sp>
      <p:sp>
        <p:nvSpPr>
          <p:cNvPr id="3" name="TextBox 2"/>
          <p:cNvSpPr txBox="1"/>
          <p:nvPr/>
        </p:nvSpPr>
        <p:spPr>
          <a:xfrm>
            <a:off x="720080" y="3140968"/>
            <a:ext cx="8028384" cy="1600438"/>
          </a:xfrm>
          <a:prstGeom prst="rect">
            <a:avLst/>
          </a:prstGeom>
          <a:noFill/>
        </p:spPr>
        <p:txBody>
          <a:bodyPr wrap="square" rtlCol="0">
            <a:spAutoFit/>
          </a:bodyPr>
          <a:lstStyle/>
          <a:p>
            <a:pPr algn="ctr">
              <a:spcAft>
                <a:spcPts val="2400"/>
              </a:spcAft>
            </a:pPr>
            <a:r>
              <a:rPr lang="en-GB" sz="2000" b="1" spc="100" dirty="0">
                <a:solidFill>
                  <a:srgbClr val="0070C0"/>
                </a:solidFill>
                <a:latin typeface="Copperplate Gothic Bold" panose="020E0705020206020404" pitchFamily="34" charset="0"/>
              </a:rPr>
              <a:t>United Nations Economic Commission </a:t>
            </a:r>
            <a:r>
              <a:rPr lang="en-GB" sz="2000" b="1" spc="100" dirty="0" smtClean="0">
                <a:solidFill>
                  <a:srgbClr val="0070C0"/>
                </a:solidFill>
                <a:latin typeface="Copperplate Gothic Bold" panose="020E0705020206020404" pitchFamily="34" charset="0"/>
              </a:rPr>
              <a:t>for </a:t>
            </a:r>
            <a:r>
              <a:rPr lang="en-GB" sz="2000" b="1" spc="100" dirty="0">
                <a:solidFill>
                  <a:srgbClr val="0070C0"/>
                </a:solidFill>
                <a:latin typeface="Copperplate Gothic Bold" panose="020E0705020206020404" pitchFamily="34" charset="0"/>
              </a:rPr>
              <a:t>Africa </a:t>
            </a:r>
            <a:r>
              <a:rPr lang="en-GB" sz="2000" b="1" spc="100" dirty="0" smtClean="0">
                <a:solidFill>
                  <a:srgbClr val="0070C0"/>
                </a:solidFill>
                <a:latin typeface="Copperplate Gothic Bold" panose="020E0705020206020404" pitchFamily="34" charset="0"/>
              </a:rPr>
              <a:t>(ECA</a:t>
            </a:r>
            <a:r>
              <a:rPr lang="en-GB" sz="2000" b="1" spc="100" dirty="0">
                <a:solidFill>
                  <a:srgbClr val="0070C0"/>
                </a:solidFill>
                <a:latin typeface="Copperplate Gothic Bold" panose="020E0705020206020404" pitchFamily="34" charset="0"/>
              </a:rPr>
              <a:t>)</a:t>
            </a:r>
          </a:p>
          <a:p>
            <a:pPr algn="ctr"/>
            <a:endParaRPr lang="en-GB" sz="2000" b="1" dirty="0" smtClean="0">
              <a:solidFill>
                <a:srgbClr val="0070C0"/>
              </a:solidFill>
            </a:endParaRPr>
          </a:p>
          <a:p>
            <a:pPr algn="ctr"/>
            <a:r>
              <a:rPr lang="en-GB" b="1" spc="100" dirty="0" smtClean="0">
                <a:latin typeface="Copperplate Gothic Bold" panose="020E0705020206020404" pitchFamily="34" charset="0"/>
              </a:rPr>
              <a:t>January 2017</a:t>
            </a:r>
            <a:endParaRPr lang="en-US" sz="2000" b="1" spc="100" dirty="0">
              <a:solidFill>
                <a:srgbClr val="0070C0"/>
              </a:solidFill>
              <a:latin typeface="Copperplate Gothic Bold" panose="020E0705020206020404" pitchFamily="34" charset="0"/>
            </a:endParaRP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4896440"/>
              </p:ext>
            </p:extLst>
          </p:nvPr>
        </p:nvGraphicFramePr>
        <p:xfrm>
          <a:off x="1043609" y="2198274"/>
          <a:ext cx="7920878" cy="3751006"/>
        </p:xfrm>
        <a:graphic>
          <a:graphicData uri="http://schemas.openxmlformats.org/drawingml/2006/table">
            <a:tbl>
              <a:tblPr>
                <a:tableStyleId>{BC89EF96-8CEA-46FF-86C4-4CE0E7609802}</a:tableStyleId>
              </a:tblPr>
              <a:tblGrid>
                <a:gridCol w="1423500"/>
                <a:gridCol w="1494676"/>
                <a:gridCol w="406196"/>
                <a:gridCol w="4596506"/>
              </a:tblGrid>
              <a:tr h="206769">
                <a:tc>
                  <a:txBody>
                    <a:bodyPr/>
                    <a:lstStyle/>
                    <a:p>
                      <a:pPr algn="ctr" fontAlgn="t"/>
                      <a:r>
                        <a:rPr lang="en-US" sz="1400" b="1" u="none" strike="noStrike" dirty="0">
                          <a:solidFill>
                            <a:schemeClr val="bg1"/>
                          </a:solidFill>
                          <a:effectLst/>
                          <a:latin typeface="Times New Roman" panose="02020603050405020304" pitchFamily="18" charset="0"/>
                          <a:cs typeface="Times New Roman" panose="02020603050405020304" pitchFamily="18" charset="0"/>
                        </a:rPr>
                        <a:t>2023 Target</a:t>
                      </a:r>
                      <a:endParaRPr lang="en-US"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solidFill>
                      <a:schemeClr val="accent1"/>
                    </a:solidFill>
                  </a:tcPr>
                </a:tc>
                <a:tc>
                  <a:txBody>
                    <a:bodyPr/>
                    <a:lstStyle/>
                    <a:p>
                      <a:pPr algn="ctr" fontAlgn="t"/>
                      <a:r>
                        <a:rPr lang="en-US" sz="1400" b="1" u="none" strike="noStrike" dirty="0">
                          <a:solidFill>
                            <a:schemeClr val="bg1"/>
                          </a:solidFill>
                          <a:effectLst/>
                          <a:latin typeface="Times New Roman" panose="02020603050405020304" pitchFamily="18" charset="0"/>
                          <a:cs typeface="Times New Roman" panose="02020603050405020304" pitchFamily="18" charset="0"/>
                        </a:rPr>
                        <a:t>Indicators</a:t>
                      </a:r>
                      <a:endParaRPr lang="en-US"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solidFill>
                      <a:schemeClr val="accent1"/>
                    </a:solidFill>
                  </a:tcPr>
                </a:tc>
                <a:tc gridSpan="2">
                  <a:txBody>
                    <a:bodyPr/>
                    <a:lstStyle/>
                    <a:p>
                      <a:pPr algn="ctr" fontAlgn="t"/>
                      <a:r>
                        <a:rPr lang="en-US" sz="1400" b="1" u="none" strike="noStrike" dirty="0">
                          <a:solidFill>
                            <a:schemeClr val="bg1"/>
                          </a:solidFill>
                          <a:effectLst/>
                          <a:latin typeface="Times New Roman" panose="02020603050405020304" pitchFamily="18" charset="0"/>
                          <a:cs typeface="Times New Roman" panose="02020603050405020304" pitchFamily="18" charset="0"/>
                        </a:rPr>
                        <a:t>SDG Corresponding targets</a:t>
                      </a:r>
                      <a:endParaRPr lang="en-US"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solidFill>
                      <a:schemeClr val="accent1"/>
                    </a:solidFill>
                  </a:tcPr>
                </a:tc>
                <a:tc hMerge="1">
                  <a:txBody>
                    <a:bodyPr/>
                    <a:lstStyle/>
                    <a:p>
                      <a:endParaRPr lang="en-US"/>
                    </a:p>
                  </a:txBody>
                  <a:tcPr/>
                </a:tc>
              </a:tr>
              <a:tr h="765677">
                <a:tc rowSpan="2">
                  <a:txBody>
                    <a:bodyPr/>
                    <a:lstStyle/>
                    <a:p>
                      <a:pPr marL="233363" indent="-142875" algn="l" fontAlgn="t">
                        <a:buFont typeface="+mj-lt"/>
                        <a:buAutoNum type="arabicPeriod"/>
                      </a:pPr>
                      <a:r>
                        <a:rPr lang="en-US" sz="1400" u="none" strike="noStrike" dirty="0" smtClean="0">
                          <a:effectLst/>
                          <a:latin typeface="Times New Roman" panose="02020603050405020304" pitchFamily="18" charset="0"/>
                          <a:cs typeface="Times New Roman" panose="02020603050405020304" pitchFamily="18" charset="0"/>
                        </a:rPr>
                        <a:t>Enrolment </a:t>
                      </a:r>
                      <a:r>
                        <a:rPr lang="en-US" sz="1400" u="none" strike="noStrike" dirty="0">
                          <a:effectLst/>
                          <a:latin typeface="Times New Roman" panose="02020603050405020304" pitchFamily="18" charset="0"/>
                          <a:cs typeface="Times New Roman" panose="02020603050405020304" pitchFamily="18" charset="0"/>
                        </a:rPr>
                        <a:t>rate for early childhood education is at least 300% of the 2013 rate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 of children in </a:t>
                      </a:r>
                      <a:r>
                        <a:rPr lang="en-US" sz="1400" u="none" strike="noStrike" dirty="0" smtClean="0">
                          <a:effectLst/>
                          <a:latin typeface="Times New Roman" panose="02020603050405020304" pitchFamily="18" charset="0"/>
                          <a:cs typeface="Times New Roman" panose="02020603050405020304" pitchFamily="18" charset="0"/>
                        </a:rPr>
                        <a:t/>
                      </a:r>
                      <a:br>
                        <a:rPr lang="en-US" sz="1400" u="none" strike="noStrike" dirty="0" smtClean="0">
                          <a:effectLst/>
                          <a:latin typeface="Times New Roman" panose="02020603050405020304" pitchFamily="18" charset="0"/>
                          <a:cs typeface="Times New Roman" panose="02020603050405020304" pitchFamily="18" charset="0"/>
                        </a:rPr>
                      </a:br>
                      <a:r>
                        <a:rPr lang="en-US" sz="1400" u="none" strike="noStrike" dirty="0" smtClean="0">
                          <a:effectLst/>
                          <a:latin typeface="Times New Roman" panose="02020603050405020304" pitchFamily="18" charset="0"/>
                          <a:cs typeface="Times New Roman" panose="02020603050405020304" pitchFamily="18" charset="0"/>
                        </a:rPr>
                        <a:t>pre-school </a:t>
                      </a:r>
                      <a:r>
                        <a:rPr lang="en-US" sz="1400" u="none" strike="noStrike" dirty="0">
                          <a:effectLst/>
                          <a:latin typeface="Times New Roman" panose="02020603050405020304" pitchFamily="18" charset="0"/>
                          <a:cs typeface="Times New Roman" panose="02020603050405020304" pitchFamily="18" charset="0"/>
                        </a:rPr>
                        <a:t>age attending pre school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4.2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spcBef>
                          <a:spcPts val="1200"/>
                        </a:spcBef>
                        <a:spcAft>
                          <a:spcPts val="300"/>
                        </a:spcAft>
                      </a:pPr>
                      <a:r>
                        <a:rPr lang="en-US" sz="1400" u="none" strike="noStrike" dirty="0">
                          <a:effectLst/>
                          <a:latin typeface="Times New Roman" panose="02020603050405020304" pitchFamily="18" charset="0"/>
                          <a:cs typeface="Times New Roman" panose="02020603050405020304" pitchFamily="18" charset="0"/>
                        </a:rPr>
                        <a:t>By 2030 ensure that all girls and boys have access to quality early childhood development, care and pre-primary education so that they are ready for primary education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694604">
                <a:tc vMerge="1">
                  <a:txBody>
                    <a:bodyPr/>
                    <a:lstStyle/>
                    <a:p>
                      <a:endParaRPr lang="en-US"/>
                    </a:p>
                  </a:txBody>
                  <a:tcPr/>
                </a:tc>
                <a:tc vMerge="1">
                  <a:txBody>
                    <a:bodyPr/>
                    <a:lstStyle/>
                    <a:p>
                      <a:endParaRPr lang="en-US"/>
                    </a:p>
                  </a:txBody>
                  <a:tcP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4a</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spcBef>
                          <a:spcPts val="300"/>
                        </a:spcBef>
                        <a:spcAft>
                          <a:spcPts val="300"/>
                        </a:spcAft>
                      </a:pPr>
                      <a:r>
                        <a:rPr lang="en-US" sz="1400" u="none" strike="noStrike" dirty="0">
                          <a:effectLst/>
                          <a:latin typeface="Times New Roman" panose="02020603050405020304" pitchFamily="18" charset="0"/>
                          <a:cs typeface="Times New Roman" panose="02020603050405020304" pitchFamily="18" charset="0"/>
                        </a:rPr>
                        <a:t>Build and upgrade education facilities that are child, disability and gender sensitive and provide safe, non-violent, inclusive and effective learning environments for all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694604">
                <a:tc rowSpan="3">
                  <a:txBody>
                    <a:bodyPr/>
                    <a:lstStyle/>
                    <a:p>
                      <a:pPr marL="287338" indent="-196850" algn="l" fontAlgn="t">
                        <a:buFont typeface="+mj-lt"/>
                        <a:buAutoNum type="arabicPeriod" startAt="2"/>
                      </a:pPr>
                      <a:r>
                        <a:rPr lang="en-US" sz="1400" u="none" strike="noStrike" dirty="0" smtClean="0">
                          <a:effectLst/>
                          <a:latin typeface="Times New Roman" panose="02020603050405020304" pitchFamily="18" charset="0"/>
                          <a:cs typeface="Times New Roman" panose="02020603050405020304" pitchFamily="18" charset="0"/>
                        </a:rPr>
                        <a:t>Enrolment </a:t>
                      </a:r>
                      <a:r>
                        <a:rPr lang="en-US" sz="1400" u="none" strike="noStrike" dirty="0">
                          <a:effectLst/>
                          <a:latin typeface="Times New Roman" panose="02020603050405020304" pitchFamily="18" charset="0"/>
                          <a:cs typeface="Times New Roman" panose="02020603050405020304" pitchFamily="18" charset="0"/>
                        </a:rPr>
                        <a:t>rate for basic education is 100%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rowSpan="3">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Gross and net enrolment rate by gender  and age in basic education level b)   completion rate by gender in basic education level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4.1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By 2030, ensure that all girls and boys complete free, equitable and quality primary and secondary education leading to relevant and effective learning outcomes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555683">
                <a:tc vMerge="1">
                  <a:txBody>
                    <a:bodyPr/>
                    <a:lstStyle/>
                    <a:p>
                      <a:endParaRPr lang="en-US"/>
                    </a:p>
                  </a:txBody>
                  <a:tcPr/>
                </a:tc>
                <a:tc vMerge="1">
                  <a:txBody>
                    <a:bodyPr/>
                    <a:lstStyle/>
                    <a:p>
                      <a:endParaRPr lang="en-US"/>
                    </a:p>
                  </a:txBody>
                  <a:tcP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4.6</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By 2030, ensure that all youth and a substantial proportion of adults, both men and women, achieve literacy and numeracy</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827078">
                <a:tc vMerge="1">
                  <a:txBody>
                    <a:bodyPr/>
                    <a:lstStyle/>
                    <a:p>
                      <a:endParaRPr lang="en-US"/>
                    </a:p>
                  </a:txBody>
                  <a:tcPr/>
                </a:tc>
                <a:tc vMerge="1">
                  <a:txBody>
                    <a:bodyPr/>
                    <a:lstStyle/>
                    <a:p>
                      <a:endParaRPr lang="en-US"/>
                    </a:p>
                  </a:txBody>
                  <a:tcP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4a</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Build and upgrade education facilities that are child, disability and gender sensitive and provide safe, non-violent, inclusive and effective learning environments for all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3" name="Rectangle 2"/>
          <p:cNvSpPr/>
          <p:nvPr/>
        </p:nvSpPr>
        <p:spPr>
          <a:xfrm>
            <a:off x="971600" y="260648"/>
            <a:ext cx="8123802" cy="507831"/>
          </a:xfrm>
          <a:prstGeom prst="rect">
            <a:avLst/>
          </a:prstGeom>
        </p:spPr>
        <p:txBody>
          <a:bodyPr wrap="square">
            <a:spAutoFit/>
          </a:bodyPr>
          <a:lstStyle/>
          <a:p>
            <a:r>
              <a:rPr lang="en-US" sz="2600" b="1" spc="100" dirty="0" smtClean="0">
                <a:ln w="3175" cmpd="sng">
                  <a:noFill/>
                </a:ln>
                <a:solidFill>
                  <a:srgbClr val="0070C0"/>
                </a:solidFill>
                <a:latin typeface="Copperplate Gothic Bold" panose="020E0705020206020404" pitchFamily="34" charset="0"/>
              </a:rPr>
              <a:t>3. Mapping at targets level </a:t>
            </a:r>
            <a:r>
              <a:rPr lang="en-US" sz="2700" b="1" spc="100" dirty="0" smtClean="0">
                <a:ln w="3175" cmpd="sng">
                  <a:noFill/>
                </a:ln>
                <a:solidFill>
                  <a:srgbClr val="0070C0"/>
                </a:solidFill>
                <a:latin typeface="Copperplate Gothic Bold" panose="020E0705020206020404" pitchFamily="34" charset="0"/>
              </a:rPr>
              <a:t> </a:t>
            </a:r>
            <a:endParaRPr lang="en-US" sz="2700" b="1" spc="100" dirty="0">
              <a:ln w="3175" cmpd="sng">
                <a:noFill/>
              </a:ln>
              <a:solidFill>
                <a:srgbClr val="0070C0"/>
              </a:solidFill>
              <a:latin typeface="Copperplate Gothic Bold" panose="020E0705020206020404" pitchFamily="34" charset="0"/>
            </a:endParaRPr>
          </a:p>
        </p:txBody>
      </p:sp>
      <p:sp>
        <p:nvSpPr>
          <p:cNvPr id="4" name="Rectangle 3"/>
          <p:cNvSpPr/>
          <p:nvPr/>
        </p:nvSpPr>
        <p:spPr>
          <a:xfrm>
            <a:off x="899592" y="1412776"/>
            <a:ext cx="6290392" cy="307777"/>
          </a:xfrm>
          <a:prstGeom prst="rect">
            <a:avLst/>
          </a:prstGeom>
        </p:spPr>
        <p:txBody>
          <a:bodyPr wrap="square">
            <a:spAutoFit/>
          </a:bodyPr>
          <a:lstStyle/>
          <a:p>
            <a:r>
              <a:rPr lang="en-US" sz="1400" b="1" dirty="0" smtClean="0">
                <a:solidFill>
                  <a:srgbClr val="0070C0"/>
                </a:solidFill>
                <a:latin typeface="Times New Roman" panose="02020603050405020304" pitchFamily="18" charset="0"/>
                <a:cs typeface="Times New Roman" panose="02020603050405020304" pitchFamily="18" charset="0"/>
              </a:rPr>
              <a:t>Goal 1</a:t>
            </a:r>
            <a:r>
              <a:rPr lang="en-US" sz="1400" dirty="0">
                <a:latin typeface="Times New Roman" panose="02020603050405020304" pitchFamily="18" charset="0"/>
                <a:cs typeface="Times New Roman" panose="02020603050405020304" pitchFamily="18" charset="0"/>
              </a:rPr>
              <a:t>:  A High Standard of Living, Quality of Life and Well Being for All</a:t>
            </a:r>
          </a:p>
        </p:txBody>
      </p:sp>
      <p:sp>
        <p:nvSpPr>
          <p:cNvPr id="5" name="TextBox 4"/>
          <p:cNvSpPr txBox="1"/>
          <p:nvPr/>
        </p:nvSpPr>
        <p:spPr>
          <a:xfrm>
            <a:off x="902044" y="1753071"/>
            <a:ext cx="3792705" cy="307777"/>
          </a:xfrm>
          <a:prstGeom prst="rect">
            <a:avLst/>
          </a:prstGeom>
          <a:noFill/>
        </p:spPr>
        <p:txBody>
          <a:bodyPr wrap="none" rtlCol="0">
            <a:spAutoFit/>
          </a:bodyPr>
          <a:lstStyle/>
          <a:p>
            <a:r>
              <a:rPr lang="en-GB" sz="1400" b="1" dirty="0" smtClean="0">
                <a:solidFill>
                  <a:srgbClr val="0070C0"/>
                </a:solidFill>
                <a:latin typeface="Times New Roman" panose="02020603050405020304" pitchFamily="18" charset="0"/>
                <a:cs typeface="Times New Roman" panose="02020603050405020304" pitchFamily="18" charset="0"/>
              </a:rPr>
              <a:t>Priority Area 1</a:t>
            </a:r>
            <a:r>
              <a:rPr lang="en-GB" sz="1400" dirty="0" smtClean="0">
                <a:latin typeface="Times New Roman" panose="02020603050405020304" pitchFamily="18" charset="0"/>
                <a:cs typeface="Times New Roman" panose="02020603050405020304" pitchFamily="18" charset="0"/>
              </a:rPr>
              <a:t>: Incomes, Jobs and Decent Work</a:t>
            </a:r>
            <a:endParaRPr lang="en-US" sz="1400" dirty="0">
              <a:latin typeface="Times New Roman" panose="02020603050405020304" pitchFamily="18" charset="0"/>
              <a:cs typeface="Times New Roman" panose="02020603050405020304" pitchFamily="18" charset="0"/>
            </a:endParaRPr>
          </a:p>
        </p:txBody>
      </p:sp>
      <p:sp>
        <p:nvSpPr>
          <p:cNvPr id="6" name="Rectangle 5"/>
          <p:cNvSpPr/>
          <p:nvPr/>
        </p:nvSpPr>
        <p:spPr>
          <a:xfrm>
            <a:off x="899592" y="1052736"/>
            <a:ext cx="7920880" cy="307777"/>
          </a:xfrm>
          <a:prstGeom prst="rect">
            <a:avLst/>
          </a:prstGeom>
        </p:spPr>
        <p:txBody>
          <a:bodyPr wrap="square">
            <a:spAutoFit/>
          </a:bodyPr>
          <a:lstStyle/>
          <a:p>
            <a:pPr algn="just"/>
            <a:r>
              <a:rPr lang="en-US" sz="1400" b="1" dirty="0" smtClean="0">
                <a:solidFill>
                  <a:srgbClr val="0070C0"/>
                </a:solidFill>
                <a:latin typeface="Times New Roman" panose="02020603050405020304" pitchFamily="18" charset="0"/>
                <a:cs typeface="Times New Roman" panose="02020603050405020304" pitchFamily="18" charset="0"/>
              </a:rPr>
              <a:t>Aspiration 1:</a:t>
            </a:r>
            <a:r>
              <a:rPr lang="en-US" sz="1400" b="1" dirty="0">
                <a:solidFill>
                  <a:srgbClr val="0070C0"/>
                </a:solidFill>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A Prosperous Africa Based on Inclusive Growth and Sustainable   Development</a:t>
            </a:r>
          </a:p>
        </p:txBody>
      </p:sp>
      <p:pic>
        <p:nvPicPr>
          <p:cNvPr id="7"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969967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4025188"/>
              </p:ext>
            </p:extLst>
          </p:nvPr>
        </p:nvGraphicFramePr>
        <p:xfrm>
          <a:off x="899591" y="1700808"/>
          <a:ext cx="7992889" cy="3985365"/>
        </p:xfrm>
        <a:graphic>
          <a:graphicData uri="http://schemas.openxmlformats.org/drawingml/2006/table">
            <a:tbl>
              <a:tblPr>
                <a:tableStyleId>{BC89EF96-8CEA-46FF-86C4-4CE0E7609802}</a:tableStyleId>
              </a:tblPr>
              <a:tblGrid>
                <a:gridCol w="2069587"/>
                <a:gridCol w="2069587"/>
                <a:gridCol w="469339"/>
                <a:gridCol w="3384376"/>
              </a:tblGrid>
              <a:tr h="248432">
                <a:tc>
                  <a:txBody>
                    <a:bodyPr/>
                    <a:lstStyle/>
                    <a:p>
                      <a:pPr marL="0" algn="ctr" defTabSz="457200" rtl="0" eaLnBrk="1" fontAlgn="t" latinLnBrk="0" hangingPunct="1"/>
                      <a:r>
                        <a:rPr lang="en-US" sz="1400" b="1" u="none" strike="noStrike" kern="1200" dirty="0">
                          <a:solidFill>
                            <a:schemeClr val="bg1"/>
                          </a:solidFill>
                          <a:effectLst/>
                          <a:latin typeface="Times New Roman" panose="02020603050405020304" pitchFamily="18" charset="0"/>
                          <a:cs typeface="Times New Roman" panose="02020603050405020304" pitchFamily="18" charset="0"/>
                        </a:rPr>
                        <a:t>2023 Target</a:t>
                      </a:r>
                      <a:endParaRPr lang="en-US" sz="1400" b="1" u="none" strike="noStrike" kern="1200" dirty="0">
                        <a:solidFill>
                          <a:schemeClr val="bg1"/>
                        </a:solidFill>
                        <a:effectLst/>
                        <a:latin typeface="Times New Roman" panose="02020603050405020304" pitchFamily="18" charset="0"/>
                        <a:ea typeface="+mn-ea"/>
                        <a:cs typeface="Times New Roman" panose="02020603050405020304" pitchFamily="18" charset="0"/>
                      </a:endParaRPr>
                    </a:p>
                  </a:txBody>
                  <a:tcPr marL="0" marR="0" marT="0" marB="0" anchor="ctr">
                    <a:solidFill>
                      <a:schemeClr val="accent1"/>
                    </a:solidFill>
                  </a:tcPr>
                </a:tc>
                <a:tc>
                  <a:txBody>
                    <a:bodyPr/>
                    <a:lstStyle/>
                    <a:p>
                      <a:pPr marL="0" algn="ctr" defTabSz="457200" rtl="0" eaLnBrk="1" fontAlgn="t" latinLnBrk="0" hangingPunct="1"/>
                      <a:r>
                        <a:rPr lang="en-US" sz="1400" b="1" u="none" strike="noStrike" kern="1200" dirty="0">
                          <a:solidFill>
                            <a:schemeClr val="bg1"/>
                          </a:solidFill>
                          <a:effectLst/>
                          <a:latin typeface="Times New Roman" panose="02020603050405020304" pitchFamily="18" charset="0"/>
                          <a:cs typeface="Times New Roman" panose="02020603050405020304" pitchFamily="18" charset="0"/>
                        </a:rPr>
                        <a:t>Indicators</a:t>
                      </a:r>
                      <a:endParaRPr lang="en-US" sz="1400" b="1" u="none" strike="noStrike" kern="1200" dirty="0">
                        <a:solidFill>
                          <a:schemeClr val="bg1"/>
                        </a:solidFill>
                        <a:effectLst/>
                        <a:latin typeface="Times New Roman" panose="02020603050405020304" pitchFamily="18" charset="0"/>
                        <a:ea typeface="+mn-ea"/>
                        <a:cs typeface="Times New Roman" panose="02020603050405020304" pitchFamily="18" charset="0"/>
                      </a:endParaRPr>
                    </a:p>
                  </a:txBody>
                  <a:tcPr marL="0" marR="0" marT="0" marB="0" anchor="ctr">
                    <a:solidFill>
                      <a:schemeClr val="accent1"/>
                    </a:solidFill>
                  </a:tcPr>
                </a:tc>
                <a:tc gridSpan="2">
                  <a:txBody>
                    <a:bodyPr/>
                    <a:lstStyle/>
                    <a:p>
                      <a:pPr marL="0" algn="ctr" defTabSz="457200" rtl="0" eaLnBrk="1" fontAlgn="t" latinLnBrk="0" hangingPunct="1"/>
                      <a:r>
                        <a:rPr lang="en-US" sz="1400" b="1" u="none" strike="noStrike" kern="1200" dirty="0">
                          <a:solidFill>
                            <a:schemeClr val="bg1"/>
                          </a:solidFill>
                          <a:effectLst/>
                          <a:latin typeface="Times New Roman" panose="02020603050405020304" pitchFamily="18" charset="0"/>
                          <a:cs typeface="Times New Roman" panose="02020603050405020304" pitchFamily="18" charset="0"/>
                        </a:rPr>
                        <a:t>SDG Corresponding targets</a:t>
                      </a:r>
                      <a:endParaRPr lang="en-US" sz="1400" b="1" u="none" strike="noStrike" kern="1200" dirty="0">
                        <a:solidFill>
                          <a:schemeClr val="bg1"/>
                        </a:solidFill>
                        <a:effectLst/>
                        <a:latin typeface="Times New Roman" panose="02020603050405020304" pitchFamily="18" charset="0"/>
                        <a:ea typeface="+mn-ea"/>
                        <a:cs typeface="Times New Roman" panose="02020603050405020304" pitchFamily="18" charset="0"/>
                      </a:endParaRPr>
                    </a:p>
                  </a:txBody>
                  <a:tcPr marL="0" marR="0" marT="0" marB="0" anchor="ctr">
                    <a:solidFill>
                      <a:schemeClr val="accent1"/>
                    </a:solidFill>
                  </a:tcPr>
                </a:tc>
                <a:tc hMerge="1">
                  <a:txBody>
                    <a:bodyPr/>
                    <a:lstStyle/>
                    <a:p>
                      <a:endParaRPr lang="en-US"/>
                    </a:p>
                  </a:txBody>
                  <a:tcPr/>
                </a:tc>
              </a:tr>
              <a:tr h="759680">
                <a:tc rowSpan="2">
                  <a:txBody>
                    <a:bodyPr/>
                    <a:lstStyle/>
                    <a:p>
                      <a:pPr marL="91440" algn="l" fontAlgn="t">
                        <a:spcBef>
                          <a:spcPts val="1800"/>
                        </a:spcBef>
                      </a:pPr>
                      <a:r>
                        <a:rPr lang="en-US" sz="1400" u="none" strike="noStrike" dirty="0">
                          <a:effectLst/>
                          <a:latin typeface="Times New Roman" panose="02020603050405020304" pitchFamily="18" charset="0"/>
                          <a:cs typeface="Times New Roman" panose="02020603050405020304" pitchFamily="18" charset="0"/>
                        </a:rPr>
                        <a:t>1.  At least 70% of the people believe that they are empowered and are holding their leaders accountable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 of people who believe that they are empowered to hold their leaders accountable.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16.3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Promote the rule of law at the national and international levels, and ensure equal access to justice for all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655982">
                <a:tc vMerge="1">
                  <a:txBody>
                    <a:bodyPr/>
                    <a:lstStyle/>
                    <a:p>
                      <a:endParaRPr lang="en-US"/>
                    </a:p>
                  </a:txBody>
                  <a:tcPr/>
                </a:tc>
                <a:tc vMerge="1">
                  <a:txBody>
                    <a:bodyPr/>
                    <a:lstStyle/>
                    <a:p>
                      <a:endParaRPr lang="en-US"/>
                    </a:p>
                  </a:txBody>
                  <a:tcP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16.7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Ensure responsive, inclusive, participatory and representative decision-making at all levels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1113546">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2.  At least 70% of  the people perceive that the press / information is free and freedom of expression  pertains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 of people who perceive that there is freedom of the press. %  of people who believe that there is free access to information.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16.10</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spcBef>
                          <a:spcPts val="600"/>
                        </a:spcBef>
                      </a:pPr>
                      <a:r>
                        <a:rPr lang="en-US" sz="1400" u="none" strike="noStrike" dirty="0">
                          <a:effectLst/>
                          <a:latin typeface="Times New Roman" panose="02020603050405020304" pitchFamily="18" charset="0"/>
                          <a:cs typeface="Times New Roman" panose="02020603050405020304" pitchFamily="18" charset="0"/>
                        </a:rPr>
                        <a:t>Ensure public access to information and protect fundamental freedoms, in accordance with national legislation and international agreements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710862">
                <a:tc rowSpan="2">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3.  At least 70% of the public perceive elections are free, fair and transparent</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 of people who believe that the elections are free, fair and transparent.</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16.6</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Ensure responsive, inclusive, participatory and representative decision-making at all levels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r h="496863">
                <a:tc vMerge="1">
                  <a:txBody>
                    <a:bodyPr/>
                    <a:lstStyle/>
                    <a:p>
                      <a:endParaRPr lang="en-US"/>
                    </a:p>
                  </a:txBody>
                  <a:tcPr/>
                </a:tc>
                <a:tc vMerge="1">
                  <a:txBody>
                    <a:bodyPr/>
                    <a:lstStyle/>
                    <a:p>
                      <a:endParaRPr lang="en-US"/>
                    </a:p>
                  </a:txBody>
                  <a:tcPr/>
                </a:tc>
                <a:tc>
                  <a:txBody>
                    <a:bodyPr/>
                    <a:lstStyle/>
                    <a:p>
                      <a:pPr algn="ctr" fontAlgn="t"/>
                      <a:r>
                        <a:rPr lang="en-US" sz="1400" u="none" strike="noStrike" dirty="0">
                          <a:effectLst/>
                          <a:latin typeface="Times New Roman" panose="02020603050405020304" pitchFamily="18" charset="0"/>
                          <a:cs typeface="Times New Roman" panose="02020603050405020304" pitchFamily="18" charset="0"/>
                        </a:rPr>
                        <a:t>16.7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91440" algn="l" fontAlgn="t"/>
                      <a:r>
                        <a:rPr lang="en-US" sz="1400" u="none" strike="noStrike" dirty="0">
                          <a:effectLst/>
                          <a:latin typeface="Times New Roman" panose="02020603050405020304" pitchFamily="18" charset="0"/>
                          <a:cs typeface="Times New Roman" panose="02020603050405020304" pitchFamily="18" charset="0"/>
                        </a:rPr>
                        <a:t>Develop effective, accountable and transparent institutions at all levels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3" name="TextBox 2"/>
          <p:cNvSpPr txBox="1"/>
          <p:nvPr/>
        </p:nvSpPr>
        <p:spPr>
          <a:xfrm>
            <a:off x="1043609" y="632301"/>
            <a:ext cx="7920880" cy="492443"/>
          </a:xfrm>
          <a:prstGeom prst="rect">
            <a:avLst/>
          </a:prstGeom>
          <a:noFill/>
        </p:spPr>
        <p:txBody>
          <a:bodyPr wrap="square" rtlCol="0">
            <a:spAutoFit/>
          </a:bodyPr>
          <a:lstStyle/>
          <a:p>
            <a:r>
              <a:rPr lang="en-US" sz="2600" b="1" spc="100" dirty="0" smtClean="0">
                <a:ln w="3175" cmpd="sng">
                  <a:noFill/>
                </a:ln>
                <a:solidFill>
                  <a:srgbClr val="0070C0"/>
                </a:solidFill>
                <a:latin typeface="Copperplate Gothic Bold" panose="020E0705020206020404" pitchFamily="34" charset="0"/>
              </a:rPr>
              <a:t>3. Mapping at targets level (</a:t>
            </a:r>
            <a:r>
              <a:rPr lang="en-US" sz="2400" b="1" spc="100" dirty="0" smtClean="0">
                <a:ln w="3175" cmpd="sng">
                  <a:noFill/>
                </a:ln>
                <a:solidFill>
                  <a:srgbClr val="0070C0"/>
                </a:solidFill>
                <a:latin typeface="Copperplate Gothic Bold" panose="020E0705020206020404" pitchFamily="34" charset="0"/>
              </a:rPr>
              <a:t>cont’d</a:t>
            </a:r>
            <a:r>
              <a:rPr lang="en-US" sz="2600" b="1" spc="100" dirty="0" smtClean="0">
                <a:ln w="3175" cmpd="sng">
                  <a:noFill/>
                </a:ln>
                <a:solidFill>
                  <a:srgbClr val="0070C0"/>
                </a:solidFill>
                <a:latin typeface="Copperplate Gothic Bold" panose="020E0705020206020404" pitchFamily="34" charset="0"/>
              </a:rPr>
              <a:t>)</a:t>
            </a:r>
            <a:endParaRPr lang="en-US" sz="2600" b="1" spc="100" dirty="0">
              <a:ln w="3175" cmpd="sng">
                <a:noFill/>
              </a:ln>
              <a:solidFill>
                <a:srgbClr val="0070C0"/>
              </a:solidFill>
              <a:latin typeface="Copperplate Gothic Bold" panose="020E0705020206020404" pitchFamily="34" charset="0"/>
            </a:endParaRPr>
          </a:p>
        </p:txBody>
      </p:sp>
      <p:sp>
        <p:nvSpPr>
          <p:cNvPr id="4" name="Rectangle 3"/>
          <p:cNvSpPr/>
          <p:nvPr/>
        </p:nvSpPr>
        <p:spPr>
          <a:xfrm>
            <a:off x="971600" y="1340768"/>
            <a:ext cx="7920880" cy="307777"/>
          </a:xfrm>
          <a:prstGeom prst="rect">
            <a:avLst/>
          </a:prstGeom>
        </p:spPr>
        <p:txBody>
          <a:bodyPr wrap="square">
            <a:spAutoFit/>
          </a:bodyPr>
          <a:lstStyle/>
          <a:p>
            <a:pPr algn="just"/>
            <a:r>
              <a:rPr lang="en-US" sz="1400" b="1" dirty="0">
                <a:solidFill>
                  <a:srgbClr val="0070C0"/>
                </a:solidFill>
                <a:latin typeface="Times New Roman" panose="02020603050405020304" pitchFamily="18" charset="0"/>
                <a:cs typeface="Times New Roman" panose="02020603050405020304" pitchFamily="18" charset="0"/>
              </a:rPr>
              <a:t>Aspiration 3</a:t>
            </a:r>
            <a:r>
              <a:rPr lang="en-GB" sz="1400" b="1" dirty="0">
                <a:solidFill>
                  <a:srgbClr val="0070C0"/>
                </a:solidFill>
                <a:latin typeface="Times New Roman" panose="02020603050405020304" pitchFamily="18" charset="0"/>
                <a:cs typeface="Times New Roman" panose="02020603050405020304" pitchFamily="18" charset="0"/>
              </a:rPr>
              <a:t>    </a:t>
            </a:r>
            <a:r>
              <a:rPr lang="en-GB" sz="1400" b="1" dirty="0" smtClean="0">
                <a:solidFill>
                  <a:srgbClr val="0070C0"/>
                </a:solidFill>
                <a:latin typeface="Times New Roman" panose="02020603050405020304" pitchFamily="18" charset="0"/>
                <a:cs typeface="Times New Roman" panose="02020603050405020304" pitchFamily="18" charset="0"/>
              </a:rPr>
              <a:t>	      </a:t>
            </a:r>
            <a:r>
              <a:rPr lang="en-GB" sz="1400" b="1" dirty="0">
                <a:solidFill>
                  <a:srgbClr val="0070C0"/>
                </a:solidFill>
                <a:latin typeface="Times New Roman" panose="02020603050405020304" pitchFamily="18" charset="0"/>
                <a:cs typeface="Times New Roman" panose="02020603050405020304" pitchFamily="18" charset="0"/>
              </a:rPr>
              <a:t>Goal 1        </a:t>
            </a:r>
            <a:r>
              <a:rPr lang="en-GB" sz="1400" b="1" dirty="0" smtClean="0">
                <a:solidFill>
                  <a:srgbClr val="0070C0"/>
                </a:solidFill>
                <a:latin typeface="Times New Roman" panose="02020603050405020304" pitchFamily="18" charset="0"/>
                <a:cs typeface="Times New Roman" panose="02020603050405020304" pitchFamily="18" charset="0"/>
              </a:rPr>
              <a:t>		 </a:t>
            </a:r>
            <a:r>
              <a:rPr lang="en-GB" sz="1400" b="1" dirty="0">
                <a:solidFill>
                  <a:srgbClr val="0070C0"/>
                </a:solidFill>
                <a:latin typeface="Times New Roman" panose="02020603050405020304" pitchFamily="18" charset="0"/>
                <a:cs typeface="Times New Roman" panose="02020603050405020304" pitchFamily="18" charset="0"/>
              </a:rPr>
              <a:t>Priority Area </a:t>
            </a:r>
            <a:r>
              <a:rPr lang="en-GB" sz="1400" b="1" dirty="0" smtClean="0">
                <a:solidFill>
                  <a:srgbClr val="0070C0"/>
                </a:solidFill>
                <a:latin typeface="Times New Roman" panose="02020603050405020304" pitchFamily="18" charset="0"/>
                <a:cs typeface="Times New Roman" panose="02020603050405020304" pitchFamily="18" charset="0"/>
              </a:rPr>
              <a:t>1</a:t>
            </a:r>
            <a:endParaRPr lang="en-US" sz="1400" b="1" dirty="0">
              <a:solidFill>
                <a:srgbClr val="0070C0"/>
              </a:solidFill>
              <a:latin typeface="Times New Roman" panose="02020603050405020304" pitchFamily="18" charset="0"/>
              <a:cs typeface="Times New Roman" panose="02020603050405020304" pitchFamily="18" charset="0"/>
            </a:endParaRP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3564298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normAutofit/>
          </a:bodyPr>
          <a:lstStyle/>
          <a:p>
            <a:r>
              <a:rPr lang="en-US" sz="2600" b="1" spc="100" dirty="0">
                <a:ln w="3175" cmpd="sng">
                  <a:noFill/>
                </a:ln>
                <a:solidFill>
                  <a:srgbClr val="0070C0"/>
                </a:solidFill>
                <a:latin typeface="Copperplate Gothic Bold" panose="020E0705020206020404" pitchFamily="34" charset="0"/>
              </a:rPr>
              <a:t>3. Mapping at targets level (</a:t>
            </a:r>
            <a:r>
              <a:rPr lang="en-US" sz="2400" b="1" spc="100" dirty="0">
                <a:ln w="3175" cmpd="sng">
                  <a:noFill/>
                </a:ln>
                <a:solidFill>
                  <a:srgbClr val="0070C0"/>
                </a:solidFill>
                <a:latin typeface="Copperplate Gothic Bold" panose="020E0705020206020404" pitchFamily="34" charset="0"/>
              </a:rPr>
              <a:t>cont’d</a:t>
            </a:r>
            <a:r>
              <a:rPr lang="en-US" sz="2600" b="1" spc="100" dirty="0">
                <a:ln w="3175" cmpd="sng">
                  <a:noFill/>
                </a:ln>
                <a:solidFill>
                  <a:srgbClr val="0070C0"/>
                </a:solidFill>
                <a:latin typeface="Copperplate Gothic Bold" panose="020E0705020206020404" pitchFamily="34" charset="0"/>
              </a:rPr>
              <a:t>)</a:t>
            </a:r>
            <a:r>
              <a:rPr lang="en-US" sz="2600" b="1" spc="100" dirty="0" smtClean="0">
                <a:solidFill>
                  <a:srgbClr val="0070C0"/>
                </a:solidFill>
                <a:latin typeface="Copperplate Gothic Bold" panose="020E0705020206020404" pitchFamily="34" charset="0"/>
                <a:ea typeface="+mn-ea"/>
                <a:cs typeface="+mn-cs"/>
              </a:rPr>
              <a:t> </a:t>
            </a:r>
            <a:endParaRPr lang="en-US" sz="1800" dirty="0">
              <a:solidFill>
                <a:srgbClr val="7030A0"/>
              </a:solidFill>
            </a:endParaRPr>
          </a:p>
        </p:txBody>
      </p:sp>
      <p:sp>
        <p:nvSpPr>
          <p:cNvPr id="3" name="Content Placeholder 2"/>
          <p:cNvSpPr>
            <a:spLocks noGrp="1"/>
          </p:cNvSpPr>
          <p:nvPr>
            <p:ph idx="1"/>
          </p:nvPr>
        </p:nvSpPr>
        <p:spPr>
          <a:xfrm>
            <a:off x="1014217" y="2276872"/>
            <a:ext cx="7704667" cy="3456384"/>
          </a:xfrm>
        </p:spPr>
        <p:txBody>
          <a:bodyPr>
            <a:normAutofit fontScale="70000" lnSpcReduction="20000"/>
          </a:bodyPr>
          <a:lstStyle/>
          <a:p>
            <a:pPr lvl="0" algn="just">
              <a:lnSpc>
                <a:spcPts val="2900"/>
              </a:lnSpc>
            </a:pPr>
            <a:r>
              <a:rPr lang="en-US" sz="2300" dirty="0">
                <a:latin typeface="Times New Roman" panose="02020603050405020304" pitchFamily="18" charset="0"/>
                <a:ea typeface="Times New Roman" panose="02020603050405020304" pitchFamily="18" charset="0"/>
              </a:rPr>
              <a:t>Matching was done at the target level starting with Agenda 2063 national targets and then identifying the corresponding Agenda 2030 target(s)</a:t>
            </a:r>
          </a:p>
          <a:p>
            <a:pPr lvl="0" algn="just">
              <a:lnSpc>
                <a:spcPts val="2900"/>
              </a:lnSpc>
            </a:pPr>
            <a:r>
              <a:rPr lang="en-US" sz="2300" dirty="0">
                <a:latin typeface="Times New Roman" panose="02020603050405020304" pitchFamily="18" charset="0"/>
                <a:ea typeface="Times New Roman" panose="02020603050405020304" pitchFamily="18" charset="0"/>
              </a:rPr>
              <a:t>It was found that the targets from both </a:t>
            </a:r>
            <a:r>
              <a:rPr lang="en-US" sz="2300" dirty="0" smtClean="0">
                <a:latin typeface="Times New Roman" panose="02020603050405020304" pitchFamily="18" charset="0"/>
                <a:ea typeface="Times New Roman" panose="02020603050405020304" pitchFamily="18" charset="0"/>
              </a:rPr>
              <a:t>agendas do </a:t>
            </a:r>
            <a:r>
              <a:rPr lang="en-US" sz="2300" dirty="0">
                <a:latin typeface="Times New Roman" panose="02020603050405020304" pitchFamily="18" charset="0"/>
                <a:ea typeface="Times New Roman" panose="02020603050405020304" pitchFamily="18" charset="0"/>
              </a:rPr>
              <a:t>not exactly match but overlap </a:t>
            </a:r>
          </a:p>
          <a:p>
            <a:pPr lvl="0" algn="just">
              <a:lnSpc>
                <a:spcPts val="2900"/>
              </a:lnSpc>
            </a:pPr>
            <a:r>
              <a:rPr lang="en-US" sz="2300" dirty="0">
                <a:latin typeface="Times New Roman" panose="02020603050405020304" pitchFamily="18" charset="0"/>
                <a:ea typeface="Times New Roman" panose="02020603050405020304" pitchFamily="18" charset="0"/>
              </a:rPr>
              <a:t>One Agenda 2063 national target could overlap with one or more Agenda 2030 targets and there can be Agenda 2063 national target which does not overlap with any of the Agenda 2030 targets</a:t>
            </a:r>
          </a:p>
          <a:p>
            <a:pPr lvl="0" algn="just">
              <a:lnSpc>
                <a:spcPts val="2900"/>
              </a:lnSpc>
            </a:pPr>
            <a:r>
              <a:rPr lang="en-US" sz="2300" dirty="0">
                <a:latin typeface="Times New Roman" panose="02020603050405020304" pitchFamily="18" charset="0"/>
                <a:ea typeface="Times New Roman" panose="02020603050405020304" pitchFamily="18" charset="0"/>
              </a:rPr>
              <a:t>The targets for Agenda 2063 are national while the Agenda 2030 targets are universal. </a:t>
            </a:r>
          </a:p>
          <a:p>
            <a:endParaRPr lang="en-US" sz="1400" dirty="0"/>
          </a:p>
        </p:txBody>
      </p:sp>
      <p:sp>
        <p:nvSpPr>
          <p:cNvPr id="4" name="Rectangle 3"/>
          <p:cNvSpPr/>
          <p:nvPr/>
        </p:nvSpPr>
        <p:spPr>
          <a:xfrm>
            <a:off x="982133" y="1844824"/>
            <a:ext cx="7920880" cy="369332"/>
          </a:xfrm>
          <a:prstGeom prst="rect">
            <a:avLst/>
          </a:prstGeom>
        </p:spPr>
        <p:txBody>
          <a:bodyPr wrap="square">
            <a:spAutoFit/>
          </a:bodyPr>
          <a:lstStyle/>
          <a:p>
            <a:pPr algn="just"/>
            <a:r>
              <a:rPr lang="en-GB" sz="1600" b="1" dirty="0" smtClean="0">
                <a:solidFill>
                  <a:srgbClr val="0070C0"/>
                </a:solidFill>
                <a:latin typeface="Times New Roman" panose="02020603050405020304" pitchFamily="18" charset="0"/>
                <a:cs typeface="Times New Roman" panose="02020603050405020304" pitchFamily="18" charset="0"/>
              </a:rPr>
              <a:t>Results of targets mapping </a:t>
            </a:r>
            <a:r>
              <a:rPr lang="en-GB" b="1" dirty="0" smtClean="0">
                <a:solidFill>
                  <a:srgbClr val="0070C0"/>
                </a:solidFill>
                <a:latin typeface="Times New Roman" panose="02020603050405020304" pitchFamily="18" charset="0"/>
                <a:cs typeface="Times New Roman" panose="02020603050405020304" pitchFamily="18" charset="0"/>
              </a:rPr>
              <a:t>of</a:t>
            </a:r>
            <a:r>
              <a:rPr lang="en-GB" sz="1600" b="1" dirty="0" smtClean="0">
                <a:solidFill>
                  <a:srgbClr val="0070C0"/>
                </a:solidFill>
                <a:latin typeface="Times New Roman" panose="02020603050405020304" pitchFamily="18" charset="0"/>
                <a:cs typeface="Times New Roman" panose="02020603050405020304" pitchFamily="18" charset="0"/>
              </a:rPr>
              <a:t> the two Agendas</a:t>
            </a:r>
            <a:endParaRPr lang="en-US" sz="1600" b="1" dirty="0">
              <a:solidFill>
                <a:srgbClr val="0070C0"/>
              </a:solidFill>
              <a:latin typeface="Times New Roman" panose="02020603050405020304" pitchFamily="18" charset="0"/>
              <a:cs typeface="Times New Roman" panose="02020603050405020304" pitchFamily="18" charset="0"/>
            </a:endParaRP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155116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910347" cy="883567"/>
          </a:xfrm>
        </p:spPr>
        <p:txBody>
          <a:bodyPr>
            <a:normAutofit/>
          </a:bodyPr>
          <a:lstStyle/>
          <a:p>
            <a:r>
              <a:rPr lang="en-US" sz="2600" b="1" spc="100" dirty="0">
                <a:ln w="3175" cmpd="sng">
                  <a:noFill/>
                </a:ln>
                <a:solidFill>
                  <a:srgbClr val="0070C0"/>
                </a:solidFill>
                <a:latin typeface="Copperplate Gothic Bold" panose="020E0705020206020404" pitchFamily="34" charset="0"/>
              </a:rPr>
              <a:t>3. Mapping at targets level (</a:t>
            </a:r>
            <a:r>
              <a:rPr lang="en-US" sz="2400" b="1" spc="100" dirty="0">
                <a:ln w="3175" cmpd="sng">
                  <a:noFill/>
                </a:ln>
                <a:solidFill>
                  <a:srgbClr val="0070C0"/>
                </a:solidFill>
                <a:latin typeface="Copperplate Gothic Bold" panose="020E0705020206020404" pitchFamily="34" charset="0"/>
              </a:rPr>
              <a:t>cont’d</a:t>
            </a:r>
            <a:r>
              <a:rPr lang="en-US" sz="2600" b="1" spc="100" dirty="0">
                <a:ln w="3175" cmpd="sng">
                  <a:noFill/>
                </a:ln>
                <a:solidFill>
                  <a:srgbClr val="0070C0"/>
                </a:solidFill>
                <a:latin typeface="Copperplate Gothic Bold" panose="020E0705020206020404" pitchFamily="34" charset="0"/>
              </a:rPr>
              <a:t>)</a:t>
            </a:r>
            <a:r>
              <a:rPr lang="en-US" sz="2600" b="1" spc="100" dirty="0" smtClean="0">
                <a:solidFill>
                  <a:srgbClr val="0070C0"/>
                </a:solidFill>
                <a:latin typeface="Copperplate Gothic Bold" panose="020E0705020206020404" pitchFamily="34" charset="0"/>
                <a:ea typeface="+mn-ea"/>
                <a:cs typeface="+mn-cs"/>
              </a:rPr>
              <a:t>  </a:t>
            </a:r>
            <a:endParaRPr lang="en-US" dirty="0"/>
          </a:p>
        </p:txBody>
      </p:sp>
      <p:sp>
        <p:nvSpPr>
          <p:cNvPr id="3" name="Content Placeholder 2"/>
          <p:cNvSpPr>
            <a:spLocks noGrp="1"/>
          </p:cNvSpPr>
          <p:nvPr>
            <p:ph idx="1"/>
          </p:nvPr>
        </p:nvSpPr>
        <p:spPr>
          <a:xfrm>
            <a:off x="982133" y="1484784"/>
            <a:ext cx="7704667" cy="4052896"/>
          </a:xfrm>
        </p:spPr>
        <p:txBody>
          <a:bodyPr>
            <a:normAutofit/>
          </a:bodyPr>
          <a:lstStyle/>
          <a:p>
            <a:pPr lvl="0" algn="just"/>
            <a:r>
              <a:rPr lang="en-US" sz="2300" dirty="0">
                <a:latin typeface="Times New Roman" panose="02020603050405020304" pitchFamily="18" charset="0"/>
                <a:ea typeface="Times New Roman" panose="02020603050405020304" pitchFamily="18" charset="0"/>
              </a:rPr>
              <a:t>There are 174 national targets in Agenda 2063, out of which 36 (21%) do not have any overlapping Agenda 2030 targets.</a:t>
            </a:r>
          </a:p>
          <a:p>
            <a:pPr lvl="0" algn="just"/>
            <a:r>
              <a:rPr lang="en-US" sz="2300" dirty="0">
                <a:latin typeface="Times New Roman" panose="02020603050405020304" pitchFamily="18" charset="0"/>
                <a:ea typeface="Times New Roman" panose="02020603050405020304" pitchFamily="18" charset="0"/>
              </a:rPr>
              <a:t>There are 56 out of 169 Agenda 2030 targets (33%) for which there are no overlapping Agenda 2063 national targets </a:t>
            </a:r>
          </a:p>
          <a:p>
            <a:pPr lvl="0" algn="just"/>
            <a:r>
              <a:rPr lang="en-US" sz="2300" dirty="0">
                <a:latin typeface="Times New Roman" panose="02020603050405020304" pitchFamily="18" charset="0"/>
                <a:ea typeface="Times New Roman" panose="02020603050405020304" pitchFamily="18" charset="0"/>
              </a:rPr>
              <a:t>There are 66 out of 174 Agenda 2063 targets (39%) which overlap with exactly one Agenda 2030 target each, and rest that overlap with two or more targets</a:t>
            </a:r>
          </a:p>
          <a:p>
            <a:pPr algn="just"/>
            <a:endParaRPr lang="en-US" sz="2300" dirty="0"/>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9124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64096" y="260648"/>
            <a:ext cx="8244408" cy="477054"/>
          </a:xfrm>
          <a:prstGeom prst="rect">
            <a:avLst/>
          </a:prstGeom>
          <a:noFill/>
        </p:spPr>
        <p:txBody>
          <a:bodyPr wrap="square" rtlCol="0">
            <a:spAutoFit/>
          </a:bodyPr>
          <a:lstStyle/>
          <a:p>
            <a:pPr algn="ctr"/>
            <a:r>
              <a:rPr lang="en-US" sz="2500" b="1" spc="100" dirty="0" smtClean="0">
                <a:ln w="3175" cmpd="sng">
                  <a:noFill/>
                </a:ln>
                <a:solidFill>
                  <a:srgbClr val="0070C0"/>
                </a:solidFill>
                <a:latin typeface="Copperplate Gothic Bold" panose="020E0705020206020404" pitchFamily="34" charset="0"/>
              </a:rPr>
              <a:t>4. Continental  indicators framework </a:t>
            </a:r>
            <a:endParaRPr lang="en-GB" sz="2500" b="1" spc="100" dirty="0">
              <a:ln w="3175" cmpd="sng">
                <a:noFill/>
              </a:ln>
              <a:solidFill>
                <a:srgbClr val="0070C0"/>
              </a:solidFill>
              <a:latin typeface="Copperplate Gothic Bold" panose="020E0705020206020404" pitchFamily="34" charset="0"/>
            </a:endParaRPr>
          </a:p>
        </p:txBody>
      </p:sp>
      <p:sp>
        <p:nvSpPr>
          <p:cNvPr id="9" name="Rectangle 8"/>
          <p:cNvSpPr/>
          <p:nvPr/>
        </p:nvSpPr>
        <p:spPr>
          <a:xfrm>
            <a:off x="1630205" y="836712"/>
            <a:ext cx="5822115" cy="400110"/>
          </a:xfrm>
          <a:prstGeom prst="rect">
            <a:avLst/>
          </a:prstGeom>
        </p:spPr>
        <p:txBody>
          <a:bodyPr wrap="square">
            <a:spAutoFit/>
          </a:bodyPr>
          <a:lstStyle/>
          <a:p>
            <a:pPr algn="just"/>
            <a:r>
              <a:rPr lang="en-GB" sz="2000" b="1" dirty="0" smtClean="0">
                <a:solidFill>
                  <a:srgbClr val="0070C0"/>
                </a:solidFill>
                <a:latin typeface="Times New Roman" panose="02020603050405020304" pitchFamily="18" charset="0"/>
                <a:cs typeface="Times New Roman" panose="02020603050405020304" pitchFamily="18" charset="0"/>
              </a:rPr>
              <a:t>Proposed  continental </a:t>
            </a:r>
            <a:r>
              <a:rPr lang="en-GB" sz="2000" b="1" dirty="0">
                <a:solidFill>
                  <a:srgbClr val="0070C0"/>
                </a:solidFill>
                <a:latin typeface="Times New Roman" panose="02020603050405020304" pitchFamily="18" charset="0"/>
                <a:cs typeface="Times New Roman" panose="02020603050405020304" pitchFamily="18" charset="0"/>
              </a:rPr>
              <a:t>indicators </a:t>
            </a:r>
            <a:r>
              <a:rPr lang="en-GB" sz="2000" b="1" dirty="0" smtClean="0">
                <a:solidFill>
                  <a:srgbClr val="0070C0"/>
                </a:solidFill>
                <a:latin typeface="Times New Roman" panose="02020603050405020304" pitchFamily="18" charset="0"/>
                <a:cs typeface="Times New Roman" panose="02020603050405020304" pitchFamily="18" charset="0"/>
              </a:rPr>
              <a:t>framework</a:t>
            </a:r>
            <a:endParaRPr lang="en-US" sz="2000" b="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91680" y="1268760"/>
            <a:ext cx="6480720" cy="51125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
        <p:nvSpPr>
          <p:cNvPr id="15" name="Oval 14"/>
          <p:cNvSpPr/>
          <p:nvPr/>
        </p:nvSpPr>
        <p:spPr>
          <a:xfrm>
            <a:off x="4613792" y="1453307"/>
            <a:ext cx="2743200" cy="2578735"/>
          </a:xfrm>
          <a:prstGeom prst="ellips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200" b="1" dirty="0">
                <a:solidFill>
                  <a:srgbClr val="44546A"/>
                </a:solidFill>
                <a:effectLst/>
                <a:ea typeface="Calibri" panose="020F0502020204030204" pitchFamily="34" charset="0"/>
                <a:cs typeface="Times New Roman" panose="02020603050405020304" pitchFamily="18" charset="0"/>
              </a:rPr>
              <a:t>    Agenda 2030 indicators</a:t>
            </a:r>
            <a:endParaRPr lang="en-US" sz="1100" dirty="0">
              <a:effectLst/>
              <a:ea typeface="Calibri" panose="020F0502020204030204" pitchFamily="34" charset="0"/>
              <a:cs typeface="Times New Roman" panose="02020603050405020304" pitchFamily="18" charset="0"/>
            </a:endParaRPr>
          </a:p>
        </p:txBody>
      </p:sp>
      <p:sp>
        <p:nvSpPr>
          <p:cNvPr id="16" name="Oval 15"/>
          <p:cNvSpPr/>
          <p:nvPr/>
        </p:nvSpPr>
        <p:spPr>
          <a:xfrm>
            <a:off x="2577873" y="1449178"/>
            <a:ext cx="2562225" cy="2625725"/>
          </a:xfrm>
          <a:prstGeom prst="ellipse">
            <a:avLst/>
          </a:prstGeom>
          <a:solidFill>
            <a:schemeClr val="accent1">
              <a:alpha val="77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200">
                <a:ln>
                  <a:noFill/>
                </a:ln>
                <a:solidFill>
                  <a:srgbClr val="44546A"/>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Agenda 2063 indicators</a:t>
            </a:r>
            <a:endParaRPr lang="en-US" sz="1100">
              <a:effectLst/>
              <a:ea typeface="Calibri" panose="020F0502020204030204" pitchFamily="34" charset="0"/>
              <a:cs typeface="Times New Roman" panose="02020603050405020304" pitchFamily="18" charset="0"/>
            </a:endParaRPr>
          </a:p>
        </p:txBody>
      </p:sp>
      <p:sp>
        <p:nvSpPr>
          <p:cNvPr id="17" name="Down Arrow 16"/>
          <p:cNvSpPr/>
          <p:nvPr/>
        </p:nvSpPr>
        <p:spPr>
          <a:xfrm>
            <a:off x="4771506" y="3118389"/>
            <a:ext cx="185420" cy="117030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Oval 17"/>
          <p:cNvSpPr/>
          <p:nvPr/>
        </p:nvSpPr>
        <p:spPr>
          <a:xfrm>
            <a:off x="5547242" y="2767945"/>
            <a:ext cx="876300" cy="83756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solidFill>
                  <a:srgbClr val="44546A"/>
                </a:solidFill>
                <a:effectLst/>
                <a:ea typeface="Calibri" panose="020F0502020204030204" pitchFamily="34" charset="0"/>
                <a:cs typeface="Times New Roman" panose="02020603050405020304" pitchFamily="18" charset="0"/>
              </a:rPr>
              <a:t>Core</a:t>
            </a:r>
            <a:endParaRPr lang="en-US" sz="1100">
              <a:effectLst/>
              <a:ea typeface="Calibri" panose="020F0502020204030204" pitchFamily="34" charset="0"/>
              <a:cs typeface="Times New Roman" panose="02020603050405020304" pitchFamily="18" charset="0"/>
            </a:endParaRPr>
          </a:p>
        </p:txBody>
      </p:sp>
      <p:sp>
        <p:nvSpPr>
          <p:cNvPr id="19" name="Oval 18"/>
          <p:cNvSpPr/>
          <p:nvPr/>
        </p:nvSpPr>
        <p:spPr>
          <a:xfrm>
            <a:off x="3310137" y="2844780"/>
            <a:ext cx="856615" cy="77152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solidFill>
                  <a:srgbClr val="44546A"/>
                </a:solidFill>
                <a:effectLst/>
                <a:ea typeface="Calibri" panose="020F0502020204030204" pitchFamily="34" charset="0"/>
                <a:cs typeface="Times New Roman" panose="02020603050405020304" pitchFamily="18" charset="0"/>
              </a:rPr>
              <a:t>Core </a:t>
            </a:r>
            <a:endParaRPr lang="en-US" sz="1100">
              <a:effectLst/>
              <a:ea typeface="Calibri" panose="020F0502020204030204" pitchFamily="34" charset="0"/>
              <a:cs typeface="Times New Roman" panose="02020603050405020304" pitchFamily="18" charset="0"/>
            </a:endParaRPr>
          </a:p>
        </p:txBody>
      </p:sp>
      <p:sp>
        <p:nvSpPr>
          <p:cNvPr id="20" name="Bent-Up Arrow 19"/>
          <p:cNvSpPr/>
          <p:nvPr/>
        </p:nvSpPr>
        <p:spPr>
          <a:xfrm rot="10800000">
            <a:off x="5283717" y="3411023"/>
            <a:ext cx="285750" cy="828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Bent-Up Arrow 20"/>
          <p:cNvSpPr/>
          <p:nvPr/>
        </p:nvSpPr>
        <p:spPr>
          <a:xfrm rot="10800000" flipH="1">
            <a:off x="4137860" y="3401815"/>
            <a:ext cx="323850" cy="846455"/>
          </a:xfrm>
          <a:prstGeom prst="bentUp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Oval 21"/>
          <p:cNvSpPr/>
          <p:nvPr/>
        </p:nvSpPr>
        <p:spPr>
          <a:xfrm>
            <a:off x="4623317" y="2541885"/>
            <a:ext cx="495300" cy="535940"/>
          </a:xfrm>
          <a:prstGeom prst="ellipse">
            <a:avLst/>
          </a:prstGeom>
          <a:solidFill>
            <a:srgbClr val="FFC000">
              <a:lumMod val="60000"/>
              <a:lumOff val="4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00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Oval 22"/>
          <p:cNvSpPr/>
          <p:nvPr/>
        </p:nvSpPr>
        <p:spPr>
          <a:xfrm>
            <a:off x="3884901" y="4336616"/>
            <a:ext cx="2009775" cy="1695450"/>
          </a:xfrm>
          <a:prstGeom prst="ellipse">
            <a:avLst/>
          </a:prstGeom>
          <a:solidFill>
            <a:schemeClr val="accent4">
              <a:alpha val="9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44546A"/>
                </a:solidFill>
                <a:effectLst/>
                <a:ea typeface="Calibri" panose="020F0502020204030204" pitchFamily="34" charset="0"/>
                <a:cs typeface="Times New Roman" panose="02020603050405020304" pitchFamily="18" charset="0"/>
              </a:rPr>
              <a:t> Set of indicators for Integrated Monitoring in Africa</a:t>
            </a:r>
            <a:endParaRPr lang="en-US" sz="1100" dirty="0">
              <a:effectLst/>
              <a:ea typeface="Calibri" panose="020F0502020204030204" pitchFamily="34" charset="0"/>
              <a:cs typeface="Times New Roman" panose="02020603050405020304" pitchFamily="18" charset="0"/>
            </a:endParaRPr>
          </a:p>
        </p:txBody>
      </p:sp>
      <p:sp>
        <p:nvSpPr>
          <p:cNvPr id="8" name="Rectangle 10"/>
          <p:cNvSpPr>
            <a:spLocks noChangeArrowheads="1"/>
          </p:cNvSpPr>
          <p:nvPr/>
        </p:nvSpPr>
        <p:spPr bwMode="auto">
          <a:xfrm>
            <a:off x="1598177" y="14274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3"/>
          <p:cNvSpPr>
            <a:spLocks noChangeArrowheads="1"/>
          </p:cNvSpPr>
          <p:nvPr/>
        </p:nvSpPr>
        <p:spPr bwMode="auto">
          <a:xfrm>
            <a:off x="1598177" y="18846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8"/>
          <p:cNvSpPr>
            <a:spLocks noChangeArrowheads="1"/>
          </p:cNvSpPr>
          <p:nvPr/>
        </p:nvSpPr>
        <p:spPr bwMode="auto">
          <a:xfrm>
            <a:off x="1598177" y="18846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3028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300698"/>
            <a:ext cx="7704856" cy="400110"/>
          </a:xfrm>
          <a:prstGeom prst="rect">
            <a:avLst/>
          </a:prstGeom>
          <a:noFill/>
        </p:spPr>
        <p:txBody>
          <a:bodyPr wrap="square" rtlCol="0">
            <a:spAutoFit/>
          </a:bodyPr>
          <a:lstStyle/>
          <a:p>
            <a:pPr algn="ctr"/>
            <a:r>
              <a:rPr lang="en-GB" sz="2000" b="1" dirty="0" smtClean="0">
                <a:solidFill>
                  <a:srgbClr val="0070C0"/>
                </a:solidFill>
                <a:latin typeface="Times New Roman" panose="02020603050405020304" pitchFamily="18" charset="0"/>
                <a:cs typeface="Times New Roman" panose="02020603050405020304" pitchFamily="18" charset="0"/>
              </a:rPr>
              <a:t>Challenges </a:t>
            </a:r>
            <a:r>
              <a:rPr lang="en-GB" sz="2000" b="1" dirty="0">
                <a:solidFill>
                  <a:srgbClr val="0070C0"/>
                </a:solidFill>
                <a:latin typeface="Times New Roman" panose="02020603050405020304" pitchFamily="18" charset="0"/>
                <a:cs typeface="Times New Roman" panose="02020603050405020304" pitchFamily="18" charset="0"/>
              </a:rPr>
              <a:t>in development of regional and continental indicators</a:t>
            </a:r>
            <a:endParaRPr lang="en-US" sz="2000" b="1"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331640" y="1916832"/>
            <a:ext cx="7128792" cy="1472711"/>
          </a:xfrm>
          <a:prstGeom prst="rect">
            <a:avLst/>
          </a:prstGeom>
          <a:noFill/>
        </p:spPr>
        <p:txBody>
          <a:bodyPr wrap="square" rtlCol="0">
            <a:spAutoFit/>
          </a:bodyPr>
          <a:lstStyle/>
          <a:p>
            <a:pPr marL="285750" indent="-285750" algn="just" defTabSz="457200">
              <a:lnSpc>
                <a:spcPts val="2900"/>
              </a:lnSpc>
              <a:spcBef>
                <a:spcPct val="20000"/>
              </a:spcBef>
              <a:spcAft>
                <a:spcPts val="600"/>
              </a:spcAft>
              <a:buClr>
                <a:schemeClr val="accent1">
                  <a:lumMod val="75000"/>
                </a:schemeClr>
              </a:buClr>
              <a:buSzPct val="145000"/>
              <a:buFont typeface="Wingdings" panose="05000000000000000000" pitchFamily="2" charset="2"/>
              <a:buChar char="ü"/>
            </a:pPr>
            <a:r>
              <a:rPr lang="en-GB" dirty="0">
                <a:latin typeface="Times New Roman" panose="02020603050405020304" pitchFamily="18" charset="0"/>
                <a:ea typeface="Times New Roman" panose="02020603050405020304" pitchFamily="18" charset="0"/>
              </a:rPr>
              <a:t>L</a:t>
            </a:r>
            <a:r>
              <a:rPr lang="en-GB" dirty="0" smtClean="0">
                <a:latin typeface="Times New Roman" panose="02020603050405020304" pitchFamily="18" charset="0"/>
                <a:ea typeface="Times New Roman" panose="02020603050405020304" pitchFamily="18" charset="0"/>
              </a:rPr>
              <a:t>arge </a:t>
            </a:r>
            <a:r>
              <a:rPr lang="en-GB" dirty="0">
                <a:latin typeface="Times New Roman" panose="02020603050405020304" pitchFamily="18" charset="0"/>
                <a:ea typeface="Times New Roman" panose="02020603050405020304" pitchFamily="18" charset="0"/>
              </a:rPr>
              <a:t>number of indicators</a:t>
            </a:r>
          </a:p>
          <a:p>
            <a:pPr marL="285750" indent="-285750" algn="just" defTabSz="457200">
              <a:lnSpc>
                <a:spcPts val="2900"/>
              </a:lnSpc>
              <a:spcBef>
                <a:spcPct val="20000"/>
              </a:spcBef>
              <a:spcAft>
                <a:spcPts val="600"/>
              </a:spcAft>
              <a:buClr>
                <a:schemeClr val="accent1">
                  <a:lumMod val="75000"/>
                </a:schemeClr>
              </a:buClr>
              <a:buSzPct val="145000"/>
              <a:buFont typeface="Wingdings" panose="05000000000000000000" pitchFamily="2" charset="2"/>
              <a:buChar char="ü"/>
            </a:pPr>
            <a:r>
              <a:rPr lang="en-GB" dirty="0">
                <a:latin typeface="Times New Roman" panose="02020603050405020304" pitchFamily="18" charset="0"/>
                <a:ea typeface="Times New Roman" panose="02020603050405020304" pitchFamily="18" charset="0"/>
              </a:rPr>
              <a:t>Capacity challenges</a:t>
            </a:r>
          </a:p>
          <a:p>
            <a:pPr marL="285750" indent="-285750" algn="just" defTabSz="457200">
              <a:lnSpc>
                <a:spcPts val="2900"/>
              </a:lnSpc>
              <a:spcBef>
                <a:spcPct val="20000"/>
              </a:spcBef>
              <a:spcAft>
                <a:spcPts val="600"/>
              </a:spcAft>
              <a:buClr>
                <a:schemeClr val="accent1">
                  <a:lumMod val="75000"/>
                </a:schemeClr>
              </a:buClr>
              <a:buSzPct val="145000"/>
              <a:buFont typeface="Wingdings" panose="05000000000000000000" pitchFamily="2" charset="2"/>
              <a:buChar char="ü"/>
            </a:pPr>
            <a:r>
              <a:rPr lang="en-GB" dirty="0">
                <a:latin typeface="Times New Roman" panose="02020603050405020304" pitchFamily="18" charset="0"/>
                <a:ea typeface="Times New Roman" panose="02020603050405020304" pitchFamily="18" charset="0"/>
              </a:rPr>
              <a:t>Increased demand for technical assistance</a:t>
            </a:r>
            <a:endParaRPr lang="en-US" dirty="0">
              <a:latin typeface="Times New Roman" panose="02020603050405020304" pitchFamily="18" charset="0"/>
              <a:ea typeface="Times New Roman" panose="02020603050405020304" pitchFamily="18" charset="0"/>
            </a:endParaRPr>
          </a:p>
        </p:txBody>
      </p:sp>
      <p:sp>
        <p:nvSpPr>
          <p:cNvPr id="4" name="TextBox 3"/>
          <p:cNvSpPr txBox="1"/>
          <p:nvPr/>
        </p:nvSpPr>
        <p:spPr>
          <a:xfrm>
            <a:off x="971600" y="260648"/>
            <a:ext cx="7992888" cy="954107"/>
          </a:xfrm>
          <a:prstGeom prst="rect">
            <a:avLst/>
          </a:prstGeom>
          <a:noFill/>
        </p:spPr>
        <p:txBody>
          <a:bodyPr wrap="square" rtlCol="0">
            <a:spAutoFit/>
          </a:bodyPr>
          <a:lstStyle/>
          <a:p>
            <a:pPr algn="ctr"/>
            <a:r>
              <a:rPr lang="en-US" sz="2800" b="1" spc="100" dirty="0" smtClean="0">
                <a:ln w="3175" cmpd="sng">
                  <a:noFill/>
                </a:ln>
                <a:solidFill>
                  <a:srgbClr val="0070C0"/>
                </a:solidFill>
                <a:latin typeface="Copperplate Gothic Bold" panose="020E0705020206020404" pitchFamily="34" charset="0"/>
              </a:rPr>
              <a:t>4 </a:t>
            </a:r>
            <a:r>
              <a:rPr lang="en-US" sz="2800" b="1" spc="100" dirty="0">
                <a:ln w="3175" cmpd="sng">
                  <a:noFill/>
                </a:ln>
                <a:solidFill>
                  <a:srgbClr val="0070C0"/>
                </a:solidFill>
                <a:latin typeface="Copperplate Gothic Bold" panose="020E0705020206020404" pitchFamily="34" charset="0"/>
              </a:rPr>
              <a:t>Continental  indicators </a:t>
            </a:r>
            <a:r>
              <a:rPr lang="en-US" sz="2800" b="1" spc="100" dirty="0" smtClean="0">
                <a:ln w="3175" cmpd="sng">
                  <a:noFill/>
                </a:ln>
                <a:solidFill>
                  <a:srgbClr val="0070C0"/>
                </a:solidFill>
                <a:latin typeface="Copperplate Gothic Bold" panose="020E0705020206020404" pitchFamily="34" charset="0"/>
              </a:rPr>
              <a:t>framework (</a:t>
            </a:r>
            <a:r>
              <a:rPr lang="en-US" sz="2400" b="1" spc="100" dirty="0" smtClean="0">
                <a:ln w="3175" cmpd="sng">
                  <a:noFill/>
                </a:ln>
                <a:solidFill>
                  <a:srgbClr val="0070C0"/>
                </a:solidFill>
                <a:latin typeface="Copperplate Gothic Bold" panose="020E0705020206020404" pitchFamily="34" charset="0"/>
              </a:rPr>
              <a:t>cont’d</a:t>
            </a:r>
            <a:r>
              <a:rPr lang="en-US" sz="2800" b="1" spc="100" dirty="0" smtClean="0">
                <a:ln w="3175" cmpd="sng">
                  <a:noFill/>
                </a:ln>
                <a:solidFill>
                  <a:srgbClr val="0070C0"/>
                </a:solidFill>
                <a:latin typeface="Copperplate Gothic Bold" panose="020E0705020206020404" pitchFamily="34" charset="0"/>
              </a:rPr>
              <a:t>)</a:t>
            </a:r>
            <a:r>
              <a:rPr lang="en-US" sz="2600" b="1" spc="100" dirty="0" smtClean="0">
                <a:ln w="3175" cmpd="sng">
                  <a:noFill/>
                </a:ln>
                <a:solidFill>
                  <a:srgbClr val="0070C0"/>
                </a:solidFill>
                <a:latin typeface="Copperplate Gothic Bold" panose="020E0705020206020404" pitchFamily="34" charset="0"/>
              </a:rPr>
              <a:t> </a:t>
            </a:r>
            <a:endParaRPr lang="en-GB" sz="2600" b="1" spc="100" dirty="0">
              <a:ln w="3175" cmpd="sng">
                <a:noFill/>
              </a:ln>
              <a:solidFill>
                <a:srgbClr val="0070C0"/>
              </a:solidFill>
              <a:latin typeface="Copperplate Gothic Bold" panose="020E0705020206020404" pitchFamily="34" charset="0"/>
            </a:endParaRPr>
          </a:p>
        </p:txBody>
      </p:sp>
      <p:pic>
        <p:nvPicPr>
          <p:cNvPr id="5"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208903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120" y="332656"/>
            <a:ext cx="7092280" cy="492443"/>
          </a:xfrm>
          <a:prstGeom prst="rect">
            <a:avLst/>
          </a:prstGeom>
          <a:noFill/>
        </p:spPr>
        <p:txBody>
          <a:bodyPr wrap="square" rtlCol="0">
            <a:spAutoFit/>
          </a:bodyPr>
          <a:lstStyle/>
          <a:p>
            <a:pPr algn="ctr"/>
            <a:r>
              <a:rPr lang="en-GB" sz="2600" b="1" spc="100" dirty="0" smtClean="0">
                <a:ln w="3175" cmpd="sng">
                  <a:noFill/>
                </a:ln>
                <a:solidFill>
                  <a:srgbClr val="0070C0"/>
                </a:solidFill>
                <a:latin typeface="Copperplate Gothic Bold" panose="020E0705020206020404" pitchFamily="34" charset="0"/>
              </a:rPr>
              <a:t>5. CURRENT STATUS</a:t>
            </a:r>
            <a:endParaRPr lang="en-US" sz="2600" b="1" spc="100" dirty="0">
              <a:ln w="3175" cmpd="sng">
                <a:noFill/>
              </a:ln>
              <a:solidFill>
                <a:srgbClr val="0070C0"/>
              </a:solidFill>
              <a:latin typeface="Copperplate Gothic Bold" panose="020E0705020206020404" pitchFamily="34" charset="0"/>
            </a:endParaRPr>
          </a:p>
        </p:txBody>
      </p:sp>
      <p:sp>
        <p:nvSpPr>
          <p:cNvPr id="3" name="TextBox 2"/>
          <p:cNvSpPr txBox="1"/>
          <p:nvPr/>
        </p:nvSpPr>
        <p:spPr>
          <a:xfrm>
            <a:off x="971600" y="1340768"/>
            <a:ext cx="7416824" cy="5669244"/>
          </a:xfrm>
          <a:prstGeom prst="rect">
            <a:avLst/>
          </a:prstGeom>
          <a:noFill/>
        </p:spPr>
        <p:txBody>
          <a:bodyPr wrap="square" rtlCol="0">
            <a:spAutoFit/>
          </a:bodyPr>
          <a:lstStyle/>
          <a:p>
            <a:pPr algn="just" defTabSz="457200">
              <a:spcBef>
                <a:spcPct val="20000"/>
              </a:spcBef>
              <a:spcAft>
                <a:spcPts val="600"/>
              </a:spcAft>
              <a:buClr>
                <a:schemeClr val="accent1">
                  <a:lumMod val="75000"/>
                </a:schemeClr>
              </a:buClr>
              <a:buSzPct val="145000"/>
            </a:pPr>
            <a:r>
              <a:rPr lang="en-GB" b="1" dirty="0">
                <a:solidFill>
                  <a:srgbClr val="0070C0"/>
                </a:solidFill>
                <a:latin typeface="Times New Roman" panose="02020603050405020304" pitchFamily="18" charset="0"/>
                <a:ea typeface="Times New Roman" panose="02020603050405020304" pitchFamily="18" charset="0"/>
              </a:rPr>
              <a:t>Continental </a:t>
            </a:r>
            <a:r>
              <a:rPr lang="en-GB" b="1" dirty="0" smtClean="0">
                <a:solidFill>
                  <a:srgbClr val="0070C0"/>
                </a:solidFill>
                <a:latin typeface="Times New Roman" panose="02020603050405020304" pitchFamily="18" charset="0"/>
                <a:ea typeface="Times New Roman" panose="02020603050405020304" pitchFamily="18" charset="0"/>
              </a:rPr>
              <a:t>set </a:t>
            </a:r>
            <a:r>
              <a:rPr lang="en-GB" b="1" dirty="0">
                <a:solidFill>
                  <a:srgbClr val="0070C0"/>
                </a:solidFill>
                <a:latin typeface="Times New Roman" panose="02020603050405020304" pitchFamily="18" charset="0"/>
                <a:ea typeface="Times New Roman" panose="02020603050405020304" pitchFamily="18" charset="0"/>
              </a:rPr>
              <a:t>of </a:t>
            </a:r>
            <a:r>
              <a:rPr lang="en-GB" b="1" dirty="0" smtClean="0">
                <a:solidFill>
                  <a:srgbClr val="0070C0"/>
                </a:solidFill>
                <a:latin typeface="Times New Roman" panose="02020603050405020304" pitchFamily="18" charset="0"/>
                <a:ea typeface="Times New Roman" panose="02020603050405020304" pitchFamily="18" charset="0"/>
              </a:rPr>
              <a:t>core indicators</a:t>
            </a:r>
          </a:p>
          <a:p>
            <a:pPr algn="just" defTabSz="457200">
              <a:spcBef>
                <a:spcPct val="20000"/>
              </a:spcBef>
              <a:spcAft>
                <a:spcPts val="600"/>
              </a:spcAft>
              <a:buClr>
                <a:schemeClr val="accent1">
                  <a:lumMod val="75000"/>
                </a:schemeClr>
              </a:buClr>
              <a:buSzPct val="145000"/>
            </a:pPr>
            <a:r>
              <a:rPr lang="en-US" b="1" dirty="0" smtClean="0">
                <a:solidFill>
                  <a:srgbClr val="0070C0"/>
                </a:solidFill>
                <a:latin typeface="Times New Roman" panose="02020603050405020304" pitchFamily="18" charset="0"/>
                <a:ea typeface="Times New Roman" panose="02020603050405020304" pitchFamily="18" charset="0"/>
              </a:rPr>
              <a:t>Agenda 2063</a:t>
            </a:r>
            <a:endParaRPr lang="en-GB" b="1" dirty="0" smtClean="0">
              <a:solidFill>
                <a:srgbClr val="0070C0"/>
              </a:solidFill>
              <a:latin typeface="Times New Roman" panose="02020603050405020304" pitchFamily="18" charset="0"/>
              <a:ea typeface="Times New Roman" panose="02020603050405020304" pitchFamily="18" charset="0"/>
            </a:endParaRPr>
          </a:p>
          <a:p>
            <a:pPr marL="285750" indent="-285750" algn="just" defTabSz="457200">
              <a:spcBef>
                <a:spcPct val="20000"/>
              </a:spcBef>
              <a:spcAft>
                <a:spcPts val="600"/>
              </a:spcAft>
              <a:buClr>
                <a:schemeClr val="accent1">
                  <a:lumMod val="75000"/>
                </a:schemeClr>
              </a:buClr>
              <a:buSzPct val="145000"/>
              <a:buFont typeface="Arial"/>
              <a:buChar char="•"/>
            </a:pPr>
            <a:r>
              <a:rPr lang="en-GB" dirty="0" smtClean="0">
                <a:latin typeface="Times New Roman" panose="02020603050405020304" pitchFamily="18" charset="0"/>
                <a:ea typeface="Times New Roman" panose="02020603050405020304" pitchFamily="18" charset="0"/>
              </a:rPr>
              <a:t>For Agenda 2063 the list of indicators has been finalized during the November 2016, Tunis, Tunisia meeting. </a:t>
            </a:r>
          </a:p>
          <a:p>
            <a:pPr marL="285750" indent="-285750" algn="just" defTabSz="457200">
              <a:spcBef>
                <a:spcPct val="20000"/>
              </a:spcBef>
              <a:spcAft>
                <a:spcPts val="600"/>
              </a:spcAft>
              <a:buClr>
                <a:schemeClr val="accent1">
                  <a:lumMod val="75000"/>
                </a:schemeClr>
              </a:buClr>
              <a:buSzPct val="145000"/>
              <a:buFont typeface="Arial"/>
              <a:buChar char="•"/>
            </a:pPr>
            <a:r>
              <a:rPr lang="en-US" dirty="0" smtClean="0">
                <a:latin typeface="Times New Roman" panose="02020603050405020304" pitchFamily="18" charset="0"/>
                <a:ea typeface="Times New Roman" panose="02020603050405020304" pitchFamily="18" charset="0"/>
              </a:rPr>
              <a:t>The meeting agreed to have 81 indicators for Agenda 2063 monitoring</a:t>
            </a:r>
          </a:p>
          <a:p>
            <a:pPr marL="285750" indent="-285750" algn="just" defTabSz="457200">
              <a:spcBef>
                <a:spcPct val="20000"/>
              </a:spcBef>
              <a:spcAft>
                <a:spcPts val="600"/>
              </a:spcAft>
              <a:buClr>
                <a:schemeClr val="accent1">
                  <a:lumMod val="75000"/>
                </a:schemeClr>
              </a:buClr>
              <a:buSzPct val="145000"/>
              <a:buFont typeface="Arial"/>
              <a:buChar char="•"/>
            </a:pPr>
            <a:r>
              <a:rPr lang="en-GB" dirty="0">
                <a:latin typeface="Times New Roman" panose="02020603050405020304" pitchFamily="18" charset="0"/>
                <a:ea typeface="Times New Roman" panose="02020603050405020304" pitchFamily="18" charset="0"/>
              </a:rPr>
              <a:t>In total </a:t>
            </a:r>
            <a:r>
              <a:rPr lang="en-GB" dirty="0" smtClean="0">
                <a:latin typeface="Times New Roman" panose="02020603050405020304" pitchFamily="18" charset="0"/>
                <a:ea typeface="Times New Roman" panose="02020603050405020304" pitchFamily="18" charset="0"/>
              </a:rPr>
              <a:t>6 </a:t>
            </a:r>
            <a:r>
              <a:rPr lang="en-GB" dirty="0">
                <a:latin typeface="Times New Roman" panose="02020603050405020304" pitchFamily="18" charset="0"/>
                <a:ea typeface="Times New Roman" panose="02020603050405020304" pitchFamily="18" charset="0"/>
              </a:rPr>
              <a:t>meetings were organized to come up with the list.</a:t>
            </a:r>
          </a:p>
          <a:p>
            <a:pPr algn="just" defTabSz="457200">
              <a:spcBef>
                <a:spcPct val="20000"/>
              </a:spcBef>
              <a:spcAft>
                <a:spcPts val="600"/>
              </a:spcAft>
              <a:buClr>
                <a:schemeClr val="accent1">
                  <a:lumMod val="75000"/>
                </a:schemeClr>
              </a:buClr>
              <a:buSzPct val="145000"/>
            </a:pPr>
            <a:r>
              <a:rPr lang="en-US" b="1" dirty="0" smtClean="0">
                <a:solidFill>
                  <a:schemeClr val="accent1">
                    <a:lumMod val="75000"/>
                  </a:schemeClr>
                </a:solidFill>
                <a:latin typeface="Times New Roman" panose="02020603050405020304" pitchFamily="18" charset="0"/>
                <a:ea typeface="Times New Roman" panose="02020603050405020304" pitchFamily="18" charset="0"/>
              </a:rPr>
              <a:t>Agenda 2030</a:t>
            </a:r>
          </a:p>
          <a:p>
            <a:pPr marL="285750" indent="-285750" algn="just" defTabSz="457200">
              <a:spcBef>
                <a:spcPct val="20000"/>
              </a:spcBef>
              <a:spcAft>
                <a:spcPts val="600"/>
              </a:spcAft>
              <a:buClr>
                <a:schemeClr val="accent1">
                  <a:lumMod val="75000"/>
                </a:schemeClr>
              </a:buClr>
              <a:buSzPct val="145000"/>
              <a:buFont typeface="Arial"/>
              <a:buChar char="•"/>
            </a:pPr>
            <a:r>
              <a:rPr lang="en-US" dirty="0" smtClean="0">
                <a:latin typeface="Times New Roman" panose="02020603050405020304" pitchFamily="18" charset="0"/>
                <a:ea typeface="Times New Roman" panose="02020603050405020304" pitchFamily="18" charset="0"/>
              </a:rPr>
              <a:t>ACS of ECA proposed 76 indicators for monitoring of Agenda 2030 at the continental level</a:t>
            </a:r>
          </a:p>
          <a:p>
            <a:pPr marL="285750" indent="-285750" algn="just" defTabSz="457200">
              <a:spcBef>
                <a:spcPct val="20000"/>
              </a:spcBef>
              <a:spcAft>
                <a:spcPts val="600"/>
              </a:spcAft>
              <a:buClr>
                <a:schemeClr val="accent1">
                  <a:lumMod val="75000"/>
                </a:schemeClr>
              </a:buClr>
              <a:buSzPct val="145000"/>
              <a:buFont typeface="Arial"/>
              <a:buChar char="•"/>
            </a:pPr>
            <a:r>
              <a:rPr lang="en-US" dirty="0" smtClean="0">
                <a:latin typeface="Times New Roman" panose="02020603050405020304" pitchFamily="18" charset="0"/>
                <a:ea typeface="Times New Roman" panose="02020603050405020304" pitchFamily="18" charset="0"/>
              </a:rPr>
              <a:t>The proposed Agenda 2030 indicators have been circulated to ECA substantive divisions for comments</a:t>
            </a:r>
          </a:p>
          <a:p>
            <a:pPr marL="285750" indent="-285750" algn="just" defTabSz="457200">
              <a:spcBef>
                <a:spcPct val="20000"/>
              </a:spcBef>
              <a:spcAft>
                <a:spcPts val="600"/>
              </a:spcAft>
              <a:buClr>
                <a:schemeClr val="accent1">
                  <a:lumMod val="75000"/>
                </a:schemeClr>
              </a:buClr>
              <a:buSzPct val="145000"/>
              <a:buFont typeface="Arial"/>
              <a:buChar char="•"/>
            </a:pPr>
            <a:r>
              <a:rPr lang="en-US" dirty="0" smtClean="0">
                <a:latin typeface="Times New Roman" panose="02020603050405020304" pitchFamily="18" charset="0"/>
                <a:ea typeface="Times New Roman" panose="02020603050405020304" pitchFamily="18" charset="0"/>
              </a:rPr>
              <a:t>Face to face meetings were also held between ACS and ECA substantive divisions</a:t>
            </a:r>
          </a:p>
          <a:p>
            <a:pPr marL="285750" indent="-285750" algn="just" defTabSz="457200">
              <a:spcBef>
                <a:spcPct val="20000"/>
              </a:spcBef>
              <a:spcAft>
                <a:spcPts val="600"/>
              </a:spcAft>
              <a:buClr>
                <a:schemeClr val="accent1">
                  <a:lumMod val="75000"/>
                </a:schemeClr>
              </a:buClr>
              <a:buSzPct val="145000"/>
              <a:buFont typeface="Arial"/>
              <a:buChar char="•"/>
            </a:pPr>
            <a:r>
              <a:rPr lang="en-US" dirty="0" smtClean="0">
                <a:latin typeface="Times New Roman" panose="02020603050405020304" pitchFamily="18" charset="0"/>
                <a:ea typeface="Times New Roman" panose="02020603050405020304" pitchFamily="18" charset="0"/>
              </a:rPr>
              <a:t>Consolidated list of indicators at ECA level ready.</a:t>
            </a:r>
          </a:p>
          <a:p>
            <a:endParaRPr lang="en-GB" sz="2800" dirty="0"/>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1957712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spc="100" dirty="0" smtClean="0">
                <a:ln w="3175" cmpd="sng">
                  <a:noFill/>
                </a:ln>
                <a:solidFill>
                  <a:srgbClr val="0070C0"/>
                </a:solidFill>
                <a:latin typeface="Copperplate Gothic Bold" panose="020E0705020206020404" pitchFamily="34" charset="0"/>
              </a:rPr>
              <a:t>6. WAY FORWARD</a:t>
            </a:r>
            <a:r>
              <a:rPr lang="en-US" sz="3600" b="1" spc="100" dirty="0">
                <a:ln w="3175" cmpd="sng">
                  <a:noFill/>
                </a:ln>
                <a:solidFill>
                  <a:srgbClr val="0070C0"/>
                </a:solidFill>
                <a:latin typeface="Copperplate Gothic Bold" panose="020E0705020206020404" pitchFamily="34" charset="0"/>
              </a:rPr>
              <a:t/>
            </a:r>
            <a:br>
              <a:rPr lang="en-US" sz="3600" b="1" spc="100" dirty="0">
                <a:ln w="3175" cmpd="sng">
                  <a:noFill/>
                </a:ln>
                <a:solidFill>
                  <a:srgbClr val="0070C0"/>
                </a:solidFill>
                <a:latin typeface="Copperplate Gothic Bold" panose="020E0705020206020404" pitchFamily="34" charset="0"/>
              </a:rPr>
            </a:br>
            <a:endParaRPr lang="en-GB" dirty="0"/>
          </a:p>
        </p:txBody>
      </p:sp>
      <p:sp>
        <p:nvSpPr>
          <p:cNvPr id="3" name="Content Placeholder 2"/>
          <p:cNvSpPr>
            <a:spLocks noGrp="1"/>
          </p:cNvSpPr>
          <p:nvPr>
            <p:ph idx="1"/>
          </p:nvPr>
        </p:nvSpPr>
        <p:spPr/>
        <p:txBody>
          <a:bodyPr/>
          <a:lstStyle/>
          <a:p>
            <a:r>
              <a:rPr lang="en-US" sz="1800" dirty="0" smtClean="0">
                <a:latin typeface="Times New Roman" panose="02020603050405020304" pitchFamily="18" charset="0"/>
                <a:cs typeface="Times New Roman" panose="02020603050405020304" pitchFamily="18" charset="0"/>
              </a:rPr>
              <a:t>ACS finalized the list of Agenda 2030 indicators by incorporating the comments from ECA substantive divisions</a:t>
            </a:r>
          </a:p>
          <a:p>
            <a:r>
              <a:rPr lang="en-US" sz="1800" dirty="0" smtClean="0">
                <a:latin typeface="Times New Roman" panose="02020603050405020304" pitchFamily="18" charset="0"/>
                <a:cs typeface="Times New Roman" panose="02020603050405020304" pitchFamily="18" charset="0"/>
              </a:rPr>
              <a:t>ACS </a:t>
            </a:r>
            <a:r>
              <a:rPr lang="en-US" sz="1800" smtClean="0">
                <a:latin typeface="Times New Roman" panose="02020603050405020304" pitchFamily="18" charset="0"/>
                <a:cs typeface="Times New Roman" panose="02020603050405020304" pitchFamily="18" charset="0"/>
              </a:rPr>
              <a:t>will prepared </a:t>
            </a:r>
            <a:r>
              <a:rPr lang="en-US" sz="1800" dirty="0" smtClean="0">
                <a:latin typeface="Times New Roman" panose="02020603050405020304" pitchFamily="18" charset="0"/>
                <a:cs typeface="Times New Roman" panose="02020603050405020304" pitchFamily="18" charset="0"/>
              </a:rPr>
              <a:t>the final list of continental indicators by integrating the indicators for the two agendas</a:t>
            </a:r>
          </a:p>
          <a:p>
            <a:r>
              <a:rPr lang="en-US" sz="1800" dirty="0" smtClean="0">
                <a:latin typeface="Times New Roman" panose="02020603050405020304" pitchFamily="18" charset="0"/>
                <a:cs typeface="Times New Roman" panose="02020603050405020304" pitchFamily="18" charset="0"/>
              </a:rPr>
              <a:t>ACS will circulate the continental list to AUC and </a:t>
            </a:r>
            <a:r>
              <a:rPr lang="en-US" sz="1800" dirty="0" err="1" smtClean="0">
                <a:latin typeface="Times New Roman" panose="02020603050405020304" pitchFamily="18" charset="0"/>
                <a:cs typeface="Times New Roman" panose="02020603050405020304" pitchFamily="18" charset="0"/>
              </a:rPr>
              <a:t>AfDB</a:t>
            </a:r>
            <a:r>
              <a:rPr lang="en-US" sz="1800" dirty="0" smtClean="0">
                <a:latin typeface="Times New Roman" panose="02020603050405020304" pitchFamily="18" charset="0"/>
                <a:cs typeface="Times New Roman" panose="02020603050405020304" pitchFamily="18" charset="0"/>
              </a:rPr>
              <a:t> for comments</a:t>
            </a:r>
          </a:p>
          <a:p>
            <a:r>
              <a:rPr lang="en-US" sz="1800" dirty="0" smtClean="0">
                <a:latin typeface="Times New Roman" panose="02020603050405020304" pitchFamily="18" charset="0"/>
                <a:cs typeface="Times New Roman" panose="02020603050405020304" pitchFamily="18" charset="0"/>
              </a:rPr>
              <a:t>The final list of agreed continental indicators will be presented the </a:t>
            </a:r>
            <a:r>
              <a:rPr lang="en-US" sz="1800" dirty="0" err="1" smtClean="0">
                <a:latin typeface="Times New Roman" panose="02020603050405020304" pitchFamily="18" charset="0"/>
                <a:cs typeface="Times New Roman" panose="02020603050405020304" pitchFamily="18" charset="0"/>
              </a:rPr>
              <a:t>CoDGs</a:t>
            </a:r>
            <a:r>
              <a:rPr lang="en-US" sz="1800" dirty="0" smtClean="0">
                <a:latin typeface="Times New Roman" panose="02020603050405020304" pitchFamily="18" charset="0"/>
                <a:cs typeface="Times New Roman" panose="02020603050405020304" pitchFamily="18" charset="0"/>
              </a:rPr>
              <a:t> / </a:t>
            </a:r>
            <a:r>
              <a:rPr lang="en-US" sz="1800" dirty="0" err="1" smtClean="0">
                <a:latin typeface="Times New Roman" panose="02020603050405020304" pitchFamily="18" charset="0"/>
                <a:cs typeface="Times New Roman" panose="02020603050405020304" pitchFamily="18" charset="0"/>
              </a:rPr>
              <a:t>StatCom</a:t>
            </a:r>
            <a:r>
              <a:rPr lang="en-US" sz="1800" dirty="0" smtClean="0">
                <a:latin typeface="Times New Roman" panose="02020603050405020304" pitchFamily="18" charset="0"/>
                <a:cs typeface="Times New Roman" panose="02020603050405020304" pitchFamily="18" charset="0"/>
              </a:rPr>
              <a:t>-Africa meeting</a:t>
            </a:r>
          </a:p>
          <a:p>
            <a:r>
              <a:rPr lang="en-US" sz="1800" dirty="0" smtClean="0">
                <a:latin typeface="Times New Roman" panose="02020603050405020304" pitchFamily="18" charset="0"/>
                <a:cs typeface="Times New Roman" panose="02020603050405020304" pitchFamily="18" charset="0"/>
              </a:rPr>
              <a:t>The list endorsed by </a:t>
            </a:r>
            <a:r>
              <a:rPr lang="en-US" sz="1800" dirty="0">
                <a:latin typeface="Times New Roman" panose="02020603050405020304" pitchFamily="18" charset="0"/>
                <a:cs typeface="Times New Roman" panose="02020603050405020304" pitchFamily="18" charset="0"/>
              </a:rPr>
              <a:t>the </a:t>
            </a:r>
            <a:r>
              <a:rPr lang="en-US" sz="1800" dirty="0" err="1">
                <a:latin typeface="Times New Roman" panose="02020603050405020304" pitchFamily="18" charset="0"/>
                <a:cs typeface="Times New Roman" panose="02020603050405020304" pitchFamily="18" charset="0"/>
              </a:rPr>
              <a:t>CoDGs</a:t>
            </a:r>
            <a:r>
              <a:rPr lang="en-US" sz="1800" dirty="0">
                <a:latin typeface="Times New Roman" panose="02020603050405020304" pitchFamily="18" charset="0"/>
                <a:cs typeface="Times New Roman" panose="02020603050405020304" pitchFamily="18" charset="0"/>
              </a:rPr>
              <a:t> / </a:t>
            </a:r>
            <a:r>
              <a:rPr lang="en-US" sz="1800" dirty="0" err="1">
                <a:latin typeface="Times New Roman" panose="02020603050405020304" pitchFamily="18" charset="0"/>
                <a:cs typeface="Times New Roman" panose="02020603050405020304" pitchFamily="18" charset="0"/>
              </a:rPr>
              <a:t>StatCom</a:t>
            </a:r>
            <a:r>
              <a:rPr lang="en-US" sz="1800" dirty="0">
                <a:latin typeface="Times New Roman" panose="02020603050405020304" pitchFamily="18" charset="0"/>
                <a:cs typeface="Times New Roman" panose="02020603050405020304" pitchFamily="18" charset="0"/>
              </a:rPr>
              <a:t>-Africa </a:t>
            </a:r>
            <a:r>
              <a:rPr lang="en-US" sz="1800" dirty="0" smtClean="0">
                <a:latin typeface="Times New Roman" panose="02020603050405020304" pitchFamily="18" charset="0"/>
                <a:cs typeface="Times New Roman" panose="02020603050405020304" pitchFamily="18" charset="0"/>
              </a:rPr>
              <a:t>meeting will be presented to the Conference of Ministers of Finance and Economic Planning</a:t>
            </a:r>
            <a:endParaRPr lang="en-GB"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The List of indicators will also be presented to the meeting of Heads of States of African countries before being used for continental monitoring and reporting</a:t>
            </a:r>
          </a:p>
        </p:txBody>
      </p:sp>
    </p:spTree>
    <p:extLst>
      <p:ext uri="{BB962C8B-B14F-4D97-AF65-F5344CB8AC3E}">
        <p14:creationId xmlns:p14="http://schemas.microsoft.com/office/powerpoint/2010/main" val="370477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2564904"/>
            <a:ext cx="3276474" cy="923330"/>
          </a:xfrm>
          <a:prstGeom prst="rect">
            <a:avLst/>
          </a:prstGeom>
          <a:noFill/>
        </p:spPr>
        <p:txBody>
          <a:bodyPr wrap="none" rtlCol="0">
            <a:spAutoFit/>
          </a:bodyPr>
          <a:lstStyle/>
          <a:p>
            <a:r>
              <a:rPr lang="en-US" sz="5400" b="1" dirty="0" smtClean="0">
                <a:solidFill>
                  <a:srgbClr val="0070C0"/>
                </a:solidFill>
              </a:rPr>
              <a:t>Thank You</a:t>
            </a:r>
            <a:endParaRPr lang="en-US" sz="5400" b="1" dirty="0">
              <a:solidFill>
                <a:srgbClr val="0070C0"/>
              </a:solidFill>
            </a:endParaRPr>
          </a:p>
        </p:txBody>
      </p:sp>
      <p:pic>
        <p:nvPicPr>
          <p:cNvPr id="3"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149" y="457201"/>
            <a:ext cx="6830227" cy="955575"/>
          </a:xfrm>
        </p:spPr>
        <p:txBody>
          <a:bodyPr/>
          <a:lstStyle/>
          <a:p>
            <a:r>
              <a:rPr lang="en-GB" sz="2800" b="1" spc="100" dirty="0" smtClean="0">
                <a:solidFill>
                  <a:srgbClr val="0070C0"/>
                </a:solidFill>
                <a:latin typeface="Copperplate Gothic Bold" panose="020E0705020206020404" pitchFamily="34" charset="0"/>
                <a:ea typeface="+mn-ea"/>
                <a:cs typeface="+mn-cs"/>
              </a:rPr>
              <a:t>contents</a:t>
            </a:r>
            <a:endParaRPr lang="en-US" sz="2800" b="1" spc="100" dirty="0">
              <a:solidFill>
                <a:srgbClr val="0070C0"/>
              </a:solidFill>
              <a:latin typeface="Copperplate Gothic Bold" panose="020E0705020206020404" pitchFamily="34" charset="0"/>
              <a:ea typeface="+mn-ea"/>
              <a:cs typeface="+mn-cs"/>
            </a:endParaRPr>
          </a:p>
        </p:txBody>
      </p:sp>
      <p:sp>
        <p:nvSpPr>
          <p:cNvPr id="3" name="Content Placeholder 2"/>
          <p:cNvSpPr>
            <a:spLocks noGrp="1"/>
          </p:cNvSpPr>
          <p:nvPr>
            <p:ph idx="1"/>
          </p:nvPr>
        </p:nvSpPr>
        <p:spPr>
          <a:xfrm>
            <a:off x="1702213" y="1628800"/>
            <a:ext cx="6758219" cy="3456384"/>
          </a:xfrm>
        </p:spPr>
        <p:txBody>
          <a:bodyPr>
            <a:normAutofit/>
          </a:bodyPr>
          <a:lstStyle/>
          <a:p>
            <a:pPr marL="457200" indent="-457200">
              <a:buFont typeface="+mj-lt"/>
              <a:buAutoNum type="arabicPeriod"/>
            </a:pPr>
            <a:r>
              <a:rPr lang="en-GB" dirty="0" smtClean="0">
                <a:latin typeface="Calibri" panose="020F0502020204030204" pitchFamily="34" charset="0"/>
              </a:rPr>
              <a:t>Introduction</a:t>
            </a:r>
          </a:p>
          <a:p>
            <a:pPr marL="457200" indent="-457200">
              <a:buFont typeface="+mj-lt"/>
              <a:buAutoNum type="arabicPeriod"/>
            </a:pPr>
            <a:r>
              <a:rPr lang="en-GB" dirty="0" smtClean="0">
                <a:latin typeface="Calibri" panose="020F0502020204030204" pitchFamily="34" charset="0"/>
              </a:rPr>
              <a:t>Convergence at goals level</a:t>
            </a:r>
          </a:p>
          <a:p>
            <a:pPr marL="457200" indent="-457200">
              <a:buFont typeface="+mj-lt"/>
              <a:buAutoNum type="arabicPeriod"/>
            </a:pPr>
            <a:r>
              <a:rPr lang="en-GB" dirty="0" smtClean="0">
                <a:latin typeface="Calibri" panose="020F0502020204030204" pitchFamily="34" charset="0"/>
              </a:rPr>
              <a:t>Mapping at targets level</a:t>
            </a:r>
          </a:p>
          <a:p>
            <a:pPr marL="457200" indent="-457200">
              <a:buFont typeface="+mj-lt"/>
              <a:buAutoNum type="arabicPeriod"/>
            </a:pPr>
            <a:r>
              <a:rPr lang="en-GB" dirty="0" smtClean="0">
                <a:latin typeface="Calibri" panose="020F0502020204030204" pitchFamily="34" charset="0"/>
              </a:rPr>
              <a:t>Continental indicators framework </a:t>
            </a:r>
            <a:endParaRPr lang="en-GB" dirty="0">
              <a:latin typeface="Calibri" panose="020F0502020204030204" pitchFamily="34" charset="0"/>
            </a:endParaRPr>
          </a:p>
          <a:p>
            <a:pPr marL="457200" indent="-457200">
              <a:buFont typeface="+mj-lt"/>
              <a:buAutoNum type="arabicPeriod"/>
            </a:pPr>
            <a:r>
              <a:rPr lang="en-GB" dirty="0" smtClean="0">
                <a:latin typeface="Calibri" panose="020F0502020204030204" pitchFamily="34" charset="0"/>
              </a:rPr>
              <a:t>Current Status</a:t>
            </a:r>
          </a:p>
          <a:p>
            <a:pPr marL="457200" indent="-457200">
              <a:buFont typeface="+mj-lt"/>
              <a:buAutoNum type="arabicPeriod"/>
            </a:pPr>
            <a:r>
              <a:rPr lang="en-US" dirty="0" smtClean="0">
                <a:latin typeface="Calibri" panose="020F0502020204030204" pitchFamily="34" charset="0"/>
              </a:rPr>
              <a:t>Way forward</a:t>
            </a:r>
            <a:endParaRPr lang="en-US" dirty="0">
              <a:latin typeface="Calibri" panose="020F0502020204030204" pitchFamily="34"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1208401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rmAutofit/>
          </a:bodyPr>
          <a:lstStyle/>
          <a:p>
            <a:r>
              <a:rPr lang="en-US" sz="2800" b="1" spc="100" dirty="0" smtClean="0">
                <a:solidFill>
                  <a:srgbClr val="0070C0"/>
                </a:solidFill>
                <a:latin typeface="Copperplate Gothic Bold" panose="020E0705020206020404" pitchFamily="34" charset="0"/>
                <a:ea typeface="+mn-ea"/>
                <a:cs typeface="+mn-cs"/>
              </a:rPr>
              <a:t>1. Introduction</a:t>
            </a:r>
            <a:endParaRPr lang="en-US" sz="2800" dirty="0"/>
          </a:p>
        </p:txBody>
      </p:sp>
      <p:sp>
        <p:nvSpPr>
          <p:cNvPr id="3" name="Content Placeholder 2"/>
          <p:cNvSpPr>
            <a:spLocks noGrp="1"/>
          </p:cNvSpPr>
          <p:nvPr>
            <p:ph idx="1"/>
          </p:nvPr>
        </p:nvSpPr>
        <p:spPr>
          <a:xfrm>
            <a:off x="1043608" y="1700808"/>
            <a:ext cx="7704667" cy="2952328"/>
          </a:xfrm>
        </p:spPr>
        <p:txBody>
          <a:bodyPr>
            <a:normAutofit/>
          </a:bodyPr>
          <a:lstStyle/>
          <a:p>
            <a:pPr marL="0" indent="0" algn="just">
              <a:buNone/>
            </a:pPr>
            <a:r>
              <a:rPr lang="en-US" sz="2000" b="1" dirty="0" smtClean="0">
                <a:solidFill>
                  <a:srgbClr val="002060"/>
                </a:solidFill>
                <a:latin typeface="Times New Roman" panose="02020603050405020304" pitchFamily="18" charset="0"/>
                <a:ea typeface="Times New Roman" panose="02020603050405020304" pitchFamily="18" charset="0"/>
              </a:rPr>
              <a:t>AGENDA 2030</a:t>
            </a:r>
          </a:p>
          <a:p>
            <a:pPr algn="just"/>
            <a:r>
              <a:rPr lang="en-US" sz="2400" b="1" dirty="0" smtClean="0">
                <a:solidFill>
                  <a:srgbClr val="002060"/>
                </a:solidFill>
                <a:latin typeface="Times New Roman" panose="02020603050405020304" pitchFamily="18" charset="0"/>
                <a:ea typeface="Times New Roman" panose="02020603050405020304" pitchFamily="18" charset="0"/>
              </a:rPr>
              <a:t>General </a:t>
            </a:r>
            <a:r>
              <a:rPr lang="en-US" sz="2400" b="1" dirty="0">
                <a:solidFill>
                  <a:srgbClr val="002060"/>
                </a:solidFill>
                <a:latin typeface="Times New Roman" panose="02020603050405020304" pitchFamily="18" charset="0"/>
                <a:ea typeface="Times New Roman" panose="02020603050405020304" pitchFamily="18" charset="0"/>
              </a:rPr>
              <a:t>Assembly </a:t>
            </a:r>
            <a:r>
              <a:rPr lang="en-US" sz="2400" dirty="0" smtClean="0">
                <a:latin typeface="Times New Roman" panose="02020603050405020304" pitchFamily="18" charset="0"/>
                <a:ea typeface="Times New Roman" panose="02020603050405020304" pitchFamily="18" charset="0"/>
              </a:rPr>
              <a:t>committed </a:t>
            </a:r>
            <a:r>
              <a:rPr lang="en-US" sz="2400" dirty="0">
                <a:latin typeface="Times New Roman" panose="02020603050405020304" pitchFamily="18" charset="0"/>
                <a:ea typeface="Times New Roman" panose="02020603050405020304" pitchFamily="18" charset="0"/>
              </a:rPr>
              <a:t>to fully engage in conducting regular and inclusive reviews of </a:t>
            </a:r>
            <a:r>
              <a:rPr lang="en-US" sz="2400" b="1" i="1" dirty="0">
                <a:solidFill>
                  <a:srgbClr val="002060"/>
                </a:solidFill>
                <a:latin typeface="Times New Roman" panose="02020603050405020304" pitchFamily="18" charset="0"/>
                <a:ea typeface="Times New Roman" panose="02020603050405020304" pitchFamily="18" charset="0"/>
              </a:rPr>
              <a:t>progress</a:t>
            </a:r>
            <a:r>
              <a:rPr lang="en-US" sz="2400" dirty="0">
                <a:latin typeface="Times New Roman" panose="02020603050405020304" pitchFamily="18" charset="0"/>
                <a:ea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rPr>
              <a:t>at </a:t>
            </a:r>
            <a:r>
              <a:rPr lang="en-US" sz="2400" b="1" i="1" dirty="0">
                <a:solidFill>
                  <a:srgbClr val="002060"/>
                </a:solidFill>
                <a:latin typeface="Times New Roman" panose="02020603050405020304" pitchFamily="18" charset="0"/>
                <a:ea typeface="Times New Roman" panose="02020603050405020304" pitchFamily="18" charset="0"/>
              </a:rPr>
              <a:t>national</a:t>
            </a:r>
            <a:r>
              <a:rPr lang="en-US" sz="2400" dirty="0">
                <a:latin typeface="Times New Roman" panose="02020603050405020304" pitchFamily="18" charset="0"/>
                <a:ea typeface="Times New Roman" panose="02020603050405020304" pitchFamily="18" charset="0"/>
              </a:rPr>
              <a:t>, </a:t>
            </a:r>
            <a:r>
              <a:rPr lang="en-US" sz="2400" b="1" i="1" dirty="0">
                <a:solidFill>
                  <a:srgbClr val="002060"/>
                </a:solidFill>
                <a:latin typeface="Times New Roman" panose="02020603050405020304" pitchFamily="18" charset="0"/>
                <a:ea typeface="Times New Roman" panose="02020603050405020304" pitchFamily="18" charset="0"/>
              </a:rPr>
              <a:t>continental</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and </a:t>
            </a:r>
            <a:r>
              <a:rPr lang="en-US" sz="2400" b="1" i="1" dirty="0">
                <a:solidFill>
                  <a:srgbClr val="002060"/>
                </a:solidFill>
                <a:latin typeface="Times New Roman" panose="02020603050405020304" pitchFamily="18" charset="0"/>
                <a:ea typeface="Times New Roman" panose="02020603050405020304" pitchFamily="18" charset="0"/>
              </a:rPr>
              <a:t>global</a:t>
            </a:r>
            <a:r>
              <a:rPr lang="en-US" sz="2400" dirty="0">
                <a:solidFill>
                  <a:srgbClr val="002060"/>
                </a:solidFill>
                <a:latin typeface="Times New Roman" panose="02020603050405020304" pitchFamily="18" charset="0"/>
                <a:ea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rPr>
              <a:t>levels</a:t>
            </a:r>
            <a:endParaRPr lang="en-GB"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Members States committed to engaging in systematic follow-up and review of the implementation of this Agenda over the next 15 years. The Goals and targets will be followed up and reviewed using a set of global </a:t>
            </a:r>
            <a:r>
              <a:rPr lang="en-US" sz="2400" dirty="0" smtClean="0">
                <a:latin typeface="Times New Roman" panose="02020603050405020304" pitchFamily="18" charset="0"/>
                <a:ea typeface="Times New Roman" panose="02020603050405020304" pitchFamily="18" charset="0"/>
              </a:rPr>
              <a:t>indicators</a:t>
            </a:r>
            <a:r>
              <a:rPr lang="en-US" sz="1700" dirty="0">
                <a:latin typeface="Times New Roman" panose="02020603050405020304" pitchFamily="18" charset="0"/>
                <a:ea typeface="Times New Roman" panose="02020603050405020304" pitchFamily="18" charset="0"/>
              </a:rPr>
              <a:t>. </a:t>
            </a:r>
          </a:p>
          <a:p>
            <a:endParaRPr lang="en-US" sz="1700" dirty="0" smtClean="0">
              <a:latin typeface="Times New Roman" panose="02020603050405020304" pitchFamily="18" charset="0"/>
              <a:ea typeface="Times New Roman" panose="02020603050405020304" pitchFamily="18" charset="0"/>
            </a:endParaRPr>
          </a:p>
          <a:p>
            <a:endParaRPr lang="en-US" sz="1700" dirty="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2730621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rmAutofit/>
          </a:bodyPr>
          <a:lstStyle/>
          <a:p>
            <a:r>
              <a:rPr lang="en-US" sz="2800" b="1" spc="100" dirty="0" smtClean="0">
                <a:solidFill>
                  <a:srgbClr val="0070C0"/>
                </a:solidFill>
                <a:latin typeface="Copperplate Gothic Bold" panose="020E0705020206020404" pitchFamily="34" charset="0"/>
                <a:ea typeface="+mn-ea"/>
                <a:cs typeface="+mn-cs"/>
              </a:rPr>
              <a:t>1. Introduction (</a:t>
            </a:r>
            <a:r>
              <a:rPr lang="en-US" sz="2000" b="1" spc="100" dirty="0" smtClean="0">
                <a:solidFill>
                  <a:srgbClr val="0070C0"/>
                </a:solidFill>
                <a:latin typeface="Copperplate Gothic Bold" panose="020E0705020206020404" pitchFamily="34" charset="0"/>
                <a:ea typeface="+mn-ea"/>
                <a:cs typeface="+mn-cs"/>
              </a:rPr>
              <a:t>CONT’D</a:t>
            </a:r>
            <a:r>
              <a:rPr lang="en-US" sz="2800" b="1" spc="100" dirty="0" smtClean="0">
                <a:solidFill>
                  <a:srgbClr val="0070C0"/>
                </a:solidFill>
                <a:latin typeface="Copperplate Gothic Bold" panose="020E0705020206020404" pitchFamily="34" charset="0"/>
                <a:ea typeface="+mn-ea"/>
                <a:cs typeface="+mn-cs"/>
              </a:rPr>
              <a:t>)</a:t>
            </a:r>
            <a:endParaRPr lang="en-US" sz="2800" dirty="0"/>
          </a:p>
        </p:txBody>
      </p:sp>
      <p:sp>
        <p:nvSpPr>
          <p:cNvPr id="3" name="Content Placeholder 2"/>
          <p:cNvSpPr>
            <a:spLocks noGrp="1"/>
          </p:cNvSpPr>
          <p:nvPr>
            <p:ph idx="1"/>
          </p:nvPr>
        </p:nvSpPr>
        <p:spPr>
          <a:xfrm>
            <a:off x="1043608" y="1700808"/>
            <a:ext cx="7704667" cy="4536504"/>
          </a:xfrm>
        </p:spPr>
        <p:txBody>
          <a:bodyPr>
            <a:normAutofit/>
          </a:bodyPr>
          <a:lstStyle/>
          <a:p>
            <a:pPr marL="0" indent="0">
              <a:buNone/>
            </a:pPr>
            <a:r>
              <a:rPr lang="en-US" sz="2000" b="1" dirty="0" smtClean="0">
                <a:solidFill>
                  <a:srgbClr val="002060"/>
                </a:solidFill>
                <a:latin typeface="Times New Roman" panose="02020603050405020304" pitchFamily="18" charset="0"/>
                <a:ea typeface="Times New Roman" panose="02020603050405020304" pitchFamily="18" charset="0"/>
              </a:rPr>
              <a:t>AGENDA 2030</a:t>
            </a:r>
            <a:endParaRPr lang="en-US" sz="2000" b="1" dirty="0">
              <a:solidFill>
                <a:srgbClr val="002060"/>
              </a:solidFill>
              <a:latin typeface="Times New Roman" panose="02020603050405020304" pitchFamily="18" charset="0"/>
              <a:ea typeface="Times New Roman" panose="02020603050405020304" pitchFamily="18" charset="0"/>
            </a:endParaRPr>
          </a:p>
          <a:p>
            <a:r>
              <a:rPr lang="en-US" sz="2300" dirty="0" smtClean="0">
                <a:latin typeface="Times New Roman" panose="02020603050405020304" pitchFamily="18" charset="0"/>
                <a:ea typeface="Times New Roman" panose="02020603050405020304" pitchFamily="18" charset="0"/>
              </a:rPr>
              <a:t>In </a:t>
            </a:r>
            <a:r>
              <a:rPr lang="en-US" sz="2300" dirty="0">
                <a:latin typeface="Times New Roman" panose="02020603050405020304" pitchFamily="18" charset="0"/>
                <a:ea typeface="Times New Roman" panose="02020603050405020304" pitchFamily="18" charset="0"/>
              </a:rPr>
              <a:t>March 2016, the </a:t>
            </a:r>
            <a:r>
              <a:rPr lang="en-US" sz="2300" dirty="0" smtClean="0">
                <a:latin typeface="Times New Roman" panose="02020603050405020304" pitchFamily="18" charset="0"/>
                <a:ea typeface="Times New Roman" panose="02020603050405020304" pitchFamily="18" charset="0"/>
              </a:rPr>
              <a:t>United Nations Statistical </a:t>
            </a:r>
            <a:r>
              <a:rPr lang="en-US" sz="2300" dirty="0">
                <a:latin typeface="Times New Roman" panose="02020603050405020304" pitchFamily="18" charset="0"/>
                <a:ea typeface="Times New Roman" panose="02020603050405020304" pitchFamily="18" charset="0"/>
              </a:rPr>
              <a:t>Commission agreed, as a practical starting point, on a set of </a:t>
            </a:r>
            <a:r>
              <a:rPr lang="en-US" sz="2300" dirty="0" smtClean="0">
                <a:latin typeface="Times New Roman" panose="02020603050405020304" pitchFamily="18" charset="0"/>
                <a:ea typeface="Times New Roman" panose="02020603050405020304" pitchFamily="18" charset="0"/>
              </a:rPr>
              <a:t>230 </a:t>
            </a:r>
            <a:r>
              <a:rPr lang="en-US" sz="2300" dirty="0">
                <a:latin typeface="Times New Roman" panose="02020603050405020304" pitchFamily="18" charset="0"/>
                <a:ea typeface="Times New Roman" panose="02020603050405020304" pitchFamily="18" charset="0"/>
              </a:rPr>
              <a:t>global indicators proposed by the </a:t>
            </a:r>
            <a:r>
              <a:rPr lang="en-US" sz="2300" dirty="0" err="1">
                <a:latin typeface="Times New Roman" panose="02020603050405020304" pitchFamily="18" charset="0"/>
                <a:ea typeface="Times New Roman" panose="02020603050405020304" pitchFamily="18" charset="0"/>
              </a:rPr>
              <a:t>lAEG</a:t>
            </a:r>
            <a:r>
              <a:rPr lang="en-US" sz="2300" dirty="0">
                <a:latin typeface="Times New Roman" panose="02020603050405020304" pitchFamily="18" charset="0"/>
                <a:ea typeface="Times New Roman" panose="02020603050405020304" pitchFamily="18" charset="0"/>
              </a:rPr>
              <a:t>-SDGs, subject to future technical </a:t>
            </a:r>
            <a:r>
              <a:rPr lang="en-US" sz="2300" dirty="0" smtClean="0">
                <a:latin typeface="Times New Roman" panose="02020603050405020304" pitchFamily="18" charset="0"/>
                <a:ea typeface="Times New Roman" panose="02020603050405020304" pitchFamily="18" charset="0"/>
              </a:rPr>
              <a:t>refinement.</a:t>
            </a:r>
          </a:p>
          <a:p>
            <a:r>
              <a:rPr lang="en-US" sz="2300" dirty="0" smtClean="0">
                <a:latin typeface="Times New Roman" panose="02020603050405020304" pitchFamily="18" charset="0"/>
                <a:ea typeface="Times New Roman" panose="02020603050405020304" pitchFamily="18" charset="0"/>
              </a:rPr>
              <a:t>The </a:t>
            </a:r>
            <a:r>
              <a:rPr lang="en-US" sz="2300" dirty="0">
                <a:latin typeface="Times New Roman" panose="02020603050405020304" pitchFamily="18" charset="0"/>
                <a:ea typeface="Times New Roman" panose="02020603050405020304" pitchFamily="18" charset="0"/>
              </a:rPr>
              <a:t>Global list of indicators will be complemented by indicators at the continental and national levels which will be developed by Member States, in addition to the outcomes of work undertaken for the development of the baselines for those targets where national and global baseline data does not yet </a:t>
            </a:r>
            <a:r>
              <a:rPr lang="en-US" sz="2300" dirty="0" smtClean="0">
                <a:latin typeface="Times New Roman" panose="02020603050405020304" pitchFamily="18" charset="0"/>
                <a:ea typeface="Times New Roman" panose="02020603050405020304" pitchFamily="18" charset="0"/>
              </a:rPr>
              <a:t>exist</a:t>
            </a:r>
            <a:r>
              <a:rPr lang="en-US" sz="2300" dirty="0" smtClean="0">
                <a:latin typeface="Times New Roman" panose="02020603050405020304" pitchFamily="18" charset="0"/>
                <a:ea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2210184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73225"/>
            <a:ext cx="8136904" cy="739551"/>
          </a:xfrm>
        </p:spPr>
        <p:txBody>
          <a:bodyPr>
            <a:normAutofit/>
          </a:bodyPr>
          <a:lstStyle/>
          <a:p>
            <a:r>
              <a:rPr lang="en-US" sz="2800" b="1" spc="100" dirty="0">
                <a:solidFill>
                  <a:srgbClr val="0070C0"/>
                </a:solidFill>
                <a:latin typeface="Copperplate Gothic Bold" panose="020E0705020206020404" pitchFamily="34" charset="0"/>
              </a:rPr>
              <a:t>1. Introduction (</a:t>
            </a:r>
            <a:r>
              <a:rPr lang="en-US" sz="2000" b="1" spc="100" dirty="0">
                <a:solidFill>
                  <a:srgbClr val="0070C0"/>
                </a:solidFill>
                <a:latin typeface="Copperplate Gothic Bold" panose="020E0705020206020404" pitchFamily="34" charset="0"/>
              </a:rPr>
              <a:t>CONT’D</a:t>
            </a:r>
            <a:r>
              <a:rPr lang="en-US" sz="2800" b="1" spc="100" dirty="0">
                <a:solidFill>
                  <a:srgbClr val="0070C0"/>
                </a:solidFill>
                <a:latin typeface="Copperplate Gothic Bold" panose="020E0705020206020404" pitchFamily="34" charset="0"/>
              </a:rPr>
              <a:t>)</a:t>
            </a:r>
            <a:endParaRPr lang="en-US" sz="2800" dirty="0"/>
          </a:p>
        </p:txBody>
      </p:sp>
      <p:sp>
        <p:nvSpPr>
          <p:cNvPr id="3" name="Content Placeholder 2"/>
          <p:cNvSpPr>
            <a:spLocks noGrp="1"/>
          </p:cNvSpPr>
          <p:nvPr>
            <p:ph idx="1"/>
          </p:nvPr>
        </p:nvSpPr>
        <p:spPr>
          <a:xfrm>
            <a:off x="1043608" y="1700808"/>
            <a:ext cx="7704667" cy="4536504"/>
          </a:xfrm>
        </p:spPr>
        <p:txBody>
          <a:bodyPr>
            <a:normAutofit lnSpcReduction="10000"/>
          </a:bodyPr>
          <a:lstStyle/>
          <a:p>
            <a:pPr marL="0" indent="0" algn="just">
              <a:buNone/>
            </a:pPr>
            <a:r>
              <a:rPr lang="en-US" sz="2000" b="1" dirty="0">
                <a:solidFill>
                  <a:srgbClr val="002060"/>
                </a:solidFill>
                <a:latin typeface="Times New Roman" panose="02020603050405020304" pitchFamily="18" charset="0"/>
                <a:ea typeface="Times New Roman" panose="02020603050405020304" pitchFamily="18" charset="0"/>
              </a:rPr>
              <a:t>AGENDA 2030</a:t>
            </a:r>
          </a:p>
          <a:p>
            <a:pPr algn="just"/>
            <a:r>
              <a:rPr lang="en-US" sz="2200" b="1" i="1" dirty="0" smtClean="0">
                <a:latin typeface="Times New Roman" panose="02020603050405020304" pitchFamily="18" charset="0"/>
                <a:ea typeface="Times New Roman" panose="02020603050405020304" pitchFamily="18" charset="0"/>
              </a:rPr>
              <a:t>At </a:t>
            </a:r>
            <a:r>
              <a:rPr lang="en-US" sz="2200" b="1" i="1" dirty="0">
                <a:latin typeface="Times New Roman" panose="02020603050405020304" pitchFamily="18" charset="0"/>
                <a:ea typeface="Times New Roman" panose="02020603050405020304" pitchFamily="18" charset="0"/>
              </a:rPr>
              <a:t>national level: </a:t>
            </a:r>
            <a:r>
              <a:rPr lang="en-US" sz="2200" dirty="0">
                <a:latin typeface="Times New Roman" panose="02020603050405020304" pitchFamily="18" charset="0"/>
                <a:ea typeface="Times New Roman" panose="02020603050405020304" pitchFamily="18" charset="0"/>
              </a:rPr>
              <a:t>Members States are encourage to conduct regular and inclusive reviews </a:t>
            </a:r>
            <a:r>
              <a:rPr lang="en-US" sz="2200" dirty="0" smtClean="0">
                <a:latin typeface="Times New Roman" panose="02020603050405020304" pitchFamily="18" charset="0"/>
                <a:ea typeface="Times New Roman" panose="02020603050405020304" pitchFamily="18" charset="0"/>
              </a:rPr>
              <a:t>of progress </a:t>
            </a:r>
            <a:r>
              <a:rPr lang="en-US" sz="2200" dirty="0">
                <a:latin typeface="Times New Roman" panose="02020603050405020304" pitchFamily="18" charset="0"/>
                <a:ea typeface="Times New Roman" panose="02020603050405020304" pitchFamily="18" charset="0"/>
              </a:rPr>
              <a:t>at the national and subnational levels which are country-led and country driven. </a:t>
            </a:r>
          </a:p>
          <a:p>
            <a:pPr algn="just"/>
            <a:r>
              <a:rPr lang="en-US" sz="2200" b="1" i="1" dirty="0">
                <a:latin typeface="Times New Roman" panose="02020603050405020304" pitchFamily="18" charset="0"/>
                <a:ea typeface="Times New Roman" panose="02020603050405020304" pitchFamily="18" charset="0"/>
              </a:rPr>
              <a:t>At </a:t>
            </a:r>
            <a:r>
              <a:rPr lang="en-US" sz="2200" b="1" i="1" dirty="0" smtClean="0">
                <a:latin typeface="Times New Roman" panose="02020603050405020304" pitchFamily="18" charset="0"/>
                <a:ea typeface="Times New Roman" panose="02020603050405020304" pitchFamily="18" charset="0"/>
              </a:rPr>
              <a:t>continental </a:t>
            </a:r>
            <a:r>
              <a:rPr lang="en-US" sz="2200" b="1" i="1" dirty="0">
                <a:latin typeface="Times New Roman" panose="02020603050405020304" pitchFamily="18" charset="0"/>
                <a:ea typeface="Times New Roman" panose="02020603050405020304" pitchFamily="18" charset="0"/>
              </a:rPr>
              <a:t>level: </a:t>
            </a:r>
            <a:r>
              <a:rPr lang="en-US" sz="2200" dirty="0">
                <a:latin typeface="Times New Roman" panose="02020603050405020304" pitchFamily="18" charset="0"/>
                <a:ea typeface="Times New Roman" panose="02020603050405020304" pitchFamily="18" charset="0"/>
              </a:rPr>
              <a:t>Inclusive regional processes will draw on national-level reviews and contribute to follow-up and review at the global level, including at the high level political forum on sustainable development.</a:t>
            </a:r>
          </a:p>
          <a:p>
            <a:pPr algn="just"/>
            <a:r>
              <a:rPr lang="en-US" sz="2200" b="1" i="1" dirty="0">
                <a:latin typeface="Times New Roman" panose="02020603050405020304" pitchFamily="18" charset="0"/>
                <a:ea typeface="Times New Roman" panose="02020603050405020304" pitchFamily="18" charset="0"/>
              </a:rPr>
              <a:t>At Global level: </a:t>
            </a:r>
            <a:r>
              <a:rPr lang="en-US" sz="2200" dirty="0">
                <a:latin typeface="Times New Roman" panose="02020603050405020304" pitchFamily="18" charset="0"/>
                <a:ea typeface="Times New Roman" panose="02020603050405020304" pitchFamily="18" charset="0"/>
              </a:rPr>
              <a:t>Follow-up and review at the high-level political forum will be informed by an annual progress report on the Sustainable Development Goals to be prepared by the Secretary-General in cooperation with the United Nations system, based on the global indicator framework and data produced by national statistical systems and information collected at the regional level</a:t>
            </a:r>
            <a:r>
              <a:rPr lang="en-US" sz="2200" dirty="0" smtClean="0">
                <a:latin typeface="Times New Roman" panose="02020603050405020304" pitchFamily="18" charset="0"/>
                <a:ea typeface="Times New Roman" panose="02020603050405020304" pitchFamily="18" charset="0"/>
              </a:rPr>
              <a:t>.</a:t>
            </a:r>
            <a:endParaRPr lang="en-US" sz="2200" dirty="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1264509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66331" cy="1027583"/>
          </a:xfrm>
        </p:spPr>
        <p:txBody>
          <a:bodyPr>
            <a:noAutofit/>
          </a:bodyPr>
          <a:lstStyle/>
          <a:p>
            <a:r>
              <a:rPr lang="en-US" sz="2800" b="1" spc="100" dirty="0">
                <a:solidFill>
                  <a:srgbClr val="0070C0"/>
                </a:solidFill>
                <a:latin typeface="Copperplate Gothic Bold" panose="020E0705020206020404" pitchFamily="34" charset="0"/>
              </a:rPr>
              <a:t>1. Introduction (</a:t>
            </a:r>
            <a:r>
              <a:rPr lang="en-US" sz="2000" b="1" spc="100" dirty="0">
                <a:solidFill>
                  <a:srgbClr val="0070C0"/>
                </a:solidFill>
                <a:latin typeface="Copperplate Gothic Bold" panose="020E0705020206020404" pitchFamily="34" charset="0"/>
              </a:rPr>
              <a:t>CONT’D</a:t>
            </a:r>
            <a:r>
              <a:rPr lang="en-US" sz="2800" b="1" spc="100" dirty="0">
                <a:solidFill>
                  <a:srgbClr val="0070C0"/>
                </a:solidFill>
                <a:latin typeface="Copperplate Gothic Bold" panose="020E0705020206020404" pitchFamily="34" charset="0"/>
              </a:rPr>
              <a:t>)</a:t>
            </a:r>
            <a:endParaRPr lang="en-US" sz="2800" b="1" spc="100" dirty="0">
              <a:solidFill>
                <a:srgbClr val="0070C0"/>
              </a:solidFill>
              <a:latin typeface="Copperplate Gothic Bold" panose="020E0705020206020404" pitchFamily="34" charset="0"/>
              <a:ea typeface="+mn-ea"/>
              <a:cs typeface="+mn-cs"/>
            </a:endParaRPr>
          </a:p>
        </p:txBody>
      </p:sp>
      <p:sp>
        <p:nvSpPr>
          <p:cNvPr id="3" name="Content Placeholder 2"/>
          <p:cNvSpPr>
            <a:spLocks noGrp="1"/>
          </p:cNvSpPr>
          <p:nvPr>
            <p:ph idx="1"/>
          </p:nvPr>
        </p:nvSpPr>
        <p:spPr>
          <a:xfrm>
            <a:off x="1043797" y="1628800"/>
            <a:ext cx="7200611" cy="2448272"/>
          </a:xfrm>
        </p:spPr>
        <p:txBody>
          <a:bodyPr>
            <a:noAutofit/>
          </a:bodyPr>
          <a:lstStyle/>
          <a:p>
            <a:pPr marL="0" indent="0" algn="just">
              <a:buNone/>
            </a:pPr>
            <a:r>
              <a:rPr lang="en-US" sz="2200" b="1" dirty="0" smtClean="0">
                <a:latin typeface="Times New Roman" panose="02020603050405020304" pitchFamily="18" charset="0"/>
                <a:ea typeface="Times New Roman" panose="02020603050405020304" pitchFamily="18" charset="0"/>
              </a:rPr>
              <a:t>AGENDA 2063</a:t>
            </a:r>
          </a:p>
          <a:p>
            <a:pPr algn="just"/>
            <a:r>
              <a:rPr lang="en-US" sz="2200" dirty="0" smtClean="0">
                <a:latin typeface="Times New Roman" panose="02020603050405020304" pitchFamily="18" charset="0"/>
                <a:ea typeface="Times New Roman" panose="02020603050405020304" pitchFamily="18" charset="0"/>
              </a:rPr>
              <a:t>The </a:t>
            </a:r>
            <a:r>
              <a:rPr lang="en-US" sz="2200" dirty="0">
                <a:latin typeface="Times New Roman" panose="02020603050405020304" pitchFamily="18" charset="0"/>
                <a:ea typeface="Times New Roman" panose="02020603050405020304" pitchFamily="18" charset="0"/>
              </a:rPr>
              <a:t>result framework for the Agenda 2063 represents a logical relationship between:- </a:t>
            </a:r>
          </a:p>
          <a:p>
            <a:pPr lvl="1" algn="just">
              <a:buFont typeface="Wingdings" panose="05000000000000000000" pitchFamily="2" charset="2"/>
              <a:buChar char="Ø"/>
            </a:pPr>
            <a:r>
              <a:rPr lang="en-US" sz="2200" dirty="0">
                <a:latin typeface="Times New Roman" panose="02020603050405020304" pitchFamily="18" charset="0"/>
                <a:ea typeface="Times New Roman" panose="02020603050405020304" pitchFamily="18" charset="0"/>
              </a:rPr>
              <a:t>The AU Vision, </a:t>
            </a:r>
          </a:p>
          <a:p>
            <a:pPr lvl="1" algn="just">
              <a:buFont typeface="Wingdings" panose="05000000000000000000" pitchFamily="2" charset="2"/>
              <a:buChar char="Ø"/>
            </a:pPr>
            <a:r>
              <a:rPr lang="en-US" sz="2200" dirty="0">
                <a:latin typeface="Times New Roman" panose="02020603050405020304" pitchFamily="18" charset="0"/>
                <a:ea typeface="Times New Roman" panose="02020603050405020304" pitchFamily="18" charset="0"/>
              </a:rPr>
              <a:t>The Seven African Aspirations, </a:t>
            </a:r>
          </a:p>
          <a:p>
            <a:pPr lvl="1" algn="just">
              <a:buFont typeface="Wingdings" panose="05000000000000000000" pitchFamily="2" charset="2"/>
              <a:buChar char="Ø"/>
            </a:pPr>
            <a:r>
              <a:rPr lang="en-US" sz="2200" dirty="0">
                <a:latin typeface="Times New Roman" panose="02020603050405020304" pitchFamily="18" charset="0"/>
                <a:ea typeface="Times New Roman" panose="02020603050405020304" pitchFamily="18" charset="0"/>
              </a:rPr>
              <a:t>The Goal/Priority areas under each aspiration and the associated targets. </a:t>
            </a:r>
          </a:p>
          <a:p>
            <a:pPr algn="just"/>
            <a:r>
              <a:rPr lang="en-US" sz="2200" dirty="0" smtClean="0">
                <a:latin typeface="Times New Roman" panose="02020603050405020304" pitchFamily="18" charset="0"/>
                <a:ea typeface="Times New Roman" panose="02020603050405020304" pitchFamily="18" charset="0"/>
              </a:rPr>
              <a:t>A </a:t>
            </a:r>
            <a:r>
              <a:rPr lang="en-US" sz="2200" dirty="0">
                <a:latin typeface="Times New Roman" panose="02020603050405020304" pitchFamily="18" charset="0"/>
                <a:ea typeface="Times New Roman" panose="02020603050405020304" pitchFamily="18" charset="0"/>
              </a:rPr>
              <a:t>Ten Year Implementation Plan of Agenda 2063 (2014 -2023) was adopted by the June 2015 meetings of the AU Policy Organs. </a:t>
            </a:r>
            <a:endParaRPr lang="en-US" sz="2200" dirty="0" smtClean="0">
              <a:latin typeface="Times New Roman" panose="02020603050405020304" pitchFamily="18" charset="0"/>
              <a:ea typeface="Times New Roman" panose="02020603050405020304" pitchFamily="18" charset="0"/>
            </a:endParaRPr>
          </a:p>
          <a:p>
            <a:pPr algn="just"/>
            <a:endParaRPr lang="en-US" sz="2200" dirty="0" smtClean="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152363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66331" cy="1027583"/>
          </a:xfrm>
        </p:spPr>
        <p:txBody>
          <a:bodyPr>
            <a:noAutofit/>
          </a:bodyPr>
          <a:lstStyle/>
          <a:p>
            <a:r>
              <a:rPr lang="en-US" sz="2800" b="1" spc="100" dirty="0">
                <a:solidFill>
                  <a:srgbClr val="0070C0"/>
                </a:solidFill>
                <a:latin typeface="Copperplate Gothic Bold" panose="020E0705020206020404" pitchFamily="34" charset="0"/>
              </a:rPr>
              <a:t>1. Introduction (</a:t>
            </a:r>
            <a:r>
              <a:rPr lang="en-US" sz="2000" b="1" spc="100" dirty="0">
                <a:solidFill>
                  <a:srgbClr val="0070C0"/>
                </a:solidFill>
                <a:latin typeface="Copperplate Gothic Bold" panose="020E0705020206020404" pitchFamily="34" charset="0"/>
              </a:rPr>
              <a:t>CONT’D</a:t>
            </a:r>
            <a:r>
              <a:rPr lang="en-US" sz="2800" b="1" spc="100" dirty="0">
                <a:solidFill>
                  <a:srgbClr val="0070C0"/>
                </a:solidFill>
                <a:latin typeface="Copperplate Gothic Bold" panose="020E0705020206020404" pitchFamily="34" charset="0"/>
              </a:rPr>
              <a:t>)</a:t>
            </a:r>
            <a:endParaRPr lang="en-US" sz="2800" b="1" spc="100" dirty="0">
              <a:solidFill>
                <a:srgbClr val="0070C0"/>
              </a:solidFill>
              <a:latin typeface="Copperplate Gothic Bold" panose="020E0705020206020404" pitchFamily="34" charset="0"/>
              <a:ea typeface="+mn-ea"/>
              <a:cs typeface="+mn-cs"/>
            </a:endParaRPr>
          </a:p>
        </p:txBody>
      </p:sp>
      <p:sp>
        <p:nvSpPr>
          <p:cNvPr id="3" name="Content Placeholder 2"/>
          <p:cNvSpPr>
            <a:spLocks noGrp="1"/>
          </p:cNvSpPr>
          <p:nvPr>
            <p:ph idx="1"/>
          </p:nvPr>
        </p:nvSpPr>
        <p:spPr>
          <a:xfrm>
            <a:off x="1043797" y="1628800"/>
            <a:ext cx="7200611" cy="2448272"/>
          </a:xfrm>
        </p:spPr>
        <p:txBody>
          <a:bodyPr>
            <a:noAutofit/>
          </a:bodyPr>
          <a:lstStyle/>
          <a:p>
            <a:pPr marL="0" indent="0" algn="just">
              <a:buNone/>
            </a:pPr>
            <a:r>
              <a:rPr lang="en-US" sz="1800" b="1" dirty="0">
                <a:latin typeface="Times New Roman" panose="02020603050405020304" pitchFamily="18" charset="0"/>
                <a:ea typeface="Times New Roman" panose="02020603050405020304" pitchFamily="18" charset="0"/>
              </a:rPr>
              <a:t>AGENDA 2063</a:t>
            </a:r>
          </a:p>
          <a:p>
            <a:pPr algn="just"/>
            <a:r>
              <a:rPr lang="en-US" sz="1800" dirty="0" smtClean="0"/>
              <a:t>The </a:t>
            </a:r>
            <a:r>
              <a:rPr lang="en-US" sz="1800" dirty="0"/>
              <a:t>First Ten Year Results Framework is deduced from the Agenda 2063 Results Framework as contained in the Agenda 2063 Framework document</a:t>
            </a:r>
            <a:r>
              <a:rPr lang="en-US" sz="1800" i="1" dirty="0"/>
              <a:t>. </a:t>
            </a:r>
            <a:endParaRPr lang="en-US" sz="1800" dirty="0"/>
          </a:p>
          <a:p>
            <a:r>
              <a:rPr lang="en-US" sz="1800" i="1" dirty="0" smtClean="0"/>
              <a:t>Specifically </a:t>
            </a:r>
            <a:r>
              <a:rPr lang="en-US" sz="1800" i="1" dirty="0"/>
              <a:t>in terms of monitoring and evaluation, the First Ten Year Plan Results Framework will be used as the: (</a:t>
            </a:r>
            <a:r>
              <a:rPr lang="en-US" sz="1800" i="1" dirty="0" err="1"/>
              <a:t>i</a:t>
            </a:r>
            <a:r>
              <a:rPr lang="en-US" sz="1800" i="1" dirty="0"/>
              <a:t>) reference point for measuring the progress towards the attainment of the goals, aspirations and the African Union Vision over the plan period (ii) framework for assigning and assessing the performance accountabilities of all stakeholders with respect to implementation effectiveness and (iii) process for gathering insights for the development of the Second Ten Year Plan Framework.</a:t>
            </a:r>
            <a:endParaRPr lang="en-US" sz="1800" dirty="0"/>
          </a:p>
          <a:p>
            <a:r>
              <a:rPr lang="en-US" sz="1800" i="1" dirty="0"/>
              <a:t> </a:t>
            </a:r>
            <a:r>
              <a:rPr lang="en-US" sz="1800" dirty="0" smtClean="0"/>
              <a:t>A set </a:t>
            </a:r>
            <a:r>
              <a:rPr lang="en-US" sz="1800" dirty="0"/>
              <a:t>of indicators </a:t>
            </a:r>
            <a:r>
              <a:rPr lang="en-US" sz="1800" dirty="0" smtClean="0"/>
              <a:t>has </a:t>
            </a:r>
            <a:r>
              <a:rPr lang="en-US" sz="1800" dirty="0"/>
              <a:t>been developed including the identification of a core set of indicators at the continental level.</a:t>
            </a:r>
          </a:p>
          <a:p>
            <a:pPr algn="just"/>
            <a:endParaRPr lang="en-US" sz="1800" dirty="0" smtClean="0">
              <a:latin typeface="Times New Roman" panose="02020603050405020304" pitchFamily="18" charset="0"/>
              <a:ea typeface="Times New Roman" panose="02020603050405020304" pitchFamily="18" charset="0"/>
            </a:endParaRPr>
          </a:p>
        </p:txBody>
      </p:sp>
      <p:pic>
        <p:nvPicPr>
          <p:cNvPr id="4"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49912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64103" y="170637"/>
            <a:ext cx="8172393" cy="523220"/>
          </a:xfrm>
          <a:prstGeom prst="rect">
            <a:avLst/>
          </a:prstGeom>
        </p:spPr>
        <p:txBody>
          <a:bodyPr wrap="square">
            <a:spAutoFit/>
          </a:bodyPr>
          <a:lstStyle/>
          <a:p>
            <a:pPr algn="ctr"/>
            <a:r>
              <a:rPr lang="en-US" sz="2800" b="1" spc="100" dirty="0" smtClean="0">
                <a:ln w="3175" cmpd="sng">
                  <a:noFill/>
                </a:ln>
                <a:solidFill>
                  <a:srgbClr val="0070C0"/>
                </a:solidFill>
                <a:latin typeface="Copperplate Gothic Bold" panose="020E0705020206020404" pitchFamily="34" charset="0"/>
              </a:rPr>
              <a:t>2. </a:t>
            </a:r>
            <a:r>
              <a:rPr lang="en-US" sz="2800" b="1" spc="100" dirty="0">
                <a:ln w="3175" cmpd="sng">
                  <a:noFill/>
                </a:ln>
                <a:solidFill>
                  <a:srgbClr val="0070C0"/>
                </a:solidFill>
                <a:latin typeface="Copperplate Gothic Bold" panose="020E0705020206020404" pitchFamily="34" charset="0"/>
              </a:rPr>
              <a:t>Convergence </a:t>
            </a:r>
            <a:r>
              <a:rPr lang="en-US" sz="2800" b="1" spc="100" dirty="0" smtClean="0">
                <a:ln w="3175" cmpd="sng">
                  <a:noFill/>
                </a:ln>
                <a:solidFill>
                  <a:srgbClr val="0070C0"/>
                </a:solidFill>
                <a:latin typeface="Copperplate Gothic Bold" panose="020E0705020206020404" pitchFamily="34" charset="0"/>
              </a:rPr>
              <a:t>at goals leve</a:t>
            </a:r>
            <a:r>
              <a:rPr lang="en-US" sz="2800" b="1" spc="100" dirty="0">
                <a:ln w="3175" cmpd="sng">
                  <a:noFill/>
                </a:ln>
                <a:solidFill>
                  <a:srgbClr val="0070C0"/>
                </a:solidFill>
                <a:latin typeface="Copperplate Gothic Bold" panose="020E0705020206020404" pitchFamily="34" charset="0"/>
              </a:rPr>
              <a:t>l</a:t>
            </a:r>
          </a:p>
        </p:txBody>
      </p:sp>
      <p:graphicFrame>
        <p:nvGraphicFramePr>
          <p:cNvPr id="11" name="Content Placeholder 8"/>
          <p:cNvGraphicFramePr>
            <a:graphicFrameLocks noGrp="1"/>
          </p:cNvGraphicFramePr>
          <p:nvPr>
            <p:ph idx="1"/>
            <p:extLst>
              <p:ext uri="{D42A27DB-BD31-4B8C-83A1-F6EECF244321}">
                <p14:modId xmlns:p14="http://schemas.microsoft.com/office/powerpoint/2010/main" val="128684805"/>
              </p:ext>
            </p:extLst>
          </p:nvPr>
        </p:nvGraphicFramePr>
        <p:xfrm>
          <a:off x="1475656" y="1251101"/>
          <a:ext cx="7560840" cy="4827743"/>
        </p:xfrm>
        <a:graphic>
          <a:graphicData uri="http://schemas.openxmlformats.org/drawingml/2006/table">
            <a:tbl>
              <a:tblPr firstRow="1" firstCol="1" bandRow="1">
                <a:tableStyleId>{5C22544A-7EE6-4342-B048-85BDC9FD1C3A}</a:tableStyleId>
              </a:tblPr>
              <a:tblGrid>
                <a:gridCol w="399951"/>
                <a:gridCol w="2623296"/>
                <a:gridCol w="3483974"/>
                <a:gridCol w="1053619"/>
              </a:tblGrid>
              <a:tr h="250968">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gn="ctr">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Agenda 2063 Goals</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gn="ctr">
                        <a:lnSpc>
                          <a:spcPct val="115000"/>
                        </a:lnSpc>
                        <a:spcBef>
                          <a:spcPts val="0"/>
                        </a:spcBef>
                        <a:spcAft>
                          <a:spcPts val="0"/>
                        </a:spcAft>
                      </a:pPr>
                      <a:r>
                        <a:rPr lang="en-US" sz="1400" dirty="0" smtClean="0">
                          <a:effectLst/>
                          <a:latin typeface="Times New Roman" panose="02020603050405020304" pitchFamily="18" charset="0"/>
                          <a:ea typeface="Calibri"/>
                          <a:cs typeface="Times New Roman" panose="02020603050405020304" pitchFamily="18" charset="0"/>
                        </a:rPr>
                        <a:t>Priority Areas of Agenda 2063</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gn="ctr">
                        <a:lnSpc>
                          <a:spcPct val="115000"/>
                        </a:lnSpc>
                        <a:spcBef>
                          <a:spcPts val="0"/>
                        </a:spcBef>
                        <a:spcAft>
                          <a:spcPts val="0"/>
                        </a:spcAft>
                      </a:pPr>
                      <a:r>
                        <a:rPr lang="en-GB" sz="1400" dirty="0" smtClean="0">
                          <a:effectLst/>
                          <a:latin typeface="Times New Roman" panose="02020603050405020304" pitchFamily="18" charset="0"/>
                          <a:cs typeface="Times New Roman" panose="02020603050405020304" pitchFamily="18" charset="0"/>
                        </a:rPr>
                        <a:t>SDGs Goals</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r>
              <a:tr h="1377510">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A high standard of living, quality of life and well-being for all </a:t>
                      </a:r>
                      <a:r>
                        <a:rPr lang="en-GB" sz="1400" dirty="0" smtClean="0">
                          <a:effectLst/>
                          <a:latin typeface="Times New Roman" panose="02020603050405020304" pitchFamily="18" charset="0"/>
                          <a:cs typeface="Times New Roman" panose="02020603050405020304" pitchFamily="18" charset="0"/>
                        </a:rPr>
                        <a:t>citizens</a:t>
                      </a:r>
                      <a:endParaRPr lang="en-US" sz="1400" dirty="0">
                        <a:effectLst/>
                        <a:latin typeface="Times New Roman" panose="02020603050405020304" pitchFamily="18" charset="0"/>
                        <a:cs typeface="Times New Roman" panose="02020603050405020304" pitchFamily="18" charset="0"/>
                      </a:endParaRPr>
                    </a:p>
                  </a:txBody>
                  <a:tcPr marL="61320" marR="61320" marT="0" marB="0" anchor="ctr"/>
                </a:tc>
                <a:tc>
                  <a:txBody>
                    <a:bodyPr/>
                    <a:lstStyle/>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Incomes, jobs and decent work</a:t>
                      </a:r>
                    </a:p>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Poverty, inequality and hunger</a:t>
                      </a:r>
                    </a:p>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Social security and protection, including persons with disabilities</a:t>
                      </a:r>
                    </a:p>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Modern, affordable and livable habitats and quality basic services</a:t>
                      </a:r>
                    </a:p>
                  </a:txBody>
                  <a:tcPr marL="61320" marR="61320" marT="0" marB="0" anchor="ctr"/>
                </a:tc>
                <a:tc>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Goals no 1, 2, 8 and 11</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r>
              <a:tr h="735195">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Well educated citizens and skills revolution underpinned by science, technology and </a:t>
                      </a:r>
                      <a:r>
                        <a:rPr lang="en-GB" sz="1400" dirty="0" smtClean="0">
                          <a:effectLst/>
                          <a:latin typeface="Times New Roman" panose="02020603050405020304" pitchFamily="18" charset="0"/>
                          <a:cs typeface="Times New Roman" panose="02020603050405020304" pitchFamily="18" charset="0"/>
                        </a:rPr>
                        <a:t>innovation</a:t>
                      </a:r>
                      <a:endParaRPr lang="en-US" sz="1400" dirty="0">
                        <a:effectLst/>
                        <a:latin typeface="Times New Roman" panose="02020603050405020304" pitchFamily="18" charset="0"/>
                        <a:cs typeface="Times New Roman" panose="02020603050405020304" pitchFamily="18" charset="0"/>
                      </a:endParaRPr>
                    </a:p>
                  </a:txBody>
                  <a:tcPr marL="61320" marR="61320" marT="0" marB="0" anchor="ctr"/>
                </a:tc>
                <a:tc>
                  <a:txBody>
                    <a:bodyPr/>
                    <a:lstStyle/>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Education and science, technology and innovation (STI) driven skills revolution</a:t>
                      </a:r>
                    </a:p>
                  </a:txBody>
                  <a:tcPr marL="61320" marR="61320" marT="0" marB="0" anchor="ctr"/>
                </a:tc>
                <a:tc>
                  <a:txBody>
                    <a:bodyPr/>
                    <a:lstStyle/>
                    <a:p>
                      <a:pPr marL="0" marR="0">
                        <a:lnSpc>
                          <a:spcPct val="115000"/>
                        </a:lnSpc>
                        <a:spcBef>
                          <a:spcPts val="0"/>
                        </a:spcBef>
                        <a:spcAft>
                          <a:spcPts val="0"/>
                        </a:spcAft>
                      </a:pPr>
                      <a:r>
                        <a:rPr lang="en-GB" sz="1400" dirty="0" smtClean="0">
                          <a:effectLst/>
                          <a:latin typeface="Times New Roman" panose="02020603050405020304" pitchFamily="18" charset="0"/>
                          <a:cs typeface="Times New Roman" panose="02020603050405020304" pitchFamily="18" charset="0"/>
                        </a:rPr>
                        <a:t>Goal no 4</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r>
              <a:tr h="381682">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Healthy and well-nourished </a:t>
                      </a:r>
                      <a:r>
                        <a:rPr lang="en-GB" sz="1400" dirty="0" smtClean="0">
                          <a:effectLst/>
                          <a:latin typeface="Times New Roman" panose="02020603050405020304" pitchFamily="18" charset="0"/>
                          <a:cs typeface="Times New Roman" panose="02020603050405020304" pitchFamily="18" charset="0"/>
                        </a:rPr>
                        <a:t>citizens</a:t>
                      </a:r>
                      <a:endParaRPr lang="en-US" sz="1400" dirty="0">
                        <a:effectLst/>
                        <a:latin typeface="Times New Roman" panose="02020603050405020304" pitchFamily="18" charset="0"/>
                        <a:cs typeface="Times New Roman" panose="02020603050405020304" pitchFamily="18" charset="0"/>
                      </a:endParaRPr>
                    </a:p>
                  </a:txBody>
                  <a:tcPr marL="61320" marR="61320" marT="0" marB="0" anchor="ctr"/>
                </a:tc>
                <a:tc>
                  <a:txBody>
                    <a:bodyPr/>
                    <a:lstStyle/>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Health and nutrition</a:t>
                      </a:r>
                    </a:p>
                  </a:txBody>
                  <a:tcPr marL="61320" marR="61320" marT="0" marB="0" anchor="ctr"/>
                </a:tc>
                <a:tc>
                  <a:txBody>
                    <a:bodyPr/>
                    <a:lstStyle/>
                    <a:p>
                      <a:pPr marL="0" marR="0">
                        <a:lnSpc>
                          <a:spcPct val="115000"/>
                        </a:lnSpc>
                        <a:spcBef>
                          <a:spcPts val="0"/>
                        </a:spcBef>
                        <a:spcAft>
                          <a:spcPts val="0"/>
                        </a:spcAft>
                      </a:pPr>
                      <a:r>
                        <a:rPr lang="en-GB" sz="1400" dirty="0" smtClean="0">
                          <a:effectLst/>
                          <a:latin typeface="Times New Roman" panose="02020603050405020304" pitchFamily="18" charset="0"/>
                          <a:cs typeface="Times New Roman" panose="02020603050405020304" pitchFamily="18" charset="0"/>
                        </a:rPr>
                        <a:t>Goal no.</a:t>
                      </a:r>
                      <a:r>
                        <a:rPr lang="en-GB" sz="1400" baseline="0" dirty="0" smtClean="0">
                          <a:effectLst/>
                          <a:latin typeface="Times New Roman" panose="02020603050405020304" pitchFamily="18" charset="0"/>
                          <a:cs typeface="Times New Roman" panose="02020603050405020304" pitchFamily="18" charset="0"/>
                        </a:rPr>
                        <a:t> 3</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r>
              <a:tr h="1040766">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4.</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Transformed economies </a:t>
                      </a:r>
                      <a:endParaRPr lang="en-US" sz="1400" dirty="0">
                        <a:effectLst/>
                        <a:latin typeface="Times New Roman" panose="02020603050405020304" pitchFamily="18" charset="0"/>
                        <a:cs typeface="Times New Roman" panose="02020603050405020304" pitchFamily="18" charset="0"/>
                      </a:endParaRPr>
                    </a:p>
                  </a:txBody>
                  <a:tcPr marL="61320" marR="61320" marT="0" marB="0" anchor="ctr"/>
                </a:tc>
                <a:tc>
                  <a:txBody>
                    <a:bodyPr/>
                    <a:lstStyle/>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Sustainable and inclusive economic growth</a:t>
                      </a:r>
                    </a:p>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STI driven manufacturing, industrialization and value addition</a:t>
                      </a:r>
                    </a:p>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Economic diversification and resilience</a:t>
                      </a:r>
                    </a:p>
                  </a:txBody>
                  <a:tcPr marL="61320" marR="61320" marT="0" marB="0" anchor="ctr"/>
                </a:tc>
                <a:tc>
                  <a:txBody>
                    <a:bodyPr/>
                    <a:lstStyle/>
                    <a:p>
                      <a:pPr marL="0" marR="0">
                        <a:lnSpc>
                          <a:spcPct val="115000"/>
                        </a:lnSpc>
                        <a:spcBef>
                          <a:spcPts val="0"/>
                        </a:spcBef>
                        <a:spcAft>
                          <a:spcPts val="0"/>
                        </a:spcAft>
                      </a:pPr>
                      <a:r>
                        <a:rPr lang="en-GB" sz="1400" dirty="0" smtClean="0">
                          <a:effectLst/>
                          <a:latin typeface="Times New Roman" panose="02020603050405020304" pitchFamily="18" charset="0"/>
                          <a:cs typeface="Times New Roman" panose="02020603050405020304" pitchFamily="18" charset="0"/>
                        </a:rPr>
                        <a:t>Goals no. 8 and 9</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r>
              <a:tr h="837005">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5.</a:t>
                      </a:r>
                      <a:endParaRPr lang="en-US" sz="1400" dirty="0">
                        <a:effectLst/>
                        <a:latin typeface="Times New Roman" panose="02020603050405020304" pitchFamily="18" charset="0"/>
                        <a:ea typeface="Calibri"/>
                        <a:cs typeface="Times New Roman" panose="02020603050405020304" pitchFamily="18" charset="0"/>
                      </a:endParaRPr>
                    </a:p>
                  </a:txBody>
                  <a:tcPr marL="61320" marR="61320" marT="0" marB="0"/>
                </a:tc>
                <a:tc>
                  <a:txBody>
                    <a:bodyPr/>
                    <a:lstStyle/>
                    <a:p>
                      <a:pPr marL="0" marR="0">
                        <a:lnSpc>
                          <a:spcPct val="115000"/>
                        </a:lnSpc>
                        <a:spcBef>
                          <a:spcPts val="0"/>
                        </a:spcBef>
                        <a:spcAft>
                          <a:spcPts val="0"/>
                        </a:spcAft>
                      </a:pPr>
                      <a:r>
                        <a:rPr lang="en-GB" sz="1400" dirty="0">
                          <a:effectLst/>
                          <a:latin typeface="Times New Roman" panose="02020603050405020304" pitchFamily="18" charset="0"/>
                          <a:cs typeface="Times New Roman" panose="02020603050405020304" pitchFamily="18" charset="0"/>
                        </a:rPr>
                        <a:t>Modern agriculture for increased productivity and production </a:t>
                      </a:r>
                      <a:endParaRPr lang="en-US" sz="1400" dirty="0">
                        <a:effectLst/>
                        <a:latin typeface="Times New Roman" panose="02020603050405020304" pitchFamily="18" charset="0"/>
                        <a:cs typeface="Times New Roman" panose="02020603050405020304" pitchFamily="18" charset="0"/>
                      </a:endParaRPr>
                    </a:p>
                  </a:txBody>
                  <a:tcPr marL="61320" marR="61320" marT="0" marB="0" anchor="ctr"/>
                </a:tc>
                <a:tc>
                  <a:txBody>
                    <a:bodyPr/>
                    <a:lstStyle/>
                    <a:p>
                      <a:pPr marL="169863" marR="0" lvl="0" indent="-169863">
                        <a:lnSpc>
                          <a:spcPct val="115000"/>
                        </a:lnSpc>
                        <a:spcBef>
                          <a:spcPts val="0"/>
                        </a:spcBef>
                        <a:spcAft>
                          <a:spcPts val="0"/>
                        </a:spcAft>
                        <a:buFont typeface="Symbol"/>
                        <a:buChar char=""/>
                      </a:pPr>
                      <a:r>
                        <a:rPr lang="en-US" sz="1400" dirty="0" smtClean="0">
                          <a:effectLst/>
                          <a:latin typeface="Times New Roman" panose="02020603050405020304" pitchFamily="18" charset="0"/>
                          <a:ea typeface="Calibri"/>
                          <a:cs typeface="Times New Roman" panose="02020603050405020304" pitchFamily="18" charset="0"/>
                        </a:rPr>
                        <a:t>Agricultural productivity and production</a:t>
                      </a:r>
                    </a:p>
                  </a:txBody>
                  <a:tcPr marL="61320" marR="61320" marT="0" marB="0" anchor="ctr"/>
                </a:tc>
                <a:tc>
                  <a:txBody>
                    <a:bodyPr/>
                    <a:lstStyle/>
                    <a:p>
                      <a:pPr marL="0" marR="0">
                        <a:lnSpc>
                          <a:spcPct val="115000"/>
                        </a:lnSpc>
                        <a:spcBef>
                          <a:spcPts val="0"/>
                        </a:spcBef>
                        <a:spcAft>
                          <a:spcPts val="0"/>
                        </a:spcAft>
                      </a:pPr>
                      <a:r>
                        <a:rPr lang="en-GB" sz="1400" dirty="0" smtClean="0">
                          <a:effectLst/>
                          <a:latin typeface="Times New Roman" panose="02020603050405020304" pitchFamily="18" charset="0"/>
                          <a:cs typeface="Times New Roman" panose="02020603050405020304" pitchFamily="18" charset="0"/>
                        </a:rPr>
                        <a:t>Goal no 2</a:t>
                      </a:r>
                      <a:endParaRPr lang="en-US" sz="1400" dirty="0">
                        <a:effectLst/>
                        <a:latin typeface="Times New Roman" panose="02020603050405020304" pitchFamily="18" charset="0"/>
                        <a:cs typeface="Times New Roman" panose="02020603050405020304" pitchFamily="18" charset="0"/>
                      </a:endParaRPr>
                    </a:p>
                  </a:txBody>
                  <a:tcPr marL="61320" marR="61320" marT="0" marB="0"/>
                </a:tc>
              </a:tr>
            </a:tbl>
          </a:graphicData>
        </a:graphic>
      </p:graphicFrame>
      <p:sp>
        <p:nvSpPr>
          <p:cNvPr id="2" name="TextBox 1"/>
          <p:cNvSpPr txBox="1"/>
          <p:nvPr/>
        </p:nvSpPr>
        <p:spPr>
          <a:xfrm>
            <a:off x="323528" y="3861048"/>
            <a:ext cx="1152128" cy="369332"/>
          </a:xfrm>
          <a:prstGeom prst="rect">
            <a:avLst/>
          </a:prstGeom>
          <a:noFill/>
        </p:spPr>
        <p:txBody>
          <a:bodyPr wrap="square" rtlCol="0">
            <a:spAutoFit/>
          </a:bodyPr>
          <a:lstStyle/>
          <a:p>
            <a:pPr algn="r"/>
            <a:r>
              <a:rPr lang="en-GB" b="1" dirty="0" smtClean="0">
                <a:solidFill>
                  <a:srgbClr val="0070C0"/>
                </a:solidFill>
              </a:rPr>
              <a:t>Example:</a:t>
            </a:r>
            <a:endParaRPr lang="en-US" b="1" dirty="0">
              <a:solidFill>
                <a:srgbClr val="0070C0"/>
              </a:solidFill>
            </a:endParaRPr>
          </a:p>
        </p:txBody>
      </p:sp>
      <p:pic>
        <p:nvPicPr>
          <p:cNvPr id="7" name="Image 12"/>
          <p:cNvPicPr/>
          <p:nvPr/>
        </p:nvPicPr>
        <p:blipFill rotWithShape="1">
          <a:blip r:embed="rId2">
            <a:extLst>
              <a:ext uri="{28A0092B-C50C-407E-A947-70E740481C1C}">
                <a14:useLocalDpi xmlns:a14="http://schemas.microsoft.com/office/drawing/2010/main" val="0"/>
              </a:ext>
            </a:extLst>
          </a:blip>
          <a:srcRect l="1733" t="11351" r="73995" b="61435"/>
          <a:stretch/>
        </p:blipFill>
        <p:spPr bwMode="auto">
          <a:xfrm>
            <a:off x="0" y="6451594"/>
            <a:ext cx="3024336" cy="432048"/>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xmlns="" xmlns:lc="http://schemas.openxmlformats.org/drawingml/2006/lockedCanvas"/>
            </a:ext>
          </a:extLst>
        </p:spPr>
      </p:pic>
    </p:spTree>
    <p:extLst>
      <p:ext uri="{BB962C8B-B14F-4D97-AF65-F5344CB8AC3E}">
        <p14:creationId xmlns:p14="http://schemas.microsoft.com/office/powerpoint/2010/main" val="275593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87610"/>
          </a:xfrm>
        </p:spPr>
        <p:txBody>
          <a:bodyPr>
            <a:normAutofit fontScale="90000"/>
          </a:bodyPr>
          <a:lstStyle/>
          <a:p>
            <a:r>
              <a:rPr lang="en-US" sz="3600" b="1" spc="100" dirty="0">
                <a:ln w="3175" cmpd="sng">
                  <a:noFill/>
                </a:ln>
                <a:solidFill>
                  <a:srgbClr val="0070C0"/>
                </a:solidFill>
                <a:latin typeface="Copperplate Gothic Bold" panose="020E0705020206020404" pitchFamily="34" charset="0"/>
              </a:rPr>
              <a:t>2. Convergence at goals </a:t>
            </a:r>
            <a:r>
              <a:rPr lang="en-US" sz="3600" b="1" spc="100" dirty="0" smtClean="0">
                <a:ln w="3175" cmpd="sng">
                  <a:noFill/>
                </a:ln>
                <a:solidFill>
                  <a:srgbClr val="0070C0"/>
                </a:solidFill>
                <a:latin typeface="Copperplate Gothic Bold" panose="020E0705020206020404" pitchFamily="34" charset="0"/>
              </a:rPr>
              <a:t>level</a:t>
            </a:r>
            <a:endParaRPr lang="en-GB" dirty="0"/>
          </a:p>
        </p:txBody>
      </p:sp>
      <p:sp>
        <p:nvSpPr>
          <p:cNvPr id="3" name="Content Placeholder 2"/>
          <p:cNvSpPr>
            <a:spLocks noGrp="1"/>
          </p:cNvSpPr>
          <p:nvPr>
            <p:ph idx="1"/>
          </p:nvPr>
        </p:nvSpPr>
        <p:spPr>
          <a:xfrm>
            <a:off x="616682" y="1340768"/>
            <a:ext cx="7898668" cy="4968552"/>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Overlapping of Agenda 2063 Goals</a:t>
            </a:r>
          </a:p>
          <a:p>
            <a:r>
              <a:rPr lang="en-US" sz="2400" dirty="0" smtClean="0">
                <a:latin typeface="Times New Roman" panose="02020603050405020304" pitchFamily="18" charset="0"/>
                <a:cs typeface="Times New Roman" panose="02020603050405020304" pitchFamily="18" charset="0"/>
              </a:rPr>
              <a:t>17 of the 2063 Goals have overlaps in SDGs</a:t>
            </a:r>
          </a:p>
          <a:p>
            <a:r>
              <a:rPr lang="en-US" sz="2400" dirty="0" smtClean="0">
                <a:latin typeface="Times New Roman" panose="02020603050405020304" pitchFamily="18" charset="0"/>
                <a:cs typeface="Times New Roman" panose="02020603050405020304" pitchFamily="18" charset="0"/>
              </a:rPr>
              <a:t>Three goals in Agenda 2063 do not overlap with any of the SDGs</a:t>
            </a:r>
          </a:p>
          <a:p>
            <a:pPr lvl="1"/>
            <a:r>
              <a:rPr lang="en-US" dirty="0" smtClean="0">
                <a:latin typeface="Times New Roman" panose="02020603050405020304" pitchFamily="18" charset="0"/>
                <a:cs typeface="Times New Roman" panose="02020603050405020304" pitchFamily="18" charset="0"/>
              </a:rPr>
              <a:t>Goal </a:t>
            </a:r>
            <a:r>
              <a:rPr lang="en-US" dirty="0">
                <a:latin typeface="Times New Roman" panose="02020603050405020304" pitchFamily="18" charset="0"/>
                <a:cs typeface="Times New Roman" panose="02020603050405020304" pitchFamily="18" charset="0"/>
              </a:rPr>
              <a:t>9: Key Continental  Financial and Monetary Institutions </a:t>
            </a:r>
            <a:r>
              <a:rPr lang="en-US" dirty="0" smtClean="0">
                <a:latin typeface="Times New Roman" panose="02020603050405020304" pitchFamily="18" charset="0"/>
                <a:cs typeface="Times New Roman" panose="02020603050405020304" pitchFamily="18" charset="0"/>
              </a:rPr>
              <a:t>established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functional</a:t>
            </a:r>
          </a:p>
          <a:p>
            <a:pPr lvl="1"/>
            <a:r>
              <a:rPr lang="en-US" dirty="0" smtClean="0">
                <a:latin typeface="Times New Roman" panose="02020603050405020304" pitchFamily="18" charset="0"/>
                <a:cs typeface="Times New Roman" panose="02020603050405020304" pitchFamily="18" charset="0"/>
              </a:rPr>
              <a:t>Goal </a:t>
            </a:r>
            <a:r>
              <a:rPr lang="en-US" dirty="0">
                <a:latin typeface="Times New Roman" panose="02020603050405020304" pitchFamily="18" charset="0"/>
                <a:cs typeface="Times New Roman" panose="02020603050405020304" pitchFamily="18" charset="0"/>
              </a:rPr>
              <a:t>14:  A Stable and Peaceful </a:t>
            </a:r>
            <a:r>
              <a:rPr lang="en-US" dirty="0" err="1" smtClean="0">
                <a:latin typeface="Times New Roman" panose="02020603050405020304" pitchFamily="18" charset="0"/>
                <a:cs typeface="Times New Roman" panose="02020603050405020304" pitchFamily="18" charset="0"/>
              </a:rPr>
              <a:t>Afric</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Goal </a:t>
            </a:r>
            <a:r>
              <a:rPr lang="en-US" dirty="0">
                <a:latin typeface="Times New Roman" panose="02020603050405020304" pitchFamily="18" charset="0"/>
                <a:cs typeface="Times New Roman" panose="02020603050405020304" pitchFamily="18" charset="0"/>
              </a:rPr>
              <a:t>15: A Fully Functional  and Operational African Peace and </a:t>
            </a:r>
            <a:r>
              <a:rPr lang="en-US" dirty="0" smtClean="0">
                <a:latin typeface="Times New Roman" panose="02020603050405020304" pitchFamily="18" charset="0"/>
                <a:cs typeface="Times New Roman" panose="02020603050405020304" pitchFamily="18" charset="0"/>
              </a:rPr>
              <a:t>Security Architecture</a:t>
            </a:r>
          </a:p>
          <a:p>
            <a:r>
              <a:rPr lang="en-US" sz="2400" dirty="0">
                <a:latin typeface="Times New Roman" panose="02020603050405020304" pitchFamily="18" charset="0"/>
                <a:cs typeface="Times New Roman" panose="02020603050405020304" pitchFamily="18" charset="0"/>
              </a:rPr>
              <a:t>Goal 2 of Agenda 2063 exactly matches Goal 4 of SDGs</a:t>
            </a:r>
          </a:p>
          <a:p>
            <a:pPr marL="342900" lvl="1" indent="0">
              <a:buNone/>
            </a:pPr>
            <a:r>
              <a:rPr lang="en-US" sz="2400" dirty="0">
                <a:latin typeface="Times New Roman" panose="02020603050405020304" pitchFamily="18" charset="0"/>
                <a:cs typeface="Times New Roman" panose="02020603050405020304" pitchFamily="18" charset="0"/>
              </a:rPr>
              <a:t>All the remaining 16 Agenda 2063 Goals overlap with at least two SDGs</a:t>
            </a:r>
          </a:p>
          <a:p>
            <a:r>
              <a:rPr lang="en-US" sz="2400" dirty="0" smtClean="0">
                <a:latin typeface="Times New Roman" panose="02020603050405020304" pitchFamily="18" charset="0"/>
                <a:cs typeface="Times New Roman" panose="02020603050405020304" pitchFamily="18" charset="0"/>
              </a:rPr>
              <a:t>On the other hand, all Agenda 2030 Goals overlap with at least one Agenda 2063 Goals</a:t>
            </a:r>
          </a:p>
          <a:p>
            <a:pPr marL="342900" lvl="1" indent="0">
              <a:buNone/>
            </a:pPr>
            <a:endParaRPr lang="en-US" sz="2400" dirty="0">
              <a:latin typeface="Times New Roman" panose="02020603050405020304" pitchFamily="18" charset="0"/>
              <a:cs typeface="Times New Roman" panose="02020603050405020304" pitchFamily="18" charset="0"/>
            </a:endParaRPr>
          </a:p>
          <a:p>
            <a:pPr marL="342900" lvl="1" indent="0">
              <a:buNone/>
            </a:pPr>
            <a:endParaRPr lang="en-US" sz="2400" dirty="0">
              <a:latin typeface="Times New Roman" panose="02020603050405020304" pitchFamily="18" charset="0"/>
              <a:cs typeface="Times New Roman" panose="02020603050405020304" pitchFamily="18" charset="0"/>
            </a:endParaRPr>
          </a:p>
          <a:p>
            <a:pPr marL="342900" lvl="1"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2282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4dd862b6-ab3a-4f5a-9426-7aee480b6a5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1398</TotalTime>
  <Words>1620</Words>
  <Application>Microsoft Office PowerPoint</Application>
  <PresentationFormat>On-screen Show (4:3)</PresentationFormat>
  <Paragraphs>166</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Copperplate Gothic Bold</vt:lpstr>
      <vt:lpstr>Symbol</vt:lpstr>
      <vt:lpstr>Times New Roman</vt:lpstr>
      <vt:lpstr>Wingdings</vt:lpstr>
      <vt:lpstr>Office Theme</vt:lpstr>
      <vt:lpstr>PowerPoint Presentation</vt:lpstr>
      <vt:lpstr>contents</vt:lpstr>
      <vt:lpstr>1. Introduction</vt:lpstr>
      <vt:lpstr>1. Introduction (CONT’D)</vt:lpstr>
      <vt:lpstr>1. Introduction (CONT’D)</vt:lpstr>
      <vt:lpstr>1. Introduction (CONT’D)</vt:lpstr>
      <vt:lpstr>1. Introduction (CONT’D)</vt:lpstr>
      <vt:lpstr>PowerPoint Presentation</vt:lpstr>
      <vt:lpstr>2. Convergence at goals level</vt:lpstr>
      <vt:lpstr>PowerPoint Presentation</vt:lpstr>
      <vt:lpstr>PowerPoint Presentation</vt:lpstr>
      <vt:lpstr>3. Mapping at targets level (cont’d) </vt:lpstr>
      <vt:lpstr>3. Mapping at targets level (cont’d)  </vt:lpstr>
      <vt:lpstr>PowerPoint Presentation</vt:lpstr>
      <vt:lpstr>PowerPoint Presentation</vt:lpstr>
      <vt:lpstr>PowerPoint Presentation</vt:lpstr>
      <vt:lpstr>6. WAY FORWARD </vt:lpstr>
      <vt:lpstr>PowerPoint Presentation</vt:lpstr>
    </vt:vector>
  </TitlesOfParts>
  <Company>UNECA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rmitra</dc:creator>
  <cp:lastModifiedBy>IVTM-CTICC</cp:lastModifiedBy>
  <cp:revision>141</cp:revision>
  <cp:lastPrinted>2016-05-10T07:17:48Z</cp:lastPrinted>
  <dcterms:created xsi:type="dcterms:W3CDTF">2015-09-17T17:10:07Z</dcterms:created>
  <dcterms:modified xsi:type="dcterms:W3CDTF">2017-01-19T14:28:17Z</dcterms:modified>
</cp:coreProperties>
</file>