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8" autoAdjust="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34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72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30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62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1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50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88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9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12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52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49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056DD-151F-4A43-A1AE-68A06F38DEDC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F02DF-75EB-4FB2-8D5B-11D9F44F43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76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nstats.un.org/sdgs/files/meetings/iaeg-sdgs-meeting-04/Tier%20III%20Work%20Plans%2011.11.2016.pdf" TargetMode="External"/><Relationship Id="rId2" Type="http://schemas.openxmlformats.org/officeDocument/2006/relationships/hyperlink" Target="http://unstats.un.org/sdgs/files/meetings/iaeg-sdgs-meeting-04/Tier%20Classification%20of%20SDG%20Indicators_21%20Dec%20for%20website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nstats.un.org/sdgs/files/meetings/iaeg-sdgs-meeting-04/International%20statistical%20data%20flows%20and%20data%20collection%20by%20UNSD%20(draft%20note%20Oct%202016).pdf" TargetMode="External"/><Relationship Id="rId4" Type="http://schemas.openxmlformats.org/officeDocument/2006/relationships/hyperlink" Target="http://unstats.un.org/unsd/statcom/47th-session/documents/2016-2-SDGs-Rev1-E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nstats.un.org/sdgs/report/2016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arnabe.okouda@stat.cm" TargetMode="External"/><Relationship Id="rId2" Type="http://schemas.openxmlformats.org/officeDocument/2006/relationships/hyperlink" Target="mailto:Okoudabarne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tistics-cameroon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The Secretary-General global reporting system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en-US" sz="2400" dirty="0" smtClean="0"/>
              <a:t>By </a:t>
            </a:r>
            <a:r>
              <a:rPr lang="en-US" sz="2400" b="1" dirty="0" err="1" smtClean="0">
                <a:solidFill>
                  <a:srgbClr val="00B050"/>
                </a:solidFill>
              </a:rPr>
              <a:t>Barnabe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Okouda</a:t>
            </a:r>
            <a:r>
              <a:rPr lang="en-US" sz="2400" b="1" dirty="0" smtClean="0">
                <a:solidFill>
                  <a:srgbClr val="00B050"/>
                </a:solidFill>
              </a:rPr>
              <a:t/>
            </a:r>
            <a:br>
              <a:rPr lang="en-US" sz="2400" b="1" dirty="0" smtClean="0">
                <a:solidFill>
                  <a:srgbClr val="00B050"/>
                </a:solidFill>
              </a:rPr>
            </a:br>
            <a:r>
              <a:rPr lang="en-US" sz="2200" dirty="0" smtClean="0"/>
              <a:t>Cameroon , </a:t>
            </a:r>
            <a:r>
              <a:rPr lang="en-US" sz="2200" i="1" dirty="0" smtClean="0"/>
              <a:t>Country member of the IAEG-SDGs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1412776"/>
            <a:ext cx="7416824" cy="410445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7200" dirty="0" smtClean="0"/>
              <a:t> ... 05 points  …</a:t>
            </a:r>
          </a:p>
          <a:p>
            <a:pPr algn="l"/>
            <a:endParaRPr lang="en-US" sz="6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71600" indent="-1371600" algn="l">
              <a:buFont typeface="+mj-lt"/>
              <a:buAutoNum type="romanUcPeriod"/>
            </a:pP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Background  </a:t>
            </a:r>
          </a:p>
          <a:p>
            <a:pPr marL="1371600" indent="-1371600" algn="l">
              <a:buFont typeface="+mj-lt"/>
              <a:buAutoNum type="romanUcPeriod"/>
            </a:pP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71600" indent="-1371600" algn="l">
              <a:buFont typeface="+mj-lt"/>
              <a:buAutoNum type="romanUcPeriod"/>
            </a:pP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Lessons learnt  From </a:t>
            </a:r>
            <a:r>
              <a:rPr lang="en-US" sz="8000" b="1" dirty="0">
                <a:solidFill>
                  <a:schemeClr val="tx2">
                    <a:lumMod val="75000"/>
                  </a:schemeClr>
                </a:solidFill>
              </a:rPr>
              <a:t>MDG to SDG </a:t>
            </a: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  reporting  mechanism / Experience </a:t>
            </a:r>
            <a:r>
              <a:rPr lang="en-US" sz="8000" b="1" dirty="0">
                <a:solidFill>
                  <a:schemeClr val="tx2">
                    <a:lumMod val="75000"/>
                  </a:schemeClr>
                </a:solidFill>
              </a:rPr>
              <a:t>at global </a:t>
            </a: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en-US" sz="8000" b="1" dirty="0">
                <a:solidFill>
                  <a:schemeClr val="tx2">
                    <a:lumMod val="75000"/>
                  </a:schemeClr>
                </a:solidFill>
              </a:rPr>
              <a:t>national level </a:t>
            </a:r>
          </a:p>
          <a:p>
            <a:pPr marL="1371600" indent="-1371600" algn="l">
              <a:buFont typeface="+mj-lt"/>
              <a:buAutoNum type="romanUcPeriod"/>
            </a:pP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71600" indent="-1371600" algn="l">
              <a:buFont typeface="+mj-lt"/>
              <a:buAutoNum type="romanUcPeriod"/>
            </a:pP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Miles stones </a:t>
            </a: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September  2015, adoption of A2030 by   IAEG-SDG</a:t>
            </a: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marL="1371600" indent="-1371600" algn="l">
              <a:buFont typeface="+mj-lt"/>
              <a:buAutoNum type="romanUcPeriod"/>
            </a:pP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71600" indent="-1371600" algn="l">
              <a:buFont typeface="+mj-lt"/>
              <a:buAutoNum type="romanUcPeriod"/>
            </a:pP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Recent   </a:t>
            </a:r>
            <a:r>
              <a:rPr lang="en-US" sz="8000" b="1" dirty="0">
                <a:solidFill>
                  <a:schemeClr val="tx2">
                    <a:lumMod val="75000"/>
                  </a:schemeClr>
                </a:solidFill>
              </a:rPr>
              <a:t>Updates at  the 4</a:t>
            </a:r>
            <a:r>
              <a:rPr lang="en-US" sz="8000" b="1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8000" b="1" dirty="0">
                <a:solidFill>
                  <a:schemeClr val="tx2">
                    <a:lumMod val="75000"/>
                  </a:schemeClr>
                </a:solidFill>
              </a:rPr>
              <a:t> meeting in </a:t>
            </a: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Geneva</a:t>
            </a:r>
            <a:r>
              <a:rPr lang="en-US" sz="8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</a:p>
          <a:p>
            <a:pPr marL="1371600" indent="-1371600" algn="l">
              <a:buFont typeface="+mj-lt"/>
              <a:buAutoNum type="romanUcPeriod"/>
            </a:pP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371600" indent="-1371600" algn="l">
              <a:buFont typeface="+mj-lt"/>
              <a:buAutoNum type="romanUcPeriod"/>
            </a:pP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The way forward  / next steps </a:t>
            </a:r>
            <a:endParaRPr lang="fr-FR" sz="8000" b="1" dirty="0">
              <a:solidFill>
                <a:schemeClr val="tx2">
                  <a:lumMod val="75000"/>
                </a:schemeClr>
              </a:solidFill>
            </a:endParaRPr>
          </a:p>
          <a:p>
            <a:pPr marL="1143000" indent="-1143000">
              <a:buFont typeface="+mj-lt"/>
              <a:buAutoNum type="romanUcPeriod"/>
            </a:pPr>
            <a:endParaRPr lang="fr-FR" sz="6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6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fr-FR" sz="6400" dirty="0">
              <a:solidFill>
                <a:schemeClr val="tx2">
                  <a:lumMod val="75000"/>
                </a:schemeClr>
              </a:solidFill>
            </a:endParaRPr>
          </a:p>
          <a:p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4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5904656" cy="720080"/>
          </a:xfrm>
        </p:spPr>
        <p:txBody>
          <a:bodyPr>
            <a:noAutofit/>
          </a:bodyPr>
          <a:lstStyle/>
          <a:p>
            <a:pPr lvl="0"/>
            <a:r>
              <a:rPr lang="en-US" sz="2800" b="1" dirty="0" err="1" smtClean="0"/>
              <a:t>Historique</a:t>
            </a:r>
            <a:r>
              <a:rPr lang="en-US" sz="2800" b="1" dirty="0" smtClean="0"/>
              <a:t> / Background  : 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7704856" cy="3888432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 smtClean="0"/>
              <a:t> </a:t>
            </a:r>
            <a:endParaRPr lang="fr-FR" dirty="0" smtClean="0"/>
          </a:p>
          <a:p>
            <a:pPr lvl="0" algn="l"/>
            <a:r>
              <a:rPr lang="en-US" sz="7200" dirty="0" smtClean="0">
                <a:solidFill>
                  <a:schemeClr val="bg2">
                    <a:lumMod val="10000"/>
                  </a:schemeClr>
                </a:solidFill>
              </a:rPr>
              <a:t>From </a:t>
            </a:r>
            <a:r>
              <a:rPr lang="en-US" sz="7200" dirty="0">
                <a:solidFill>
                  <a:schemeClr val="bg2">
                    <a:lumMod val="10000"/>
                  </a:schemeClr>
                </a:solidFill>
              </a:rPr>
              <a:t>MDG to SDG , lessons of reporting experience at global and national level </a:t>
            </a:r>
            <a:endParaRPr lang="fr-FR" sz="7200" dirty="0">
              <a:solidFill>
                <a:schemeClr val="bg2">
                  <a:lumMod val="10000"/>
                </a:schemeClr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Top/Down process</a:t>
            </a:r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</a:rPr>
              <a:t>Weaknesses of data …</a:t>
            </a:r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Capacity building ( --) </a:t>
            </a:r>
            <a:endParaRPr lang="en-US" sz="64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 algn="l"/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pPr lvl="0" algn="l"/>
            <a:r>
              <a:rPr lang="en-US" sz="7200" dirty="0">
                <a:solidFill>
                  <a:schemeClr val="bg2">
                    <a:lumMod val="10000"/>
                  </a:schemeClr>
                </a:solidFill>
              </a:rPr>
              <a:t>Final evaluation made in Algiers ... less MDG achieved for more </a:t>
            </a:r>
            <a:r>
              <a:rPr lang="en-US" sz="7200" dirty="0" smtClean="0">
                <a:solidFill>
                  <a:schemeClr val="bg2">
                    <a:lumMod val="10000"/>
                  </a:schemeClr>
                </a:solidFill>
              </a:rPr>
              <a:t>countries in  Africa. </a:t>
            </a:r>
            <a:endParaRPr lang="fr-FR" sz="7200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en-US" sz="7200" dirty="0">
                <a:solidFill>
                  <a:schemeClr val="bg2">
                    <a:lumMod val="10000"/>
                  </a:schemeClr>
                </a:solidFill>
              </a:rPr>
              <a:t> </a:t>
            </a:r>
            <a:endParaRPr lang="fr-FR" sz="7200" dirty="0">
              <a:solidFill>
                <a:schemeClr val="bg2">
                  <a:lumMod val="10000"/>
                </a:schemeClr>
              </a:solidFill>
            </a:endParaRPr>
          </a:p>
          <a:p>
            <a:pPr lvl="0" algn="l"/>
            <a:r>
              <a:rPr lang="en-US" sz="7200" dirty="0">
                <a:solidFill>
                  <a:schemeClr val="bg2">
                    <a:lumMod val="10000"/>
                  </a:schemeClr>
                </a:solidFill>
              </a:rPr>
              <a:t>Before September 2015 ,  ACP ( African common position / During </a:t>
            </a:r>
            <a:r>
              <a:rPr lang="en-US" sz="7200" dirty="0" smtClean="0">
                <a:solidFill>
                  <a:schemeClr val="bg2">
                    <a:lumMod val="10000"/>
                  </a:schemeClr>
                </a:solidFill>
              </a:rPr>
              <a:t>negotiations…political </a:t>
            </a:r>
            <a:r>
              <a:rPr lang="en-US" sz="7200" dirty="0">
                <a:solidFill>
                  <a:schemeClr val="bg2">
                    <a:lumMod val="10000"/>
                  </a:schemeClr>
                </a:solidFill>
              </a:rPr>
              <a:t>wing and leadership ( Kenya…) </a:t>
            </a:r>
            <a:endParaRPr lang="fr-FR" sz="7200" dirty="0">
              <a:solidFill>
                <a:schemeClr val="bg2">
                  <a:lumMod val="10000"/>
                </a:schemeClr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6400" dirty="0" err="1">
                <a:solidFill>
                  <a:schemeClr val="bg2">
                    <a:lumMod val="10000"/>
                  </a:schemeClr>
                </a:solidFill>
              </a:rPr>
              <a:t>Algers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/ Algeria  :  </a:t>
            </a:r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</a:rPr>
              <a:t>ACP on 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the SDG indicators framework &amp;  representatives</a:t>
            </a:r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pPr lvl="4" algn="l"/>
            <a:r>
              <a:rPr lang="en-US" sz="7200" dirty="0">
                <a:solidFill>
                  <a:schemeClr val="bg2">
                    <a:lumMod val="10000"/>
                  </a:schemeClr>
                </a:solidFill>
              </a:rPr>
              <a:t>at HLG and IAEG-SDG)</a:t>
            </a:r>
            <a:endParaRPr lang="fr-FR" sz="7200" dirty="0">
              <a:solidFill>
                <a:schemeClr val="bg2">
                  <a:lumMod val="10000"/>
                </a:schemeClr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fr-FR" sz="6400" dirty="0">
                <a:solidFill>
                  <a:schemeClr val="bg2">
                    <a:lumMod val="10000"/>
                  </a:schemeClr>
                </a:solidFill>
              </a:rPr>
              <a:t>Pretoria 1 : </a:t>
            </a:r>
            <a:r>
              <a:rPr lang="fr-FR" sz="6400" dirty="0" err="1" smtClean="0">
                <a:solidFill>
                  <a:schemeClr val="bg2">
                    <a:lumMod val="10000"/>
                  </a:schemeClr>
                </a:solidFill>
              </a:rPr>
              <a:t>Costing</a:t>
            </a:r>
            <a:r>
              <a:rPr lang="fr-FR" sz="6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6400" dirty="0">
                <a:solidFill>
                  <a:schemeClr val="bg2">
                    <a:lumMod val="10000"/>
                  </a:schemeClr>
                </a:solidFill>
              </a:rPr>
              <a:t>SDG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Pretoria 2 : AU2063  core indicators in </a:t>
            </a:r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</a:rPr>
              <a:t>line  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with SDG. </a:t>
            </a:r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en-US" sz="7200" dirty="0">
                <a:solidFill>
                  <a:schemeClr val="bg2">
                    <a:lumMod val="10000"/>
                  </a:schemeClr>
                </a:solidFill>
              </a:rPr>
              <a:t> </a:t>
            </a:r>
            <a:endParaRPr lang="fr-FR" sz="7200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fr-FR" sz="7200" dirty="0">
                <a:solidFill>
                  <a:schemeClr val="bg2">
                    <a:lumMod val="10000"/>
                  </a:schemeClr>
                </a:solidFill>
              </a:rPr>
              <a:t>“ 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On 6 March 2015, at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its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forty-sixth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session, the UNSC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created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an Inter-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agency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and Expert Group on SDG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Indicators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(IAEG-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SDGs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composed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Member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States and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including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regional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and international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agencies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as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observers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. The </a:t>
            </a:r>
            <a:r>
              <a:rPr lang="fr-FR" sz="6400" b="1" i="1" dirty="0">
                <a:solidFill>
                  <a:schemeClr val="tx2">
                    <a:lumMod val="75000"/>
                  </a:schemeClr>
                </a:solidFill>
              </a:rPr>
              <a:t>IAEG-</a:t>
            </a:r>
            <a:r>
              <a:rPr lang="fr-FR" sz="6400" b="1" i="1" dirty="0" err="1">
                <a:solidFill>
                  <a:schemeClr val="tx2">
                    <a:lumMod val="75000"/>
                  </a:schemeClr>
                </a:solidFill>
              </a:rPr>
              <a:t>SDGs</a:t>
            </a:r>
            <a:r>
              <a:rPr lang="fr-FR" sz="6400" b="1" i="1" dirty="0">
                <a:solidFill>
                  <a:schemeClr val="tx2">
                    <a:lumMod val="75000"/>
                  </a:schemeClr>
                </a:solidFill>
              </a:rPr>
              <a:t> has been </a:t>
            </a:r>
            <a:r>
              <a:rPr lang="fr-FR" sz="6400" b="1" i="1" dirty="0" err="1">
                <a:solidFill>
                  <a:schemeClr val="tx2">
                    <a:lumMod val="75000"/>
                  </a:schemeClr>
                </a:solidFill>
              </a:rPr>
              <a:t>tasked</a:t>
            </a:r>
            <a:r>
              <a:rPr lang="fr-FR" sz="6400" b="1" i="1" dirty="0">
                <a:solidFill>
                  <a:schemeClr val="tx2">
                    <a:lumMod val="75000"/>
                  </a:schemeClr>
                </a:solidFill>
              </a:rPr>
              <a:t> to </a:t>
            </a:r>
            <a:r>
              <a:rPr lang="fr-FR" sz="6400" b="1" i="1" dirty="0" err="1">
                <a:solidFill>
                  <a:schemeClr val="tx2">
                    <a:lumMod val="75000"/>
                  </a:schemeClr>
                </a:solidFill>
              </a:rPr>
              <a:t>develop</a:t>
            </a:r>
            <a:r>
              <a:rPr lang="fr-FR" sz="6400" b="1" i="1" dirty="0">
                <a:solidFill>
                  <a:schemeClr val="tx2">
                    <a:lumMod val="75000"/>
                  </a:schemeClr>
                </a:solidFill>
              </a:rPr>
              <a:t> an </a:t>
            </a:r>
            <a:r>
              <a:rPr lang="fr-FR" sz="6400" b="1" i="1" dirty="0" err="1">
                <a:solidFill>
                  <a:schemeClr val="tx2">
                    <a:lumMod val="75000"/>
                  </a:schemeClr>
                </a:solidFill>
              </a:rPr>
              <a:t>indicator</a:t>
            </a:r>
            <a:r>
              <a:rPr lang="fr-FR" sz="6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6400" b="1" i="1" dirty="0" err="1">
                <a:solidFill>
                  <a:schemeClr val="tx2">
                    <a:lumMod val="75000"/>
                  </a:schemeClr>
                </a:solidFill>
              </a:rPr>
              <a:t>framework</a:t>
            </a:r>
            <a:r>
              <a:rPr lang="fr-FR" sz="6400" b="1" i="1" dirty="0">
                <a:solidFill>
                  <a:schemeClr val="tx2">
                    <a:lumMod val="75000"/>
                  </a:schemeClr>
                </a:solidFill>
              </a:rPr>
              <a:t> for the goals and </a:t>
            </a:r>
            <a:r>
              <a:rPr lang="fr-FR" sz="6400" b="1" i="1" dirty="0" err="1">
                <a:solidFill>
                  <a:schemeClr val="tx2">
                    <a:lumMod val="75000"/>
                  </a:schemeClr>
                </a:solidFill>
              </a:rPr>
              <a:t>targets</a:t>
            </a:r>
            <a:r>
              <a:rPr lang="fr-FR" sz="6400" b="1" i="1" dirty="0">
                <a:solidFill>
                  <a:schemeClr val="tx2">
                    <a:lumMod val="75000"/>
                  </a:schemeClr>
                </a:solidFill>
              </a:rPr>
              <a:t> of the post-2015 </a:t>
            </a:r>
            <a:r>
              <a:rPr lang="fr-FR" sz="6400" b="1" i="1" dirty="0" err="1">
                <a:solidFill>
                  <a:schemeClr val="tx2">
                    <a:lumMod val="75000"/>
                  </a:schemeClr>
                </a:solidFill>
              </a:rPr>
              <a:t>development</a:t>
            </a:r>
            <a:r>
              <a:rPr lang="fr-FR" sz="6400" b="1" i="1" dirty="0">
                <a:solidFill>
                  <a:schemeClr val="tx2">
                    <a:lumMod val="75000"/>
                  </a:schemeClr>
                </a:solidFill>
              </a:rPr>
              <a:t> agenda at the global </a:t>
            </a:r>
            <a:r>
              <a:rPr lang="fr-FR" sz="6400" b="1" i="1" dirty="0" err="1">
                <a:solidFill>
                  <a:schemeClr val="tx2">
                    <a:lumMod val="75000"/>
                  </a:schemeClr>
                </a:solidFill>
              </a:rPr>
              <a:t>level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for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consideration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by UNSC at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its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6400" i="1" dirty="0" err="1">
                <a:solidFill>
                  <a:schemeClr val="tx2">
                    <a:lumMod val="75000"/>
                  </a:schemeClr>
                </a:solidFill>
              </a:rPr>
              <a:t>forty-seventh</a:t>
            </a:r>
            <a:r>
              <a:rPr lang="fr-FR" sz="6400" i="1" dirty="0">
                <a:solidFill>
                  <a:schemeClr val="tx2">
                    <a:lumMod val="75000"/>
                  </a:schemeClr>
                </a:solidFill>
              </a:rPr>
              <a:t> session in March 2016</a:t>
            </a:r>
            <a:r>
              <a:rPr lang="fr-FR" sz="6400" i="1" dirty="0">
                <a:solidFill>
                  <a:schemeClr val="bg2">
                    <a:lumMod val="10000"/>
                  </a:schemeClr>
                </a:solidFill>
              </a:rPr>
              <a:t>.”</a:t>
            </a:r>
            <a:endParaRPr lang="fr-FR" sz="7200" i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82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936104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What has been done  since  September  2015, adoption of A2030 :  IAEG-SDG </a:t>
            </a:r>
            <a:r>
              <a:rPr lang="fr-FR" sz="2700" dirty="0" smtClean="0"/>
              <a:t/>
            </a:r>
            <a:br>
              <a:rPr lang="fr-FR" sz="2700" dirty="0" smtClean="0"/>
            </a:br>
            <a:endParaRPr lang="fr-FR" sz="27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200800" cy="4536504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</a:rPr>
              <a:t>First 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Meeting of the Inter-Agency and Expert Group on the Sustainable Development Goal Indicators . </a:t>
            </a:r>
            <a:r>
              <a:rPr lang="en-US" sz="6400" b="1" dirty="0">
                <a:solidFill>
                  <a:schemeClr val="bg2">
                    <a:lumMod val="10000"/>
                  </a:schemeClr>
                </a:solidFill>
              </a:rPr>
              <a:t>New York, 1-2 June 2015 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. Venue: UNHQ.</a:t>
            </a:r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 </a:t>
            </a:r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Second Meeting of the Inter-Agency and Expert Group on the Sustainable Development Goal Indicators </a:t>
            </a:r>
            <a:r>
              <a:rPr lang="en-US" sz="6400" b="1" dirty="0">
                <a:solidFill>
                  <a:schemeClr val="bg2">
                    <a:lumMod val="10000"/>
                  </a:schemeClr>
                </a:solidFill>
              </a:rPr>
              <a:t>26 - 28 October 2015    Bangkok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n-US" sz="6400" i="1" dirty="0">
                <a:solidFill>
                  <a:schemeClr val="bg2">
                    <a:lumMod val="10000"/>
                  </a:schemeClr>
                </a:solidFill>
              </a:rPr>
              <a:t> UN </a:t>
            </a:r>
            <a:r>
              <a:rPr lang="en-US" sz="6400" i="1" dirty="0" smtClean="0">
                <a:solidFill>
                  <a:schemeClr val="bg2">
                    <a:lumMod val="10000"/>
                  </a:schemeClr>
                </a:solidFill>
              </a:rPr>
              <a:t>ESCA</a:t>
            </a:r>
          </a:p>
          <a:p>
            <a:pPr lvl="0" algn="l"/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Third Meeting of the Inter-Agency and Expert Group on the Sustainable Development Goal Indicators . </a:t>
            </a:r>
            <a:r>
              <a:rPr lang="en-US" sz="6400" b="1" dirty="0">
                <a:solidFill>
                  <a:schemeClr val="bg2">
                    <a:lumMod val="10000"/>
                  </a:schemeClr>
                </a:solidFill>
              </a:rPr>
              <a:t>Mexico City, Mexico, 30 March – 1 April 2016 ; </a:t>
            </a:r>
            <a:endParaRPr lang="fr-FR" sz="6400" b="1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endParaRPr lang="fr-FR" sz="6400" b="1" dirty="0">
              <a:solidFill>
                <a:schemeClr val="bg2">
                  <a:lumMod val="10000"/>
                </a:schemeClr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Addis Ababa 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  <a:sym typeface="Wingdings"/>
              </a:rPr>
              <a:t>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400" b="1" dirty="0">
                <a:solidFill>
                  <a:schemeClr val="bg2">
                    <a:lumMod val="10000"/>
                  </a:schemeClr>
                </a:solidFill>
              </a:rPr>
              <a:t>Geneva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 .  Fourth Meeting of the Inter-Agency and Expert Group </a:t>
            </a:r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</a:rPr>
              <a:t>on 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the Sustainable Development Goal Indicators . </a:t>
            </a:r>
            <a:r>
              <a:rPr lang="en-US" sz="6400" b="1" dirty="0">
                <a:solidFill>
                  <a:schemeClr val="bg2">
                    <a:lumMod val="10000"/>
                  </a:schemeClr>
                </a:solidFill>
              </a:rPr>
              <a:t>15 – 16 November 2016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</a:rPr>
              <a:t> Venue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: United Nations Economic Commission for Europe, </a:t>
            </a:r>
            <a:r>
              <a:rPr lang="en-US" sz="6400" dirty="0" err="1">
                <a:solidFill>
                  <a:schemeClr val="bg2">
                    <a:lumMod val="10000"/>
                  </a:schemeClr>
                </a:solidFill>
              </a:rPr>
              <a:t>Palais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 des Nations,  </a:t>
            </a:r>
            <a:r>
              <a:rPr lang="en-US" sz="6400" dirty="0" smtClean="0">
                <a:solidFill>
                  <a:schemeClr val="bg2">
                    <a:lumMod val="10000"/>
                  </a:schemeClr>
                </a:solidFill>
              </a:rPr>
              <a:t>Geneva</a:t>
            </a:r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, Switzerland</a:t>
            </a:r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6400" dirty="0">
                <a:solidFill>
                  <a:schemeClr val="bg2">
                    <a:lumMod val="10000"/>
                  </a:schemeClr>
                </a:solidFill>
              </a:rPr>
              <a:t> </a:t>
            </a:r>
            <a:endParaRPr lang="fr-FR" sz="64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  <a:endParaRPr lang="fr-FR" dirty="0"/>
          </a:p>
          <a:p>
            <a:r>
              <a:rPr lang="en-US" dirty="0"/>
              <a:t> 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8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Recent  Updates at  the 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meeting in Geneva.  </a:t>
            </a:r>
            <a:br>
              <a:rPr lang="en-US" sz="2400" b="1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>See documents on the IAEG-SDG website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88832" cy="518457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dirty="0"/>
              <a:t> </a:t>
            </a:r>
            <a:endParaRPr lang="fr-FR" sz="4900" dirty="0"/>
          </a:p>
          <a:p>
            <a:pPr algn="l"/>
            <a:r>
              <a:rPr lang="en-US" sz="7200" dirty="0" smtClean="0">
                <a:hlinkClick r:id="rId2"/>
              </a:rPr>
              <a:t>Tier </a:t>
            </a:r>
            <a:r>
              <a:rPr lang="en-US" sz="7200" dirty="0">
                <a:hlinkClick r:id="rId2"/>
              </a:rPr>
              <a:t>Classification for Global SDG Indicators (as of 21 December 2016)</a:t>
            </a:r>
            <a:endParaRPr lang="en-US" sz="7200" dirty="0"/>
          </a:p>
          <a:p>
            <a:pPr algn="l"/>
            <a:r>
              <a:rPr lang="en-US" sz="7200" dirty="0">
                <a:hlinkClick r:id="rId3"/>
              </a:rPr>
              <a:t>Work Plans for Tier III Indicators (as of 11 November 2016)</a:t>
            </a:r>
            <a:endParaRPr lang="en-US" sz="7200" dirty="0"/>
          </a:p>
          <a:p>
            <a:pPr algn="l"/>
            <a:r>
              <a:rPr lang="en-US" sz="7200" dirty="0" smtClean="0">
                <a:hlinkClick r:id="rId4"/>
              </a:rPr>
              <a:t>Report </a:t>
            </a:r>
            <a:r>
              <a:rPr lang="en-US" sz="7200" dirty="0">
                <a:hlinkClick r:id="rId4"/>
              </a:rPr>
              <a:t>of the IAEG-SDGs to the </a:t>
            </a:r>
            <a:r>
              <a:rPr lang="en-US" sz="7200" dirty="0" smtClean="0">
                <a:hlinkClick r:id="rId4"/>
              </a:rPr>
              <a:t>48 </a:t>
            </a:r>
            <a:r>
              <a:rPr lang="en-US" sz="7200" dirty="0" err="1" smtClean="0">
                <a:hlinkClick r:id="rId4"/>
              </a:rPr>
              <a:t>th</a:t>
            </a:r>
            <a:r>
              <a:rPr lang="en-US" sz="7200" dirty="0" smtClean="0">
                <a:hlinkClick r:id="rId4"/>
              </a:rPr>
              <a:t> </a:t>
            </a:r>
            <a:r>
              <a:rPr lang="en-US" sz="7200" dirty="0">
                <a:hlinkClick r:id="rId4"/>
              </a:rPr>
              <a:t>session of the </a:t>
            </a:r>
            <a:r>
              <a:rPr lang="en-US" sz="7200" dirty="0" smtClean="0">
                <a:hlinkClick r:id="rId4"/>
              </a:rPr>
              <a:t>UNSC </a:t>
            </a:r>
            <a:endParaRPr lang="en-US" sz="7200" dirty="0"/>
          </a:p>
          <a:p>
            <a:pPr algn="l"/>
            <a:r>
              <a:rPr lang="en-US" sz="6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etc. </a:t>
            </a:r>
            <a:endParaRPr lang="en-US" sz="6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But, Important  </a:t>
            </a:r>
            <a:r>
              <a:rPr lang="en-US" sz="9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clarification 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needed …in case of Global reporting mechanism …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fr-FR" sz="49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r>
              <a:rPr lang="en-US" sz="6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Global </a:t>
            </a:r>
            <a:r>
              <a:rPr lang="en-US" sz="6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frameworlk</a:t>
            </a:r>
            <a:r>
              <a:rPr lang="en-US" sz="6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4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</a:t>
            </a:r>
            <a:r>
              <a:rPr lang="en-US" sz="6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reporting at global level ( data flows to be </a:t>
            </a:r>
            <a:r>
              <a:rPr lang="en-US" sz="6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questionned</a:t>
            </a:r>
            <a:r>
              <a:rPr lang="en-US" sz="6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400" b="1" dirty="0" smtClean="0"/>
              <a:t>! )  </a:t>
            </a:r>
            <a:r>
              <a:rPr lang="en-US" sz="6400" b="1" u="sng" dirty="0" smtClean="0">
                <a:hlinkClick r:id="rId5"/>
              </a:rPr>
              <a:t>http://unstats.un.org/sdgs/files/meetings/iaeg-sdgs-meeting-04/International%20statistical%20data%20flows%20and%20data%20collection%20by%20UNSD%20(draft%20note%20Oct%202016</a:t>
            </a:r>
            <a:r>
              <a:rPr lang="en-US" sz="6400" u="sng" dirty="0" smtClean="0">
                <a:hlinkClick r:id="rId5"/>
              </a:rPr>
              <a:t>).</a:t>
            </a:r>
            <a:r>
              <a:rPr lang="en-US" sz="6400" u="sng" dirty="0">
                <a:hlinkClick r:id="rId5"/>
              </a:rPr>
              <a:t>pdf</a:t>
            </a:r>
            <a:r>
              <a:rPr lang="en-US" sz="6400" u="sng" dirty="0"/>
              <a:t>.</a:t>
            </a:r>
            <a:endParaRPr lang="fr-FR" sz="6400" dirty="0"/>
          </a:p>
          <a:p>
            <a:pPr algn="l"/>
            <a:r>
              <a:rPr lang="en-US" sz="6400" dirty="0"/>
              <a:t> </a:t>
            </a:r>
            <a:endParaRPr lang="fr-FR" sz="6400" dirty="0"/>
          </a:p>
          <a:p>
            <a:pPr algn="l"/>
            <a:r>
              <a:rPr lang="en-US" sz="11200" b="1" dirty="0" smtClean="0">
                <a:solidFill>
                  <a:srgbClr val="FF0000"/>
                </a:solidFill>
              </a:rPr>
              <a:t>what role  for  ? </a:t>
            </a:r>
          </a:p>
          <a:p>
            <a:pPr marL="685800" indent="-685800" algn="l">
              <a:buFontTx/>
              <a:buChar char="-"/>
            </a:pPr>
            <a:r>
              <a:rPr lang="en-US" sz="7200" b="1" dirty="0" smtClean="0">
                <a:solidFill>
                  <a:schemeClr val="bg2">
                    <a:lumMod val="10000"/>
                  </a:schemeClr>
                </a:solidFill>
              </a:rPr>
              <a:t>UNSD</a:t>
            </a:r>
          </a:p>
          <a:p>
            <a:pPr marL="685800" indent="-685800" algn="l">
              <a:buFontTx/>
              <a:buChar char="-"/>
            </a:pPr>
            <a:r>
              <a:rPr lang="fr-FR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UN-</a:t>
            </a:r>
            <a:r>
              <a:rPr lang="fr-FR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Agencies</a:t>
            </a:r>
            <a:r>
              <a:rPr lang="fr-FR" sz="6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+ </a:t>
            </a:r>
            <a:r>
              <a:rPr lang="fr-FR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others</a:t>
            </a:r>
            <a:r>
              <a:rPr lang="fr-FR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custodians</a:t>
            </a:r>
            <a:r>
              <a:rPr lang="fr-FR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685800" indent="-685800" algn="l">
              <a:buFontTx/>
              <a:buChar char="-"/>
            </a:pPr>
            <a:r>
              <a:rPr lang="fr-FR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</a:t>
            </a:r>
          </a:p>
          <a:p>
            <a:pPr marL="685800" indent="-685800" algn="l">
              <a:buFontTx/>
              <a:buChar char="-"/>
            </a:pPr>
            <a:r>
              <a:rPr lang="fr-FR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NSS ( </a:t>
            </a:r>
            <a:r>
              <a:rPr lang="fr-FR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including</a:t>
            </a:r>
            <a:r>
              <a:rPr lang="fr-FR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diverses </a:t>
            </a:r>
            <a:r>
              <a:rPr lang="fr-FR" sz="6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stakeholders</a:t>
            </a:r>
            <a:r>
              <a:rPr lang="fr-FR" sz="6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) </a:t>
            </a:r>
            <a:endParaRPr lang="fr-FR" sz="4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fr-FR" sz="2800" dirty="0"/>
          </a:p>
          <a:p>
            <a:pPr algn="l"/>
            <a:r>
              <a:rPr lang="fr-FR" dirty="0"/>
              <a:t> </a:t>
            </a:r>
          </a:p>
          <a:p>
            <a:pPr lvl="0" algn="l"/>
            <a:endParaRPr lang="fr-FR" sz="7200" dirty="0"/>
          </a:p>
          <a:p>
            <a:pPr algn="l"/>
            <a:r>
              <a:rPr lang="en-US" sz="7200" dirty="0"/>
              <a:t> </a:t>
            </a:r>
            <a:endParaRPr lang="fr-FR" sz="7200" dirty="0"/>
          </a:p>
          <a:p>
            <a:pPr algn="l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361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Recent  Updates at  the 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meeting in Geneva.  </a:t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See documents….</a:t>
            </a:r>
            <a:r>
              <a:rPr lang="fr-FR" sz="2400" b="1" dirty="0" smtClean="0">
                <a:solidFill>
                  <a:srgbClr val="FF0000"/>
                </a:solidFill>
              </a:rPr>
              <a:t/>
            </a:r>
            <a:br>
              <a:rPr lang="fr-FR" sz="2400" b="1" dirty="0" smtClean="0">
                <a:solidFill>
                  <a:srgbClr val="FF0000"/>
                </a:solidFill>
              </a:rPr>
            </a:b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7416824" cy="496855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dirty="0"/>
              <a:t> </a:t>
            </a:r>
            <a:endParaRPr lang="fr-FR" dirty="0"/>
          </a:p>
          <a:p>
            <a:pPr algn="l"/>
            <a:r>
              <a:rPr lang="fr-FR" dirty="0"/>
              <a:t> </a:t>
            </a:r>
          </a:p>
          <a:p>
            <a:pPr lvl="0" algn="l"/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2016 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Global report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7200" u="sng" dirty="0">
                <a:hlinkClick r:id="rId2"/>
              </a:rPr>
              <a:t>http://unstats.un.org/sdgs/report/2016/</a:t>
            </a:r>
            <a:endParaRPr lang="fr-FR" sz="7200" dirty="0"/>
          </a:p>
          <a:p>
            <a:pPr algn="l"/>
            <a:r>
              <a:rPr lang="en-US" sz="7200" dirty="0"/>
              <a:t> </a:t>
            </a:r>
            <a:endParaRPr lang="fr-FR" sz="7200" dirty="0"/>
          </a:p>
          <a:p>
            <a:pPr lvl="0" algn="l"/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reporting 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level </a:t>
            </a:r>
            <a:r>
              <a:rPr lang="en-US" sz="7200" dirty="0"/>
              <a:t>, </a:t>
            </a:r>
            <a:r>
              <a:rPr lang="en-US" sz="7200" dirty="0">
                <a:solidFill>
                  <a:srgbClr val="FF0000"/>
                </a:solidFill>
              </a:rPr>
              <a:t>to be </a:t>
            </a:r>
            <a:r>
              <a:rPr lang="en-US" sz="7200" dirty="0" smtClean="0">
                <a:solidFill>
                  <a:srgbClr val="FF0000"/>
                </a:solidFill>
              </a:rPr>
              <a:t>completed</a:t>
            </a:r>
            <a:endParaRPr lang="fr-FR" sz="7200" dirty="0">
              <a:solidFill>
                <a:srgbClr val="FF0000"/>
              </a:solidFill>
            </a:endParaRPr>
          </a:p>
          <a:p>
            <a:pPr algn="l"/>
            <a:r>
              <a:rPr lang="en-US" sz="7200" dirty="0"/>
              <a:t> </a:t>
            </a:r>
            <a:endParaRPr lang="fr-FR" sz="7200" dirty="0"/>
          </a:p>
          <a:p>
            <a:pPr lvl="0" algn="l"/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reporting level </a:t>
            </a:r>
            <a:r>
              <a:rPr lang="en-US" sz="6000" dirty="0">
                <a:solidFill>
                  <a:srgbClr val="FF0000"/>
                </a:solidFill>
                <a:sym typeface="Wingdings"/>
              </a:rPr>
              <a:t></a:t>
            </a:r>
            <a:r>
              <a:rPr lang="en-US" sz="6000" dirty="0">
                <a:solidFill>
                  <a:srgbClr val="FF0000"/>
                </a:solidFill>
              </a:rPr>
              <a:t> Contextualization/ Nationalization… </a:t>
            </a:r>
            <a:endParaRPr lang="fr-FR" sz="6000" dirty="0">
              <a:solidFill>
                <a:srgbClr val="FF0000"/>
              </a:solidFill>
            </a:endParaRPr>
          </a:p>
          <a:p>
            <a:pPr algn="l"/>
            <a:r>
              <a:rPr lang="en-US" sz="7200" dirty="0"/>
              <a:t> </a:t>
            </a:r>
            <a:endParaRPr lang="fr-FR" sz="7200" dirty="0"/>
          </a:p>
          <a:p>
            <a:pPr lvl="0" algn="l"/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Baseline = </a:t>
            </a:r>
            <a:r>
              <a:rPr lang="en-US" sz="6000" dirty="0">
                <a:solidFill>
                  <a:srgbClr val="FF0000"/>
                </a:solidFill>
              </a:rPr>
              <a:t>2016 as Year 0 </a:t>
            </a:r>
            <a:r>
              <a:rPr lang="en-US" sz="6000" dirty="0" smtClean="0">
                <a:solidFill>
                  <a:srgbClr val="FF0000"/>
                </a:solidFill>
              </a:rPr>
              <a:t>, an imperative for  M&amp;E …</a:t>
            </a:r>
            <a:r>
              <a:rPr lang="en-US" sz="2800" dirty="0" smtClean="0"/>
              <a:t>…</a:t>
            </a:r>
            <a:endParaRPr lang="fr-FR" sz="2800" dirty="0"/>
          </a:p>
          <a:p>
            <a:pPr algn="l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98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74701"/>
            <a:ext cx="7772400" cy="638075"/>
          </a:xfrm>
        </p:spPr>
        <p:txBody>
          <a:bodyPr>
            <a:normAutofit/>
          </a:bodyPr>
          <a:lstStyle/>
          <a:p>
            <a:r>
              <a:rPr lang="en-US" sz="2000" b="1" dirty="0"/>
              <a:t>The way forward / perspectives 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7200800" cy="417646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dirty="0"/>
              <a:t> </a:t>
            </a:r>
            <a:endParaRPr lang="fr-FR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6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priorities :  </a:t>
            </a:r>
            <a:r>
              <a:rPr lang="en-US" sz="6200" dirty="0" smtClean="0">
                <a:solidFill>
                  <a:srgbClr val="FF0000"/>
                </a:solidFill>
              </a:rPr>
              <a:t>SDG </a:t>
            </a:r>
            <a:r>
              <a:rPr lang="en-US" sz="6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indicators   ( </a:t>
            </a:r>
            <a:r>
              <a:rPr lang="en-US" sz="62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17/169/230</a:t>
            </a:r>
            <a:r>
              <a:rPr lang="en-US" sz="6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endParaRPr lang="fr-FR" sz="6200" dirty="0" smtClean="0">
              <a:solidFill>
                <a:srgbClr val="FF000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6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 </a:t>
            </a:r>
            <a:r>
              <a:rPr lang="en-US" sz="6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core indicators </a:t>
            </a:r>
            <a:r>
              <a:rPr lang="en-US" sz="6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6200" dirty="0" smtClean="0">
                <a:solidFill>
                  <a:srgbClr val="FF0000"/>
                </a:solidFill>
              </a:rPr>
              <a:t>to avoid  02 mechanisms systems </a:t>
            </a:r>
            <a:endParaRPr lang="fr-FR" sz="6200" dirty="0">
              <a:solidFill>
                <a:srgbClr val="FF000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Costing </a:t>
            </a:r>
            <a:endParaRPr lang="fr-FR" sz="6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6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MoI</a:t>
            </a:r>
            <a:r>
              <a:rPr lang="en-US" sz="6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6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 National , Sub </a:t>
            </a:r>
            <a:r>
              <a:rPr lang="en-US" sz="6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</a:t>
            </a:r>
            <a:r>
              <a:rPr lang="en-US" sz="6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6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</a:t>
            </a:r>
            <a:r>
              <a:rPr lang="en-US" sz="6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level </a:t>
            </a:r>
            <a:r>
              <a:rPr lang="fr-FR" sz="6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: </a:t>
            </a:r>
            <a:endParaRPr lang="fr-FR" sz="6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3" algn="l"/>
            <a:r>
              <a:rPr lang="en-US" sz="6200" dirty="0">
                <a:solidFill>
                  <a:schemeClr val="tx2">
                    <a:lumMod val="50000"/>
                  </a:schemeClr>
                </a:solidFill>
              </a:rPr>
              <a:t>SDG </a:t>
            </a:r>
            <a:r>
              <a:rPr lang="en-US" sz="6200" dirty="0" smtClean="0">
                <a:solidFill>
                  <a:schemeClr val="tx2">
                    <a:lumMod val="50000"/>
                  </a:schemeClr>
                </a:solidFill>
              </a:rPr>
              <a:t>policies implementation + </a:t>
            </a:r>
            <a:endParaRPr lang="fr-FR" sz="6200" dirty="0">
              <a:solidFill>
                <a:schemeClr val="tx2">
                  <a:lumMod val="50000"/>
                </a:schemeClr>
              </a:solidFill>
            </a:endParaRPr>
          </a:p>
          <a:p>
            <a:pPr lvl="3" algn="l"/>
            <a:r>
              <a:rPr lang="en-US" sz="6200" dirty="0">
                <a:solidFill>
                  <a:schemeClr val="tx2">
                    <a:lumMod val="50000"/>
                  </a:schemeClr>
                </a:solidFill>
              </a:rPr>
              <a:t>M&amp;E process ( reporting that involves NSS</a:t>
            </a:r>
            <a:r>
              <a:rPr lang="en-US" sz="62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lvl="1" algn="l"/>
            <a:endParaRPr lang="fr-FR" sz="6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fr-FR" sz="6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6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Revision sche</a:t>
            </a:r>
            <a:r>
              <a:rPr lang="en-US" sz="6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dule : 2020 (first)/ 2025 </a:t>
            </a:r>
            <a:r>
              <a:rPr lang="en-US" sz="6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</a:t>
            </a:r>
            <a:r>
              <a:rPr lang="en-US" sz="6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2030</a:t>
            </a:r>
            <a:endParaRPr lang="fr-FR" sz="6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/>
            <a:endParaRPr lang="fr-FR" sz="6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/>
              <a:t> 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618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217443"/>
          </a:xfrm>
        </p:spPr>
        <p:txBody>
          <a:bodyPr/>
          <a:lstStyle/>
          <a:p>
            <a:endParaRPr lang="fr-FR" dirty="0" smtClean="0"/>
          </a:p>
          <a:p>
            <a:pPr algn="ctr"/>
            <a:r>
              <a:rPr lang="fr-FR" dirty="0" smtClean="0"/>
              <a:t>Merci pour votre aimable attention  !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© </a:t>
            </a:r>
            <a:r>
              <a:rPr lang="fr-FR" sz="2400" dirty="0" smtClean="0">
                <a:hlinkClick r:id="rId2"/>
              </a:rPr>
              <a:t>Okoudabarne@gmail.com</a:t>
            </a:r>
            <a:r>
              <a:rPr lang="fr-FR" sz="2400" dirty="0" smtClean="0"/>
              <a:t>  </a:t>
            </a:r>
            <a:r>
              <a:rPr lang="fr-FR" sz="2400" u="sng" dirty="0" smtClean="0">
                <a:solidFill>
                  <a:schemeClr val="tx2"/>
                </a:solidFill>
              </a:rPr>
              <a:t>/ b</a:t>
            </a:r>
            <a:r>
              <a:rPr lang="fr-FR" sz="2400" dirty="0" smtClean="0">
                <a:hlinkClick r:id="rId3"/>
              </a:rPr>
              <a:t>arnabe.okouda@stat.cm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hlinkClick r:id="rId4"/>
              </a:rPr>
              <a:t>www.statistics-cameroon.org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110</Words>
  <Application>Microsoft Office PowerPoint</Application>
  <PresentationFormat>Affichage à l'écran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  The Secretary-General global reporting system By Barnabe Okouda Cameroon , Country member of the IAEG-SDGs </vt:lpstr>
      <vt:lpstr>Historique / Background  :  </vt:lpstr>
      <vt:lpstr> What has been done  since  September  2015, adoption of A2030 :  IAEG-SDG  </vt:lpstr>
      <vt:lpstr>Recent  Updates at  the 4th meeting in Geneva.   See documents on the IAEG-SDG website </vt:lpstr>
      <vt:lpstr>Recent  Updates at  the 4th meeting in Geneva.   See documents…. </vt:lpstr>
      <vt:lpstr>The way forward / perspectives 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Secretary-General global reporting system By Cameroon , Country member of the IAEG-SDGs </dc:title>
  <dc:creator>HP</dc:creator>
  <cp:lastModifiedBy>HP</cp:lastModifiedBy>
  <cp:revision>2</cp:revision>
  <dcterms:created xsi:type="dcterms:W3CDTF">2017-01-18T21:53:48Z</dcterms:created>
  <dcterms:modified xsi:type="dcterms:W3CDTF">2017-01-19T05:52:14Z</dcterms:modified>
</cp:coreProperties>
</file>