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79" r:id="rId5"/>
    <p:sldId id="280" r:id="rId6"/>
    <p:sldId id="281" r:id="rId7"/>
    <p:sldId id="287" r:id="rId8"/>
    <p:sldId id="283" r:id="rId9"/>
    <p:sldId id="284" r:id="rId10"/>
    <p:sldId id="267" r:id="rId11"/>
    <p:sldId id="268" r:id="rId12"/>
    <p:sldId id="269" r:id="rId13"/>
    <p:sldId id="275" r:id="rId14"/>
    <p:sldId id="270" r:id="rId15"/>
    <p:sldId id="266" r:id="rId16"/>
    <p:sldId id="286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534370946822308E-2"/>
          <c:y val="3.7583892617449662E-2"/>
          <c:w val="0.94293125810635536"/>
          <c:h val="0.883284257253078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Sheet3!$F$7:$F$9</c:f>
              <c:strCache>
                <c:ptCount val="3"/>
                <c:pt idx="0">
                  <c:v>Tier I&amp;II</c:v>
                </c:pt>
                <c:pt idx="1">
                  <c:v>Avalaible</c:v>
                </c:pt>
                <c:pt idx="2">
                  <c:v>Gap</c:v>
                </c:pt>
              </c:strCache>
            </c:strRef>
          </c:cat>
          <c:val>
            <c:numRef>
              <c:f>Sheet3!$G$7:$G$9</c:f>
              <c:numCache>
                <c:formatCode>General</c:formatCode>
                <c:ptCount val="3"/>
                <c:pt idx="0">
                  <c:v>144</c:v>
                </c:pt>
                <c:pt idx="1">
                  <c:v>124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42496"/>
        <c:axId val="22044032"/>
      </c:barChart>
      <c:catAx>
        <c:axId val="2204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44032"/>
        <c:crosses val="autoZero"/>
        <c:auto val="1"/>
        <c:lblAlgn val="ctr"/>
        <c:lblOffset val="100"/>
        <c:noMultiLvlLbl val="0"/>
      </c:catAx>
      <c:valAx>
        <c:axId val="22044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04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D67511-E75E-4CE8-BF93-A7BE8083F9EF}" type="doc">
      <dgm:prSet loTypeId="urn:microsoft.com/office/officeart/2005/8/layout/venn2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F3A2CF89-1D0E-4538-A0C3-09D518AED4BD}">
      <dgm:prSet phldrT="[Text]"/>
      <dgm:spPr/>
      <dgm:t>
        <a:bodyPr/>
        <a:lstStyle/>
        <a:p>
          <a:r>
            <a:rPr lang="en-US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rPr>
            <a:t>SDGs</a:t>
          </a:r>
          <a:endParaRPr lang="en-US" b="1" cap="none" spc="50" dirty="0">
            <a:ln w="9525" cmpd="sng">
              <a:solidFill>
                <a:schemeClr val="accent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</a:endParaRPr>
        </a:p>
      </dgm:t>
    </dgm:pt>
    <dgm:pt modelId="{CA209A46-C086-4EA3-B522-19C28DEF1E50}" type="parTrans" cxnId="{9A6A2660-1C03-4B3D-A0FE-C309AD397D6A}">
      <dgm:prSet/>
      <dgm:spPr/>
      <dgm:t>
        <a:bodyPr/>
        <a:lstStyle/>
        <a:p>
          <a:endParaRPr lang="en-US"/>
        </a:p>
      </dgm:t>
    </dgm:pt>
    <dgm:pt modelId="{7C3807BD-2A44-4FF2-8F00-E064901A8593}" type="sibTrans" cxnId="{9A6A2660-1C03-4B3D-A0FE-C309AD397D6A}">
      <dgm:prSet/>
      <dgm:spPr/>
      <dgm:t>
        <a:bodyPr/>
        <a:lstStyle/>
        <a:p>
          <a:endParaRPr lang="en-US"/>
        </a:p>
      </dgm:t>
    </dgm:pt>
    <dgm:pt modelId="{BD0A443A-D3E6-45D5-A02B-1FBA8DCB2D8F}">
      <dgm:prSet phldrT="[Text]"/>
      <dgm:spPr/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Agenda 2063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9043D43-B343-4827-B760-2DE3AF7293E0}" type="parTrans" cxnId="{8E1F9652-640C-4299-984D-1EB7B427F1A8}">
      <dgm:prSet/>
      <dgm:spPr/>
      <dgm:t>
        <a:bodyPr/>
        <a:lstStyle/>
        <a:p>
          <a:endParaRPr lang="en-US"/>
        </a:p>
      </dgm:t>
    </dgm:pt>
    <dgm:pt modelId="{FF2EBF9D-7B65-41F4-B085-EDBEF34BB084}" type="sibTrans" cxnId="{8E1F9652-640C-4299-984D-1EB7B427F1A8}">
      <dgm:prSet/>
      <dgm:spPr/>
      <dgm:t>
        <a:bodyPr/>
        <a:lstStyle/>
        <a:p>
          <a:endParaRPr lang="en-US"/>
        </a:p>
      </dgm:t>
    </dgm:pt>
    <dgm:pt modelId="{EE033F34-EAF9-48E2-B0F9-EAC37C0603D9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LTNDP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3567AC8-F93A-405D-99A1-F8BB657034C6}" type="parTrans" cxnId="{71A2A9A0-0BEA-4937-9165-6E273F87823C}">
      <dgm:prSet/>
      <dgm:spPr/>
      <dgm:t>
        <a:bodyPr/>
        <a:lstStyle/>
        <a:p>
          <a:endParaRPr lang="en-US"/>
        </a:p>
      </dgm:t>
    </dgm:pt>
    <dgm:pt modelId="{FD247EA8-3303-4C55-A8CD-417AD8CA1686}" type="sibTrans" cxnId="{71A2A9A0-0BEA-4937-9165-6E273F87823C}">
      <dgm:prSet/>
      <dgm:spPr/>
      <dgm:t>
        <a:bodyPr/>
        <a:lstStyle/>
        <a:p>
          <a:endParaRPr lang="en-US"/>
        </a:p>
      </dgm:t>
    </dgm:pt>
    <dgm:pt modelId="{85B77622-6858-43FC-B615-086D9AD37886}" type="pres">
      <dgm:prSet presAssocID="{2CD67511-E75E-4CE8-BF93-A7BE8083F9E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E894F0-0A7A-4063-BB48-C447B586ABC6}" type="pres">
      <dgm:prSet presAssocID="{2CD67511-E75E-4CE8-BF93-A7BE8083F9EF}" presName="comp1" presStyleCnt="0"/>
      <dgm:spPr/>
    </dgm:pt>
    <dgm:pt modelId="{DA69922A-0846-4878-AD92-BDB55B5E5588}" type="pres">
      <dgm:prSet presAssocID="{2CD67511-E75E-4CE8-BF93-A7BE8083F9EF}" presName="circle1" presStyleLbl="node1" presStyleIdx="0" presStyleCnt="3"/>
      <dgm:spPr/>
      <dgm:t>
        <a:bodyPr/>
        <a:lstStyle/>
        <a:p>
          <a:endParaRPr lang="en-US"/>
        </a:p>
      </dgm:t>
    </dgm:pt>
    <dgm:pt modelId="{82EB8F18-9BE0-4FD3-AA4D-20AFFD0BDD31}" type="pres">
      <dgm:prSet presAssocID="{2CD67511-E75E-4CE8-BF93-A7BE8083F9EF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78432-89A7-4967-B47D-BC036FCEE721}" type="pres">
      <dgm:prSet presAssocID="{2CD67511-E75E-4CE8-BF93-A7BE8083F9EF}" presName="comp2" presStyleCnt="0"/>
      <dgm:spPr/>
    </dgm:pt>
    <dgm:pt modelId="{588F9C25-2F20-4D06-B7E1-50BC9B9790BC}" type="pres">
      <dgm:prSet presAssocID="{2CD67511-E75E-4CE8-BF93-A7BE8083F9EF}" presName="circle2" presStyleLbl="node1" presStyleIdx="1" presStyleCnt="3"/>
      <dgm:spPr/>
      <dgm:t>
        <a:bodyPr/>
        <a:lstStyle/>
        <a:p>
          <a:endParaRPr lang="en-US"/>
        </a:p>
      </dgm:t>
    </dgm:pt>
    <dgm:pt modelId="{7B09FFF6-9F81-4D64-B068-3215BF31B3E8}" type="pres">
      <dgm:prSet presAssocID="{2CD67511-E75E-4CE8-BF93-A7BE8083F9EF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6F282-F453-4DB0-AD94-1157BA7A6DA9}" type="pres">
      <dgm:prSet presAssocID="{2CD67511-E75E-4CE8-BF93-A7BE8083F9EF}" presName="comp3" presStyleCnt="0"/>
      <dgm:spPr/>
    </dgm:pt>
    <dgm:pt modelId="{E1055FFA-953C-4B45-B375-584A7429F22F}" type="pres">
      <dgm:prSet presAssocID="{2CD67511-E75E-4CE8-BF93-A7BE8083F9EF}" presName="circle3" presStyleLbl="node1" presStyleIdx="2" presStyleCnt="3"/>
      <dgm:spPr/>
      <dgm:t>
        <a:bodyPr/>
        <a:lstStyle/>
        <a:p>
          <a:endParaRPr lang="en-US"/>
        </a:p>
      </dgm:t>
    </dgm:pt>
    <dgm:pt modelId="{3AD03760-B91A-4454-BA72-1DDA6F57BE05}" type="pres">
      <dgm:prSet presAssocID="{2CD67511-E75E-4CE8-BF93-A7BE8083F9EF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9E89E4-8408-4EDD-9A79-422FD826ECE9}" type="presOf" srcId="{F3A2CF89-1D0E-4538-A0C3-09D518AED4BD}" destId="{82EB8F18-9BE0-4FD3-AA4D-20AFFD0BDD31}" srcOrd="1" destOrd="0" presId="urn:microsoft.com/office/officeart/2005/8/layout/venn2"/>
    <dgm:cxn modelId="{9FB941A3-D442-4318-8AA8-C8A7536D5F6F}" type="presOf" srcId="{BD0A443A-D3E6-45D5-A02B-1FBA8DCB2D8F}" destId="{7B09FFF6-9F81-4D64-B068-3215BF31B3E8}" srcOrd="1" destOrd="0" presId="urn:microsoft.com/office/officeart/2005/8/layout/venn2"/>
    <dgm:cxn modelId="{8E1F9652-640C-4299-984D-1EB7B427F1A8}" srcId="{2CD67511-E75E-4CE8-BF93-A7BE8083F9EF}" destId="{BD0A443A-D3E6-45D5-A02B-1FBA8DCB2D8F}" srcOrd="1" destOrd="0" parTransId="{A9043D43-B343-4827-B760-2DE3AF7293E0}" sibTransId="{FF2EBF9D-7B65-41F4-B085-EDBEF34BB084}"/>
    <dgm:cxn modelId="{22B4D78A-273A-460B-A12C-3C1D9B363D66}" type="presOf" srcId="{EE033F34-EAF9-48E2-B0F9-EAC37C0603D9}" destId="{3AD03760-B91A-4454-BA72-1DDA6F57BE05}" srcOrd="1" destOrd="0" presId="urn:microsoft.com/office/officeart/2005/8/layout/venn2"/>
    <dgm:cxn modelId="{9A6A2660-1C03-4B3D-A0FE-C309AD397D6A}" srcId="{2CD67511-E75E-4CE8-BF93-A7BE8083F9EF}" destId="{F3A2CF89-1D0E-4538-A0C3-09D518AED4BD}" srcOrd="0" destOrd="0" parTransId="{CA209A46-C086-4EA3-B522-19C28DEF1E50}" sibTransId="{7C3807BD-2A44-4FF2-8F00-E064901A8593}"/>
    <dgm:cxn modelId="{E67EA7C4-EB64-43B4-BADA-C3C116229176}" type="presOf" srcId="{BD0A443A-D3E6-45D5-A02B-1FBA8DCB2D8F}" destId="{588F9C25-2F20-4D06-B7E1-50BC9B9790BC}" srcOrd="0" destOrd="0" presId="urn:microsoft.com/office/officeart/2005/8/layout/venn2"/>
    <dgm:cxn modelId="{F9552701-651A-481D-AF46-4F1862CB2306}" type="presOf" srcId="{EE033F34-EAF9-48E2-B0F9-EAC37C0603D9}" destId="{E1055FFA-953C-4B45-B375-584A7429F22F}" srcOrd="0" destOrd="0" presId="urn:microsoft.com/office/officeart/2005/8/layout/venn2"/>
    <dgm:cxn modelId="{117463D0-0475-4070-8FC3-A42214F7C05E}" type="presOf" srcId="{F3A2CF89-1D0E-4538-A0C3-09D518AED4BD}" destId="{DA69922A-0846-4878-AD92-BDB55B5E5588}" srcOrd="0" destOrd="0" presId="urn:microsoft.com/office/officeart/2005/8/layout/venn2"/>
    <dgm:cxn modelId="{3AA2C3F5-988E-4759-ACCC-24F95DC7AA5D}" type="presOf" srcId="{2CD67511-E75E-4CE8-BF93-A7BE8083F9EF}" destId="{85B77622-6858-43FC-B615-086D9AD37886}" srcOrd="0" destOrd="0" presId="urn:microsoft.com/office/officeart/2005/8/layout/venn2"/>
    <dgm:cxn modelId="{71A2A9A0-0BEA-4937-9165-6E273F87823C}" srcId="{2CD67511-E75E-4CE8-BF93-A7BE8083F9EF}" destId="{EE033F34-EAF9-48E2-B0F9-EAC37C0603D9}" srcOrd="2" destOrd="0" parTransId="{D3567AC8-F93A-405D-99A1-F8BB657034C6}" sibTransId="{FD247EA8-3303-4C55-A8CD-417AD8CA1686}"/>
    <dgm:cxn modelId="{BF359FC2-2CC2-4943-B236-28C15EA8B926}" type="presParOf" srcId="{85B77622-6858-43FC-B615-086D9AD37886}" destId="{E3E894F0-0A7A-4063-BB48-C447B586ABC6}" srcOrd="0" destOrd="0" presId="urn:microsoft.com/office/officeart/2005/8/layout/venn2"/>
    <dgm:cxn modelId="{8CDC37F0-58AE-409F-BB81-96F8FAEEA0AE}" type="presParOf" srcId="{E3E894F0-0A7A-4063-BB48-C447B586ABC6}" destId="{DA69922A-0846-4878-AD92-BDB55B5E5588}" srcOrd="0" destOrd="0" presId="urn:microsoft.com/office/officeart/2005/8/layout/venn2"/>
    <dgm:cxn modelId="{7A7362CC-3CAD-4067-8FB6-F138862B6E7C}" type="presParOf" srcId="{E3E894F0-0A7A-4063-BB48-C447B586ABC6}" destId="{82EB8F18-9BE0-4FD3-AA4D-20AFFD0BDD31}" srcOrd="1" destOrd="0" presId="urn:microsoft.com/office/officeart/2005/8/layout/venn2"/>
    <dgm:cxn modelId="{65C61C41-B144-46AD-A0AB-05177C2DACAC}" type="presParOf" srcId="{85B77622-6858-43FC-B615-086D9AD37886}" destId="{AF678432-89A7-4967-B47D-BC036FCEE721}" srcOrd="1" destOrd="0" presId="urn:microsoft.com/office/officeart/2005/8/layout/venn2"/>
    <dgm:cxn modelId="{4B4B7B08-FC40-4F29-8919-687F24615C27}" type="presParOf" srcId="{AF678432-89A7-4967-B47D-BC036FCEE721}" destId="{588F9C25-2F20-4D06-B7E1-50BC9B9790BC}" srcOrd="0" destOrd="0" presId="urn:microsoft.com/office/officeart/2005/8/layout/venn2"/>
    <dgm:cxn modelId="{747C96D0-B616-4E49-8426-31060A0A94C0}" type="presParOf" srcId="{AF678432-89A7-4967-B47D-BC036FCEE721}" destId="{7B09FFF6-9F81-4D64-B068-3215BF31B3E8}" srcOrd="1" destOrd="0" presId="urn:microsoft.com/office/officeart/2005/8/layout/venn2"/>
    <dgm:cxn modelId="{38067D47-200A-40ED-89B7-73389006AF5D}" type="presParOf" srcId="{85B77622-6858-43FC-B615-086D9AD37886}" destId="{8BE6F282-F453-4DB0-AD94-1157BA7A6DA9}" srcOrd="2" destOrd="0" presId="urn:microsoft.com/office/officeart/2005/8/layout/venn2"/>
    <dgm:cxn modelId="{AA7C39DF-90D7-47A6-BCF2-B6EF82BD0774}" type="presParOf" srcId="{8BE6F282-F453-4DB0-AD94-1157BA7A6DA9}" destId="{E1055FFA-953C-4B45-B375-584A7429F22F}" srcOrd="0" destOrd="0" presId="urn:microsoft.com/office/officeart/2005/8/layout/venn2"/>
    <dgm:cxn modelId="{1C53FF78-29DA-4A64-8A7F-87EB88FE3590}" type="presParOf" srcId="{8BE6F282-F453-4DB0-AD94-1157BA7A6DA9}" destId="{3AD03760-B91A-4454-BA72-1DDA6F57BE0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59C0F5-131A-4244-AF2F-A8B8F24BA96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FC6E88-E2F6-4164-B77F-8BE8BC8CBAEE}">
      <dgm:prSet custT="1"/>
      <dgm:spPr/>
      <dgm:t>
        <a:bodyPr/>
        <a:lstStyle/>
        <a:p>
          <a:pPr rtl="0"/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Refine and </a:t>
          </a:r>
          <a:r>
            <a:rPr lang="en-US" sz="1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localise</a:t>
          </a:r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indicators for Ghana</a:t>
          </a:r>
          <a:endParaRPr lang="en-GB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91450E0-E6D0-4F98-AAAF-908B9EEC6382}" type="parTrans" cxnId="{52559D76-4FB4-4347-A3AC-C560078D660F}">
      <dgm:prSet/>
      <dgm:spPr/>
      <dgm:t>
        <a:bodyPr/>
        <a:lstStyle/>
        <a:p>
          <a:endParaRPr lang="en-GB" sz="1800" b="1">
            <a:solidFill>
              <a:schemeClr val="tx1"/>
            </a:solidFill>
          </a:endParaRPr>
        </a:p>
      </dgm:t>
    </dgm:pt>
    <dgm:pt modelId="{48F85FFC-87D3-4945-A53E-B2A03302389A}" type="sibTrans" cxnId="{52559D76-4FB4-4347-A3AC-C560078D660F}">
      <dgm:prSet/>
      <dgm:spPr/>
      <dgm:t>
        <a:bodyPr/>
        <a:lstStyle/>
        <a:p>
          <a:endParaRPr lang="en-GB" sz="1800" b="1">
            <a:solidFill>
              <a:schemeClr val="tx1"/>
            </a:solidFill>
          </a:endParaRPr>
        </a:p>
      </dgm:t>
    </dgm:pt>
    <dgm:pt modelId="{32EAA0DA-C3B6-42C6-A58D-0E9242DE5005}">
      <dgm:prSet custT="1"/>
      <dgm:spPr/>
      <dgm:t>
        <a:bodyPr/>
        <a:lstStyle/>
        <a:p>
          <a:r>
            <a:rPr lang="en-GB" sz="1600" b="0" cap="none" spc="0" dirty="0" smtClean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Regular and improved  use and dissemination of statistical products – </a:t>
          </a:r>
          <a:r>
            <a:rPr lang="en-GB" sz="1400" b="0" cap="none" spc="0" dirty="0" smtClean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open data platform/data dashboard</a:t>
          </a:r>
          <a:endParaRPr lang="en-GB" sz="1400" b="0" cap="none" spc="0" dirty="0">
            <a:ln w="0"/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3B8E10-18B3-4EC6-A6B1-2937B8DB3E32}" type="parTrans" cxnId="{39AE0B9B-1538-4B23-A66B-F09E5A46B122}">
      <dgm:prSet/>
      <dgm:spPr/>
      <dgm:t>
        <a:bodyPr/>
        <a:lstStyle/>
        <a:p>
          <a:endParaRPr lang="en-GB"/>
        </a:p>
      </dgm:t>
    </dgm:pt>
    <dgm:pt modelId="{32C16B97-10A2-4061-9D93-35B50E046234}" type="sibTrans" cxnId="{39AE0B9B-1538-4B23-A66B-F09E5A46B122}">
      <dgm:prSet/>
      <dgm:spPr/>
      <dgm:t>
        <a:bodyPr/>
        <a:lstStyle/>
        <a:p>
          <a:endParaRPr lang="en-GB"/>
        </a:p>
      </dgm:t>
    </dgm:pt>
    <dgm:pt modelId="{C2AD848A-254C-4953-80CE-88D60708B71E}">
      <dgm:prSet/>
      <dgm:spPr/>
      <dgm:t>
        <a:bodyPr/>
        <a:lstStyle/>
        <a:p>
          <a:pPr rtl="0"/>
          <a:r>
            <a:rPr lang="en-GB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Build partnerships  for increased statistics production</a:t>
          </a:r>
          <a:endParaRPr lang="en-GB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08ED9FC-A3E2-4F2A-989B-C202F14BE403}" type="parTrans" cxnId="{1BAA16A4-BBBF-48BD-85E9-81D0ABF4A297}">
      <dgm:prSet/>
      <dgm:spPr/>
      <dgm:t>
        <a:bodyPr/>
        <a:lstStyle/>
        <a:p>
          <a:endParaRPr lang="en-US"/>
        </a:p>
      </dgm:t>
    </dgm:pt>
    <dgm:pt modelId="{E1C02261-B855-4852-BE60-4A21C8D3842F}" type="sibTrans" cxnId="{1BAA16A4-BBBF-48BD-85E9-81D0ABF4A297}">
      <dgm:prSet/>
      <dgm:spPr/>
      <dgm:t>
        <a:bodyPr/>
        <a:lstStyle/>
        <a:p>
          <a:endParaRPr lang="en-US"/>
        </a:p>
      </dgm:t>
    </dgm:pt>
    <dgm:pt modelId="{F99430E3-FB05-4303-BFB2-862B590BB1E0}">
      <dgm:prSet custT="1"/>
      <dgm:spPr/>
      <dgm:t>
        <a:bodyPr/>
        <a:lstStyle/>
        <a:p>
          <a:pPr rtl="0"/>
          <a:endParaRPr lang="en-GB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AB68FFE-6258-4C2E-839A-85E2CBFE3322}" type="parTrans" cxnId="{3CBB391A-B062-4683-9776-355BF32DB2A5}">
      <dgm:prSet/>
      <dgm:spPr/>
      <dgm:t>
        <a:bodyPr/>
        <a:lstStyle/>
        <a:p>
          <a:endParaRPr lang="en-US"/>
        </a:p>
      </dgm:t>
    </dgm:pt>
    <dgm:pt modelId="{B4F29BA3-FF74-4196-B96F-7EF51D1B3477}" type="sibTrans" cxnId="{3CBB391A-B062-4683-9776-355BF32DB2A5}">
      <dgm:prSet/>
      <dgm:spPr/>
      <dgm:t>
        <a:bodyPr/>
        <a:lstStyle/>
        <a:p>
          <a:endParaRPr lang="en-US"/>
        </a:p>
      </dgm:t>
    </dgm:pt>
    <dgm:pt modelId="{533DEB01-D4FD-4655-AAD8-61E85FF1A270}">
      <dgm:prSet custT="1"/>
      <dgm:spPr/>
      <dgm:t>
        <a:bodyPr/>
        <a:lstStyle/>
        <a:p>
          <a:pPr rtl="0"/>
          <a:endParaRPr lang="en-GB" sz="1800" b="1" dirty="0">
            <a:solidFill>
              <a:schemeClr val="tx1"/>
            </a:solidFill>
          </a:endParaRPr>
        </a:p>
      </dgm:t>
    </dgm:pt>
    <dgm:pt modelId="{C15E3FD8-ED09-4083-9F39-1F7EA5E50815}" type="sibTrans" cxnId="{1F45FB5B-CA15-4E86-85D8-EC84D3A2F8A5}">
      <dgm:prSet/>
      <dgm:spPr/>
      <dgm:t>
        <a:bodyPr/>
        <a:lstStyle/>
        <a:p>
          <a:endParaRPr lang="en-GB" sz="1800" b="1">
            <a:solidFill>
              <a:schemeClr val="tx1"/>
            </a:solidFill>
          </a:endParaRPr>
        </a:p>
      </dgm:t>
    </dgm:pt>
    <dgm:pt modelId="{655D7743-0D8D-4C65-A73D-CB4D430DA211}" type="parTrans" cxnId="{1F45FB5B-CA15-4E86-85D8-EC84D3A2F8A5}">
      <dgm:prSet/>
      <dgm:spPr/>
      <dgm:t>
        <a:bodyPr/>
        <a:lstStyle/>
        <a:p>
          <a:endParaRPr lang="en-GB" sz="1800" b="1">
            <a:solidFill>
              <a:schemeClr val="tx1"/>
            </a:solidFill>
          </a:endParaRPr>
        </a:p>
      </dgm:t>
    </dgm:pt>
    <dgm:pt modelId="{E5BFADE8-71C8-4F5F-BABC-2C63BB11E3C5}" type="pres">
      <dgm:prSet presAssocID="{C759C0F5-131A-4244-AF2F-A8B8F24BA96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F3F587-1B3C-4C6F-9541-DC5CAB8BF6F7}" type="pres">
      <dgm:prSet presAssocID="{C759C0F5-131A-4244-AF2F-A8B8F24BA96D}" presName="arrow" presStyleLbl="bgShp" presStyleIdx="0" presStyleCnt="1"/>
      <dgm:spPr/>
    </dgm:pt>
    <dgm:pt modelId="{7CE07683-2CDE-4980-BCCE-50F1DE9E35BE}" type="pres">
      <dgm:prSet presAssocID="{C759C0F5-131A-4244-AF2F-A8B8F24BA96D}" presName="linearProcess" presStyleCnt="0"/>
      <dgm:spPr/>
    </dgm:pt>
    <dgm:pt modelId="{318C0CAD-6C71-4980-B968-22E427EB65D5}" type="pres">
      <dgm:prSet presAssocID="{70FC6E88-E2F6-4164-B77F-8BE8BC8CBAE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2517AD-839C-4B7A-922E-8EDAF248173F}" type="pres">
      <dgm:prSet presAssocID="{48F85FFC-87D3-4945-A53E-B2A03302389A}" presName="sibTrans" presStyleCnt="0"/>
      <dgm:spPr/>
    </dgm:pt>
    <dgm:pt modelId="{306E487E-C33C-4375-B218-838FC796C712}" type="pres">
      <dgm:prSet presAssocID="{533DEB01-D4FD-4655-AAD8-61E85FF1A270}" presName="textNode" presStyleLbl="node1" presStyleIdx="1" presStyleCnt="5" custLinFactNeighborX="29396" custLinFactNeighborY="-27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9B7218-E6B5-4796-A07B-581896B17004}" type="pres">
      <dgm:prSet presAssocID="{C15E3FD8-ED09-4083-9F39-1F7EA5E50815}" presName="sibTrans" presStyleCnt="0"/>
      <dgm:spPr/>
    </dgm:pt>
    <dgm:pt modelId="{20DAAE58-F167-4D1C-B772-1F02F3933387}" type="pres">
      <dgm:prSet presAssocID="{F99430E3-FB05-4303-BFB2-862B590BB1E0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17B60-1ECA-417F-9F02-7F772E0EFAE3}" type="pres">
      <dgm:prSet presAssocID="{B4F29BA3-FF74-4196-B96F-7EF51D1B3477}" presName="sibTrans" presStyleCnt="0"/>
      <dgm:spPr/>
    </dgm:pt>
    <dgm:pt modelId="{8FE092EB-C31F-4571-93BC-F3D078DE6702}" type="pres">
      <dgm:prSet presAssocID="{C2AD848A-254C-4953-80CE-88D60708B71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343D3-ADE8-4588-8ED6-191488FC8FCA}" type="pres">
      <dgm:prSet presAssocID="{E1C02261-B855-4852-BE60-4A21C8D3842F}" presName="sibTrans" presStyleCnt="0"/>
      <dgm:spPr/>
    </dgm:pt>
    <dgm:pt modelId="{A4EA8352-4239-406B-B986-F8585027981B}" type="pres">
      <dgm:prSet presAssocID="{32EAA0DA-C3B6-42C6-A58D-0E9242DE5005}" presName="textNode" presStyleLbl="node1" presStyleIdx="4" presStyleCnt="5" custScaleX="87430" custScaleY="95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45FB5B-CA15-4E86-85D8-EC84D3A2F8A5}" srcId="{C759C0F5-131A-4244-AF2F-A8B8F24BA96D}" destId="{533DEB01-D4FD-4655-AAD8-61E85FF1A270}" srcOrd="1" destOrd="0" parTransId="{655D7743-0D8D-4C65-A73D-CB4D430DA211}" sibTransId="{C15E3FD8-ED09-4083-9F39-1F7EA5E50815}"/>
    <dgm:cxn modelId="{52559D76-4FB4-4347-A3AC-C560078D660F}" srcId="{C759C0F5-131A-4244-AF2F-A8B8F24BA96D}" destId="{70FC6E88-E2F6-4164-B77F-8BE8BC8CBAEE}" srcOrd="0" destOrd="0" parTransId="{491450E0-E6D0-4F98-AAAF-908B9EEC6382}" sibTransId="{48F85FFC-87D3-4945-A53E-B2A03302389A}"/>
    <dgm:cxn modelId="{3CBB391A-B062-4683-9776-355BF32DB2A5}" srcId="{C759C0F5-131A-4244-AF2F-A8B8F24BA96D}" destId="{F99430E3-FB05-4303-BFB2-862B590BB1E0}" srcOrd="2" destOrd="0" parTransId="{4AB68FFE-6258-4C2E-839A-85E2CBFE3322}" sibTransId="{B4F29BA3-FF74-4196-B96F-7EF51D1B3477}"/>
    <dgm:cxn modelId="{AECBDF85-9FE4-40DE-BA3B-7F36B46E1E9A}" type="presOf" srcId="{70FC6E88-E2F6-4164-B77F-8BE8BC8CBAEE}" destId="{318C0CAD-6C71-4980-B968-22E427EB65D5}" srcOrd="0" destOrd="0" presId="urn:microsoft.com/office/officeart/2005/8/layout/hProcess9"/>
    <dgm:cxn modelId="{04195D5C-E4EE-4CB9-BF5A-66D0EB200FAC}" type="presOf" srcId="{C2AD848A-254C-4953-80CE-88D60708B71E}" destId="{8FE092EB-C31F-4571-93BC-F3D078DE6702}" srcOrd="0" destOrd="0" presId="urn:microsoft.com/office/officeart/2005/8/layout/hProcess9"/>
    <dgm:cxn modelId="{C3F66598-EF1A-4820-9CC8-5C1E98807DCE}" type="presOf" srcId="{F99430E3-FB05-4303-BFB2-862B590BB1E0}" destId="{20DAAE58-F167-4D1C-B772-1F02F3933387}" srcOrd="0" destOrd="0" presId="urn:microsoft.com/office/officeart/2005/8/layout/hProcess9"/>
    <dgm:cxn modelId="{AA2970C0-2424-4A08-A04B-4D5DC0601A0A}" type="presOf" srcId="{C759C0F5-131A-4244-AF2F-A8B8F24BA96D}" destId="{E5BFADE8-71C8-4F5F-BABC-2C63BB11E3C5}" srcOrd="0" destOrd="0" presId="urn:microsoft.com/office/officeart/2005/8/layout/hProcess9"/>
    <dgm:cxn modelId="{81D5DC28-22D0-4455-9DEF-FD6CFA1344F8}" type="presOf" srcId="{533DEB01-D4FD-4655-AAD8-61E85FF1A270}" destId="{306E487E-C33C-4375-B218-838FC796C712}" srcOrd="0" destOrd="0" presId="urn:microsoft.com/office/officeart/2005/8/layout/hProcess9"/>
    <dgm:cxn modelId="{1BAA16A4-BBBF-48BD-85E9-81D0ABF4A297}" srcId="{C759C0F5-131A-4244-AF2F-A8B8F24BA96D}" destId="{C2AD848A-254C-4953-80CE-88D60708B71E}" srcOrd="3" destOrd="0" parTransId="{008ED9FC-A3E2-4F2A-989B-C202F14BE403}" sibTransId="{E1C02261-B855-4852-BE60-4A21C8D3842F}"/>
    <dgm:cxn modelId="{F9C77A85-E807-44AF-8C7E-5B34BEE15EC8}" type="presOf" srcId="{32EAA0DA-C3B6-42C6-A58D-0E9242DE5005}" destId="{A4EA8352-4239-406B-B986-F8585027981B}" srcOrd="0" destOrd="0" presId="urn:microsoft.com/office/officeart/2005/8/layout/hProcess9"/>
    <dgm:cxn modelId="{39AE0B9B-1538-4B23-A66B-F09E5A46B122}" srcId="{C759C0F5-131A-4244-AF2F-A8B8F24BA96D}" destId="{32EAA0DA-C3B6-42C6-A58D-0E9242DE5005}" srcOrd="4" destOrd="0" parTransId="{613B8E10-18B3-4EC6-A6B1-2937B8DB3E32}" sibTransId="{32C16B97-10A2-4061-9D93-35B50E046234}"/>
    <dgm:cxn modelId="{13DEF34E-3D9E-442E-B669-78F75DA9EF51}" type="presParOf" srcId="{E5BFADE8-71C8-4F5F-BABC-2C63BB11E3C5}" destId="{BAF3F587-1B3C-4C6F-9541-DC5CAB8BF6F7}" srcOrd="0" destOrd="0" presId="urn:microsoft.com/office/officeart/2005/8/layout/hProcess9"/>
    <dgm:cxn modelId="{2E306B6E-CFB3-41EA-962C-7C1BDE1B8A17}" type="presParOf" srcId="{E5BFADE8-71C8-4F5F-BABC-2C63BB11E3C5}" destId="{7CE07683-2CDE-4980-BCCE-50F1DE9E35BE}" srcOrd="1" destOrd="0" presId="urn:microsoft.com/office/officeart/2005/8/layout/hProcess9"/>
    <dgm:cxn modelId="{9C25D880-6C46-4720-AA8C-C855B9ABF99D}" type="presParOf" srcId="{7CE07683-2CDE-4980-BCCE-50F1DE9E35BE}" destId="{318C0CAD-6C71-4980-B968-22E427EB65D5}" srcOrd="0" destOrd="0" presId="urn:microsoft.com/office/officeart/2005/8/layout/hProcess9"/>
    <dgm:cxn modelId="{BFC30E7A-2958-44D2-8870-323C8EBA2318}" type="presParOf" srcId="{7CE07683-2CDE-4980-BCCE-50F1DE9E35BE}" destId="{F12517AD-839C-4B7A-922E-8EDAF248173F}" srcOrd="1" destOrd="0" presId="urn:microsoft.com/office/officeart/2005/8/layout/hProcess9"/>
    <dgm:cxn modelId="{0A9E38BC-C1B3-425B-8F07-FBB36227C81C}" type="presParOf" srcId="{7CE07683-2CDE-4980-BCCE-50F1DE9E35BE}" destId="{306E487E-C33C-4375-B218-838FC796C712}" srcOrd="2" destOrd="0" presId="urn:microsoft.com/office/officeart/2005/8/layout/hProcess9"/>
    <dgm:cxn modelId="{A81EB43C-39BF-443B-B711-6727BF57983A}" type="presParOf" srcId="{7CE07683-2CDE-4980-BCCE-50F1DE9E35BE}" destId="{EE9B7218-E6B5-4796-A07B-581896B17004}" srcOrd="3" destOrd="0" presId="urn:microsoft.com/office/officeart/2005/8/layout/hProcess9"/>
    <dgm:cxn modelId="{9E34439A-8F69-4BD0-B1F1-4A466CDC4CDC}" type="presParOf" srcId="{7CE07683-2CDE-4980-BCCE-50F1DE9E35BE}" destId="{20DAAE58-F167-4D1C-B772-1F02F3933387}" srcOrd="4" destOrd="0" presId="urn:microsoft.com/office/officeart/2005/8/layout/hProcess9"/>
    <dgm:cxn modelId="{C5B4BD77-E904-482E-8455-7A4FD8DC6802}" type="presParOf" srcId="{7CE07683-2CDE-4980-BCCE-50F1DE9E35BE}" destId="{FA117B60-1ECA-417F-9F02-7F772E0EFAE3}" srcOrd="5" destOrd="0" presId="urn:microsoft.com/office/officeart/2005/8/layout/hProcess9"/>
    <dgm:cxn modelId="{131E926E-57B1-4C0F-825C-704475647B6A}" type="presParOf" srcId="{7CE07683-2CDE-4980-BCCE-50F1DE9E35BE}" destId="{8FE092EB-C31F-4571-93BC-F3D078DE6702}" srcOrd="6" destOrd="0" presId="urn:microsoft.com/office/officeart/2005/8/layout/hProcess9"/>
    <dgm:cxn modelId="{5DA9B087-859D-4CDF-BD91-E82A5FBE42C9}" type="presParOf" srcId="{7CE07683-2CDE-4980-BCCE-50F1DE9E35BE}" destId="{A13343D3-ADE8-4588-8ED6-191488FC8FCA}" srcOrd="7" destOrd="0" presId="urn:microsoft.com/office/officeart/2005/8/layout/hProcess9"/>
    <dgm:cxn modelId="{5915484D-5230-4E0C-A825-9AFC4D1B523E}" type="presParOf" srcId="{7CE07683-2CDE-4980-BCCE-50F1DE9E35BE}" destId="{A4EA8352-4239-406B-B986-F8585027981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9922A-0846-4878-AD92-BDB55B5E5588}">
      <dsp:nvSpPr>
        <dsp:cNvPr id="0" name=""/>
        <dsp:cNvSpPr/>
      </dsp:nvSpPr>
      <dsp:spPr>
        <a:xfrm>
          <a:off x="2547144" y="0"/>
          <a:ext cx="5421312" cy="542131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rPr>
            <a:t>SDGs</a:t>
          </a:r>
          <a:endParaRPr lang="en-US" sz="2300" b="1" kern="1200" cap="none" spc="50" dirty="0">
            <a:ln w="9525" cmpd="sng">
              <a:solidFill>
                <a:schemeClr val="accent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</a:endParaRPr>
        </a:p>
      </dsp:txBody>
      <dsp:txXfrm>
        <a:off x="4310425" y="271065"/>
        <a:ext cx="1894748" cy="813196"/>
      </dsp:txXfrm>
    </dsp:sp>
    <dsp:sp modelId="{588F9C25-2F20-4D06-B7E1-50BC9B9790BC}">
      <dsp:nvSpPr>
        <dsp:cNvPr id="0" name=""/>
        <dsp:cNvSpPr/>
      </dsp:nvSpPr>
      <dsp:spPr>
        <a:xfrm>
          <a:off x="3224808" y="1355327"/>
          <a:ext cx="4065984" cy="4065984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Agenda 2063</a:t>
          </a:r>
          <a:endParaRPr lang="en-US" sz="23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310425" y="1609451"/>
        <a:ext cx="1894748" cy="762372"/>
      </dsp:txXfrm>
    </dsp:sp>
    <dsp:sp modelId="{E1055FFA-953C-4B45-B375-584A7429F22F}">
      <dsp:nvSpPr>
        <dsp:cNvPr id="0" name=""/>
        <dsp:cNvSpPr/>
      </dsp:nvSpPr>
      <dsp:spPr>
        <a:xfrm>
          <a:off x="3902472" y="2710656"/>
          <a:ext cx="2710656" cy="2710656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LTNDP</a:t>
          </a:r>
          <a:endParaRPr lang="en-US" sz="23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299438" y="3388320"/>
        <a:ext cx="1916723" cy="1355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3F587-1B3C-4C6F-9541-DC5CAB8BF6F7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C0CAD-6C71-4980-B968-22E427EB65D5}">
      <dsp:nvSpPr>
        <dsp:cNvPr id="0" name=""/>
        <dsp:cNvSpPr/>
      </dsp:nvSpPr>
      <dsp:spPr>
        <a:xfrm>
          <a:off x="5663" y="1305401"/>
          <a:ext cx="208040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Refine and </a:t>
          </a:r>
          <a:r>
            <a:rPr lang="en-US" sz="1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localise</a:t>
          </a: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indicators for Ghana</a:t>
          </a:r>
          <a:endParaRPr lang="en-GB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0629" y="1390367"/>
        <a:ext cx="1910468" cy="1570603"/>
      </dsp:txXfrm>
    </dsp:sp>
    <dsp:sp modelId="{306E487E-C33C-4375-B218-838FC796C712}">
      <dsp:nvSpPr>
        <dsp:cNvPr id="0" name=""/>
        <dsp:cNvSpPr/>
      </dsp:nvSpPr>
      <dsp:spPr>
        <a:xfrm>
          <a:off x="2203742" y="1257937"/>
          <a:ext cx="208040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>
            <a:solidFill>
              <a:schemeClr val="tx1"/>
            </a:solidFill>
          </a:endParaRPr>
        </a:p>
      </dsp:txBody>
      <dsp:txXfrm>
        <a:off x="2288708" y="1342903"/>
        <a:ext cx="1910468" cy="1570603"/>
      </dsp:txXfrm>
    </dsp:sp>
    <dsp:sp modelId="{20DAAE58-F167-4D1C-B772-1F02F3933387}">
      <dsp:nvSpPr>
        <dsp:cNvPr id="0" name=""/>
        <dsp:cNvSpPr/>
      </dsp:nvSpPr>
      <dsp:spPr>
        <a:xfrm>
          <a:off x="4348353" y="1305401"/>
          <a:ext cx="208040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433319" y="1390367"/>
        <a:ext cx="1910468" cy="1570603"/>
      </dsp:txXfrm>
    </dsp:sp>
    <dsp:sp modelId="{8FE092EB-C31F-4571-93BC-F3D078DE6702}">
      <dsp:nvSpPr>
        <dsp:cNvPr id="0" name=""/>
        <dsp:cNvSpPr/>
      </dsp:nvSpPr>
      <dsp:spPr>
        <a:xfrm>
          <a:off x="6519697" y="1305401"/>
          <a:ext cx="208040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Build partnerships  for increased statistics production</a:t>
          </a:r>
          <a:endParaRPr lang="en-GB" sz="2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604663" y="1390367"/>
        <a:ext cx="1910468" cy="1570603"/>
      </dsp:txXfrm>
    </dsp:sp>
    <dsp:sp modelId="{A4EA8352-4239-406B-B986-F8585027981B}">
      <dsp:nvSpPr>
        <dsp:cNvPr id="0" name=""/>
        <dsp:cNvSpPr/>
      </dsp:nvSpPr>
      <dsp:spPr>
        <a:xfrm>
          <a:off x="8691042" y="1347156"/>
          <a:ext cx="1818893" cy="1657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cap="none" spc="0" dirty="0" smtClean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Regular and improved  use and dissemination of statistical products – </a:t>
          </a:r>
          <a:r>
            <a:rPr lang="en-GB" sz="1400" b="0" kern="1200" cap="none" spc="0" dirty="0" smtClean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open data platform/data dashboard</a:t>
          </a:r>
          <a:endParaRPr lang="en-GB" sz="1400" b="0" kern="1200" cap="none" spc="0" dirty="0">
            <a:ln w="0"/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771931" y="1428045"/>
        <a:ext cx="1657115" cy="1495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7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0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1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9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1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4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1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3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1CF-E709-4DFC-8D7C-42A18781145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C82B-AC3C-4DA3-9DF5-2440318D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95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Status of Implementation of SDG Indicator Framework in Ghana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808" y="4016260"/>
            <a:ext cx="9070848" cy="22748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Wadieh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Statistician, Ghana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Cape Town International Convention Centre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9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66141"/>
            <a:ext cx="9720072" cy="843534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Outcome of the review (2/2)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09675"/>
            <a:ext cx="9720073" cy="53677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 process has enabled the GSS to </a:t>
            </a:r>
            <a:r>
              <a:rPr lang="en-US" sz="3200" dirty="0"/>
              <a:t>identify the indicators that can be monitored with its current </a:t>
            </a:r>
            <a:r>
              <a:rPr lang="en-US" sz="3200" dirty="0" smtClean="0"/>
              <a:t>survey and future survey </a:t>
            </a:r>
            <a:r>
              <a:rPr lang="en-US" sz="3200" dirty="0" err="1"/>
              <a:t>programmes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Example: </a:t>
            </a:r>
            <a:r>
              <a:rPr lang="en-US" dirty="0" smtClean="0"/>
              <a:t>GLSS7, </a:t>
            </a:r>
            <a:r>
              <a:rPr lang="en-US" dirty="0"/>
              <a:t>currently underway,  will collect data for monitoring 36 SDG indicators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46 </a:t>
            </a:r>
            <a:r>
              <a:rPr lang="en-US" sz="3200" dirty="0"/>
              <a:t>MDAs and other institutions identified for data </a:t>
            </a:r>
            <a:r>
              <a:rPr lang="en-US" sz="3200" dirty="0" smtClean="0"/>
              <a:t>production – mostly administrative data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Programmed activities to review administrative data and data collection templates of the MDAs in quarter one of 2017</a:t>
            </a:r>
            <a:endParaRPr lang="en-US" dirty="0"/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8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726" y="249382"/>
            <a:ext cx="10018713" cy="768927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Activities to ensure increased data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production (1/5)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1965" y="1437377"/>
            <a:ext cx="10018713" cy="4918973"/>
          </a:xfrm>
        </p:spPr>
        <p:txBody>
          <a:bodyPr>
            <a:noAutofit/>
          </a:bodyPr>
          <a:lstStyle/>
          <a:p>
            <a:r>
              <a:rPr lang="en-GB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National Strategy for the Development of Statistics (NSDS) </a:t>
            </a:r>
            <a:r>
              <a:rPr lang="en-GB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 over the years provided a </a:t>
            </a:r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strategy for the National Statistical System (NSS</a:t>
            </a:r>
            <a:r>
              <a:rPr lang="en-GB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NSDS I (2009-2013) elapsed, but relevant activities still being implemented in the 10 MDAs until  Mid 2018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NSDS II document (2017-2021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launched in Accra on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November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25,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NSDS II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expected to have increased funding for MDAs statistics production</a:t>
            </a:r>
          </a:p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D7AD-AA97-47FA-8751-1F6B49723051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68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5033" y="0"/>
            <a:ext cx="11163012" cy="602673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Activities to ensure increased data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production (2/5)</a:t>
            </a:r>
            <a:endParaRPr lang="en-US" sz="3600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type="pic" idx="1"/>
            <p:extLst/>
          </p:nvPr>
        </p:nvGraphicFramePr>
        <p:xfrm>
          <a:off x="7068994" y="489335"/>
          <a:ext cx="5040746" cy="636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18"/>
                <a:gridCol w="2778901"/>
                <a:gridCol w="1859327"/>
              </a:tblGrid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Core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Associated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31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Ghana Statistical Service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Trade and Industry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31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Lands and Natural Resources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Communications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63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Employment and Labour Relations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Office of the Head of Civil Service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Health/ Ghana Health Service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Judicial Service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Education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Energy Commission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Births and Deaths Registry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Registrar General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National Communication Authority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63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Water Resources, Works and Housing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Ghana Police Service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National Road Safety Commission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Environmental Protection Agency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Ghana Immigration Service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31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Tourism, Culture, and Creative Arts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Food and Agriculture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63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Ministry of Gender, Children and Social Protection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96191" y="696188"/>
            <a:ext cx="6372803" cy="6005947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NSDS II has six strategic goals</a:t>
            </a:r>
          </a:p>
          <a:p>
            <a:pPr algn="l"/>
            <a:endParaRPr lang="en-GB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Improve 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policy, regulatory and institutional framework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Improve human resource development and management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Modernise physical infrastructure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Update statistical infrastructure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Enhance data production, </a:t>
            </a:r>
            <a:r>
              <a:rPr lang="en-GB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quality, dissemination and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Develop 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sustainable funding </a:t>
            </a:r>
            <a:r>
              <a:rPr lang="en-GB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arrangements and establish collaborations with national and international institutions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endParaRPr lang="en-GB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GB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**</a:t>
            </a:r>
            <a:r>
              <a:rPr lang="en-GB" sz="20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 MDAs included based on SDG data required</a:t>
            </a:r>
            <a:endParaRPr lang="en-GB" sz="20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GB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D7AD-AA97-47FA-8751-1F6B49723051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98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525" y="274638"/>
            <a:ext cx="9210675" cy="954087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Activities to ensure increased data production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(3/5)</a:t>
            </a:r>
            <a:endParaRPr lang="en-US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525" y="1417638"/>
            <a:ext cx="9058275" cy="5211762"/>
          </a:xfrm>
        </p:spPr>
        <p:txBody>
          <a:bodyPr>
            <a:norm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Improving policy, institutional and regulatory framework – New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Decentralization Bill</a:t>
            </a:r>
            <a:endParaRPr lang="en-US" sz="1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bill has a provision for the establishment of Statistics Department in each of the 216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MMDAs</a:t>
            </a:r>
          </a:p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Collaborating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the Local Government Service Secretariat to establish a Statistics Department in each of the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MMDAs</a:t>
            </a:r>
          </a:p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Restructuring the Service – operating up to the regional level and to give technical backstopping services to the MMDAs</a:t>
            </a:r>
          </a:p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resource capacity building – providing advanced training (MSc) in priority subject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areas for GSS and MDAs staff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Collaborating with research and other institutions to build capacity in data analysis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poverty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30E-344E-472D-9B06-8E910B5D9094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6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337" y="114298"/>
            <a:ext cx="11440390" cy="602673"/>
          </a:xfrm>
        </p:spPr>
        <p:txBody>
          <a:bodyPr>
            <a:no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Activities to ensure increased data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production (4/5)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07665" y="820880"/>
            <a:ext cx="10018713" cy="586047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Formation of statistics and development team - NDPC &amp; GSS</a:t>
            </a:r>
          </a:p>
          <a:p>
            <a:pPr lvl="1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Assessment for strengthening statistics in national development planning underway</a:t>
            </a:r>
          </a:p>
          <a:p>
            <a:pPr lvl="2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assess the state of statistical development, the availability of quality data within the decentralized planning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 (MDAs &amp; MMDAs)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Statistical Service Law being revised and strengthened – first reading in Parliament in October 2016</a:t>
            </a:r>
          </a:p>
          <a:p>
            <a:pPr lvl="1"/>
            <a:r>
              <a:rPr lang="en-US" sz="23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 Law expected to strengthen the role of GSS in coordinating the NSS</a:t>
            </a:r>
            <a:endParaRPr lang="en-US" sz="23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Moving from PAPI to CAPI to reduce the time lag between completion of data collection and publication of results 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Collaborating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 PARIS21 to develop data dashboard for monitoring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NSDS II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&amp; SDG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implementation – </a:t>
            </a:r>
            <a:r>
              <a:rPr lang="en-US" sz="2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ADAPT 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Efforts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underway to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open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data (microdata and metadata)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Discussions underway to develop Data Quality Assurance Framework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D7AD-AA97-47FA-8751-1F6B49723051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76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3490-FF4A-4CF4-8FB4-7055104CA295}" type="slidenum">
              <a:rPr lang="en-US" altLang="en-US"/>
              <a:pPr/>
              <a:t>15</a:t>
            </a:fld>
            <a:endParaRPr lang="en-US" altLang="en-US"/>
          </a:p>
        </p:txBody>
      </p:sp>
      <p:grpSp>
        <p:nvGrpSpPr>
          <p:cNvPr id="251923" name="Group 19"/>
          <p:cNvGrpSpPr>
            <a:grpSpLocks/>
          </p:cNvGrpSpPr>
          <p:nvPr/>
        </p:nvGrpSpPr>
        <p:grpSpPr bwMode="auto">
          <a:xfrm>
            <a:off x="1704109" y="1295400"/>
            <a:ext cx="9528464" cy="5181600"/>
            <a:chOff x="552" y="816"/>
            <a:chExt cx="5083" cy="3264"/>
          </a:xfrm>
        </p:grpSpPr>
        <p:sp>
          <p:nvSpPr>
            <p:cNvPr id="251906" name="AutoShape 2"/>
            <p:cNvSpPr>
              <a:spLocks noChangeArrowheads="1"/>
            </p:cNvSpPr>
            <p:nvPr/>
          </p:nvSpPr>
          <p:spPr bwMode="auto">
            <a:xfrm>
              <a:off x="1776" y="2640"/>
              <a:ext cx="3456" cy="1440"/>
            </a:xfrm>
            <a:prstGeom prst="cloudCallout">
              <a:avLst>
                <a:gd name="adj1" fmla="val 116"/>
                <a:gd name="adj2" fmla="val -141458"/>
              </a:avLst>
            </a:prstGeom>
            <a:solidFill>
              <a:srgbClr val="33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51907" name="Text Box 3"/>
            <p:cNvSpPr txBox="1">
              <a:spLocks noChangeArrowheads="1"/>
            </p:cNvSpPr>
            <p:nvPr/>
          </p:nvSpPr>
          <p:spPr bwMode="auto">
            <a:xfrm>
              <a:off x="576" y="3168"/>
              <a:ext cx="1008" cy="2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GB" altLang="en-US" sz="2200" b="1" dirty="0"/>
                <a:t>Raw Data</a:t>
              </a:r>
              <a:endParaRPr lang="en-US" altLang="en-US" sz="2200" b="1" dirty="0"/>
            </a:p>
          </p:txBody>
        </p:sp>
        <p:sp>
          <p:nvSpPr>
            <p:cNvPr id="251908" name="Text Box 4"/>
            <p:cNvSpPr txBox="1">
              <a:spLocks noChangeArrowheads="1"/>
            </p:cNvSpPr>
            <p:nvPr/>
          </p:nvSpPr>
          <p:spPr bwMode="auto">
            <a:xfrm>
              <a:off x="552" y="2064"/>
              <a:ext cx="720" cy="277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200" b="1" dirty="0"/>
                <a:t>Tables</a:t>
              </a:r>
              <a:endParaRPr lang="en-US" altLang="en-US" sz="2200" b="1" dirty="0"/>
            </a:p>
          </p:txBody>
        </p:sp>
        <p:sp>
          <p:nvSpPr>
            <p:cNvPr id="251909" name="Text Box 5"/>
            <p:cNvSpPr txBox="1">
              <a:spLocks noChangeArrowheads="1"/>
            </p:cNvSpPr>
            <p:nvPr/>
          </p:nvSpPr>
          <p:spPr bwMode="auto">
            <a:xfrm>
              <a:off x="576" y="1632"/>
              <a:ext cx="1392" cy="277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200" b="1" dirty="0"/>
                <a:t>Basic Analysis</a:t>
              </a:r>
              <a:endParaRPr lang="en-US" altLang="en-US" sz="2200" b="1" dirty="0"/>
            </a:p>
          </p:txBody>
        </p:sp>
        <p:sp>
          <p:nvSpPr>
            <p:cNvPr id="251910" name="Text Box 6"/>
            <p:cNvSpPr txBox="1">
              <a:spLocks noChangeArrowheads="1"/>
            </p:cNvSpPr>
            <p:nvPr/>
          </p:nvSpPr>
          <p:spPr bwMode="auto">
            <a:xfrm>
              <a:off x="576" y="1200"/>
              <a:ext cx="2064" cy="277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200" b="1" dirty="0"/>
                <a:t>Policy-related Analysis</a:t>
              </a:r>
              <a:endParaRPr lang="en-US" altLang="en-US" sz="2200" b="1" dirty="0"/>
            </a:p>
          </p:txBody>
        </p:sp>
        <p:sp>
          <p:nvSpPr>
            <p:cNvPr id="251911" name="AutoShape 7"/>
            <p:cNvSpPr>
              <a:spLocks noChangeArrowheads="1"/>
            </p:cNvSpPr>
            <p:nvPr/>
          </p:nvSpPr>
          <p:spPr bwMode="auto">
            <a:xfrm>
              <a:off x="3888" y="1200"/>
              <a:ext cx="528" cy="192"/>
            </a:xfrm>
            <a:prstGeom prst="rightArrow">
              <a:avLst>
                <a:gd name="adj1" fmla="val 50000"/>
                <a:gd name="adj2" fmla="val 68750"/>
              </a:avLst>
            </a:prstGeom>
            <a:solidFill>
              <a:schemeClr val="accent2"/>
            </a:solidFill>
            <a:ln w="12700" cap="sq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 b="1">
                <a:solidFill>
                  <a:srgbClr val="FFFF66"/>
                </a:solidFill>
              </a:endParaRPr>
            </a:p>
          </p:txBody>
        </p:sp>
        <p:sp>
          <p:nvSpPr>
            <p:cNvPr id="251912" name="Text Box 8"/>
            <p:cNvSpPr txBox="1">
              <a:spLocks noChangeArrowheads="1"/>
            </p:cNvSpPr>
            <p:nvPr/>
          </p:nvSpPr>
          <p:spPr bwMode="auto">
            <a:xfrm>
              <a:off x="4596" y="1065"/>
              <a:ext cx="1039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b="1" dirty="0"/>
                <a:t>Policy/</a:t>
              </a:r>
            </a:p>
            <a:p>
              <a:pPr algn="ctr">
                <a:lnSpc>
                  <a:spcPct val="20000"/>
                </a:lnSpc>
                <a:spcBef>
                  <a:spcPct val="50000"/>
                </a:spcBef>
              </a:pPr>
              <a:r>
                <a:rPr lang="en-GB" altLang="en-US" b="1" dirty="0"/>
                <a:t>decision-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GB" altLang="en-US" b="1" dirty="0"/>
                <a:t>maker</a:t>
              </a:r>
              <a:endParaRPr lang="en-US" altLang="en-US" b="1" dirty="0"/>
            </a:p>
          </p:txBody>
        </p:sp>
        <p:sp>
          <p:nvSpPr>
            <p:cNvPr id="251913" name="Line 9"/>
            <p:cNvSpPr>
              <a:spLocks noChangeShapeType="1"/>
            </p:cNvSpPr>
            <p:nvPr/>
          </p:nvSpPr>
          <p:spPr bwMode="auto">
            <a:xfrm>
              <a:off x="1392" y="2256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914" name="Line 10"/>
            <p:cNvSpPr>
              <a:spLocks noChangeShapeType="1"/>
            </p:cNvSpPr>
            <p:nvPr/>
          </p:nvSpPr>
          <p:spPr bwMode="auto">
            <a:xfrm>
              <a:off x="1968" y="1728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915" name="Line 11"/>
            <p:cNvSpPr>
              <a:spLocks noChangeShapeType="1"/>
            </p:cNvSpPr>
            <p:nvPr/>
          </p:nvSpPr>
          <p:spPr bwMode="auto">
            <a:xfrm>
              <a:off x="2640" y="134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916" name="Line 12"/>
            <p:cNvSpPr>
              <a:spLocks noChangeShapeType="1"/>
            </p:cNvSpPr>
            <p:nvPr/>
          </p:nvSpPr>
          <p:spPr bwMode="auto">
            <a:xfrm>
              <a:off x="1584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917" name="Line 13"/>
            <p:cNvSpPr>
              <a:spLocks noChangeShapeType="1"/>
            </p:cNvSpPr>
            <p:nvPr/>
          </p:nvSpPr>
          <p:spPr bwMode="auto">
            <a:xfrm>
              <a:off x="3504" y="1344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918" name="Line 14"/>
            <p:cNvSpPr>
              <a:spLocks noChangeShapeType="1"/>
            </p:cNvSpPr>
            <p:nvPr/>
          </p:nvSpPr>
          <p:spPr bwMode="auto">
            <a:xfrm>
              <a:off x="3504" y="1824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919" name="Line 15"/>
            <p:cNvSpPr>
              <a:spLocks noChangeShapeType="1"/>
            </p:cNvSpPr>
            <p:nvPr/>
          </p:nvSpPr>
          <p:spPr bwMode="auto">
            <a:xfrm>
              <a:off x="3504" y="2352"/>
              <a:ext cx="0" cy="38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921" name="Text Box 17"/>
            <p:cNvSpPr txBox="1">
              <a:spLocks noChangeArrowheads="1"/>
            </p:cNvSpPr>
            <p:nvPr/>
          </p:nvSpPr>
          <p:spPr bwMode="auto">
            <a:xfrm>
              <a:off x="3648" y="81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FBB285"/>
                  </a:solidFill>
                </a:rPr>
                <a:t>information</a:t>
              </a: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301337" y="114298"/>
            <a:ext cx="11440390" cy="6026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Activities to ensure increased data production (5/5)</a:t>
            </a:r>
            <a:endParaRPr lang="en-US" sz="3600" dirty="0"/>
          </a:p>
        </p:txBody>
      </p:sp>
      <p:sp>
        <p:nvSpPr>
          <p:cNvPr id="2" name="Oval 1"/>
          <p:cNvSpPr/>
          <p:nvPr/>
        </p:nvSpPr>
        <p:spPr>
          <a:xfrm>
            <a:off x="4665518" y="2514600"/>
            <a:ext cx="5392882" cy="1278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90609" y="2725738"/>
            <a:ext cx="1381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point of most existing data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9305231" y="1295400"/>
            <a:ext cx="1927341" cy="12954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6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829" y="103909"/>
            <a:ext cx="10018713" cy="831273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D7AD-AA97-47FA-8751-1F6B49723051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711839" y="140724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1284" y="2780209"/>
            <a:ext cx="14859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Review national statistical 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capacity gaps 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6100" y="2891744"/>
            <a:ext cx="1506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Align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Agenda </a:t>
            </a:r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2030 &amp; 2063 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ith LTNDP 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1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636" y="261995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3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0" y="96403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28" y="96403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17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3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4937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This </a:t>
            </a:r>
            <a:r>
              <a:rPr lang="en-US" altLang="en-US" sz="4000" dirty="0" smtClean="0"/>
              <a:t>presentation talks about…</a:t>
            </a:r>
            <a:endParaRPr lang="en-US" altLang="en-US" sz="4000" dirty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Legal framework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SDG implementation plan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Long Term National Development Plan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Linking the data needs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Data availability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n w="0"/>
              </a:rPr>
              <a:t>Activities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</a:rPr>
              <a:t>to ensure increased data production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n w="0"/>
              </a:rPr>
              <a:t>Way forward</a:t>
            </a: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6D5312-A95C-4B9E-9C4C-A05E3CC827E6}" type="datetime3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 January 2017</a:t>
            </a:fld>
            <a:endParaRPr lang="en-US" altLang="en-US" sz="140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C6A15-5CE2-4637-9A56-C761C6D6E99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pic>
        <p:nvPicPr>
          <p:cNvPr id="6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3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6689"/>
            <a:ext cx="10515600" cy="71553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legal framework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453" y="1781174"/>
            <a:ext cx="9720073" cy="4255943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Statistical activities of the National Statistical System in Ghana is governed by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Statistical Service Law, PNDC Law 135, enacted in </a:t>
            </a:r>
            <a:r>
              <a:rPr lang="en-US" sz="2800" dirty="0" smtClean="0"/>
              <a:t> 1985 and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1993 Civil Service Law, PNDC Law 327, </a:t>
            </a:r>
            <a:r>
              <a:rPr lang="en-US" sz="2800" dirty="0" smtClean="0"/>
              <a:t>which requires </a:t>
            </a:r>
            <a:r>
              <a:rPr lang="en-US" sz="2800" dirty="0"/>
              <a:t>each Ministry to establish a Research, Information, Statistics and Public Relations </a:t>
            </a:r>
            <a:r>
              <a:rPr lang="en-US" sz="2800" dirty="0" smtClean="0"/>
              <a:t>Directorate</a:t>
            </a:r>
          </a:p>
          <a:p>
            <a:endParaRPr lang="en-US" sz="3200" dirty="0"/>
          </a:p>
        </p:txBody>
      </p:sp>
      <p:pic>
        <p:nvPicPr>
          <p:cNvPr id="4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8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964" y="124692"/>
            <a:ext cx="10952305" cy="509153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Ghana’s Long Term National Development Plan (LTNDP)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800099"/>
            <a:ext cx="11139054" cy="6057901"/>
          </a:xfrm>
        </p:spPr>
        <p:txBody>
          <a:bodyPr>
            <a:noAutofit/>
          </a:bodyPr>
          <a:lstStyle/>
          <a:p>
            <a:pPr algn="just"/>
            <a:r>
              <a:rPr lang="en-GB" sz="2400" dirty="0"/>
              <a:t>Ghana is preparing a Long Term National Development Plan </a:t>
            </a:r>
            <a:r>
              <a:rPr lang="en-GB" sz="2400" dirty="0" smtClean="0"/>
              <a:t>(2018  -  2057)</a:t>
            </a:r>
          </a:p>
          <a:p>
            <a:pPr algn="just"/>
            <a:r>
              <a:rPr lang="en-GB" sz="2400" dirty="0" smtClean="0"/>
              <a:t>The LTNDP overlaps </a:t>
            </a:r>
            <a:r>
              <a:rPr lang="en-GB" sz="2400" dirty="0"/>
              <a:t>with </a:t>
            </a:r>
            <a:r>
              <a:rPr lang="en-GB" sz="2400" dirty="0" smtClean="0"/>
              <a:t>AU Agenda </a:t>
            </a:r>
            <a:r>
              <a:rPr lang="en-GB" sz="2400" dirty="0"/>
              <a:t>2063 (2014 – 2063) and </a:t>
            </a:r>
            <a:r>
              <a:rPr lang="en-GB" sz="2400" dirty="0" smtClean="0"/>
              <a:t>UN Agenda </a:t>
            </a:r>
            <a:r>
              <a:rPr lang="en-GB" sz="2400" dirty="0"/>
              <a:t>2030 (2016 – 2030) </a:t>
            </a:r>
            <a:endParaRPr lang="en-GB" sz="2400" dirty="0" smtClean="0"/>
          </a:p>
          <a:p>
            <a:pPr algn="just"/>
            <a:r>
              <a:rPr lang="en-GB" sz="2400" dirty="0" smtClean="0"/>
              <a:t>To </a:t>
            </a:r>
            <a:r>
              <a:rPr lang="en-GB" sz="2400" dirty="0"/>
              <a:t>avoid the proliferation </a:t>
            </a:r>
            <a:r>
              <a:rPr lang="en-GB" sz="2400" dirty="0" smtClean="0"/>
              <a:t>of national </a:t>
            </a:r>
            <a:r>
              <a:rPr lang="en-GB" sz="2400" dirty="0"/>
              <a:t>plans in response to the global, regional and national agenda, the </a:t>
            </a:r>
            <a:r>
              <a:rPr lang="en-GB" sz="2400" dirty="0" smtClean="0"/>
              <a:t>National Development Planning Commission (NDPC) leading the developing </a:t>
            </a:r>
            <a:r>
              <a:rPr lang="en-GB" sz="2400" dirty="0"/>
              <a:t>a national development framework which will incorporate </a:t>
            </a:r>
            <a:r>
              <a:rPr lang="en-GB" sz="2400" dirty="0" smtClean="0"/>
              <a:t>Agenda 2030 and Agenda 2063</a:t>
            </a:r>
          </a:p>
          <a:p>
            <a:pPr algn="just"/>
            <a:r>
              <a:rPr lang="en-GB" sz="2400" dirty="0" smtClean="0"/>
              <a:t> As part of the process, the SDGs Implementation Coordination Committee comprising representatives from selected Ministries, Agencies and Departments (MDAs) has been formed to provide strategic direction for the SDGs related activities</a:t>
            </a:r>
          </a:p>
          <a:p>
            <a:pPr algn="just"/>
            <a:r>
              <a:rPr lang="en-GB" sz="2400" dirty="0" smtClean="0"/>
              <a:t> </a:t>
            </a:r>
            <a:r>
              <a:rPr lang="en-GB" sz="2400" dirty="0"/>
              <a:t>The committee will also provide technical support to the </a:t>
            </a:r>
            <a:r>
              <a:rPr lang="en-GB" sz="2400" dirty="0" smtClean="0"/>
              <a:t>High </a:t>
            </a:r>
            <a:r>
              <a:rPr lang="en-GB" sz="2400" dirty="0"/>
              <a:t>Level </a:t>
            </a:r>
            <a:r>
              <a:rPr lang="en-GB" sz="2400" dirty="0" smtClean="0"/>
              <a:t>Inter-Ministerial </a:t>
            </a:r>
            <a:r>
              <a:rPr lang="en-GB" sz="2400" dirty="0"/>
              <a:t>Committee on the </a:t>
            </a:r>
            <a:r>
              <a:rPr lang="en-GB" sz="2400" dirty="0" smtClean="0"/>
              <a:t>SDGs, chaired by HE the President</a:t>
            </a:r>
          </a:p>
          <a:p>
            <a:pPr algn="just"/>
            <a:r>
              <a:rPr lang="en-GB" sz="2400" dirty="0" smtClean="0"/>
              <a:t>Technical Committee currently mapping all three </a:t>
            </a:r>
            <a:r>
              <a:rPr lang="en-GB" sz="2400" dirty="0" smtClean="0"/>
              <a:t>agenda </a:t>
            </a:r>
            <a:r>
              <a:rPr lang="en-GB" sz="2400" dirty="0" smtClean="0"/>
              <a:t>and identifying specific MDAs/CSOs/NGOs to lead implementation of specific SDG targets</a:t>
            </a:r>
          </a:p>
          <a:p>
            <a:pPr algn="just"/>
            <a:endParaRPr lang="en-US" sz="2400" dirty="0"/>
          </a:p>
        </p:txBody>
      </p:sp>
      <p:pic>
        <p:nvPicPr>
          <p:cNvPr id="4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D7AD-AA97-47FA-8751-1F6B497230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44388" y="843976"/>
            <a:ext cx="9783039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Build an industrialised, inclusive and resilient </a:t>
            </a:r>
            <a:r>
              <a:rPr lang="en-GB" sz="3200" dirty="0" smtClean="0"/>
              <a:t>economy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828801" y="1671178"/>
            <a:ext cx="974667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Create an equitable, healthy and disciplined society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65168" y="2957774"/>
            <a:ext cx="974667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Build safe, well-planned and sustainable communities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sp>
        <p:nvSpPr>
          <p:cNvPr id="12" name="Rounded Rectangle 11"/>
          <p:cNvSpPr/>
          <p:nvPr/>
        </p:nvSpPr>
        <p:spPr>
          <a:xfrm>
            <a:off x="1844387" y="4379194"/>
            <a:ext cx="9559636" cy="654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65168" y="4250868"/>
            <a:ext cx="9762259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Build effective, efficient and dynamic institutions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sp>
        <p:nvSpPr>
          <p:cNvPr id="14" name="Rounded Rectangle 13"/>
          <p:cNvSpPr/>
          <p:nvPr/>
        </p:nvSpPr>
        <p:spPr>
          <a:xfrm>
            <a:off x="1880755" y="5504415"/>
            <a:ext cx="9731084" cy="65087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80755" y="5570513"/>
            <a:ext cx="9653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Strengthen Ghana’s role in international </a:t>
            </a:r>
            <a:r>
              <a:rPr lang="en-GB" sz="3200" dirty="0" smtClean="0"/>
              <a:t>affairs</a:t>
            </a:r>
            <a:endParaRPr lang="en-US" sz="3200" dirty="0"/>
          </a:p>
        </p:txBody>
      </p:sp>
      <p:pic>
        <p:nvPicPr>
          <p:cNvPr id="17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1880755" y="103909"/>
            <a:ext cx="5538354" cy="4156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80755" y="164633"/>
            <a:ext cx="553835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Five Goals of the LTNDP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D7AD-AA97-47FA-8751-1F6B497230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161992"/>
            <a:ext cx="9466118" cy="806852"/>
          </a:xfrm>
        </p:spPr>
        <p:txBody>
          <a:bodyPr/>
          <a:lstStyle/>
          <a:p>
            <a:pPr algn="l"/>
            <a:r>
              <a:rPr lang="en-US" dirty="0" smtClean="0"/>
              <a:t>Linking the data needs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223963"/>
          <a:ext cx="10515600" cy="5421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D7AD-AA97-47FA-8751-1F6B497230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77" y="92219"/>
            <a:ext cx="11878541" cy="23229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73" y="2492088"/>
            <a:ext cx="11835245" cy="23940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773" y="4802400"/>
            <a:ext cx="11835245" cy="20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76645"/>
            <a:ext cx="10018713" cy="61306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Data Determination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66355"/>
            <a:ext cx="10018713" cy="5766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Ghana’s decision to incorporate the SDGs into the LTNDP and the fact that </a:t>
            </a:r>
            <a:r>
              <a:rPr lang="en-US" dirty="0" smtClean="0"/>
              <a:t>most of the Goals of </a:t>
            </a:r>
            <a:r>
              <a:rPr lang="en-US" dirty="0"/>
              <a:t>Agenda 2063 are </a:t>
            </a:r>
            <a:r>
              <a:rPr lang="en-US" dirty="0" smtClean="0"/>
              <a:t>aligned with </a:t>
            </a:r>
            <a:r>
              <a:rPr lang="en-US" dirty="0"/>
              <a:t>the SDGs:</a:t>
            </a:r>
          </a:p>
          <a:p>
            <a:r>
              <a:rPr lang="en-US" dirty="0"/>
              <a:t>GSS initiated a process since April 2016 to review the global set of </a:t>
            </a:r>
            <a:r>
              <a:rPr lang="en-US" dirty="0" smtClean="0"/>
              <a:t>SDG indicators to determine data availability within the NSS</a:t>
            </a:r>
            <a:endParaRPr lang="en-US" dirty="0"/>
          </a:p>
          <a:p>
            <a:r>
              <a:rPr lang="en-US" dirty="0"/>
              <a:t>The review generally focused on:</a:t>
            </a:r>
          </a:p>
          <a:p>
            <a:pPr lvl="1"/>
            <a:r>
              <a:rPr lang="en-GB" sz="2400" dirty="0"/>
              <a:t>data availability for each indicator (classified as tier I or II)</a:t>
            </a:r>
          </a:p>
          <a:p>
            <a:pPr lvl="1"/>
            <a:r>
              <a:rPr lang="en-GB" sz="2400" dirty="0"/>
              <a:t> data </a:t>
            </a:r>
            <a:r>
              <a:rPr lang="en-GB" sz="2400" dirty="0" smtClean="0"/>
              <a:t>sources </a:t>
            </a:r>
            <a:endParaRPr lang="en-GB" sz="2400" dirty="0"/>
          </a:p>
          <a:p>
            <a:pPr lvl="1"/>
            <a:r>
              <a:rPr lang="en-GB" sz="2400" dirty="0" smtClean="0"/>
              <a:t>Institution producing the data </a:t>
            </a:r>
            <a:endParaRPr lang="en-GB" sz="2400" dirty="0"/>
          </a:p>
          <a:p>
            <a:pPr lvl="1"/>
            <a:r>
              <a:rPr lang="en-GB" sz="2400" dirty="0"/>
              <a:t>most recent year data </a:t>
            </a:r>
            <a:r>
              <a:rPr lang="en-GB" sz="2400" dirty="0" smtClean="0"/>
              <a:t>is available</a:t>
            </a:r>
            <a:endParaRPr lang="en-GB" sz="2400" dirty="0"/>
          </a:p>
          <a:p>
            <a:pPr lvl="1"/>
            <a:r>
              <a:rPr lang="en-GB" sz="2400" dirty="0"/>
              <a:t> frequency of </a:t>
            </a:r>
            <a:r>
              <a:rPr lang="en-GB" sz="2400" dirty="0" smtClean="0"/>
              <a:t>compilation</a:t>
            </a:r>
            <a:endParaRPr lang="en-GB" sz="2400" dirty="0"/>
          </a:p>
          <a:p>
            <a:pPr lvl="1"/>
            <a:r>
              <a:rPr lang="en-GB" sz="2400" dirty="0"/>
              <a:t> levels of </a:t>
            </a:r>
            <a:r>
              <a:rPr lang="en-GB" sz="2400" dirty="0" smtClean="0"/>
              <a:t>disaggregation </a:t>
            </a:r>
            <a:endParaRPr lang="en-GB" sz="2400" dirty="0"/>
          </a:p>
          <a:p>
            <a:pPr lvl="1"/>
            <a:r>
              <a:rPr lang="en-GB" sz="2400" dirty="0"/>
              <a:t>Other possible data sources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D7AD-AA97-47FA-8751-1F6B49723051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2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98610" y="145472"/>
            <a:ext cx="10018713" cy="68580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Outcome of the review (1/2)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3552494"/>
              </p:ext>
            </p:extLst>
          </p:nvPr>
        </p:nvGraphicFramePr>
        <p:xfrm>
          <a:off x="1598610" y="1059872"/>
          <a:ext cx="4864535" cy="3927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973"/>
                <a:gridCol w="1050858"/>
                <a:gridCol w="932452"/>
                <a:gridCol w="947252"/>
              </a:tblGrid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All sources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Administrative data sources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Number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Percent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545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Indicator already produced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47.6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260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indicator not produced but </a:t>
                      </a:r>
                      <a:r>
                        <a:rPr lang="en-US" sz="2000" u="none" strike="noStrike" dirty="0" smtClean="0">
                          <a:effectLst/>
                        </a:rPr>
                        <a:t>data exist </a:t>
                      </a:r>
                      <a:r>
                        <a:rPr lang="en-US" sz="1400" u="none" strike="noStrike" dirty="0" smtClean="0">
                          <a:effectLst/>
                        </a:rPr>
                        <a:t>(with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limitations)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835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58.9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D7AD-AA97-47FA-8751-1F6B4972305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607175" y="1060450"/>
          <a:ext cx="489585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koica-korea4\AppData\Local\Microsoft\Windows\Temporary Internet Files\Content.IE5\QDFNFBM0\MM900186544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4" y="6126164"/>
            <a:ext cx="99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7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8532</TotalTime>
  <Words>1118</Words>
  <Application>Microsoft Office PowerPoint</Application>
  <PresentationFormat>Custom</PresentationFormat>
  <Paragraphs>190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Status of Implementation of SDG Indicator Framework in Ghana</vt:lpstr>
      <vt:lpstr>This presentation talks about…</vt:lpstr>
      <vt:lpstr>Existing legal framework</vt:lpstr>
      <vt:lpstr>Ghana’s Long Term National Development Plan (LTNDP)</vt:lpstr>
      <vt:lpstr>PowerPoint Presentation</vt:lpstr>
      <vt:lpstr>Linking the data needs </vt:lpstr>
      <vt:lpstr>PowerPoint Presentation</vt:lpstr>
      <vt:lpstr>Data Determination Process</vt:lpstr>
      <vt:lpstr>Outcome of the review (1/2)</vt:lpstr>
      <vt:lpstr>Outcome of the review (2/2)</vt:lpstr>
      <vt:lpstr>Activities to ensure increased data production (1/5)</vt:lpstr>
      <vt:lpstr>Activities to ensure increased data production (2/5)</vt:lpstr>
      <vt:lpstr>Activities to ensure increased data production (3/5)</vt:lpstr>
      <vt:lpstr>Activities to ensure increased data production (4/5)</vt:lpstr>
      <vt:lpstr>PowerPoint Presentation</vt:lpstr>
      <vt:lpstr>Way Forward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STATISTICS PRODUCTION IN GHANA</dc:title>
  <dc:creator>SEIDU OMAR</dc:creator>
  <cp:lastModifiedBy>Mr Wadieh</cp:lastModifiedBy>
  <cp:revision>52</cp:revision>
  <dcterms:created xsi:type="dcterms:W3CDTF">2016-11-23T16:41:18Z</dcterms:created>
  <dcterms:modified xsi:type="dcterms:W3CDTF">2017-01-19T04:24:58Z</dcterms:modified>
</cp:coreProperties>
</file>