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21"/>
  </p:notesMasterIdLst>
  <p:handoutMasterIdLst>
    <p:handoutMasterId r:id="rId22"/>
  </p:handoutMasterIdLst>
  <p:sldIdLst>
    <p:sldId id="376" r:id="rId2"/>
    <p:sldId id="375" r:id="rId3"/>
    <p:sldId id="377" r:id="rId4"/>
    <p:sldId id="389" r:id="rId5"/>
    <p:sldId id="390" r:id="rId6"/>
    <p:sldId id="379" r:id="rId7"/>
    <p:sldId id="391" r:id="rId8"/>
    <p:sldId id="392" r:id="rId9"/>
    <p:sldId id="393" r:id="rId10"/>
    <p:sldId id="394" r:id="rId11"/>
    <p:sldId id="395" r:id="rId12"/>
    <p:sldId id="396" r:id="rId13"/>
    <p:sldId id="397" r:id="rId14"/>
    <p:sldId id="398" r:id="rId15"/>
    <p:sldId id="399" r:id="rId16"/>
    <p:sldId id="400" r:id="rId17"/>
    <p:sldId id="401" r:id="rId18"/>
    <p:sldId id="402" r:id="rId19"/>
    <p:sldId id="344" r:id="rId20"/>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nah Guedenet" initials="H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66"/>
    <a:srgbClr val="008080"/>
    <a:srgbClr val="993300"/>
    <a:srgbClr val="CC0000"/>
    <a:srgbClr val="CC9900"/>
    <a:srgbClr val="FFFFCC"/>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4" autoAdjust="0"/>
    <p:restoredTop sz="94306" autoAdjust="0"/>
  </p:normalViewPr>
  <p:slideViewPr>
    <p:cSldViewPr>
      <p:cViewPr>
        <p:scale>
          <a:sx n="60" d="100"/>
          <a:sy n="60" d="100"/>
        </p:scale>
        <p:origin x="-1644" y="-288"/>
      </p:cViewPr>
      <p:guideLst>
        <p:guide orient="horz" pos="2160"/>
        <p:guide pos="2880"/>
      </p:guideLst>
    </p:cSldViewPr>
  </p:slideViewPr>
  <p:outlineViewPr>
    <p:cViewPr>
      <p:scale>
        <a:sx n="33" d="100"/>
        <a:sy n="33" d="100"/>
      </p:scale>
      <p:origin x="48"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98" y="-90"/>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1"/>
            <a:ext cx="2971066" cy="464980"/>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fr-CI"/>
          </a:p>
        </p:txBody>
      </p:sp>
      <p:sp>
        <p:nvSpPr>
          <p:cNvPr id="115715" name="Rectangle 3"/>
          <p:cNvSpPr>
            <a:spLocks noGrp="1" noChangeArrowheads="1"/>
          </p:cNvSpPr>
          <p:nvPr>
            <p:ph type="dt" sz="quarter" idx="1"/>
          </p:nvPr>
        </p:nvSpPr>
        <p:spPr bwMode="auto">
          <a:xfrm>
            <a:off x="3885361" y="1"/>
            <a:ext cx="2971066" cy="464980"/>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fr-CI"/>
          </a:p>
        </p:txBody>
      </p:sp>
      <p:sp>
        <p:nvSpPr>
          <p:cNvPr id="115716" name="Rectangle 4"/>
          <p:cNvSpPr>
            <a:spLocks noGrp="1" noChangeArrowheads="1"/>
          </p:cNvSpPr>
          <p:nvPr>
            <p:ph type="ftr" sz="quarter" idx="2"/>
          </p:nvPr>
        </p:nvSpPr>
        <p:spPr bwMode="auto">
          <a:xfrm>
            <a:off x="0" y="8829817"/>
            <a:ext cx="2971066" cy="464980"/>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fr-CI"/>
          </a:p>
        </p:txBody>
      </p:sp>
      <p:sp>
        <p:nvSpPr>
          <p:cNvPr id="115717" name="Rectangle 5"/>
          <p:cNvSpPr>
            <a:spLocks noGrp="1" noChangeArrowheads="1"/>
          </p:cNvSpPr>
          <p:nvPr>
            <p:ph type="sldNum" sz="quarter" idx="3"/>
          </p:nvPr>
        </p:nvSpPr>
        <p:spPr bwMode="auto">
          <a:xfrm>
            <a:off x="3885361" y="8829817"/>
            <a:ext cx="2971066" cy="464980"/>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5551F674-91ED-40BF-834C-687DE0C9E14C}" type="slidenum">
              <a:rPr lang="fr-CI"/>
              <a:pPr>
                <a:defRPr/>
              </a:pPr>
              <a:t>‹N°›</a:t>
            </a:fld>
            <a:endParaRPr lang="fr-CI"/>
          </a:p>
        </p:txBody>
      </p:sp>
    </p:spTree>
    <p:extLst>
      <p:ext uri="{BB962C8B-B14F-4D97-AF65-F5344CB8AC3E}">
        <p14:creationId xmlns:p14="http://schemas.microsoft.com/office/powerpoint/2010/main" val="3264146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1"/>
            <a:ext cx="2971066" cy="464980"/>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1747" name="Rectangle 3"/>
          <p:cNvSpPr>
            <a:spLocks noGrp="1" noChangeArrowheads="1"/>
          </p:cNvSpPr>
          <p:nvPr>
            <p:ph type="dt" idx="1"/>
          </p:nvPr>
        </p:nvSpPr>
        <p:spPr bwMode="auto">
          <a:xfrm>
            <a:off x="3886934" y="1"/>
            <a:ext cx="2971066" cy="464980"/>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914295" y="4415710"/>
            <a:ext cx="5029410" cy="4183220"/>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31420"/>
            <a:ext cx="2971066" cy="464980"/>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1751" name="Rectangle 7"/>
          <p:cNvSpPr>
            <a:spLocks noGrp="1" noChangeArrowheads="1"/>
          </p:cNvSpPr>
          <p:nvPr>
            <p:ph type="sldNum" sz="quarter" idx="5"/>
          </p:nvPr>
        </p:nvSpPr>
        <p:spPr bwMode="auto">
          <a:xfrm>
            <a:off x="3886934" y="8831420"/>
            <a:ext cx="2971066" cy="464980"/>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FFED1D6B-A2FD-4E3E-9835-7FA8C26912D3}" type="slidenum">
              <a:rPr lang="en-US"/>
              <a:pPr>
                <a:defRPr/>
              </a:pPr>
              <a:t>‹N°›</a:t>
            </a:fld>
            <a:endParaRPr lang="en-US"/>
          </a:p>
        </p:txBody>
      </p:sp>
    </p:spTree>
    <p:extLst>
      <p:ext uri="{BB962C8B-B14F-4D97-AF65-F5344CB8AC3E}">
        <p14:creationId xmlns:p14="http://schemas.microsoft.com/office/powerpoint/2010/main" val="3868015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B2D21D-A889-46EB-A9BF-069EE20D8ECD}"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295483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90AF2-AF81-402A-B391-EC536654604C}"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347820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05616-DEA9-4034-B0A9-A9E4E4BC234B}"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258572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90BC6-1DDD-4942-B780-6642C2F116E1}"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2932183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F9325-7028-4D99-BB67-C29769150920}"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4009177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28BE42-25CA-4072-A758-DAF3AB2A5BA0}" type="datetime1">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3410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174A97-C2E6-4CBE-9823-383EB569135F}" type="datetime1">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294010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14688B-0520-40A5-B399-F7781BDA16C2}" type="datetime1">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284610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CBD7F-4F3A-40D2-B7BD-E013D4CDFE13}" type="datetime1">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415906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26E79-3CBD-4292-A831-1122190BF7D8}" type="datetime1">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121815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4AEF9-A101-439E-AC11-A14DE181D4D6}" type="datetime1">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EAE1D-743B-4FC1-9F78-272E509B1EE9}" type="slidenum">
              <a:rPr lang="en-US" smtClean="0"/>
              <a:pPr/>
              <a:t>‹N°›</a:t>
            </a:fld>
            <a:endParaRPr lang="en-US"/>
          </a:p>
        </p:txBody>
      </p:sp>
    </p:spTree>
    <p:extLst>
      <p:ext uri="{BB962C8B-B14F-4D97-AF65-F5344CB8AC3E}">
        <p14:creationId xmlns:p14="http://schemas.microsoft.com/office/powerpoint/2010/main" val="1383984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20000"/>
            <a:lumOff val="80000"/>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SN" noProof="0" smtClean="0"/>
              <a:t>Click to edit Master title style</a:t>
            </a:r>
            <a:endParaRPr lang="fr-SN"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SN" noProof="0" smtClean="0"/>
              <a:t>Click to edit Master text styles</a:t>
            </a:r>
          </a:p>
          <a:p>
            <a:pPr lvl="1"/>
            <a:r>
              <a:rPr lang="fr-SN" noProof="0" smtClean="0"/>
              <a:t>Second level</a:t>
            </a:r>
          </a:p>
          <a:p>
            <a:pPr lvl="2"/>
            <a:r>
              <a:rPr lang="fr-SN" noProof="0" smtClean="0"/>
              <a:t>Third level</a:t>
            </a:r>
          </a:p>
          <a:p>
            <a:pPr lvl="3"/>
            <a:r>
              <a:rPr lang="fr-SN" noProof="0" smtClean="0"/>
              <a:t>Fourth level</a:t>
            </a:r>
          </a:p>
          <a:p>
            <a:pPr lvl="4"/>
            <a:r>
              <a:rPr lang="fr-SN" noProof="0" smtClean="0"/>
              <a:t>Fifth level</a:t>
            </a:r>
            <a:endParaRPr lang="fr-SN" noProof="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CD16D-7D8B-4C4E-8BF7-779BC8B50C3D}" type="datetime1">
              <a:rPr lang="en-US" noProof="0" smtClean="0"/>
              <a:t>10/27/2017</a:t>
            </a:fld>
            <a:endParaRPr lang="fr-SN"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SN"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EAE1D-743B-4FC1-9F78-272E509B1EE9}" type="slidenum">
              <a:rPr lang="fr-SN" noProof="0" smtClean="0"/>
              <a:pPr/>
              <a:t>‹N°›</a:t>
            </a:fld>
            <a:endParaRPr lang="fr-SN" noProof="0"/>
          </a:p>
        </p:txBody>
      </p:sp>
    </p:spTree>
    <p:extLst>
      <p:ext uri="{BB962C8B-B14F-4D97-AF65-F5344CB8AC3E}">
        <p14:creationId xmlns:p14="http://schemas.microsoft.com/office/powerpoint/2010/main" val="293799660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ChangeArrowheads="1"/>
          </p:cNvSpPr>
          <p:nvPr/>
        </p:nvSpPr>
        <p:spPr bwMode="auto">
          <a:xfrm>
            <a:off x="0" y="1500188"/>
            <a:ext cx="9144000" cy="3512988"/>
          </a:xfrm>
          <a:prstGeom prst="rect">
            <a:avLst/>
          </a:prstGeom>
          <a:solidFill>
            <a:srgbClr val="00CCFF"/>
          </a:solidFill>
          <a:ln w="9525">
            <a:noFill/>
            <a:miter lim="800000"/>
            <a:headEnd/>
            <a:tailEnd/>
          </a:ln>
        </p:spPr>
        <p:txBody>
          <a:bodyPr wrap="none" anchor="ctr"/>
          <a:lstStyle/>
          <a:p>
            <a:pPr algn="ctr" eaLnBrk="1" hangingPunct="1">
              <a:defRPr/>
            </a:pPr>
            <a:r>
              <a:rPr lang="fr-FR" sz="2800" b="1" dirty="0" smtClean="0">
                <a:solidFill>
                  <a:srgbClr val="C00000"/>
                </a:solidFill>
                <a:latin typeface="Cambria" pitchFamily="18" charset="0"/>
              </a:rPr>
              <a:t>Atelier </a:t>
            </a:r>
            <a:r>
              <a:rPr lang="fr-FR" sz="2800" b="1" dirty="0" err="1" smtClean="0">
                <a:solidFill>
                  <a:srgbClr val="C00000"/>
                </a:solidFill>
                <a:latin typeface="Cambria" pitchFamily="18" charset="0"/>
              </a:rPr>
              <a:t>sous-régional</a:t>
            </a:r>
            <a:r>
              <a:rPr lang="fr-FR" sz="2800" b="1" dirty="0" smtClean="0">
                <a:solidFill>
                  <a:srgbClr val="C00000"/>
                </a:solidFill>
                <a:latin typeface="Cambria" pitchFamily="18" charset="0"/>
              </a:rPr>
              <a:t> sur la désagrégation des données,</a:t>
            </a:r>
            <a:endParaRPr lang="fr-FR" sz="2800" b="1" dirty="0">
              <a:solidFill>
                <a:srgbClr val="C00000"/>
              </a:solidFill>
              <a:latin typeface="Cambria" pitchFamily="18" charset="0"/>
            </a:endParaRPr>
          </a:p>
          <a:p>
            <a:pPr algn="ctr" eaLnBrk="1" hangingPunct="1">
              <a:defRPr/>
            </a:pPr>
            <a:r>
              <a:rPr lang="fr-FR" sz="2800" b="1" dirty="0" smtClean="0">
                <a:solidFill>
                  <a:srgbClr val="C00000"/>
                </a:solidFill>
                <a:latin typeface="Cambria" pitchFamily="18" charset="0"/>
              </a:rPr>
              <a:t>Victoria, Seychelles, 25-27 octobre 2017</a:t>
            </a:r>
          </a:p>
          <a:p>
            <a:pPr algn="ctr" eaLnBrk="1" hangingPunct="1">
              <a:defRPr/>
            </a:pPr>
            <a:endParaRPr lang="fr-FR" sz="2800" b="1" dirty="0">
              <a:solidFill>
                <a:srgbClr val="003399"/>
              </a:solidFill>
              <a:effectLst>
                <a:outerShdw blurRad="38100" dist="38100" dir="2700000" algn="tl">
                  <a:srgbClr val="000000"/>
                </a:outerShdw>
              </a:effectLst>
              <a:latin typeface="Arial" pitchFamily="34" charset="0"/>
              <a:cs typeface="Arial" pitchFamily="34" charset="0"/>
            </a:endParaRPr>
          </a:p>
          <a:p>
            <a:pPr algn="ctr">
              <a:lnSpc>
                <a:spcPct val="115000"/>
              </a:lnSpc>
              <a:spcAft>
                <a:spcPts val="1000"/>
              </a:spcAft>
            </a:pPr>
            <a:r>
              <a:rPr lang="fr-FR" sz="2800" b="1" dirty="0" smtClean="0">
                <a:solidFill>
                  <a:srgbClr val="003399"/>
                </a:solidFill>
                <a:effectLst>
                  <a:outerShdw blurRad="38100" dist="38100" dir="2700000" algn="tl">
                    <a:srgbClr val="000000"/>
                  </a:outerShdw>
                </a:effectLst>
                <a:latin typeface="Arial" pitchFamily="34" charset="0"/>
                <a:cs typeface="Arial" pitchFamily="34" charset="0"/>
              </a:rPr>
              <a:t>INITIATIVE </a:t>
            </a:r>
            <a:r>
              <a:rPr lang="fr-FR" sz="2800" b="1" dirty="0" smtClean="0">
                <a:solidFill>
                  <a:srgbClr val="003399"/>
                </a:solidFill>
                <a:effectLst>
                  <a:outerShdw blurRad="38100" dist="38100" dir="2700000" algn="tl">
                    <a:srgbClr val="000000"/>
                  </a:outerShdw>
                </a:effectLst>
                <a:latin typeface="Arial" pitchFamily="34" charset="0"/>
                <a:cs typeface="Arial" pitchFamily="34" charset="0"/>
              </a:rPr>
              <a:t>DE RENFORCEMENT DES CAPACITÉS </a:t>
            </a:r>
          </a:p>
          <a:p>
            <a:pPr algn="ctr">
              <a:lnSpc>
                <a:spcPct val="115000"/>
              </a:lnSpc>
              <a:spcAft>
                <a:spcPts val="1000"/>
              </a:spcAft>
            </a:pPr>
            <a:r>
              <a:rPr lang="fr-FR" sz="2800" b="1" dirty="0" smtClean="0">
                <a:solidFill>
                  <a:srgbClr val="003399"/>
                </a:solidFill>
                <a:effectLst>
                  <a:outerShdw blurRad="38100" dist="38100" dir="2700000" algn="tl">
                    <a:srgbClr val="000000"/>
                  </a:outerShdw>
                </a:effectLst>
                <a:latin typeface="Arial" pitchFamily="34" charset="0"/>
                <a:cs typeface="Arial" pitchFamily="34" charset="0"/>
              </a:rPr>
              <a:t>DANS LE SYSTÈME STATISTIQUE NATIONAL </a:t>
            </a:r>
          </a:p>
          <a:p>
            <a:pPr algn="ctr">
              <a:lnSpc>
                <a:spcPct val="115000"/>
              </a:lnSpc>
              <a:spcAft>
                <a:spcPts val="1000"/>
              </a:spcAft>
            </a:pPr>
            <a:r>
              <a:rPr lang="fr-FR" sz="2800" b="1" dirty="0" smtClean="0">
                <a:solidFill>
                  <a:srgbClr val="003399"/>
                </a:solidFill>
                <a:effectLst>
                  <a:outerShdw blurRad="38100" dist="38100" dir="2700000" algn="tl">
                    <a:srgbClr val="000000"/>
                  </a:outerShdw>
                </a:effectLst>
                <a:latin typeface="Arial" pitchFamily="34" charset="0"/>
                <a:cs typeface="Arial" pitchFamily="34" charset="0"/>
              </a:rPr>
              <a:t>DE LA GUINÉE</a:t>
            </a:r>
            <a:endParaRPr lang="en-US" sz="2800" b="1" dirty="0" smtClean="0">
              <a:solidFill>
                <a:srgbClr val="003399"/>
              </a:solidFill>
              <a:effectLst>
                <a:outerShdw blurRad="38100" dist="38100" dir="2700000" algn="tl">
                  <a:srgbClr val="000000"/>
                </a:outerShdw>
              </a:effectLst>
              <a:latin typeface="Arial" pitchFamily="34" charset="0"/>
              <a:cs typeface="Arial" pitchFamily="34" charset="0"/>
            </a:endParaRPr>
          </a:p>
          <a:p>
            <a:pPr algn="ctr" eaLnBrk="1" hangingPunct="1">
              <a:defRPr/>
            </a:pPr>
            <a:endParaRPr lang="fr-FR" sz="2800" b="1" dirty="0">
              <a:solidFill>
                <a:srgbClr val="003399"/>
              </a:solidFill>
              <a:effectLst>
                <a:outerShdw blurRad="38100" dist="38100" dir="2700000" algn="tl">
                  <a:srgbClr val="000000"/>
                </a:outerShdw>
              </a:effectLst>
              <a:latin typeface="Arial" pitchFamily="34" charset="0"/>
              <a:cs typeface="Arial" pitchFamily="34" charset="0"/>
            </a:endParaRPr>
          </a:p>
        </p:txBody>
      </p:sp>
      <p:sp>
        <p:nvSpPr>
          <p:cNvPr id="6149" name="Rectangle 2"/>
          <p:cNvSpPr>
            <a:spLocks noGrp="1" noChangeArrowheads="1"/>
          </p:cNvSpPr>
          <p:nvPr>
            <p:ph type="ctrTitle" idx="4294967295"/>
          </p:nvPr>
        </p:nvSpPr>
        <p:spPr>
          <a:xfrm>
            <a:off x="467544" y="258763"/>
            <a:ext cx="7992888" cy="1225550"/>
          </a:xfrm>
        </p:spPr>
        <p:txBody>
          <a:bodyPr/>
          <a:lstStyle/>
          <a:p>
            <a:pPr eaLnBrk="1" hangingPunct="1"/>
            <a:r>
              <a:rPr lang="fr-FR" altLang="fr-FR" sz="2400" b="1" dirty="0" smtClean="0">
                <a:latin typeface="Cambria" panose="02040503050406030204" pitchFamily="18" charset="0"/>
              </a:rPr>
              <a:t>REPUBLIQUE  DE GUINEE</a:t>
            </a:r>
            <a:br>
              <a:rPr lang="fr-FR" altLang="fr-FR" sz="2400" b="1" dirty="0" smtClean="0">
                <a:latin typeface="Cambria" panose="02040503050406030204" pitchFamily="18" charset="0"/>
              </a:rPr>
            </a:br>
            <a:r>
              <a:rPr lang="fr-FR" altLang="fr-FR" sz="2400" b="1" dirty="0" smtClean="0">
                <a:latin typeface="Cambria" panose="02040503050406030204" pitchFamily="18" charset="0"/>
              </a:rPr>
              <a:t>Ministère du Plan et de la Coopération Internationale</a:t>
            </a:r>
            <a:br>
              <a:rPr lang="fr-FR" altLang="fr-FR" sz="2400" b="1" dirty="0" smtClean="0">
                <a:latin typeface="Cambria" panose="02040503050406030204" pitchFamily="18" charset="0"/>
              </a:rPr>
            </a:br>
            <a:r>
              <a:rPr lang="fr-FR" altLang="fr-FR" sz="2400" b="1" dirty="0" smtClean="0">
                <a:latin typeface="Cambria" panose="02040503050406030204" pitchFamily="18" charset="0"/>
              </a:rPr>
              <a:t>Institut National de la Statistique</a:t>
            </a:r>
            <a:endParaRPr lang="fr-FR" altLang="fr-FR" sz="2400" dirty="0" smtClean="0">
              <a:latin typeface="Cambria" panose="02040503050406030204" pitchFamily="18" charset="0"/>
            </a:endParaRPr>
          </a:p>
        </p:txBody>
      </p:sp>
    </p:spTree>
    <p:extLst>
      <p:ext uri="{BB962C8B-B14F-4D97-AF65-F5344CB8AC3E}">
        <p14:creationId xmlns:p14="http://schemas.microsoft.com/office/powerpoint/2010/main" val="307253222"/>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884555"/>
          </a:xfrm>
          <a:solidFill>
            <a:srgbClr val="92D050"/>
          </a:solidFill>
        </p:spPr>
        <p:txBody>
          <a:bodyPr>
            <a:normAutofit fontScale="90000"/>
          </a:bodyPr>
          <a:lstStyle/>
          <a:p>
            <a:r>
              <a:rPr lang="fr-FR" sz="4000" b="1" dirty="0"/>
              <a:t>II.	Plan d’actions opérationnels de l’Axe </a:t>
            </a:r>
            <a:r>
              <a:rPr lang="fr-FR" sz="4000" b="1" dirty="0" smtClean="0"/>
              <a:t>3 </a:t>
            </a:r>
            <a:r>
              <a:rPr lang="fr-FR" sz="4000" b="1" dirty="0"/>
              <a:t>: Objectif opérationnel 1 </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10</a:t>
            </a:fld>
            <a:endParaRPr lang="en-US" dirty="0"/>
          </a:p>
        </p:txBody>
      </p:sp>
      <p:sp>
        <p:nvSpPr>
          <p:cNvPr id="3" name="Espace réservé du contenu 2"/>
          <p:cNvSpPr>
            <a:spLocks noGrp="1"/>
          </p:cNvSpPr>
          <p:nvPr>
            <p:ph idx="1"/>
          </p:nvPr>
        </p:nvSpPr>
        <p:spPr>
          <a:xfrm>
            <a:off x="251520" y="1124744"/>
            <a:ext cx="8568952" cy="5904656"/>
          </a:xfrm>
        </p:spPr>
        <p:txBody>
          <a:bodyPr>
            <a:normAutofit/>
          </a:bodyPr>
          <a:lstStyle/>
          <a:p>
            <a:pPr marL="0" indent="0" algn="just">
              <a:buNone/>
            </a:pPr>
            <a:r>
              <a:rPr lang="fr-FR" sz="2200" dirty="0">
                <a:latin typeface="Arial" pitchFamily="34" charset="0"/>
                <a:cs typeface="Arial" pitchFamily="34" charset="0"/>
              </a:rPr>
              <a:t>Améliorer en quantité et en qualité </a:t>
            </a:r>
            <a:r>
              <a:rPr lang="fr-FR" sz="2200" dirty="0" smtClean="0">
                <a:latin typeface="Arial" pitchFamily="34" charset="0"/>
                <a:cs typeface="Arial" pitchFamily="34" charset="0"/>
              </a:rPr>
              <a:t>les ressources </a:t>
            </a:r>
            <a:r>
              <a:rPr lang="fr-FR" sz="2200" dirty="0">
                <a:latin typeface="Arial" pitchFamily="34" charset="0"/>
                <a:cs typeface="Arial" pitchFamily="34" charset="0"/>
              </a:rPr>
              <a:t>humaines et en assurer une bonne gestion</a:t>
            </a:r>
          </a:p>
          <a:p>
            <a:pPr marL="0" indent="0" algn="just">
              <a:buNone/>
            </a:pPr>
            <a:r>
              <a:rPr lang="fr-FR" sz="2200" b="1" dirty="0">
                <a:latin typeface="Arial" pitchFamily="34" charset="0"/>
                <a:cs typeface="Arial" pitchFamily="34" charset="0"/>
              </a:rPr>
              <a:t>Résultat 1.1 : Le SSN dispose de ressources humaines suffisantes et qualifiées</a:t>
            </a:r>
          </a:p>
          <a:p>
            <a:pPr marL="0" indent="0" algn="just">
              <a:buNone/>
            </a:pPr>
            <a:r>
              <a:rPr lang="fr-FR" sz="2200" dirty="0">
                <a:latin typeface="Arial" pitchFamily="34" charset="0"/>
                <a:cs typeface="Arial" pitchFamily="34" charset="0"/>
              </a:rPr>
              <a:t>Activité 1.1.1 : Evaluer les besoins en personnel statisticien pour la période 2018-2020 ;</a:t>
            </a:r>
          </a:p>
          <a:p>
            <a:pPr marL="0" indent="0" algn="just">
              <a:buNone/>
            </a:pPr>
            <a:r>
              <a:rPr lang="fr-FR" sz="2200" dirty="0">
                <a:latin typeface="Arial" pitchFamily="34" charset="0"/>
                <a:cs typeface="Arial" pitchFamily="34" charset="0"/>
              </a:rPr>
              <a:t>Activité 1.1.2 : Mettre en place une filière de formation de cadres moyens de la statistique ;</a:t>
            </a:r>
          </a:p>
          <a:p>
            <a:pPr marL="0" indent="0" algn="just">
              <a:buNone/>
            </a:pPr>
            <a:r>
              <a:rPr lang="fr-FR" sz="2200" dirty="0">
                <a:latin typeface="Arial" pitchFamily="34" charset="0"/>
                <a:cs typeface="Arial" pitchFamily="34" charset="0"/>
              </a:rPr>
              <a:t>Activité 1.1.3 : Assurer la préparation aux concours des candidats aux écoles régionales de formation de statistique et de démographie ;</a:t>
            </a:r>
          </a:p>
          <a:p>
            <a:pPr marL="0" indent="0" algn="just">
              <a:buNone/>
            </a:pPr>
            <a:r>
              <a:rPr lang="fr-FR" sz="2200" dirty="0">
                <a:latin typeface="Arial" pitchFamily="34" charset="0"/>
                <a:cs typeface="Arial" pitchFamily="34" charset="0"/>
              </a:rPr>
              <a:t>Activité 1.1.4 : Mettre en place un programme de bourses pour la formation des statisticiens au niveau supérieur.</a:t>
            </a:r>
          </a:p>
        </p:txBody>
      </p:sp>
    </p:spTree>
    <p:extLst>
      <p:ext uri="{BB962C8B-B14F-4D97-AF65-F5344CB8AC3E}">
        <p14:creationId xmlns:p14="http://schemas.microsoft.com/office/powerpoint/2010/main" val="1884571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1172587"/>
          </a:xfrm>
          <a:solidFill>
            <a:srgbClr val="92D050"/>
          </a:solidFill>
        </p:spPr>
        <p:txBody>
          <a:bodyPr>
            <a:normAutofit fontScale="90000"/>
          </a:bodyPr>
          <a:lstStyle/>
          <a:p>
            <a:r>
              <a:rPr lang="fr-FR" sz="4000" b="1" dirty="0" smtClean="0"/>
              <a:t>II. Plan </a:t>
            </a:r>
            <a:r>
              <a:rPr lang="fr-FR" sz="4000" b="1" dirty="0"/>
              <a:t>d’actions opérationnels de l’Axe 3: Objectif opérationnel 1  </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11</a:t>
            </a:fld>
            <a:endParaRPr lang="en-US" dirty="0"/>
          </a:p>
        </p:txBody>
      </p:sp>
      <p:sp>
        <p:nvSpPr>
          <p:cNvPr id="3" name="Espace réservé du contenu 2"/>
          <p:cNvSpPr>
            <a:spLocks noGrp="1"/>
          </p:cNvSpPr>
          <p:nvPr>
            <p:ph idx="1"/>
          </p:nvPr>
        </p:nvSpPr>
        <p:spPr>
          <a:xfrm>
            <a:off x="395536" y="1340768"/>
            <a:ext cx="8568952" cy="5904656"/>
          </a:xfrm>
        </p:spPr>
        <p:txBody>
          <a:bodyPr>
            <a:normAutofit/>
          </a:bodyPr>
          <a:lstStyle/>
          <a:p>
            <a:pPr marL="0" indent="0" algn="just">
              <a:buNone/>
            </a:pPr>
            <a:r>
              <a:rPr lang="fr-FR" sz="2200" b="1" dirty="0">
                <a:latin typeface="Arial" pitchFamily="34" charset="0"/>
                <a:cs typeface="Arial" pitchFamily="34" charset="0"/>
              </a:rPr>
              <a:t>Résultat 1.2: Les capacités du personnel sont régulièrement renforcées</a:t>
            </a:r>
          </a:p>
          <a:p>
            <a:pPr marL="0" indent="0" algn="just">
              <a:buNone/>
            </a:pPr>
            <a:r>
              <a:rPr lang="fr-FR" sz="2200" dirty="0">
                <a:latin typeface="Arial" pitchFamily="34" charset="0"/>
                <a:cs typeface="Arial" pitchFamily="34" charset="0"/>
              </a:rPr>
              <a:t>Activité 1.2.1 : Elaborer et faire adopter un plan de formation continue pour l’INS et pour le reste du SSN ;</a:t>
            </a:r>
          </a:p>
          <a:p>
            <a:pPr marL="0" indent="0" algn="just">
              <a:buNone/>
            </a:pPr>
            <a:r>
              <a:rPr lang="fr-FR" sz="2200" dirty="0">
                <a:latin typeface="Arial" pitchFamily="34" charset="0"/>
                <a:cs typeface="Arial" pitchFamily="34" charset="0"/>
              </a:rPr>
              <a:t>Activité 1.2.2 : Mettre en œuvre le plan de formation continue pour l’INS et pour le reste du SSN.</a:t>
            </a:r>
          </a:p>
          <a:p>
            <a:pPr marL="0" indent="0" algn="just">
              <a:buNone/>
            </a:pPr>
            <a:r>
              <a:rPr lang="fr-FR" sz="2200" b="1" dirty="0">
                <a:latin typeface="Arial" pitchFamily="34" charset="0"/>
                <a:cs typeface="Arial" pitchFamily="34" charset="0"/>
              </a:rPr>
              <a:t>Résultat 1.3: Un nouveau dispositif de gestion des statisticiens du SSN est mis en place</a:t>
            </a:r>
          </a:p>
          <a:p>
            <a:pPr marL="0" indent="0" algn="just">
              <a:buNone/>
            </a:pPr>
            <a:r>
              <a:rPr lang="fr-FR" sz="2200" dirty="0">
                <a:latin typeface="Arial" pitchFamily="34" charset="0"/>
                <a:cs typeface="Arial" pitchFamily="34" charset="0"/>
              </a:rPr>
              <a:t>Activité 1.3.1 : Réaliser une étude visant à instituer la gestion centralisée à l’INS des statisticiens et démographes du SSN ;</a:t>
            </a:r>
          </a:p>
          <a:p>
            <a:pPr marL="0" indent="0" algn="just">
              <a:buNone/>
            </a:pPr>
            <a:r>
              <a:rPr lang="fr-FR" sz="2200" dirty="0">
                <a:latin typeface="Arial" pitchFamily="34" charset="0"/>
                <a:cs typeface="Arial" pitchFamily="34" charset="0"/>
              </a:rPr>
              <a:t>Activité 1.3.2 : Faire adopter le texte sur la gestion centralisée du personnel statistique et mettre en place le nouveau dispositif.</a:t>
            </a:r>
          </a:p>
        </p:txBody>
      </p:sp>
    </p:spTree>
    <p:extLst>
      <p:ext uri="{BB962C8B-B14F-4D97-AF65-F5344CB8AC3E}">
        <p14:creationId xmlns:p14="http://schemas.microsoft.com/office/powerpoint/2010/main" val="1626669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1028571"/>
          </a:xfrm>
          <a:solidFill>
            <a:srgbClr val="92D050"/>
          </a:solidFill>
        </p:spPr>
        <p:txBody>
          <a:bodyPr>
            <a:normAutofit fontScale="90000"/>
          </a:bodyPr>
          <a:lstStyle/>
          <a:p>
            <a:r>
              <a:rPr lang="fr-FR" sz="3200" b="1" dirty="0" smtClean="0"/>
              <a:t>II. Plan </a:t>
            </a:r>
            <a:r>
              <a:rPr lang="fr-FR" sz="3200" b="1" dirty="0"/>
              <a:t>d’actions opérationnels de l’Axe 3: Objectif opérationnel 2</a:t>
            </a:r>
            <a:r>
              <a:rPr lang="fr-FR" sz="3200" b="1" dirty="0" smtClean="0"/>
              <a:t> </a:t>
            </a:r>
            <a:endParaRPr lang="fr-SN" sz="32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12</a:t>
            </a:fld>
            <a:endParaRPr lang="en-US" dirty="0"/>
          </a:p>
        </p:txBody>
      </p:sp>
      <p:sp>
        <p:nvSpPr>
          <p:cNvPr id="3" name="Espace réservé du contenu 2"/>
          <p:cNvSpPr>
            <a:spLocks noGrp="1"/>
          </p:cNvSpPr>
          <p:nvPr>
            <p:ph idx="1"/>
          </p:nvPr>
        </p:nvSpPr>
        <p:spPr>
          <a:xfrm>
            <a:off x="395536" y="1052736"/>
            <a:ext cx="8568952" cy="5904656"/>
          </a:xfrm>
        </p:spPr>
        <p:txBody>
          <a:bodyPr>
            <a:normAutofit/>
          </a:bodyPr>
          <a:lstStyle/>
          <a:p>
            <a:pPr marL="0" indent="0" algn="just">
              <a:buNone/>
            </a:pPr>
            <a:r>
              <a:rPr lang="fr-FR" sz="2200" dirty="0">
                <a:latin typeface="Arial" pitchFamily="34" charset="0"/>
                <a:cs typeface="Arial" pitchFamily="34" charset="0"/>
              </a:rPr>
              <a:t>Renforcer les capacités matérielles</a:t>
            </a:r>
          </a:p>
          <a:p>
            <a:pPr marL="0" indent="0" algn="just">
              <a:buNone/>
            </a:pPr>
            <a:r>
              <a:rPr lang="fr-FR" sz="2200" b="1" dirty="0">
                <a:latin typeface="Arial" pitchFamily="34" charset="0"/>
                <a:cs typeface="Arial" pitchFamily="34" charset="0"/>
              </a:rPr>
              <a:t>Résultat 2.1: Les services statistiques disposent de locaux appropriés</a:t>
            </a:r>
          </a:p>
          <a:p>
            <a:pPr marL="0" indent="0" algn="just">
              <a:buNone/>
            </a:pPr>
            <a:r>
              <a:rPr lang="fr-FR" sz="2200" dirty="0">
                <a:latin typeface="Arial" pitchFamily="34" charset="0"/>
                <a:cs typeface="Arial" pitchFamily="34" charset="0"/>
              </a:rPr>
              <a:t>Activité 2.1.1 : Construire le siège de l’INS ;</a:t>
            </a:r>
          </a:p>
          <a:p>
            <a:pPr marL="0" indent="0" algn="just">
              <a:buNone/>
            </a:pPr>
            <a:r>
              <a:rPr lang="fr-FR" sz="2200" dirty="0">
                <a:latin typeface="Arial" pitchFamily="34" charset="0"/>
                <a:cs typeface="Arial" pitchFamily="34" charset="0"/>
              </a:rPr>
              <a:t>Activité 2.1.2 : Construire ou rénover les locaux des services statistiques sectoriels ;</a:t>
            </a:r>
          </a:p>
          <a:p>
            <a:pPr marL="0" indent="0" algn="just">
              <a:buNone/>
            </a:pPr>
            <a:r>
              <a:rPr lang="fr-FR" sz="2200" dirty="0">
                <a:latin typeface="Arial" pitchFamily="34" charset="0"/>
                <a:cs typeface="Arial" pitchFamily="34" charset="0"/>
              </a:rPr>
              <a:t>Activité 2.1.3 : Installer les directions régionales de l’INS dans des locaux appropriés.</a:t>
            </a:r>
          </a:p>
          <a:p>
            <a:pPr marL="0" indent="0" algn="just">
              <a:buNone/>
            </a:pPr>
            <a:r>
              <a:rPr lang="fr-FR" sz="2200" b="1" dirty="0">
                <a:latin typeface="Arial" pitchFamily="34" charset="0"/>
                <a:cs typeface="Arial" pitchFamily="34" charset="0"/>
              </a:rPr>
              <a:t>Résultat 2.2: Les services statistiques du SSN sont équipés en mobilier, matériel de travail et autres moyens logistiques</a:t>
            </a:r>
          </a:p>
          <a:p>
            <a:pPr marL="0" indent="0" algn="just">
              <a:buNone/>
            </a:pPr>
            <a:r>
              <a:rPr lang="fr-FR" sz="2200" dirty="0">
                <a:latin typeface="Arial" pitchFamily="34" charset="0"/>
                <a:cs typeface="Arial" pitchFamily="34" charset="0"/>
              </a:rPr>
              <a:t>Activité 2.2.1 : Equiper en mobiliers et matériels de bureaux ;</a:t>
            </a:r>
          </a:p>
          <a:p>
            <a:pPr marL="0" indent="0" algn="just">
              <a:buNone/>
            </a:pPr>
            <a:r>
              <a:rPr lang="fr-FR" sz="2200" dirty="0">
                <a:latin typeface="Arial" pitchFamily="34" charset="0"/>
                <a:cs typeface="Arial" pitchFamily="34" charset="0"/>
              </a:rPr>
              <a:t>Activité 2.2.2 : Equiper en outils informatiques ;</a:t>
            </a:r>
          </a:p>
          <a:p>
            <a:pPr marL="0" indent="0" algn="just">
              <a:buNone/>
            </a:pPr>
            <a:r>
              <a:rPr lang="fr-FR" sz="2200" dirty="0">
                <a:latin typeface="Arial" pitchFamily="34" charset="0"/>
                <a:cs typeface="Arial" pitchFamily="34" charset="0"/>
              </a:rPr>
              <a:t>Activité 2.2.3 : Equiper en moyens logistiques ;</a:t>
            </a:r>
          </a:p>
          <a:p>
            <a:pPr marL="0" indent="0" algn="just">
              <a:buNone/>
            </a:pPr>
            <a:r>
              <a:rPr lang="fr-FR" sz="2200" dirty="0">
                <a:latin typeface="Arial" pitchFamily="34" charset="0"/>
                <a:cs typeface="Arial" pitchFamily="34" charset="0"/>
              </a:rPr>
              <a:t>Activité 2.2.4 : Assurer la gestion et la maintenance des équipements.</a:t>
            </a:r>
          </a:p>
        </p:txBody>
      </p:sp>
    </p:spTree>
    <p:extLst>
      <p:ext uri="{BB962C8B-B14F-4D97-AF65-F5344CB8AC3E}">
        <p14:creationId xmlns:p14="http://schemas.microsoft.com/office/powerpoint/2010/main" val="394993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1028571"/>
          </a:xfrm>
          <a:solidFill>
            <a:srgbClr val="92D050"/>
          </a:solidFill>
        </p:spPr>
        <p:txBody>
          <a:bodyPr>
            <a:normAutofit fontScale="90000"/>
          </a:bodyPr>
          <a:lstStyle/>
          <a:p>
            <a:r>
              <a:rPr lang="fr-FR" sz="3200" b="1" dirty="0" smtClean="0"/>
              <a:t>II. Plan </a:t>
            </a:r>
            <a:r>
              <a:rPr lang="fr-FR" sz="3200" b="1" dirty="0"/>
              <a:t>d’actions opérationnels de l’Axe 3: Objectif opérationnel 3</a:t>
            </a:r>
            <a:endParaRPr lang="fr-SN" sz="32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13</a:t>
            </a:fld>
            <a:endParaRPr lang="en-US" dirty="0"/>
          </a:p>
        </p:txBody>
      </p:sp>
      <p:sp>
        <p:nvSpPr>
          <p:cNvPr id="3" name="Espace réservé du contenu 2"/>
          <p:cNvSpPr>
            <a:spLocks noGrp="1"/>
          </p:cNvSpPr>
          <p:nvPr>
            <p:ph idx="1"/>
          </p:nvPr>
        </p:nvSpPr>
        <p:spPr>
          <a:xfrm>
            <a:off x="395536" y="1052736"/>
            <a:ext cx="8568952" cy="5904656"/>
          </a:xfrm>
        </p:spPr>
        <p:txBody>
          <a:bodyPr>
            <a:normAutofit/>
          </a:bodyPr>
          <a:lstStyle/>
          <a:p>
            <a:pPr marL="0" indent="0" algn="just">
              <a:buNone/>
            </a:pPr>
            <a:r>
              <a:rPr lang="fr-FR" sz="2200" dirty="0">
                <a:latin typeface="Arial" pitchFamily="34" charset="0"/>
                <a:cs typeface="Arial" pitchFamily="34" charset="0"/>
              </a:rPr>
              <a:t>Assurer de manière durable le financement des activités statistiques</a:t>
            </a:r>
          </a:p>
          <a:p>
            <a:pPr marL="0" indent="0" algn="just">
              <a:buNone/>
            </a:pPr>
            <a:r>
              <a:rPr lang="fr-FR" sz="2200" b="1" dirty="0">
                <a:latin typeface="Arial" pitchFamily="34" charset="0"/>
                <a:cs typeface="Arial" pitchFamily="34" charset="0"/>
              </a:rPr>
              <a:t>Résultat 3.1: Le financement des activités statistiques courantes est assuré</a:t>
            </a:r>
          </a:p>
          <a:p>
            <a:pPr marL="0" indent="0" algn="just">
              <a:buNone/>
            </a:pPr>
            <a:r>
              <a:rPr lang="fr-FR" sz="2200" dirty="0">
                <a:latin typeface="Arial" pitchFamily="34" charset="0"/>
                <a:cs typeface="Arial" pitchFamily="34" charset="0"/>
              </a:rPr>
              <a:t>Activité 3.1.1 : Inscrire dans le budget de chaque département une ligne consacrée aux activités statistiques.</a:t>
            </a:r>
          </a:p>
          <a:p>
            <a:pPr marL="0" indent="0" algn="just">
              <a:buNone/>
            </a:pPr>
            <a:r>
              <a:rPr lang="fr-FR" sz="2200" b="1" dirty="0">
                <a:latin typeface="Arial" pitchFamily="34" charset="0"/>
                <a:cs typeface="Arial" pitchFamily="34" charset="0"/>
              </a:rPr>
              <a:t>Résultat 3.2: Un mécanisme de financement des enquêtes et recensements est mis en place</a:t>
            </a:r>
          </a:p>
          <a:p>
            <a:pPr marL="0" indent="0" algn="just">
              <a:buNone/>
            </a:pPr>
            <a:r>
              <a:rPr lang="fr-FR" sz="2200" dirty="0">
                <a:latin typeface="Arial" pitchFamily="34" charset="0"/>
                <a:cs typeface="Arial" pitchFamily="34" charset="0"/>
              </a:rPr>
              <a:t>Activité 3.2.1 : Réaliser une étude pour la mise en place d’un fonds national pour la statistique ;</a:t>
            </a:r>
          </a:p>
          <a:p>
            <a:pPr marL="0" indent="0" algn="just">
              <a:buNone/>
            </a:pPr>
            <a:r>
              <a:rPr lang="fr-FR" sz="2200" dirty="0">
                <a:latin typeface="Arial" pitchFamily="34" charset="0"/>
                <a:cs typeface="Arial" pitchFamily="34" charset="0"/>
              </a:rPr>
              <a:t>Activité 3.2.2 : Faire adopter le texte créant le fonds et mettre en place le fonds.</a:t>
            </a:r>
          </a:p>
          <a:p>
            <a:pPr marL="0" indent="0" algn="just">
              <a:buNone/>
            </a:pPr>
            <a:endParaRPr lang="fr-FR" sz="2200" dirty="0">
              <a:latin typeface="Arial" pitchFamily="34" charset="0"/>
              <a:cs typeface="Arial" pitchFamily="34" charset="0"/>
            </a:endParaRPr>
          </a:p>
        </p:txBody>
      </p:sp>
    </p:spTree>
    <p:extLst>
      <p:ext uri="{BB962C8B-B14F-4D97-AF65-F5344CB8AC3E}">
        <p14:creationId xmlns:p14="http://schemas.microsoft.com/office/powerpoint/2010/main" val="3488746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1028571"/>
          </a:xfrm>
          <a:solidFill>
            <a:srgbClr val="92D050"/>
          </a:solidFill>
        </p:spPr>
        <p:txBody>
          <a:bodyPr>
            <a:normAutofit fontScale="90000"/>
          </a:bodyPr>
          <a:lstStyle/>
          <a:p>
            <a:r>
              <a:rPr lang="fr-FR" sz="3200" b="1" dirty="0"/>
              <a:t>III.	Mécanisme et stratégie de mobilisation des ressources</a:t>
            </a:r>
            <a:endParaRPr lang="fr-SN" sz="32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14</a:t>
            </a:fld>
            <a:endParaRPr lang="en-US" dirty="0"/>
          </a:p>
        </p:txBody>
      </p:sp>
      <p:sp>
        <p:nvSpPr>
          <p:cNvPr id="3" name="Espace réservé du contenu 2"/>
          <p:cNvSpPr>
            <a:spLocks noGrp="1"/>
          </p:cNvSpPr>
          <p:nvPr>
            <p:ph idx="1"/>
          </p:nvPr>
        </p:nvSpPr>
        <p:spPr>
          <a:xfrm>
            <a:off x="395536" y="1124744"/>
            <a:ext cx="8568952" cy="5832648"/>
          </a:xfrm>
        </p:spPr>
        <p:txBody>
          <a:bodyPr>
            <a:normAutofit/>
          </a:bodyPr>
          <a:lstStyle/>
          <a:p>
            <a:pPr marL="0" indent="0" algn="just">
              <a:buNone/>
            </a:pPr>
            <a:r>
              <a:rPr lang="fr-FR" sz="2200" dirty="0">
                <a:latin typeface="Arial" pitchFamily="34" charset="0"/>
                <a:cs typeface="Arial" pitchFamily="34" charset="0"/>
              </a:rPr>
              <a:t>Le coût global de mise en œuvre du plan d’actions de la SNDS 2016-2020 est </a:t>
            </a:r>
            <a:r>
              <a:rPr lang="fr-FR" sz="2200" dirty="0" smtClean="0">
                <a:latin typeface="Arial" pitchFamily="34" charset="0"/>
                <a:cs typeface="Arial" pitchFamily="34" charset="0"/>
              </a:rPr>
              <a:t>de </a:t>
            </a:r>
            <a:r>
              <a:rPr lang="fr-FR" sz="2200" b="1" dirty="0" smtClean="0">
                <a:latin typeface="Arial" pitchFamily="34" charset="0"/>
                <a:cs typeface="Arial" pitchFamily="34" charset="0"/>
              </a:rPr>
              <a:t>54,8 </a:t>
            </a:r>
            <a:r>
              <a:rPr lang="fr-FR" sz="2200" b="1" dirty="0">
                <a:latin typeface="Arial" pitchFamily="34" charset="0"/>
                <a:cs typeface="Arial" pitchFamily="34" charset="0"/>
              </a:rPr>
              <a:t>millions </a:t>
            </a:r>
            <a:r>
              <a:rPr lang="fr-FR" sz="2200" b="1" dirty="0" smtClean="0">
                <a:latin typeface="Arial" pitchFamily="34" charset="0"/>
                <a:cs typeface="Arial" pitchFamily="34" charset="0"/>
              </a:rPr>
              <a:t>USD  </a:t>
            </a:r>
            <a:r>
              <a:rPr lang="fr-FR" sz="2200" dirty="0">
                <a:latin typeface="Arial" pitchFamily="34" charset="0"/>
                <a:cs typeface="Arial" pitchFamily="34" charset="0"/>
              </a:rPr>
              <a:t>dont </a:t>
            </a:r>
            <a:r>
              <a:rPr lang="fr-FR" sz="2200" b="1" dirty="0">
                <a:latin typeface="Arial" pitchFamily="34" charset="0"/>
                <a:cs typeface="Arial" pitchFamily="34" charset="0"/>
              </a:rPr>
              <a:t>24,9 </a:t>
            </a:r>
            <a:r>
              <a:rPr lang="fr-FR" sz="2200" b="1" dirty="0" smtClean="0">
                <a:latin typeface="Arial" pitchFamily="34" charset="0"/>
                <a:cs typeface="Arial" pitchFamily="34" charset="0"/>
              </a:rPr>
              <a:t>%</a:t>
            </a:r>
            <a:r>
              <a:rPr lang="fr-FR" sz="2200" dirty="0" smtClean="0">
                <a:latin typeface="Arial" pitchFamily="34" charset="0"/>
                <a:cs typeface="Arial" pitchFamily="34" charset="0"/>
              </a:rPr>
              <a:t> </a:t>
            </a:r>
            <a:r>
              <a:rPr lang="fr-FR" sz="2200" dirty="0">
                <a:latin typeface="Arial" pitchFamily="34" charset="0"/>
                <a:cs typeface="Arial" pitchFamily="34" charset="0"/>
              </a:rPr>
              <a:t>imputable à l’Etat </a:t>
            </a:r>
            <a:r>
              <a:rPr lang="fr-FR" sz="2200" dirty="0" smtClean="0">
                <a:latin typeface="Arial" pitchFamily="34" charset="0"/>
                <a:cs typeface="Arial" pitchFamily="34" charset="0"/>
              </a:rPr>
              <a:t> </a:t>
            </a:r>
            <a:r>
              <a:rPr lang="fr-FR" sz="2200" dirty="0">
                <a:latin typeface="Arial" pitchFamily="34" charset="0"/>
                <a:cs typeface="Arial" pitchFamily="34" charset="0"/>
              </a:rPr>
              <a:t>et </a:t>
            </a:r>
            <a:r>
              <a:rPr lang="fr-FR" sz="2200" b="1" dirty="0">
                <a:latin typeface="Arial" pitchFamily="34" charset="0"/>
                <a:cs typeface="Arial" pitchFamily="34" charset="0"/>
              </a:rPr>
              <a:t>40,5 </a:t>
            </a:r>
            <a:r>
              <a:rPr lang="fr-FR" sz="2200" b="1" dirty="0" smtClean="0">
                <a:latin typeface="Arial" pitchFamily="34" charset="0"/>
                <a:cs typeface="Arial" pitchFamily="34" charset="0"/>
              </a:rPr>
              <a:t>%</a:t>
            </a:r>
            <a:r>
              <a:rPr lang="fr-FR" sz="2200" dirty="0" smtClean="0">
                <a:latin typeface="Arial" pitchFamily="34" charset="0"/>
                <a:cs typeface="Arial" pitchFamily="34" charset="0"/>
              </a:rPr>
              <a:t> </a:t>
            </a:r>
            <a:r>
              <a:rPr lang="fr-FR" sz="2200" dirty="0">
                <a:latin typeface="Arial" pitchFamily="34" charset="0"/>
                <a:cs typeface="Arial" pitchFamily="34" charset="0"/>
              </a:rPr>
              <a:t>aux PTF. Le montant total à rechercher est </a:t>
            </a:r>
            <a:r>
              <a:rPr lang="fr-FR" sz="2200" dirty="0" smtClean="0">
                <a:latin typeface="Arial" pitchFamily="34" charset="0"/>
                <a:cs typeface="Arial" pitchFamily="34" charset="0"/>
              </a:rPr>
              <a:t>près </a:t>
            </a:r>
            <a:r>
              <a:rPr lang="fr-FR" sz="2200" dirty="0">
                <a:latin typeface="Arial" pitchFamily="34" charset="0"/>
                <a:cs typeface="Arial" pitchFamily="34" charset="0"/>
              </a:rPr>
              <a:t>de </a:t>
            </a:r>
            <a:r>
              <a:rPr lang="fr-FR" sz="2200" b="1" dirty="0">
                <a:latin typeface="Arial" pitchFamily="34" charset="0"/>
                <a:cs typeface="Arial" pitchFamily="34" charset="0"/>
              </a:rPr>
              <a:t>19 millions USD</a:t>
            </a:r>
            <a:r>
              <a:rPr lang="fr-FR" sz="2200" dirty="0">
                <a:latin typeface="Arial" pitchFamily="34" charset="0"/>
                <a:cs typeface="Arial" pitchFamily="34" charset="0"/>
              </a:rPr>
              <a:t>. </a:t>
            </a:r>
            <a:endParaRPr lang="fr-FR" sz="2200" dirty="0" smtClean="0">
              <a:latin typeface="Arial" pitchFamily="34" charset="0"/>
              <a:cs typeface="Arial" pitchFamily="34" charset="0"/>
            </a:endParaRPr>
          </a:p>
          <a:p>
            <a:pPr marL="0" indent="0" algn="just">
              <a:buNone/>
            </a:pPr>
            <a:r>
              <a:rPr lang="fr-FR" sz="2200" dirty="0">
                <a:latin typeface="Arial" pitchFamily="34" charset="0"/>
                <a:cs typeface="Arial" pitchFamily="34" charset="0"/>
              </a:rPr>
              <a:t>Du point de vue stratégie de mobilisation des ressources financières en faveur du SSN, l’objectif visé à moyen terme est de faire en sorte que le budget de l’État soit la source principale de financement des statistiques officielles courantes. En ce qui concerne les opérations de grande envergure, leur financement pourrait enregistrer la participation des PTF. La stratégie de mobilisation des ressources passera également par la création d’un fonds national pour la statistique et par la recherche de financement en utilisant tous les créneaux disponibles aux niveaux sous régional, régional et international.</a:t>
            </a:r>
          </a:p>
        </p:txBody>
      </p:sp>
    </p:spTree>
    <p:extLst>
      <p:ext uri="{BB962C8B-B14F-4D97-AF65-F5344CB8AC3E}">
        <p14:creationId xmlns:p14="http://schemas.microsoft.com/office/powerpoint/2010/main" val="1164487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812547"/>
          </a:xfrm>
          <a:solidFill>
            <a:srgbClr val="92D050"/>
          </a:solidFill>
        </p:spPr>
        <p:txBody>
          <a:bodyPr>
            <a:normAutofit fontScale="90000"/>
          </a:bodyPr>
          <a:lstStyle/>
          <a:p>
            <a:r>
              <a:rPr lang="fr-FR" sz="2400" b="1" dirty="0"/>
              <a:t>IV.	Projet d’appui au renforcement des fonctions statistiques de l’Etat (PARFSE) : Union européenne</a:t>
            </a:r>
            <a:endParaRPr lang="fr-SN" sz="24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15</a:t>
            </a:fld>
            <a:endParaRPr lang="en-US" dirty="0"/>
          </a:p>
        </p:txBody>
      </p:sp>
      <p:sp>
        <p:nvSpPr>
          <p:cNvPr id="3" name="Espace réservé du contenu 2"/>
          <p:cNvSpPr>
            <a:spLocks noGrp="1"/>
          </p:cNvSpPr>
          <p:nvPr>
            <p:ph idx="1"/>
          </p:nvPr>
        </p:nvSpPr>
        <p:spPr>
          <a:xfrm>
            <a:off x="395536" y="836712"/>
            <a:ext cx="8568952" cy="5832648"/>
          </a:xfrm>
        </p:spPr>
        <p:txBody>
          <a:bodyPr>
            <a:normAutofit/>
          </a:bodyPr>
          <a:lstStyle/>
          <a:p>
            <a:pPr marL="0" indent="0" algn="just">
              <a:buNone/>
            </a:pPr>
            <a:r>
              <a:rPr lang="fr-FR" sz="2200" dirty="0">
                <a:latin typeface="Arial" pitchFamily="34" charset="0"/>
                <a:cs typeface="Arial" pitchFamily="34" charset="0"/>
              </a:rPr>
              <a:t>Le Projet d’appui au renforcement des fonctions statistiques de l’Etat (PARFSE) est un appui complémentaire au Programme d’appui à la consolidation de l’Etat (PACE), financé par l’Union </a:t>
            </a:r>
            <a:r>
              <a:rPr lang="fr-FR" sz="2200" dirty="0" smtClean="0">
                <a:latin typeface="Arial" pitchFamily="34" charset="0"/>
                <a:cs typeface="Arial" pitchFamily="34" charset="0"/>
              </a:rPr>
              <a:t>Européenne </a:t>
            </a:r>
            <a:r>
              <a:rPr lang="fr-FR" sz="2200" dirty="0">
                <a:latin typeface="Arial" pitchFamily="34" charset="0"/>
                <a:cs typeface="Arial" pitchFamily="34" charset="0"/>
              </a:rPr>
              <a:t>(11ème FED).</a:t>
            </a:r>
          </a:p>
          <a:p>
            <a:pPr marL="0" indent="0" algn="just">
              <a:buNone/>
            </a:pPr>
            <a:r>
              <a:rPr lang="fr-FR" sz="2200" dirty="0">
                <a:latin typeface="Arial" pitchFamily="34" charset="0"/>
                <a:cs typeface="Arial" pitchFamily="34" charset="0"/>
              </a:rPr>
              <a:t>Le PARFSE comporte deux composantes : </a:t>
            </a:r>
          </a:p>
          <a:p>
            <a:pPr marL="0" indent="0" algn="just">
              <a:buNone/>
            </a:pPr>
            <a:r>
              <a:rPr lang="fr-FR" sz="2200" dirty="0">
                <a:latin typeface="Arial" pitchFamily="34" charset="0"/>
                <a:cs typeface="Arial" pitchFamily="34" charset="0"/>
              </a:rPr>
              <a:t> Une composante subvention et  une composante assistance technique (AT).</a:t>
            </a:r>
          </a:p>
          <a:p>
            <a:pPr marL="0" indent="0" algn="just">
              <a:buNone/>
            </a:pPr>
            <a:r>
              <a:rPr lang="fr-FR" sz="2200" dirty="0">
                <a:latin typeface="Arial" pitchFamily="34" charset="0"/>
                <a:cs typeface="Arial" pitchFamily="34" charset="0"/>
              </a:rPr>
              <a:t>1. L'objectif principal de PARFSE est de renforcer les fonctions statistiques de l'Etat guinéen. Les objectifs spécifiques sont:</a:t>
            </a:r>
          </a:p>
          <a:p>
            <a:pPr algn="just">
              <a:buFont typeface="Wingdings" pitchFamily="2" charset="2"/>
              <a:buChar char="§"/>
            </a:pPr>
            <a:r>
              <a:rPr lang="fr-FR" sz="2200" dirty="0" smtClean="0">
                <a:latin typeface="Arial" pitchFamily="34" charset="0"/>
                <a:cs typeface="Arial" pitchFamily="34" charset="0"/>
              </a:rPr>
              <a:t>le </a:t>
            </a:r>
            <a:r>
              <a:rPr lang="fr-FR" sz="2200" dirty="0">
                <a:latin typeface="Arial" pitchFamily="34" charset="0"/>
                <a:cs typeface="Arial" pitchFamily="34" charset="0"/>
              </a:rPr>
              <a:t>renforcement des capacités de l'Institut National de la statistique (INS), du dispositif institutionnel et organisationnel pour la production, la diffusion et l'utilisation des statistiques;</a:t>
            </a:r>
          </a:p>
          <a:p>
            <a:pPr algn="just"/>
            <a:r>
              <a:rPr lang="fr-FR" sz="2200" dirty="0" smtClean="0">
                <a:latin typeface="Arial" pitchFamily="34" charset="0"/>
                <a:cs typeface="Arial" pitchFamily="34" charset="0"/>
              </a:rPr>
              <a:t>le </a:t>
            </a:r>
            <a:r>
              <a:rPr lang="fr-FR" sz="2200" dirty="0">
                <a:latin typeface="Arial" pitchFamily="34" charset="0"/>
                <a:cs typeface="Arial" pitchFamily="34" charset="0"/>
              </a:rPr>
              <a:t>développement en quantité et en qualité de la production de statistiques de routine administrative venant appuyer les processus de décision politiques, notamment dans les secteurs sociaux, de la décentralisation, de la justice et de la sécurité.</a:t>
            </a:r>
          </a:p>
          <a:p>
            <a:pPr marL="0" indent="0" algn="just">
              <a:buNone/>
            </a:pPr>
            <a:endParaRPr lang="fr-FR" sz="2200" dirty="0">
              <a:latin typeface="Arial" pitchFamily="34" charset="0"/>
              <a:cs typeface="Arial" pitchFamily="34" charset="0"/>
            </a:endParaRPr>
          </a:p>
        </p:txBody>
      </p:sp>
    </p:spTree>
    <p:extLst>
      <p:ext uri="{BB962C8B-B14F-4D97-AF65-F5344CB8AC3E}">
        <p14:creationId xmlns:p14="http://schemas.microsoft.com/office/powerpoint/2010/main" val="2210303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812547"/>
          </a:xfrm>
          <a:solidFill>
            <a:srgbClr val="92D050"/>
          </a:solidFill>
        </p:spPr>
        <p:txBody>
          <a:bodyPr>
            <a:normAutofit fontScale="90000"/>
          </a:bodyPr>
          <a:lstStyle/>
          <a:p>
            <a:r>
              <a:rPr lang="fr-FR" sz="2400" b="1" dirty="0"/>
              <a:t>IV.	Projet d’appui au renforcement des fonctions statistiques de l’Etat (PARFSE) : Union européenne</a:t>
            </a:r>
            <a:endParaRPr lang="fr-SN" sz="24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16</a:t>
            </a:fld>
            <a:endParaRPr lang="en-US" dirty="0"/>
          </a:p>
        </p:txBody>
      </p:sp>
      <p:sp>
        <p:nvSpPr>
          <p:cNvPr id="3" name="Espace réservé du contenu 2"/>
          <p:cNvSpPr>
            <a:spLocks noGrp="1"/>
          </p:cNvSpPr>
          <p:nvPr>
            <p:ph idx="1"/>
          </p:nvPr>
        </p:nvSpPr>
        <p:spPr>
          <a:xfrm>
            <a:off x="395536" y="836712"/>
            <a:ext cx="8568952" cy="5832648"/>
          </a:xfrm>
        </p:spPr>
        <p:txBody>
          <a:bodyPr>
            <a:normAutofit/>
          </a:bodyPr>
          <a:lstStyle/>
          <a:p>
            <a:pPr marL="0" indent="0" algn="just">
              <a:buNone/>
            </a:pPr>
            <a:r>
              <a:rPr lang="fr-FR" sz="2200" dirty="0" smtClean="0">
                <a:latin typeface="Arial" pitchFamily="34" charset="0"/>
                <a:cs typeface="Arial" pitchFamily="34" charset="0"/>
              </a:rPr>
              <a:t>3.	Le </a:t>
            </a:r>
            <a:r>
              <a:rPr lang="fr-FR" sz="2200" dirty="0">
                <a:latin typeface="Arial" pitchFamily="34" charset="0"/>
                <a:cs typeface="Arial" pitchFamily="34" charset="0"/>
              </a:rPr>
              <a:t>montant global du contrat de subvention est </a:t>
            </a:r>
            <a:r>
              <a:rPr lang="fr-FR" sz="2200" dirty="0" smtClean="0">
                <a:latin typeface="Arial" pitchFamily="34" charset="0"/>
                <a:cs typeface="Arial" pitchFamily="34" charset="0"/>
              </a:rPr>
              <a:t>                 de </a:t>
            </a:r>
            <a:r>
              <a:rPr lang="fr-FR" sz="2200" dirty="0">
                <a:latin typeface="Arial" pitchFamily="34" charset="0"/>
                <a:cs typeface="Arial" pitchFamily="34" charset="0"/>
              </a:rPr>
              <a:t>5 000 000 euros pour une durée de trois (3) ans soit 36 mois à compter du 29 Novembre 2016</a:t>
            </a:r>
            <a:r>
              <a:rPr lang="fr-FR" sz="2200" dirty="0" smtClean="0">
                <a:latin typeface="Arial" pitchFamily="34" charset="0"/>
                <a:cs typeface="Arial" pitchFamily="34" charset="0"/>
              </a:rPr>
              <a:t>.</a:t>
            </a:r>
            <a:endParaRPr lang="fr-FR" sz="2200" dirty="0">
              <a:latin typeface="Arial" pitchFamily="34" charset="0"/>
              <a:cs typeface="Arial" pitchFamily="34" charset="0"/>
            </a:endParaRPr>
          </a:p>
          <a:p>
            <a:pPr marL="0" indent="0" algn="just">
              <a:buNone/>
            </a:pPr>
            <a:r>
              <a:rPr lang="fr-FR" sz="2200" dirty="0" smtClean="0">
                <a:latin typeface="Arial" pitchFamily="34" charset="0"/>
                <a:cs typeface="Arial" pitchFamily="34" charset="0"/>
              </a:rPr>
              <a:t>4.	Un Cabinet Européen (GOPA) a été recruté pour assister l'INS dans la mise en œuvre dudit contrat. Ce Cabinet Européen est rémunéré à 1 900 000 euros sur les 5 000 000 euros.</a:t>
            </a:r>
          </a:p>
          <a:p>
            <a:pPr marL="457200" indent="-457200" algn="just">
              <a:buAutoNum type="arabicPeriod" startAt="5"/>
            </a:pPr>
            <a:r>
              <a:rPr lang="fr-FR" sz="2200" dirty="0" smtClean="0">
                <a:latin typeface="Arial" pitchFamily="34" charset="0"/>
                <a:cs typeface="Arial" pitchFamily="34" charset="0"/>
              </a:rPr>
              <a:t>Un autre Cabinet Européen Ernst Young est recruté pour auditer chaque six (6) mois les dépenses effectuées par l'INS.</a:t>
            </a:r>
          </a:p>
          <a:p>
            <a:pPr marL="457200" indent="-457200" algn="just">
              <a:buAutoNum type="arabicPeriod" startAt="5"/>
            </a:pPr>
            <a:r>
              <a:rPr lang="fr-FR" sz="2200" dirty="0" smtClean="0">
                <a:latin typeface="Arial" pitchFamily="34" charset="0"/>
                <a:cs typeface="Arial" pitchFamily="34" charset="0"/>
              </a:rPr>
              <a:t>Les </a:t>
            </a:r>
            <a:r>
              <a:rPr lang="fr-FR" sz="2200" dirty="0">
                <a:latin typeface="Arial" pitchFamily="34" charset="0"/>
                <a:cs typeface="Arial" pitchFamily="34" charset="0"/>
              </a:rPr>
              <a:t>principaux départements sectoriels qui seront appuyés par l'INS dans la production de leurs statistiques administratives sont : Ministère de la Justice, Ministère de la Sécurité, Ministère de l'Administration du Territoire, Ministère de la santé, Ministère de l'enseignement supérieur, Ministère de l'enseignement technique et professionnel, du travail, et de l'emploi, Ministère de l'enseignement pré-universitaire.</a:t>
            </a:r>
          </a:p>
          <a:p>
            <a:pPr marL="457200" indent="-457200" algn="just">
              <a:buAutoNum type="arabicPeriod" startAt="5"/>
            </a:pPr>
            <a:endParaRPr lang="fr-FR" sz="2200" dirty="0" smtClean="0">
              <a:latin typeface="Arial" pitchFamily="34" charset="0"/>
              <a:cs typeface="Arial" pitchFamily="34" charset="0"/>
            </a:endParaRPr>
          </a:p>
          <a:p>
            <a:pPr marL="457200" indent="-457200" algn="just">
              <a:buAutoNum type="arabicPeriod" startAt="5"/>
            </a:pPr>
            <a:endParaRPr lang="fr-FR" sz="2200" dirty="0" smtClean="0">
              <a:latin typeface="Arial" pitchFamily="34" charset="0"/>
              <a:cs typeface="Arial" pitchFamily="34" charset="0"/>
            </a:endParaRPr>
          </a:p>
          <a:p>
            <a:pPr marL="0" indent="0" algn="just">
              <a:buNone/>
            </a:pPr>
            <a:endParaRPr lang="fr-FR" sz="2200" dirty="0">
              <a:latin typeface="Arial" pitchFamily="34" charset="0"/>
              <a:cs typeface="Arial" pitchFamily="34" charset="0"/>
            </a:endParaRPr>
          </a:p>
        </p:txBody>
      </p:sp>
    </p:spTree>
    <p:extLst>
      <p:ext uri="{BB962C8B-B14F-4D97-AF65-F5344CB8AC3E}">
        <p14:creationId xmlns:p14="http://schemas.microsoft.com/office/powerpoint/2010/main" val="81544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812547"/>
          </a:xfrm>
          <a:solidFill>
            <a:srgbClr val="92D050"/>
          </a:solidFill>
        </p:spPr>
        <p:txBody>
          <a:bodyPr>
            <a:normAutofit fontScale="90000"/>
          </a:bodyPr>
          <a:lstStyle/>
          <a:p>
            <a:r>
              <a:rPr lang="fr-FR" sz="2400" b="1" dirty="0"/>
              <a:t>IV.	Projet d’appui au renforcement des fonctions statistiques de l’Etat (PARFSE) : Union européenne</a:t>
            </a:r>
            <a:endParaRPr lang="fr-SN" sz="24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17</a:t>
            </a:fld>
            <a:endParaRPr lang="en-US" dirty="0"/>
          </a:p>
        </p:txBody>
      </p:sp>
      <p:sp>
        <p:nvSpPr>
          <p:cNvPr id="3" name="Espace réservé du contenu 2"/>
          <p:cNvSpPr>
            <a:spLocks noGrp="1"/>
          </p:cNvSpPr>
          <p:nvPr>
            <p:ph idx="1"/>
          </p:nvPr>
        </p:nvSpPr>
        <p:spPr>
          <a:xfrm>
            <a:off x="395536" y="836712"/>
            <a:ext cx="8568952" cy="5832648"/>
          </a:xfrm>
        </p:spPr>
        <p:txBody>
          <a:bodyPr>
            <a:normAutofit/>
          </a:bodyPr>
          <a:lstStyle/>
          <a:p>
            <a:pPr marL="0" indent="0" algn="just">
              <a:buNone/>
            </a:pPr>
            <a:r>
              <a:rPr lang="fr-FR" sz="2200" dirty="0">
                <a:latin typeface="Arial" pitchFamily="34" charset="0"/>
                <a:cs typeface="Arial" pitchFamily="34" charset="0"/>
              </a:rPr>
              <a:t>7</a:t>
            </a:r>
            <a:r>
              <a:rPr lang="fr-FR" sz="2200" dirty="0" smtClean="0">
                <a:latin typeface="Arial" pitchFamily="34" charset="0"/>
                <a:cs typeface="Arial" pitchFamily="34" charset="0"/>
              </a:rPr>
              <a:t>.	En ce qui concerne l'INS, ce projet permettra entre autre la mise en place et le fonctionnement effectif du Conseil d'Administration, le fonctionnement effectif du Conseil national de la statistique (CNS), la production des annuaires statistiques, des comptes nationaux, les indices des prix, indice de la production industrielle, mise en place d'un système permanent de remontée des données des sous-préfectures jusqu'au niveau national.</a:t>
            </a:r>
            <a:endParaRPr lang="fr-FR" sz="2200" dirty="0">
              <a:latin typeface="Arial" pitchFamily="34" charset="0"/>
              <a:cs typeface="Arial" pitchFamily="34" charset="0"/>
            </a:endParaRPr>
          </a:p>
        </p:txBody>
      </p:sp>
    </p:spTree>
    <p:extLst>
      <p:ext uri="{BB962C8B-B14F-4D97-AF65-F5344CB8AC3E}">
        <p14:creationId xmlns:p14="http://schemas.microsoft.com/office/powerpoint/2010/main" val="4108779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812547"/>
          </a:xfrm>
          <a:solidFill>
            <a:srgbClr val="92D050"/>
          </a:solidFill>
        </p:spPr>
        <p:txBody>
          <a:bodyPr>
            <a:normAutofit fontScale="90000"/>
          </a:bodyPr>
          <a:lstStyle/>
          <a:p>
            <a:r>
              <a:rPr lang="fr-FR" sz="2400" b="1" dirty="0"/>
              <a:t>IV.	Projet d’appui au renforcement des fonctions statistiques de l’Etat (PARFSE) : Union européenne</a:t>
            </a:r>
            <a:endParaRPr lang="fr-SN" sz="24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18</a:t>
            </a:fld>
            <a:endParaRPr lang="en-US" dirty="0"/>
          </a:p>
        </p:txBody>
      </p:sp>
      <p:sp>
        <p:nvSpPr>
          <p:cNvPr id="3" name="Espace réservé du contenu 2"/>
          <p:cNvSpPr>
            <a:spLocks noGrp="1"/>
          </p:cNvSpPr>
          <p:nvPr>
            <p:ph idx="1"/>
          </p:nvPr>
        </p:nvSpPr>
        <p:spPr>
          <a:xfrm>
            <a:off x="395536" y="1025352"/>
            <a:ext cx="8568952" cy="5832648"/>
          </a:xfrm>
        </p:spPr>
        <p:txBody>
          <a:bodyPr>
            <a:normAutofit/>
          </a:bodyPr>
          <a:lstStyle/>
          <a:p>
            <a:pPr marL="0" indent="0" algn="just">
              <a:buNone/>
            </a:pPr>
            <a:r>
              <a:rPr lang="fr-FR" sz="2200" dirty="0" smtClean="0">
                <a:latin typeface="Arial" pitchFamily="34" charset="0"/>
                <a:cs typeface="Arial" pitchFamily="34" charset="0"/>
              </a:rPr>
              <a:t>11</a:t>
            </a:r>
            <a:r>
              <a:rPr lang="fr-FR" sz="2200" dirty="0">
                <a:latin typeface="Arial" pitchFamily="34" charset="0"/>
                <a:cs typeface="Arial" pitchFamily="34" charset="0"/>
              </a:rPr>
              <a:t>.	Depuis le 27 novembre 2007, trois (3) experts de GOPA sont à Conakry pour le lancement du projet.</a:t>
            </a:r>
          </a:p>
          <a:p>
            <a:pPr marL="0" indent="0" algn="just">
              <a:buNone/>
            </a:pPr>
            <a:r>
              <a:rPr lang="fr-FR" sz="2200" dirty="0">
                <a:latin typeface="Arial" pitchFamily="34" charset="0"/>
                <a:cs typeface="Arial" pitchFamily="34" charset="0"/>
              </a:rPr>
              <a:t>12.	En conclusion, la mise en œuvre correcte de ce projet sera le point de part pour l'INS dans l'amélioration effective de la production statistique </a:t>
            </a:r>
            <a:r>
              <a:rPr lang="fr-FR" sz="2200" dirty="0" smtClean="0">
                <a:latin typeface="Arial" pitchFamily="34" charset="0"/>
                <a:cs typeface="Arial" pitchFamily="34" charset="0"/>
              </a:rPr>
              <a:t>en Guinée.</a:t>
            </a:r>
            <a:endParaRPr lang="fr-FR" sz="2200" dirty="0">
              <a:latin typeface="Arial" pitchFamily="34" charset="0"/>
              <a:cs typeface="Arial" pitchFamily="34" charset="0"/>
            </a:endParaRPr>
          </a:p>
          <a:p>
            <a:pPr marL="0" indent="0" algn="just">
              <a:buNone/>
            </a:pPr>
            <a:endParaRPr lang="fr-FR" sz="2200" dirty="0">
              <a:latin typeface="Arial" pitchFamily="34" charset="0"/>
              <a:cs typeface="Arial" pitchFamily="34" charset="0"/>
            </a:endParaRPr>
          </a:p>
        </p:txBody>
      </p:sp>
    </p:spTree>
    <p:extLst>
      <p:ext uri="{BB962C8B-B14F-4D97-AF65-F5344CB8AC3E}">
        <p14:creationId xmlns:p14="http://schemas.microsoft.com/office/powerpoint/2010/main" val="551457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143000"/>
            <a:ext cx="8229600" cy="5486400"/>
          </a:xfrm>
        </p:spPr>
        <p:txBody>
          <a:bodyPr>
            <a:noAutofit/>
          </a:bodyPr>
          <a:lstStyle/>
          <a:p>
            <a:pPr>
              <a:lnSpc>
                <a:spcPct val="110000"/>
              </a:lnSpc>
              <a:buClr>
                <a:schemeClr val="tx1"/>
              </a:buClr>
              <a:buSzPct val="90000"/>
            </a:pPr>
            <a:endParaRPr lang="fr-SN" sz="2800" b="1" dirty="0">
              <a:solidFill>
                <a:schemeClr val="tx2"/>
              </a:solidFill>
            </a:endParaRPr>
          </a:p>
          <a:p>
            <a:pPr>
              <a:lnSpc>
                <a:spcPct val="110000"/>
              </a:lnSpc>
              <a:buClr>
                <a:schemeClr val="tx1"/>
              </a:buClr>
              <a:buSzPct val="90000"/>
            </a:pPr>
            <a:endParaRPr lang="fr-SN" sz="2800" b="1" dirty="0" smtClean="0">
              <a:solidFill>
                <a:schemeClr val="tx2"/>
              </a:solidFill>
            </a:endParaRPr>
          </a:p>
          <a:p>
            <a:pPr>
              <a:lnSpc>
                <a:spcPct val="110000"/>
              </a:lnSpc>
              <a:buClr>
                <a:schemeClr val="tx1"/>
              </a:buClr>
              <a:buSzPct val="90000"/>
            </a:pPr>
            <a:endParaRPr lang="fr-SN" sz="2800" b="1" dirty="0">
              <a:solidFill>
                <a:schemeClr val="tx2"/>
              </a:solidFill>
            </a:endParaRPr>
          </a:p>
          <a:p>
            <a:pPr marL="0" lvl="0" indent="0" algn="ctr" fontAlgn="base">
              <a:spcAft>
                <a:spcPct val="0"/>
              </a:spcAft>
              <a:buClr>
                <a:srgbClr val="0BD0D9"/>
              </a:buClr>
              <a:buSzPct val="95000"/>
              <a:buNone/>
            </a:pPr>
            <a:endParaRPr lang="fr-FR" sz="2800" b="1" dirty="0">
              <a:solidFill>
                <a:prstClr val="black"/>
              </a:solidFill>
              <a:latin typeface="Constantia"/>
            </a:endParaRPr>
          </a:p>
          <a:p>
            <a:pPr>
              <a:lnSpc>
                <a:spcPct val="110000"/>
              </a:lnSpc>
              <a:buClr>
                <a:schemeClr val="tx1"/>
              </a:buClr>
              <a:buSzPct val="90000"/>
            </a:pPr>
            <a:endParaRPr lang="fr-SN" sz="2800" b="1" dirty="0" smtClean="0">
              <a:solidFill>
                <a:schemeClr val="tx2"/>
              </a:solidFill>
            </a:endParaRPr>
          </a:p>
        </p:txBody>
      </p:sp>
      <p:sp>
        <p:nvSpPr>
          <p:cNvPr id="5" name="Espace réservé du numéro de diapositive 4"/>
          <p:cNvSpPr>
            <a:spLocks noGrp="1"/>
          </p:cNvSpPr>
          <p:nvPr>
            <p:ph type="sldNum" sz="quarter" idx="12"/>
          </p:nvPr>
        </p:nvSpPr>
        <p:spPr/>
        <p:txBody>
          <a:bodyPr/>
          <a:lstStyle/>
          <a:p>
            <a:fld id="{D10EAE1D-743B-4FC1-9F78-272E509B1EE9}" type="slidenum">
              <a:rPr lang="en-US" smtClean="0"/>
              <a:pPr/>
              <a:t>19</a:t>
            </a:fld>
            <a:endParaRPr lang="en-US"/>
          </a:p>
        </p:txBody>
      </p:sp>
      <p:sp>
        <p:nvSpPr>
          <p:cNvPr id="3" name="Rectangle 2"/>
          <p:cNvSpPr/>
          <p:nvPr/>
        </p:nvSpPr>
        <p:spPr>
          <a:xfrm>
            <a:off x="539551" y="2967335"/>
            <a:ext cx="8352929" cy="923330"/>
          </a:xfrm>
          <a:prstGeom prst="rect">
            <a:avLst/>
          </a:prstGeom>
          <a:noFill/>
        </p:spPr>
        <p:txBody>
          <a:bodyPr wrap="none" lIns="91440" tIns="45720" rIns="91440" bIns="45720">
            <a:prstTxWarp prst="textWave1">
              <a:avLst/>
            </a:prstTxWarp>
            <a:spAutoFit/>
          </a:bodyPr>
          <a:lstStyle/>
          <a:p>
            <a:pPr algn="ctr"/>
            <a:r>
              <a:rPr lang="fr-FR" sz="5400" b="1" cap="none" spc="0" dirty="0" smtClean="0">
                <a:ln w="10541" cmpd="sng">
                  <a:solidFill>
                    <a:srgbClr val="7D7D7D">
                      <a:tint val="100000"/>
                      <a:shade val="100000"/>
                      <a:satMod val="110000"/>
                    </a:srgbClr>
                  </a:solidFill>
                  <a:prstDash val="solid"/>
                </a:ln>
                <a:solidFill>
                  <a:schemeClr val="accent6"/>
                </a:solidFill>
                <a:effectLst/>
                <a:latin typeface="Constantia"/>
              </a:rPr>
              <a:t>MERCI </a:t>
            </a:r>
            <a:r>
              <a:rPr lang="fr-FR" sz="5400" b="1" cap="none" spc="0" dirty="0">
                <a:ln w="10541" cmpd="sng">
                  <a:solidFill>
                    <a:srgbClr val="7D7D7D">
                      <a:tint val="100000"/>
                      <a:shade val="100000"/>
                      <a:satMod val="110000"/>
                    </a:srgbClr>
                  </a:solidFill>
                  <a:prstDash val="solid"/>
                </a:ln>
                <a:solidFill>
                  <a:schemeClr val="accent6"/>
                </a:solidFill>
                <a:effectLst/>
                <a:latin typeface="Constantia"/>
              </a:rPr>
              <a:t>DE VOTRE AIMABLE ATTENTION</a:t>
            </a:r>
            <a:endParaRPr lang="en-US" sz="5400" b="1" cap="none" spc="0" dirty="0">
              <a:ln w="10541" cmpd="sng">
                <a:solidFill>
                  <a:srgbClr val="7D7D7D">
                    <a:tint val="100000"/>
                    <a:shade val="100000"/>
                    <a:satMod val="110000"/>
                  </a:srgbClr>
                </a:solidFill>
                <a:prstDash val="solid"/>
              </a:ln>
              <a:solidFill>
                <a:schemeClr val="accent6"/>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92D050"/>
          </a:solidFill>
        </p:spPr>
        <p:txBody>
          <a:bodyPr/>
          <a:lstStyle/>
          <a:p>
            <a:r>
              <a:rPr lang="fr-FR" dirty="0" smtClean="0"/>
              <a:t>PLAN DE PRESENTATION</a:t>
            </a:r>
            <a:endParaRPr lang="en-US" dirty="0"/>
          </a:p>
        </p:txBody>
      </p:sp>
      <p:sp>
        <p:nvSpPr>
          <p:cNvPr id="3" name="Espace réservé du contenu 2"/>
          <p:cNvSpPr>
            <a:spLocks noGrp="1"/>
          </p:cNvSpPr>
          <p:nvPr>
            <p:ph sz="half" idx="1"/>
          </p:nvPr>
        </p:nvSpPr>
        <p:spPr>
          <a:xfrm>
            <a:off x="457200" y="1484784"/>
            <a:ext cx="8291264" cy="4641379"/>
          </a:xfrm>
        </p:spPr>
        <p:txBody>
          <a:bodyPr>
            <a:noAutofit/>
          </a:bodyPr>
          <a:lstStyle/>
          <a:p>
            <a:pPr marL="0" indent="0" algn="ctr">
              <a:buNone/>
            </a:pPr>
            <a:endParaRPr lang="fr-SN" sz="2400" b="1" dirty="0" smtClean="0"/>
          </a:p>
          <a:p>
            <a:pPr marL="457200" lvl="1" indent="0">
              <a:buNone/>
            </a:pPr>
            <a:r>
              <a:rPr lang="fr-FR" b="1" dirty="0" smtClean="0"/>
              <a:t>Introduction</a:t>
            </a:r>
          </a:p>
          <a:p>
            <a:pPr marL="971550" lvl="1" indent="-514350">
              <a:buAutoNum type="romanUcPeriod"/>
            </a:pPr>
            <a:r>
              <a:rPr lang="fr-FR" b="1" dirty="0" smtClean="0"/>
              <a:t>Stratégies </a:t>
            </a:r>
            <a:r>
              <a:rPr lang="fr-FR" b="1" dirty="0"/>
              <a:t>d’interventions de l’Axe 3 : Renforcement des capacités en vue d’accroître l’efficacité des services </a:t>
            </a:r>
            <a:r>
              <a:rPr lang="fr-FR" b="1" dirty="0" smtClean="0"/>
              <a:t>statistiques</a:t>
            </a:r>
          </a:p>
          <a:p>
            <a:pPr marL="971550" lvl="1" indent="-514350">
              <a:buAutoNum type="romanUcPeriod" startAt="2"/>
            </a:pPr>
            <a:r>
              <a:rPr lang="fr-FR" b="1" dirty="0" smtClean="0"/>
              <a:t>Plan </a:t>
            </a:r>
            <a:r>
              <a:rPr lang="fr-FR" b="1" dirty="0"/>
              <a:t>d’actions opérationnels de l’Axe 3 : Renforcement des capacités en vue d’accroître l’efficacité des services </a:t>
            </a:r>
            <a:r>
              <a:rPr lang="fr-FR" b="1" dirty="0" smtClean="0"/>
              <a:t>statistiques</a:t>
            </a:r>
          </a:p>
          <a:p>
            <a:pPr marL="971550" lvl="1" indent="-514350">
              <a:buAutoNum type="romanUcPeriod" startAt="3"/>
            </a:pPr>
            <a:r>
              <a:rPr lang="fr-FR" b="1" dirty="0" smtClean="0"/>
              <a:t>Mécanisme </a:t>
            </a:r>
            <a:r>
              <a:rPr lang="fr-FR" b="1" dirty="0"/>
              <a:t>et stratégie de mobilisation des </a:t>
            </a:r>
            <a:r>
              <a:rPr lang="fr-FR" b="1" dirty="0" smtClean="0"/>
              <a:t>ressources</a:t>
            </a:r>
          </a:p>
          <a:p>
            <a:pPr marL="457200" lvl="1" indent="0">
              <a:buNone/>
            </a:pPr>
            <a:r>
              <a:rPr lang="fr-FR" b="1" dirty="0"/>
              <a:t>IV.	Projet d’appui au renforcement des fonctions statistiques de l’Etat (PARFSE) : Union </a:t>
            </a:r>
            <a:r>
              <a:rPr lang="fr-FR" b="1" dirty="0" smtClean="0"/>
              <a:t>Européenne</a:t>
            </a:r>
            <a:endParaRPr lang="fr-SN" b="1"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2</a:t>
            </a:fld>
            <a:endParaRPr lang="en-US" dirty="0"/>
          </a:p>
        </p:txBody>
      </p:sp>
    </p:spTree>
    <p:extLst>
      <p:ext uri="{BB962C8B-B14F-4D97-AF65-F5344CB8AC3E}">
        <p14:creationId xmlns:p14="http://schemas.microsoft.com/office/powerpoint/2010/main" val="3459170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0"/>
            <a:ext cx="8229600" cy="836712"/>
          </a:xfrm>
          <a:solidFill>
            <a:srgbClr val="92D050"/>
          </a:solidFill>
        </p:spPr>
        <p:txBody>
          <a:bodyPr>
            <a:normAutofit/>
          </a:bodyPr>
          <a:lstStyle/>
          <a:p>
            <a:r>
              <a:rPr lang="fr-FR" sz="4000" b="1" dirty="0">
                <a:solidFill>
                  <a:srgbClr val="000000"/>
                </a:solidFill>
              </a:rPr>
              <a:t>Introduction</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3</a:t>
            </a:fld>
            <a:endParaRPr lang="en-US" dirty="0"/>
          </a:p>
        </p:txBody>
      </p:sp>
      <p:sp>
        <p:nvSpPr>
          <p:cNvPr id="3" name="Espace réservé du contenu 2"/>
          <p:cNvSpPr>
            <a:spLocks noGrp="1"/>
          </p:cNvSpPr>
          <p:nvPr>
            <p:ph idx="1"/>
          </p:nvPr>
        </p:nvSpPr>
        <p:spPr>
          <a:xfrm>
            <a:off x="457200" y="980728"/>
            <a:ext cx="8229600" cy="5145435"/>
          </a:xfrm>
        </p:spPr>
        <p:txBody>
          <a:bodyPr>
            <a:normAutofit/>
          </a:bodyPr>
          <a:lstStyle/>
          <a:p>
            <a:pPr algn="just"/>
            <a:r>
              <a:rPr lang="fr-FR" sz="2000" dirty="0" smtClean="0">
                <a:latin typeface="Arial" pitchFamily="34" charset="0"/>
                <a:cs typeface="Arial" pitchFamily="34" charset="0"/>
              </a:rPr>
              <a:t>Le renforcement des capacités dans le système statistique national de la Guinée s’inscrit dans la Stratégie Nationale de Développement de la Statistique (SNDS 2016-2020), la seconde du genre et fait suite à la SNDS 1 (2009-2015).</a:t>
            </a:r>
          </a:p>
          <a:p>
            <a:pPr algn="just"/>
            <a:r>
              <a:rPr lang="fr-FR" sz="2000" dirty="0" smtClean="0">
                <a:latin typeface="Arial" pitchFamily="34" charset="0"/>
                <a:cs typeface="Arial" pitchFamily="34" charset="0"/>
              </a:rPr>
              <a:t>La SNDS 2016-2020 vise à donner une plus grande cohérence technique et financière ainsi qu’une plus grande visibilité aux interventions dans le domaine statistique. Elle fournit les orientations sur les investissements humains et matériels nécessaires au renforcement des capacités du Système Statistique National.</a:t>
            </a:r>
          </a:p>
          <a:p>
            <a:pPr algn="just"/>
            <a:r>
              <a:rPr lang="fr-FR" sz="2000" dirty="0">
                <a:latin typeface="Arial" pitchFamily="34" charset="0"/>
                <a:cs typeface="Arial" pitchFamily="34" charset="0"/>
              </a:rPr>
              <a:t> La SNDS 2016-2020 permettra de répondre aux nouveaux besoins en informations statistiques liés au suivi des politiques, projets et programmes de développement, notamment le Plan National de développement économique et social (PNDES), les Objectifs de développement durable (ODD) et les autres engagements nationaux, régionaux et internationaux.</a:t>
            </a:r>
          </a:p>
          <a:p>
            <a:pPr algn="just"/>
            <a:endParaRPr lang="fr-FR" sz="2000" dirty="0" smtClean="0">
              <a:latin typeface="Arial"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1609309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0"/>
            <a:ext cx="8229600" cy="778098"/>
          </a:xfrm>
          <a:solidFill>
            <a:srgbClr val="92D050"/>
          </a:solidFill>
        </p:spPr>
        <p:txBody>
          <a:bodyPr>
            <a:normAutofit/>
          </a:bodyPr>
          <a:lstStyle/>
          <a:p>
            <a:r>
              <a:rPr lang="fr-FR" sz="4000" b="1" dirty="0">
                <a:solidFill>
                  <a:srgbClr val="000000"/>
                </a:solidFill>
              </a:rPr>
              <a:t>Introduction</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4</a:t>
            </a:fld>
            <a:endParaRPr lang="en-US" dirty="0"/>
          </a:p>
        </p:txBody>
      </p:sp>
      <p:sp>
        <p:nvSpPr>
          <p:cNvPr id="3" name="Espace réservé du contenu 2"/>
          <p:cNvSpPr>
            <a:spLocks noGrp="1"/>
          </p:cNvSpPr>
          <p:nvPr>
            <p:ph idx="1"/>
          </p:nvPr>
        </p:nvSpPr>
        <p:spPr>
          <a:xfrm>
            <a:off x="457200" y="836712"/>
            <a:ext cx="8229600" cy="5472608"/>
          </a:xfrm>
        </p:spPr>
        <p:txBody>
          <a:bodyPr>
            <a:normAutofit fontScale="92500" lnSpcReduction="10000"/>
          </a:bodyPr>
          <a:lstStyle/>
          <a:p>
            <a:pPr algn="just"/>
            <a:r>
              <a:rPr lang="fr-FR" sz="2400" dirty="0">
                <a:latin typeface="Arial" pitchFamily="34" charset="0"/>
                <a:cs typeface="Arial" pitchFamily="34" charset="0"/>
              </a:rPr>
              <a:t>En réponse aux défis auxquels le SSN est confronté et en tenant compte de la mission assignée au SSN pour réaliser la vision de développement de la statistique, la SNDS 2016-2020 sera bâtie autour de quatre axes </a:t>
            </a:r>
            <a:r>
              <a:rPr lang="fr-FR" sz="2400" dirty="0" smtClean="0">
                <a:latin typeface="Arial" pitchFamily="34" charset="0"/>
                <a:cs typeface="Arial" pitchFamily="34" charset="0"/>
              </a:rPr>
              <a:t>stratégiques:</a:t>
            </a:r>
          </a:p>
          <a:p>
            <a:pPr algn="just">
              <a:buFont typeface="Wingdings" pitchFamily="2" charset="2"/>
              <a:buChar char="ü"/>
            </a:pPr>
            <a:r>
              <a:rPr lang="fr-FR" sz="2400" dirty="0">
                <a:latin typeface="Arial" pitchFamily="34" charset="0"/>
                <a:cs typeface="Arial" pitchFamily="34" charset="0"/>
              </a:rPr>
              <a:t>Axe 1 : Opérationnalisation du cadre institutionnel et organisationnel en vue d’assurer une meilleure gouvernance du SSN ;</a:t>
            </a:r>
          </a:p>
          <a:p>
            <a:pPr algn="just">
              <a:buFont typeface="Wingdings" pitchFamily="2" charset="2"/>
              <a:buChar char="ü"/>
            </a:pPr>
            <a:r>
              <a:rPr lang="fr-FR" sz="2400" dirty="0" smtClean="0">
                <a:latin typeface="Arial" pitchFamily="34" charset="0"/>
                <a:cs typeface="Arial" pitchFamily="34" charset="0"/>
              </a:rPr>
              <a:t>Axe </a:t>
            </a:r>
            <a:r>
              <a:rPr lang="fr-FR" sz="2400" dirty="0">
                <a:latin typeface="Arial" pitchFamily="34" charset="0"/>
                <a:cs typeface="Arial" pitchFamily="34" charset="0"/>
              </a:rPr>
              <a:t>2 : Amélioration de la couverture et de la qualité de la production statistique ;</a:t>
            </a:r>
          </a:p>
          <a:p>
            <a:pPr algn="just">
              <a:buFont typeface="Wingdings" pitchFamily="2" charset="2"/>
              <a:buChar char="ü"/>
            </a:pPr>
            <a:r>
              <a:rPr lang="fr-FR" sz="2400" dirty="0" smtClean="0">
                <a:latin typeface="Arial" pitchFamily="34" charset="0"/>
                <a:cs typeface="Arial" pitchFamily="34" charset="0"/>
              </a:rPr>
              <a:t>Axe </a:t>
            </a:r>
            <a:r>
              <a:rPr lang="fr-FR" sz="2400" dirty="0">
                <a:latin typeface="Arial" pitchFamily="34" charset="0"/>
                <a:cs typeface="Arial" pitchFamily="34" charset="0"/>
              </a:rPr>
              <a:t>3 : Renforcement des capacités en vue d’accroître l’efficacité des services statistiques ;</a:t>
            </a:r>
          </a:p>
          <a:p>
            <a:pPr algn="just">
              <a:buFont typeface="Wingdings" pitchFamily="2" charset="2"/>
              <a:buChar char="ü"/>
            </a:pPr>
            <a:r>
              <a:rPr lang="fr-FR" sz="2400" dirty="0" smtClean="0">
                <a:latin typeface="Arial" pitchFamily="34" charset="0"/>
                <a:cs typeface="Arial" pitchFamily="34" charset="0"/>
              </a:rPr>
              <a:t>Axe </a:t>
            </a:r>
            <a:r>
              <a:rPr lang="fr-FR" sz="2400" dirty="0">
                <a:latin typeface="Arial" pitchFamily="34" charset="0"/>
                <a:cs typeface="Arial" pitchFamily="34" charset="0"/>
              </a:rPr>
              <a:t>4 : Amélioration de l’archivage, de la diffusion, de l’utilisation des données statistiques et promotion de la recherche</a:t>
            </a:r>
            <a:r>
              <a:rPr lang="fr-FR" sz="2400" dirty="0" smtClean="0">
                <a:latin typeface="Arial" pitchFamily="34" charset="0"/>
                <a:cs typeface="Arial" pitchFamily="34" charset="0"/>
              </a:rPr>
              <a:t>.</a:t>
            </a:r>
          </a:p>
          <a:p>
            <a:pPr algn="just"/>
            <a:r>
              <a:rPr lang="fr-FR" sz="2400" dirty="0">
                <a:latin typeface="Arial" pitchFamily="34" charset="0"/>
                <a:cs typeface="Arial" pitchFamily="34" charset="0"/>
              </a:rPr>
              <a:t>Ces axes d’interventions ont été déclinés en onze objectifs opérationnels. </a:t>
            </a:r>
            <a:endParaRPr lang="en-US" dirty="0"/>
          </a:p>
        </p:txBody>
      </p:sp>
    </p:spTree>
    <p:extLst>
      <p:ext uri="{BB962C8B-B14F-4D97-AF65-F5344CB8AC3E}">
        <p14:creationId xmlns:p14="http://schemas.microsoft.com/office/powerpoint/2010/main" val="797680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0"/>
            <a:ext cx="8229600" cy="778098"/>
          </a:xfrm>
          <a:solidFill>
            <a:srgbClr val="92D050"/>
          </a:solidFill>
        </p:spPr>
        <p:txBody>
          <a:bodyPr>
            <a:normAutofit/>
          </a:bodyPr>
          <a:lstStyle/>
          <a:p>
            <a:r>
              <a:rPr lang="fr-FR" sz="4000" b="1" dirty="0">
                <a:solidFill>
                  <a:srgbClr val="000000"/>
                </a:solidFill>
              </a:rPr>
              <a:t>Introduction</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5</a:t>
            </a:fld>
            <a:endParaRPr lang="en-US" dirty="0"/>
          </a:p>
        </p:txBody>
      </p:sp>
      <p:sp>
        <p:nvSpPr>
          <p:cNvPr id="3" name="Espace réservé du contenu 2"/>
          <p:cNvSpPr>
            <a:spLocks noGrp="1"/>
          </p:cNvSpPr>
          <p:nvPr>
            <p:ph idx="1"/>
          </p:nvPr>
        </p:nvSpPr>
        <p:spPr>
          <a:xfrm>
            <a:off x="457200" y="836712"/>
            <a:ext cx="8229600" cy="5289451"/>
          </a:xfrm>
        </p:spPr>
        <p:txBody>
          <a:bodyPr>
            <a:normAutofit/>
          </a:bodyPr>
          <a:lstStyle/>
          <a:p>
            <a:pPr algn="just"/>
            <a:r>
              <a:rPr lang="fr-FR" sz="2400" dirty="0">
                <a:latin typeface="Arial" pitchFamily="34" charset="0"/>
                <a:cs typeface="Arial" pitchFamily="34" charset="0"/>
              </a:rPr>
              <a:t>Plus particulièrement, l’axe 3 se fixe comme objectifs opérationnels la levée des contraintes liées aux ressources humaines, matérielles et financières du SSN. Il s’agira principalement : </a:t>
            </a:r>
            <a:endParaRPr lang="fr-FR" sz="2400" dirty="0" smtClean="0">
              <a:latin typeface="Arial" pitchFamily="34" charset="0"/>
              <a:cs typeface="Arial" pitchFamily="34" charset="0"/>
            </a:endParaRPr>
          </a:p>
          <a:p>
            <a:pPr algn="just">
              <a:buFont typeface="Wingdings" pitchFamily="2" charset="2"/>
              <a:buChar char="Ø"/>
            </a:pPr>
            <a:r>
              <a:rPr lang="fr-FR" sz="2400" dirty="0">
                <a:latin typeface="Arial" pitchFamily="34" charset="0"/>
                <a:cs typeface="Arial" pitchFamily="34" charset="0"/>
              </a:rPr>
              <a:t>d’améliorer en quantité et en qualité les ressources humaines et d’en assurer une bonne gestion ; </a:t>
            </a:r>
          </a:p>
          <a:p>
            <a:pPr algn="just">
              <a:buFont typeface="Wingdings" pitchFamily="2" charset="2"/>
              <a:buChar char="Ø"/>
            </a:pPr>
            <a:r>
              <a:rPr lang="fr-FR" sz="2400" dirty="0">
                <a:latin typeface="Arial" pitchFamily="34" charset="0"/>
                <a:cs typeface="Arial" pitchFamily="34" charset="0"/>
              </a:rPr>
              <a:t>de renforcer les capacités matérielles (équipements, locaux et logistique) du SSN et </a:t>
            </a:r>
          </a:p>
          <a:p>
            <a:pPr algn="just">
              <a:buFont typeface="Wingdings" pitchFamily="2" charset="2"/>
              <a:buChar char="Ø"/>
            </a:pPr>
            <a:r>
              <a:rPr lang="fr-FR" sz="2400" dirty="0">
                <a:latin typeface="Arial" pitchFamily="34" charset="0"/>
                <a:cs typeface="Arial" pitchFamily="34" charset="0"/>
              </a:rPr>
              <a:t>d’assurer de manière durable le financement des activités statistiques à travers la création d’un Fonds national pour la statistique (FNS).</a:t>
            </a:r>
          </a:p>
          <a:p>
            <a:pPr marL="0" indent="0" algn="just">
              <a:buNone/>
            </a:pPr>
            <a:endParaRPr lang="fr-FR" sz="20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07329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24165"/>
            <a:ext cx="8229600" cy="812547"/>
          </a:xfrm>
          <a:solidFill>
            <a:srgbClr val="92D050"/>
          </a:solidFill>
        </p:spPr>
        <p:txBody>
          <a:bodyPr>
            <a:normAutofit fontScale="90000"/>
          </a:bodyPr>
          <a:lstStyle/>
          <a:p>
            <a:r>
              <a:rPr lang="fr-FR" sz="4000" b="1" dirty="0"/>
              <a:t>I.	Stratégies </a:t>
            </a:r>
            <a:r>
              <a:rPr lang="fr-FR" sz="4000" b="1" dirty="0" smtClean="0"/>
              <a:t>d’interventions de l’Axe 3</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6</a:t>
            </a:fld>
            <a:endParaRPr lang="en-US" dirty="0"/>
          </a:p>
        </p:txBody>
      </p:sp>
      <p:sp>
        <p:nvSpPr>
          <p:cNvPr id="3" name="Espace réservé du contenu 2"/>
          <p:cNvSpPr>
            <a:spLocks noGrp="1"/>
          </p:cNvSpPr>
          <p:nvPr>
            <p:ph idx="1"/>
          </p:nvPr>
        </p:nvSpPr>
        <p:spPr>
          <a:xfrm>
            <a:off x="395536" y="1052736"/>
            <a:ext cx="8229600" cy="5112568"/>
          </a:xfrm>
        </p:spPr>
        <p:txBody>
          <a:bodyPr>
            <a:normAutofit/>
          </a:bodyPr>
          <a:lstStyle/>
          <a:p>
            <a:pPr algn="just"/>
            <a:r>
              <a:rPr lang="fr-FR" sz="2200" dirty="0">
                <a:latin typeface="Arial" pitchFamily="34" charset="0"/>
                <a:cs typeface="Arial" pitchFamily="34" charset="0"/>
              </a:rPr>
              <a:t>La faiblesse des capacités matérielles, humaines et financières constitue le principal défi auquel le SSN est confronté. A </a:t>
            </a:r>
            <a:r>
              <a:rPr lang="fr-FR" sz="2200" dirty="0" smtClean="0">
                <a:latin typeface="Arial" pitchFamily="34" charset="0"/>
                <a:cs typeface="Arial" pitchFamily="34" charset="0"/>
              </a:rPr>
              <a:t>travers l’axe 3, </a:t>
            </a:r>
            <a:r>
              <a:rPr lang="fr-FR" sz="2200" dirty="0">
                <a:latin typeface="Arial" pitchFamily="34" charset="0"/>
                <a:cs typeface="Arial" pitchFamily="34" charset="0"/>
              </a:rPr>
              <a:t>la </a:t>
            </a:r>
            <a:r>
              <a:rPr lang="fr-FR" sz="2200" dirty="0" smtClean="0">
                <a:latin typeface="Arial" pitchFamily="34" charset="0"/>
                <a:cs typeface="Arial" pitchFamily="34" charset="0"/>
              </a:rPr>
              <a:t>SNDS </a:t>
            </a:r>
            <a:r>
              <a:rPr lang="fr-FR" sz="2200" dirty="0">
                <a:latin typeface="Arial" pitchFamily="34" charset="0"/>
                <a:cs typeface="Arial" pitchFamily="34" charset="0"/>
              </a:rPr>
              <a:t>offre un cadre propice d’investissements pluriannuels orienté vers le renforcement des ressources humaines et matérielles, en améliorant de façon significative le cadre de travail (équipements, mobiliers, locaux et logistique) et en dotant le SSN de ressources humaines suffisantes, bien formées et très motivées. </a:t>
            </a:r>
            <a:endParaRPr lang="fr-FR" sz="2200" dirty="0" smtClean="0">
              <a:latin typeface="Arial" pitchFamily="34" charset="0"/>
              <a:cs typeface="Arial" pitchFamily="34" charset="0"/>
            </a:endParaRPr>
          </a:p>
          <a:p>
            <a:pPr algn="just"/>
            <a:r>
              <a:rPr lang="fr-FR" sz="2200" dirty="0">
                <a:latin typeface="Arial" pitchFamily="34" charset="0"/>
                <a:cs typeface="Arial" pitchFamily="34" charset="0"/>
              </a:rPr>
              <a:t>Sur ce dernier point, le renforcement de la formation initiale dans les écoles </a:t>
            </a:r>
            <a:r>
              <a:rPr lang="fr-FR" sz="2200" dirty="0" err="1">
                <a:latin typeface="Arial" pitchFamily="34" charset="0"/>
                <a:cs typeface="Arial" pitchFamily="34" charset="0"/>
              </a:rPr>
              <a:t>sous-régionales</a:t>
            </a:r>
            <a:r>
              <a:rPr lang="fr-FR" sz="2200" dirty="0">
                <a:latin typeface="Arial" pitchFamily="34" charset="0"/>
                <a:cs typeface="Arial" pitchFamily="34" charset="0"/>
              </a:rPr>
              <a:t> spécialisées, l’ouverture en Guinée d’une filière de formation d’agents techniques et de techniciens supérieurs, la formation continue et la mise en place d’un fonds d’appui à la formation constituent des axes d’interventions pour atteindre cet objectif stratégique.</a:t>
            </a:r>
            <a:endParaRPr lang="fr-FR" sz="2200"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268356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24165"/>
            <a:ext cx="8229600" cy="812547"/>
          </a:xfrm>
          <a:solidFill>
            <a:srgbClr val="92D050"/>
          </a:solidFill>
        </p:spPr>
        <p:txBody>
          <a:bodyPr>
            <a:normAutofit fontScale="90000"/>
          </a:bodyPr>
          <a:lstStyle/>
          <a:p>
            <a:r>
              <a:rPr lang="fr-FR" sz="4000" b="1" dirty="0"/>
              <a:t>I.	Stratégies </a:t>
            </a:r>
            <a:r>
              <a:rPr lang="fr-FR" sz="4000" b="1" dirty="0" smtClean="0"/>
              <a:t>d’interventions de l’Axe 3</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7</a:t>
            </a:fld>
            <a:endParaRPr lang="en-US" dirty="0"/>
          </a:p>
        </p:txBody>
      </p:sp>
      <p:sp>
        <p:nvSpPr>
          <p:cNvPr id="3" name="Espace réservé du contenu 2"/>
          <p:cNvSpPr>
            <a:spLocks noGrp="1"/>
          </p:cNvSpPr>
          <p:nvPr>
            <p:ph idx="1"/>
          </p:nvPr>
        </p:nvSpPr>
        <p:spPr>
          <a:xfrm>
            <a:off x="395536" y="1052736"/>
            <a:ext cx="8229600" cy="5112568"/>
          </a:xfrm>
        </p:spPr>
        <p:txBody>
          <a:bodyPr>
            <a:normAutofit/>
          </a:bodyPr>
          <a:lstStyle/>
          <a:p>
            <a:pPr algn="just"/>
            <a:r>
              <a:rPr lang="fr-FR" sz="2200" dirty="0">
                <a:latin typeface="Arial" pitchFamily="34" charset="0"/>
                <a:cs typeface="Arial" pitchFamily="34" charset="0"/>
              </a:rPr>
              <a:t>Sur ce dernier point, le renforcement de la formation initiale dans les écoles </a:t>
            </a:r>
            <a:r>
              <a:rPr lang="fr-FR" sz="2200" dirty="0" err="1">
                <a:latin typeface="Arial" pitchFamily="34" charset="0"/>
                <a:cs typeface="Arial" pitchFamily="34" charset="0"/>
              </a:rPr>
              <a:t>sous-régionales</a:t>
            </a:r>
            <a:r>
              <a:rPr lang="fr-FR" sz="2200" dirty="0">
                <a:latin typeface="Arial" pitchFamily="34" charset="0"/>
                <a:cs typeface="Arial" pitchFamily="34" charset="0"/>
              </a:rPr>
              <a:t> spécialisées, l’ouverture en Guinée d’une filière de formation d’agents techniques et de techniciens supérieurs, la formation continue et la mise en place d’un fonds d’appui à la formation constituent des axes d’interventions pour atteindre cet objectif stratégique.</a:t>
            </a:r>
            <a:endParaRPr lang="en-US" dirty="0"/>
          </a:p>
        </p:txBody>
      </p:sp>
    </p:spTree>
    <p:extLst>
      <p:ext uri="{BB962C8B-B14F-4D97-AF65-F5344CB8AC3E}">
        <p14:creationId xmlns:p14="http://schemas.microsoft.com/office/powerpoint/2010/main" val="3676244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24165"/>
            <a:ext cx="8229600" cy="812547"/>
          </a:xfrm>
          <a:solidFill>
            <a:srgbClr val="92D050"/>
          </a:solidFill>
        </p:spPr>
        <p:txBody>
          <a:bodyPr>
            <a:normAutofit fontScale="90000"/>
          </a:bodyPr>
          <a:lstStyle/>
          <a:p>
            <a:r>
              <a:rPr lang="fr-FR" sz="4000" b="1" dirty="0"/>
              <a:t>I.	Stratégies </a:t>
            </a:r>
            <a:r>
              <a:rPr lang="fr-FR" sz="4000" b="1" dirty="0" smtClean="0"/>
              <a:t>d’interventions de l’Axe 3</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8</a:t>
            </a:fld>
            <a:endParaRPr lang="en-US" dirty="0"/>
          </a:p>
        </p:txBody>
      </p:sp>
      <p:sp>
        <p:nvSpPr>
          <p:cNvPr id="3" name="Espace réservé du contenu 2"/>
          <p:cNvSpPr>
            <a:spLocks noGrp="1"/>
          </p:cNvSpPr>
          <p:nvPr>
            <p:ph idx="1"/>
          </p:nvPr>
        </p:nvSpPr>
        <p:spPr>
          <a:xfrm>
            <a:off x="395536" y="1052736"/>
            <a:ext cx="8229600" cy="5112568"/>
          </a:xfrm>
        </p:spPr>
        <p:txBody>
          <a:bodyPr>
            <a:normAutofit/>
          </a:bodyPr>
          <a:lstStyle/>
          <a:p>
            <a:pPr algn="just"/>
            <a:r>
              <a:rPr lang="fr-FR" sz="2200" dirty="0">
                <a:latin typeface="Arial" pitchFamily="34" charset="0"/>
                <a:cs typeface="Arial" pitchFamily="34" charset="0"/>
              </a:rPr>
              <a:t>les </a:t>
            </a:r>
            <a:r>
              <a:rPr lang="fr-FR" sz="2200" dirty="0" smtClean="0">
                <a:latin typeface="Arial" pitchFamily="34" charset="0"/>
                <a:cs typeface="Arial" pitchFamily="34" charset="0"/>
              </a:rPr>
              <a:t>stratégies d’interventions de l’Axe 3 sont relatives aux objectifs </a:t>
            </a:r>
            <a:r>
              <a:rPr lang="fr-FR" sz="2200" dirty="0">
                <a:latin typeface="Arial" pitchFamily="34" charset="0"/>
                <a:cs typeface="Arial" pitchFamily="34" charset="0"/>
              </a:rPr>
              <a:t>opérationnels </a:t>
            </a:r>
            <a:r>
              <a:rPr lang="fr-FR" sz="2200" dirty="0" smtClean="0">
                <a:latin typeface="Arial" pitchFamily="34" charset="0"/>
                <a:cs typeface="Arial" pitchFamily="34" charset="0"/>
              </a:rPr>
              <a:t>suivants :</a:t>
            </a:r>
          </a:p>
          <a:p>
            <a:pPr marL="0" indent="0" algn="just">
              <a:buNone/>
            </a:pPr>
            <a:endParaRPr lang="fr-FR" sz="2200" dirty="0">
              <a:latin typeface="Arial" pitchFamily="34" charset="0"/>
              <a:cs typeface="Arial" pitchFamily="34" charset="0"/>
            </a:endParaRPr>
          </a:p>
          <a:p>
            <a:pPr algn="just">
              <a:buFont typeface="Wingdings" pitchFamily="2" charset="2"/>
              <a:buChar char="v"/>
            </a:pPr>
            <a:r>
              <a:rPr lang="fr-FR" sz="2200" dirty="0" smtClean="0">
                <a:latin typeface="Arial" pitchFamily="34" charset="0"/>
                <a:cs typeface="Arial" pitchFamily="34" charset="0"/>
              </a:rPr>
              <a:t>Objectif </a:t>
            </a:r>
            <a:r>
              <a:rPr lang="fr-FR" sz="2200" dirty="0">
                <a:latin typeface="Arial" pitchFamily="34" charset="0"/>
                <a:cs typeface="Arial" pitchFamily="34" charset="0"/>
              </a:rPr>
              <a:t>1 : Améliorer en quantité et en qualité les ressources humaines et en assurer une bonne gestion ;</a:t>
            </a:r>
          </a:p>
          <a:p>
            <a:pPr algn="just">
              <a:buFont typeface="Wingdings" pitchFamily="2" charset="2"/>
              <a:buChar char="v"/>
            </a:pPr>
            <a:r>
              <a:rPr lang="fr-FR" sz="2200" dirty="0" smtClean="0">
                <a:latin typeface="Arial" pitchFamily="34" charset="0"/>
                <a:cs typeface="Arial" pitchFamily="34" charset="0"/>
              </a:rPr>
              <a:t>Objectif </a:t>
            </a:r>
            <a:r>
              <a:rPr lang="fr-FR" sz="2200" dirty="0">
                <a:latin typeface="Arial" pitchFamily="34" charset="0"/>
                <a:cs typeface="Arial" pitchFamily="34" charset="0"/>
              </a:rPr>
              <a:t>2 : Renforcer les capacités matérielles ;</a:t>
            </a:r>
          </a:p>
          <a:p>
            <a:pPr algn="just">
              <a:buFont typeface="Wingdings" pitchFamily="2" charset="2"/>
              <a:buChar char="v"/>
            </a:pPr>
            <a:r>
              <a:rPr lang="fr-FR" sz="2200" dirty="0" smtClean="0">
                <a:latin typeface="Arial" pitchFamily="34" charset="0"/>
                <a:cs typeface="Arial" pitchFamily="34" charset="0"/>
              </a:rPr>
              <a:t>Objectif </a:t>
            </a:r>
            <a:r>
              <a:rPr lang="fr-FR" sz="2200" dirty="0">
                <a:latin typeface="Arial" pitchFamily="34" charset="0"/>
                <a:cs typeface="Arial" pitchFamily="34" charset="0"/>
              </a:rPr>
              <a:t>3 : Assurer de manière durable le financement des activités statistiques.</a:t>
            </a:r>
          </a:p>
        </p:txBody>
      </p:sp>
    </p:spTree>
    <p:extLst>
      <p:ext uri="{BB962C8B-B14F-4D97-AF65-F5344CB8AC3E}">
        <p14:creationId xmlns:p14="http://schemas.microsoft.com/office/powerpoint/2010/main" val="4075244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1520" y="24165"/>
            <a:ext cx="8445624" cy="524515"/>
          </a:xfrm>
          <a:solidFill>
            <a:srgbClr val="92D050"/>
          </a:solidFill>
        </p:spPr>
        <p:txBody>
          <a:bodyPr>
            <a:normAutofit fontScale="90000"/>
          </a:bodyPr>
          <a:lstStyle/>
          <a:p>
            <a:r>
              <a:rPr lang="fr-FR" sz="4000" b="1" dirty="0"/>
              <a:t>II.	Plan d’actions opérationnels de l’Axe 3 </a:t>
            </a:r>
            <a:endParaRPr lang="fr-SN" sz="4000" dirty="0" smtClean="0"/>
          </a:p>
        </p:txBody>
      </p:sp>
      <p:sp>
        <p:nvSpPr>
          <p:cNvPr id="7" name="Espace réservé du numéro de diapositive 6"/>
          <p:cNvSpPr>
            <a:spLocks noGrp="1"/>
          </p:cNvSpPr>
          <p:nvPr>
            <p:ph type="sldNum" sz="quarter" idx="12"/>
          </p:nvPr>
        </p:nvSpPr>
        <p:spPr/>
        <p:txBody>
          <a:bodyPr/>
          <a:lstStyle/>
          <a:p>
            <a:fld id="{D10EAE1D-743B-4FC1-9F78-272E509B1EE9}" type="slidenum">
              <a:rPr lang="en-US" smtClean="0"/>
              <a:pPr/>
              <a:t>9</a:t>
            </a:fld>
            <a:endParaRPr lang="en-US" dirty="0"/>
          </a:p>
        </p:txBody>
      </p:sp>
      <p:sp>
        <p:nvSpPr>
          <p:cNvPr id="3" name="Espace réservé du contenu 2"/>
          <p:cNvSpPr>
            <a:spLocks noGrp="1"/>
          </p:cNvSpPr>
          <p:nvPr>
            <p:ph idx="1"/>
          </p:nvPr>
        </p:nvSpPr>
        <p:spPr>
          <a:xfrm>
            <a:off x="323528" y="836712"/>
            <a:ext cx="8568952" cy="5904656"/>
          </a:xfrm>
        </p:spPr>
        <p:txBody>
          <a:bodyPr>
            <a:normAutofit/>
          </a:bodyPr>
          <a:lstStyle/>
          <a:p>
            <a:pPr algn="just"/>
            <a:r>
              <a:rPr lang="fr-FR" sz="2200" dirty="0">
                <a:latin typeface="Arial" pitchFamily="34" charset="0"/>
                <a:cs typeface="Arial" pitchFamily="34" charset="0"/>
              </a:rPr>
              <a:t>Le plan d’actions 2016-2020 est décliné en plans annuels, ce qui en fait un véritable outil de programmation et de suivi des activités statistiques à la disposition du CNS. </a:t>
            </a:r>
            <a:endParaRPr lang="fr-FR" sz="2200" dirty="0" smtClean="0">
              <a:latin typeface="Arial" pitchFamily="34" charset="0"/>
              <a:cs typeface="Arial" pitchFamily="34" charset="0"/>
            </a:endParaRPr>
          </a:p>
          <a:p>
            <a:pPr marL="0" indent="0" algn="just">
              <a:buNone/>
            </a:pPr>
            <a:r>
              <a:rPr lang="fr-FR" sz="2200" dirty="0">
                <a:latin typeface="Arial" pitchFamily="34" charset="0"/>
                <a:cs typeface="Arial" pitchFamily="34" charset="0"/>
              </a:rPr>
              <a:t>De façon globale, les activités à réaliser s’inscrivent dans le cadre du renforcement des capacités du SSN.</a:t>
            </a:r>
          </a:p>
          <a:p>
            <a:pPr marL="0" indent="0" algn="just">
              <a:buNone/>
            </a:pPr>
            <a:endParaRPr lang="fr-FR" sz="2200" dirty="0">
              <a:latin typeface="Arial" pitchFamily="34" charset="0"/>
              <a:cs typeface="Arial" pitchFamily="34" charset="0"/>
            </a:endParaRPr>
          </a:p>
        </p:txBody>
      </p:sp>
    </p:spTree>
    <p:extLst>
      <p:ext uri="{BB962C8B-B14F-4D97-AF65-F5344CB8AC3E}">
        <p14:creationId xmlns:p14="http://schemas.microsoft.com/office/powerpoint/2010/main" val="727675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Guinée EDS-MICS">
      <a:dk1>
        <a:srgbClr val="000000"/>
      </a:dk1>
      <a:lt1>
        <a:srgbClr val="FFFFFF"/>
      </a:lt1>
      <a:dk2>
        <a:srgbClr val="25408F"/>
      </a:dk2>
      <a:lt2>
        <a:srgbClr val="D12229"/>
      </a:lt2>
      <a:accent1>
        <a:srgbClr val="7B64A8"/>
      </a:accent1>
      <a:accent2>
        <a:srgbClr val="8191B5"/>
      </a:accent2>
      <a:accent3>
        <a:srgbClr val="C35A60"/>
      </a:accent3>
      <a:accent4>
        <a:srgbClr val="98AD55"/>
      </a:accent4>
      <a:accent5>
        <a:srgbClr val="FFDBAF"/>
      </a:accent5>
      <a:accent6>
        <a:srgbClr val="1220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6474</TotalTime>
  <Words>1487</Words>
  <Application>Microsoft Office PowerPoint</Application>
  <PresentationFormat>Affichage à l'écran (4:3)</PresentationFormat>
  <Paragraphs>119</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Custom Design</vt:lpstr>
      <vt:lpstr>REPUBLIQUE  DE GUINEE Ministère du Plan et de la Coopération Internationale Institut National de la Statistique</vt:lpstr>
      <vt:lpstr>PLAN DE PRESENTATION</vt:lpstr>
      <vt:lpstr>Introduction</vt:lpstr>
      <vt:lpstr>Introduction</vt:lpstr>
      <vt:lpstr>Introduction</vt:lpstr>
      <vt:lpstr>I. Stratégies d’interventions de l’Axe 3</vt:lpstr>
      <vt:lpstr>I. Stratégies d’interventions de l’Axe 3</vt:lpstr>
      <vt:lpstr>I. Stratégies d’interventions de l’Axe 3</vt:lpstr>
      <vt:lpstr>II. Plan d’actions opérationnels de l’Axe 3 </vt:lpstr>
      <vt:lpstr>II. Plan d’actions opérationnels de l’Axe 3 : Objectif opérationnel 1 </vt:lpstr>
      <vt:lpstr>II. Plan d’actions opérationnels de l’Axe 3: Objectif opérationnel 1  </vt:lpstr>
      <vt:lpstr>II. Plan d’actions opérationnels de l’Axe 3: Objectif opérationnel 2 </vt:lpstr>
      <vt:lpstr>II. Plan d’actions opérationnels de l’Axe 3: Objectif opérationnel 3</vt:lpstr>
      <vt:lpstr>III. Mécanisme et stratégie de mobilisation des ressources</vt:lpstr>
      <vt:lpstr>IV. Projet d’appui au renforcement des fonctions statistiques de l’Etat (PARFSE) : Union européenne</vt:lpstr>
      <vt:lpstr>IV. Projet d’appui au renforcement des fonctions statistiques de l’Etat (PARFSE) : Union européenne</vt:lpstr>
      <vt:lpstr>IV. Projet d’appui au renforcement des fonctions statistiques de l’Etat (PARFSE) : Union européenne</vt:lpstr>
      <vt:lpstr>IV. Projet d’appui au renforcement des fonctions statistiques de l’Etat (PARFSE) : Union européenne</vt:lpstr>
      <vt:lpstr>Présentation PowerPoint</vt:lpstr>
    </vt:vector>
  </TitlesOfParts>
  <Company>Macro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Noah M. Bartlett</dc:creator>
  <cp:lastModifiedBy>HP</cp:lastModifiedBy>
  <cp:revision>434</cp:revision>
  <cp:lastPrinted>2012-10-02T13:05:49Z</cp:lastPrinted>
  <dcterms:created xsi:type="dcterms:W3CDTF">2001-09-27T19:12:32Z</dcterms:created>
  <dcterms:modified xsi:type="dcterms:W3CDTF">2017-10-27T05:09:52Z</dcterms:modified>
</cp:coreProperties>
</file>