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5" r:id="rId4"/>
    <p:sldId id="258" r:id="rId5"/>
    <p:sldId id="267" r:id="rId6"/>
    <p:sldId id="268" r:id="rId7"/>
    <p:sldId id="259" r:id="rId8"/>
    <p:sldId id="261" r:id="rId9"/>
    <p:sldId id="266" r:id="rId10"/>
    <p:sldId id="260" r:id="rId11"/>
    <p:sldId id="271" r:id="rId12"/>
    <p:sldId id="269" r:id="rId13"/>
    <p:sldId id="262" r:id="rId14"/>
    <p:sldId id="264" r:id="rId15"/>
    <p:sldId id="270" r:id="rId16"/>
    <p:sldId id="263"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65" autoAdjust="0"/>
  </p:normalViewPr>
  <p:slideViewPr>
    <p:cSldViewPr>
      <p:cViewPr>
        <p:scale>
          <a:sx n="65" d="100"/>
          <a:sy n="65" d="100"/>
        </p:scale>
        <p:origin x="-1440"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231B5A-EA37-4008-B8EE-BA0A755DDF87}" type="datetimeFigureOut">
              <a:rPr lang="fr-FR" smtClean="0"/>
              <a:pPr/>
              <a:t>26/10/2017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A37C17-022A-4A8E-940D-25488E661DBE}" type="slidenum">
              <a:rPr lang="fr-FR" smtClean="0"/>
              <a:pPr/>
              <a:t>‹N°›</a:t>
            </a:fld>
            <a:endParaRPr lang="fr-FR"/>
          </a:p>
        </p:txBody>
      </p:sp>
    </p:spTree>
    <p:extLst>
      <p:ext uri="{BB962C8B-B14F-4D97-AF65-F5344CB8AC3E}">
        <p14:creationId xmlns:p14="http://schemas.microsoft.com/office/powerpoint/2010/main" val="3457881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9A37C17-022A-4A8E-940D-25488E661DBE}" type="slidenum">
              <a:rPr lang="fr-FR" smtClean="0"/>
              <a:pPr/>
              <a:t>7</a:t>
            </a:fld>
            <a:endParaRPr lang="fr-FR"/>
          </a:p>
        </p:txBody>
      </p:sp>
    </p:spTree>
    <p:extLst>
      <p:ext uri="{BB962C8B-B14F-4D97-AF65-F5344CB8AC3E}">
        <p14:creationId xmlns:p14="http://schemas.microsoft.com/office/powerpoint/2010/main" val="225505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9A37C17-022A-4A8E-940D-25488E661DBE}" type="slidenum">
              <a:rPr lang="fr-FR" smtClean="0"/>
              <a:pPr/>
              <a:t>8</a:t>
            </a:fld>
            <a:endParaRPr lang="fr-FR"/>
          </a:p>
        </p:txBody>
      </p:sp>
    </p:spTree>
    <p:extLst>
      <p:ext uri="{BB962C8B-B14F-4D97-AF65-F5344CB8AC3E}">
        <p14:creationId xmlns:p14="http://schemas.microsoft.com/office/powerpoint/2010/main" val="225505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9A37C17-022A-4A8E-940D-25488E661DBE}" type="slidenum">
              <a:rPr lang="fr-FR" smtClean="0"/>
              <a:pPr/>
              <a:t>9</a:t>
            </a:fld>
            <a:endParaRPr lang="fr-FR"/>
          </a:p>
        </p:txBody>
      </p:sp>
    </p:spTree>
    <p:extLst>
      <p:ext uri="{BB962C8B-B14F-4D97-AF65-F5344CB8AC3E}">
        <p14:creationId xmlns:p14="http://schemas.microsoft.com/office/powerpoint/2010/main" val="225505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C9A37C17-022A-4A8E-940D-25488E661DBE}" type="slidenum">
              <a:rPr lang="fr-FR" smtClean="0"/>
              <a:pPr/>
              <a:t>10</a:t>
            </a:fld>
            <a:endParaRPr lang="fr-FR"/>
          </a:p>
        </p:txBody>
      </p:sp>
    </p:spTree>
    <p:extLst>
      <p:ext uri="{BB962C8B-B14F-4D97-AF65-F5344CB8AC3E}">
        <p14:creationId xmlns:p14="http://schemas.microsoft.com/office/powerpoint/2010/main" val="1551192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C9A37C17-022A-4A8E-940D-25488E661DBE}" type="slidenum">
              <a:rPr lang="fr-FR" smtClean="0"/>
              <a:t>11</a:t>
            </a:fld>
            <a:endParaRPr lang="fr-FR"/>
          </a:p>
        </p:txBody>
      </p:sp>
    </p:spTree>
    <p:extLst>
      <p:ext uri="{BB962C8B-B14F-4D97-AF65-F5344CB8AC3E}">
        <p14:creationId xmlns:p14="http://schemas.microsoft.com/office/powerpoint/2010/main" val="1551192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9A37C17-022A-4A8E-940D-25488E661DBE}" type="slidenum">
              <a:rPr lang="fr-FR" smtClean="0"/>
              <a:pPr/>
              <a:t>13</a:t>
            </a:fld>
            <a:endParaRPr lang="fr-FR"/>
          </a:p>
        </p:txBody>
      </p:sp>
    </p:spTree>
    <p:extLst>
      <p:ext uri="{BB962C8B-B14F-4D97-AF65-F5344CB8AC3E}">
        <p14:creationId xmlns:p14="http://schemas.microsoft.com/office/powerpoint/2010/main" val="2255050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9A37C17-022A-4A8E-940D-25488E661DBE}" type="slidenum">
              <a:rPr lang="fr-FR" smtClean="0"/>
              <a:pPr/>
              <a:t>14</a:t>
            </a:fld>
            <a:endParaRPr lang="fr-FR"/>
          </a:p>
        </p:txBody>
      </p:sp>
    </p:spTree>
    <p:extLst>
      <p:ext uri="{BB962C8B-B14F-4D97-AF65-F5344CB8AC3E}">
        <p14:creationId xmlns:p14="http://schemas.microsoft.com/office/powerpoint/2010/main" val="2255050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4237502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334525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245651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194263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3347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323920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38573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263413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1756865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372080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3A50F2E-9D9D-461F-A9C5-F73C80A32EA3}" type="datetimeFigureOut">
              <a:rPr lang="fr-FR" smtClean="0"/>
              <a:pPr/>
              <a:t>26/10/2017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057091-8DC4-40C3-88B5-A1906E43CA83}" type="slidenum">
              <a:rPr lang="fr-FR" smtClean="0"/>
              <a:pPr/>
              <a:t>‹N°›</a:t>
            </a:fld>
            <a:endParaRPr lang="fr-FR"/>
          </a:p>
        </p:txBody>
      </p:sp>
    </p:spTree>
    <p:extLst>
      <p:ext uri="{BB962C8B-B14F-4D97-AF65-F5344CB8AC3E}">
        <p14:creationId xmlns:p14="http://schemas.microsoft.com/office/powerpoint/2010/main" val="155019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50F2E-9D9D-461F-A9C5-F73C80A32EA3}" type="datetimeFigureOut">
              <a:rPr lang="fr-FR" smtClean="0"/>
              <a:pPr/>
              <a:t>26/10/2017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57091-8DC4-40C3-88B5-A1906E43CA83}" type="slidenum">
              <a:rPr lang="fr-FR" smtClean="0"/>
              <a:pPr/>
              <a:t>‹N°›</a:t>
            </a:fld>
            <a:endParaRPr lang="fr-FR"/>
          </a:p>
        </p:txBody>
      </p:sp>
    </p:spTree>
    <p:extLst>
      <p:ext uri="{BB962C8B-B14F-4D97-AF65-F5344CB8AC3E}">
        <p14:creationId xmlns:p14="http://schemas.microsoft.com/office/powerpoint/2010/main" val="2195547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5720" y="785794"/>
            <a:ext cx="8424936" cy="2475707"/>
          </a:xfrm>
        </p:spPr>
        <p:txBody>
          <a:bodyPr>
            <a:normAutofit/>
          </a:bodyPr>
          <a:lstStyle/>
          <a:p>
            <a:r>
              <a:rPr lang="fr-FR" dirty="0" smtClean="0"/>
              <a:t>Initiatives des Ecoles en faveur de la désagrégation des données: ENSEA d’Abidjan et ISSEA de Yaoundé</a:t>
            </a:r>
            <a:endParaRPr lang="fr-FR" dirty="0"/>
          </a:p>
        </p:txBody>
      </p:sp>
      <p:sp>
        <p:nvSpPr>
          <p:cNvPr id="3" name="Sous-titre 2"/>
          <p:cNvSpPr>
            <a:spLocks noGrp="1"/>
          </p:cNvSpPr>
          <p:nvPr>
            <p:ph type="subTitle" idx="1"/>
          </p:nvPr>
        </p:nvSpPr>
        <p:spPr>
          <a:xfrm>
            <a:off x="755576" y="3573016"/>
            <a:ext cx="7776864" cy="3096344"/>
          </a:xfrm>
        </p:spPr>
        <p:txBody>
          <a:bodyPr>
            <a:normAutofit lnSpcReduction="10000"/>
          </a:bodyPr>
          <a:lstStyle/>
          <a:p>
            <a:r>
              <a:rPr lang="fr-FR" dirty="0" smtClean="0"/>
              <a:t>Richard K</a:t>
            </a:r>
            <a:r>
              <a:rPr lang="fr-FR" dirty="0" smtClean="0"/>
              <a:t>. </a:t>
            </a:r>
            <a:r>
              <a:rPr lang="fr-FR" dirty="0" smtClean="0"/>
              <a:t>MOUSSA</a:t>
            </a:r>
            <a:r>
              <a:rPr lang="fr-FR" dirty="0" smtClean="0"/>
              <a:t>, </a:t>
            </a:r>
            <a:r>
              <a:rPr lang="fr-FR" dirty="0" err="1" smtClean="0"/>
              <a:t>Ph.D</a:t>
            </a:r>
            <a:endParaRPr lang="fr-FR" dirty="0" smtClean="0"/>
          </a:p>
          <a:p>
            <a:r>
              <a:rPr lang="fr-FR" dirty="0" smtClean="0"/>
              <a:t>Ecole Nationale Supérieure de Statistique et d’Economie Appliquée (ENSEA</a:t>
            </a:r>
            <a:r>
              <a:rPr lang="fr-FR" dirty="0" smtClean="0"/>
              <a:t>) d’Abidjan</a:t>
            </a:r>
          </a:p>
          <a:p>
            <a:endParaRPr lang="fr-FR" sz="1800" dirty="0" smtClean="0"/>
          </a:p>
          <a:p>
            <a:r>
              <a:rPr lang="fr-FR" dirty="0" smtClean="0"/>
              <a:t>Jeannot NGBANZA</a:t>
            </a:r>
          </a:p>
          <a:p>
            <a:r>
              <a:rPr lang="fr-FR" dirty="0" smtClean="0"/>
              <a:t>(ISSEA Yaoundé) </a:t>
            </a:r>
          </a:p>
          <a:p>
            <a:endParaRPr lang="fr-FR" dirty="0"/>
          </a:p>
        </p:txBody>
      </p:sp>
    </p:spTree>
    <p:extLst>
      <p:ext uri="{BB962C8B-B14F-4D97-AF65-F5344CB8AC3E}">
        <p14:creationId xmlns:p14="http://schemas.microsoft.com/office/powerpoint/2010/main" val="1566825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 y="285728"/>
            <a:ext cx="8579296" cy="901896"/>
          </a:xfrm>
        </p:spPr>
        <p:txBody>
          <a:bodyPr>
            <a:normAutofit/>
          </a:bodyPr>
          <a:lstStyle/>
          <a:p>
            <a:r>
              <a:rPr lang="fr-FR" sz="3600" b="1" dirty="0" smtClean="0"/>
              <a:t>Initiatives en faveur de la désagrégation</a:t>
            </a:r>
            <a:endParaRPr lang="fr-FR" sz="3600" b="1" dirty="0"/>
          </a:p>
        </p:txBody>
      </p:sp>
      <p:sp>
        <p:nvSpPr>
          <p:cNvPr id="3" name="Espace réservé du contenu 2"/>
          <p:cNvSpPr>
            <a:spLocks noGrp="1"/>
          </p:cNvSpPr>
          <p:nvPr>
            <p:ph idx="1"/>
          </p:nvPr>
        </p:nvSpPr>
        <p:spPr>
          <a:xfrm>
            <a:off x="251520" y="1124744"/>
            <a:ext cx="8640960" cy="5661248"/>
          </a:xfrm>
        </p:spPr>
        <p:txBody>
          <a:bodyPr>
            <a:normAutofit/>
          </a:bodyPr>
          <a:lstStyle/>
          <a:p>
            <a:r>
              <a:rPr lang="fr-FR" dirty="0" smtClean="0"/>
              <a:t>Recherche :</a:t>
            </a:r>
          </a:p>
          <a:p>
            <a:pPr lvl="1">
              <a:buFont typeface="Wingdings" pitchFamily="2" charset="2"/>
              <a:buChar char="Ø"/>
            </a:pPr>
            <a:r>
              <a:rPr lang="fr-FR" dirty="0" smtClean="0"/>
              <a:t>mise en place d’observatoires dans différentes localités (statistiques fines sur les localités…)</a:t>
            </a:r>
          </a:p>
          <a:p>
            <a:pPr lvl="1">
              <a:buFont typeface="Wingdings" pitchFamily="2" charset="2"/>
              <a:buChar char="Ø"/>
            </a:pPr>
            <a:r>
              <a:rPr lang="fr-FR" dirty="0" smtClean="0"/>
              <a:t> collecte de données sur les localités lors d’études réalisées pour des organisations de développement…</a:t>
            </a:r>
          </a:p>
          <a:p>
            <a:pPr lvl="1">
              <a:buFont typeface="Wingdings" pitchFamily="2" charset="2"/>
              <a:buChar char="Ø"/>
            </a:pPr>
            <a:r>
              <a:rPr lang="fr-FR" dirty="0"/>
              <a:t> </a:t>
            </a:r>
            <a:r>
              <a:rPr lang="fr-FR" dirty="0" smtClean="0"/>
              <a:t>proposition d’indicateurs de mesure de l’autonomisation des femmes, de suivi de la protection des enfants, de la qualité des services de planning familial dans les localités rurales</a:t>
            </a:r>
          </a:p>
          <a:p>
            <a:pPr lvl="2">
              <a:buFont typeface="Wingdings" pitchFamily="2" charset="2"/>
              <a:buChar char="Ø"/>
            </a:pPr>
            <a:r>
              <a:rPr lang="fr-FR" dirty="0"/>
              <a:t> </a:t>
            </a:r>
            <a:r>
              <a:rPr lang="fr-FR" dirty="0" smtClean="0"/>
              <a:t>expériences engrangées par les enseignants lors de ces recherches permettent l’actualisation des modules de formations</a:t>
            </a:r>
          </a:p>
        </p:txBody>
      </p:sp>
    </p:spTree>
    <p:extLst>
      <p:ext uri="{BB962C8B-B14F-4D97-AF65-F5344CB8AC3E}">
        <p14:creationId xmlns:p14="http://schemas.microsoft.com/office/powerpoint/2010/main" val="3115901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 y="44624"/>
            <a:ext cx="8579296" cy="1143000"/>
          </a:xfrm>
        </p:spPr>
        <p:txBody>
          <a:bodyPr>
            <a:normAutofit fontScale="90000"/>
          </a:bodyPr>
          <a:lstStyle/>
          <a:p>
            <a:r>
              <a:rPr lang="fr-FR" dirty="0" smtClean="0"/>
              <a:t>Initiatives en faveur de la désagrégation</a:t>
            </a:r>
            <a:endParaRPr lang="fr-FR" dirty="0"/>
          </a:p>
        </p:txBody>
      </p:sp>
      <p:sp>
        <p:nvSpPr>
          <p:cNvPr id="3" name="Espace réservé du contenu 2"/>
          <p:cNvSpPr>
            <a:spLocks noGrp="1"/>
          </p:cNvSpPr>
          <p:nvPr>
            <p:ph idx="1"/>
          </p:nvPr>
        </p:nvSpPr>
        <p:spPr>
          <a:xfrm>
            <a:off x="251520" y="1124744"/>
            <a:ext cx="8640960" cy="5661248"/>
          </a:xfrm>
        </p:spPr>
        <p:txBody>
          <a:bodyPr>
            <a:normAutofit/>
          </a:bodyPr>
          <a:lstStyle/>
          <a:p>
            <a:r>
              <a:rPr lang="fr-FR" dirty="0" smtClean="0"/>
              <a:t>Recherche :</a:t>
            </a:r>
          </a:p>
          <a:p>
            <a:pPr lvl="1">
              <a:buFont typeface="Wingdings" pitchFamily="2" charset="2"/>
              <a:buChar char="Ø"/>
            </a:pPr>
            <a:r>
              <a:rPr lang="fr-FR" dirty="0" smtClean="0"/>
              <a:t> expérience des filets sociaux : </a:t>
            </a:r>
          </a:p>
          <a:p>
            <a:pPr lvl="2">
              <a:buFont typeface="Wingdings" pitchFamily="2" charset="2"/>
              <a:buChar char="§"/>
            </a:pPr>
            <a:r>
              <a:rPr lang="fr-FR" dirty="0"/>
              <a:t> </a:t>
            </a:r>
            <a:r>
              <a:rPr lang="fr-FR" dirty="0" smtClean="0"/>
              <a:t>données niveaux de vie et données RGPH pour identifier les pauvres … modèles économétriques</a:t>
            </a:r>
          </a:p>
          <a:p>
            <a:pPr lvl="1">
              <a:buFont typeface="Wingdings" pitchFamily="2" charset="2"/>
              <a:buChar char="Ø"/>
            </a:pPr>
            <a:r>
              <a:rPr lang="fr-FR" dirty="0"/>
              <a:t> </a:t>
            </a:r>
            <a:r>
              <a:rPr lang="fr-FR" dirty="0" smtClean="0"/>
              <a:t>dynamique de pauvreté : </a:t>
            </a:r>
          </a:p>
          <a:p>
            <a:pPr lvl="2">
              <a:buFont typeface="Wingdings" pitchFamily="2" charset="2"/>
              <a:buChar char="§"/>
            </a:pPr>
            <a:r>
              <a:rPr lang="fr-FR" dirty="0"/>
              <a:t> </a:t>
            </a:r>
            <a:r>
              <a:rPr lang="fr-FR" dirty="0" smtClean="0"/>
              <a:t>mouvement vers ou en dehors (in/out) de la pauvreté : analyse des différentes données de niveaux de vie… modèles économétriques</a:t>
            </a:r>
            <a:endParaRPr lang="fr-FR" dirty="0" smtClean="0"/>
          </a:p>
        </p:txBody>
      </p:sp>
    </p:spTree>
    <p:extLst>
      <p:ext uri="{BB962C8B-B14F-4D97-AF65-F5344CB8AC3E}">
        <p14:creationId xmlns:p14="http://schemas.microsoft.com/office/powerpoint/2010/main" val="513568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501122" cy="1143000"/>
          </a:xfrm>
        </p:spPr>
        <p:txBody>
          <a:bodyPr>
            <a:normAutofit/>
          </a:bodyPr>
          <a:lstStyle/>
          <a:p>
            <a:r>
              <a:rPr lang="fr-FR" sz="3600" b="1" dirty="0" smtClean="0"/>
              <a:t>Initiatives en faveur de la désagrégation</a:t>
            </a:r>
            <a:endParaRPr lang="en-ZA" sz="3600" b="1" dirty="0"/>
          </a:p>
        </p:txBody>
      </p:sp>
      <p:sp>
        <p:nvSpPr>
          <p:cNvPr id="3" name="Espace réservé du contenu 2"/>
          <p:cNvSpPr>
            <a:spLocks noGrp="1"/>
          </p:cNvSpPr>
          <p:nvPr>
            <p:ph idx="1"/>
          </p:nvPr>
        </p:nvSpPr>
        <p:spPr/>
        <p:txBody>
          <a:bodyPr>
            <a:normAutofit fontScale="92500" lnSpcReduction="20000"/>
          </a:bodyPr>
          <a:lstStyle/>
          <a:p>
            <a:r>
              <a:rPr lang="fr-FR" dirty="0" smtClean="0"/>
              <a:t>Recherche</a:t>
            </a:r>
          </a:p>
          <a:p>
            <a:pPr lvl="1">
              <a:buFont typeface="Wingdings" pitchFamily="2" charset="2"/>
              <a:buChar char="Ø"/>
            </a:pPr>
            <a:r>
              <a:rPr lang="fr-FR" dirty="0" smtClean="0"/>
              <a:t>Analyse de l’insertion socioprofessionnelle des jeunes en milieu urbain au Cameroun à partir de données de panel</a:t>
            </a:r>
          </a:p>
          <a:p>
            <a:pPr lvl="1">
              <a:buFont typeface="Wingdings" pitchFamily="2" charset="2"/>
              <a:buChar char="Ø"/>
            </a:pPr>
            <a:endParaRPr lang="fr-FR" dirty="0" smtClean="0"/>
          </a:p>
          <a:p>
            <a:pPr lvl="1">
              <a:buFont typeface="Wingdings" pitchFamily="2" charset="2"/>
              <a:buChar char="Ø"/>
            </a:pPr>
            <a:r>
              <a:rPr lang="fr-FR" dirty="0" smtClean="0"/>
              <a:t>Perception de la politique environnementale selon des groupes sociaux spécifiques</a:t>
            </a:r>
          </a:p>
          <a:p>
            <a:pPr lvl="1">
              <a:buNone/>
            </a:pPr>
            <a:endParaRPr lang="fr-FR" dirty="0" smtClean="0"/>
          </a:p>
          <a:p>
            <a:pPr lvl="1">
              <a:buFont typeface="Wingdings" pitchFamily="2" charset="2"/>
              <a:buChar char="Ø"/>
            </a:pPr>
            <a:r>
              <a:rPr lang="fr-FR" dirty="0" smtClean="0"/>
              <a:t>Mise en place d’un observatoire sur les pratiques anormales dans le domaine des transports routiers dans la sous-région Afrique centrale (partenariat avec la Banque Mondiale)</a:t>
            </a:r>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 y="285728"/>
            <a:ext cx="8579296" cy="901896"/>
          </a:xfrm>
        </p:spPr>
        <p:txBody>
          <a:bodyPr>
            <a:normAutofit/>
          </a:bodyPr>
          <a:lstStyle/>
          <a:p>
            <a:r>
              <a:rPr lang="fr-FR" sz="3600" b="1" dirty="0" smtClean="0"/>
              <a:t>Initiatives en faveur de la désagrégation</a:t>
            </a:r>
            <a:endParaRPr lang="fr-FR" sz="3600" b="1" dirty="0"/>
          </a:p>
        </p:txBody>
      </p:sp>
      <p:sp>
        <p:nvSpPr>
          <p:cNvPr id="3" name="Espace réservé du contenu 2"/>
          <p:cNvSpPr>
            <a:spLocks noGrp="1"/>
          </p:cNvSpPr>
          <p:nvPr>
            <p:ph idx="1"/>
          </p:nvPr>
        </p:nvSpPr>
        <p:spPr>
          <a:xfrm>
            <a:off x="251520" y="1196752"/>
            <a:ext cx="8640960" cy="5472608"/>
          </a:xfrm>
        </p:spPr>
        <p:txBody>
          <a:bodyPr>
            <a:normAutofit/>
          </a:bodyPr>
          <a:lstStyle/>
          <a:p>
            <a:r>
              <a:rPr lang="fr-FR" dirty="0" smtClean="0"/>
              <a:t>Actions en faveur de la mobilisation des sources externes :</a:t>
            </a:r>
          </a:p>
          <a:p>
            <a:pPr lvl="1">
              <a:buFont typeface="Wingdings" pitchFamily="2" charset="2"/>
              <a:buChar char="Ø"/>
            </a:pPr>
            <a:r>
              <a:rPr lang="fr-FR" dirty="0" smtClean="0"/>
              <a:t>  convention signée avec l’Institut National de la Statistique (INS) :</a:t>
            </a:r>
          </a:p>
          <a:p>
            <a:pPr marL="457200" lvl="1" indent="0">
              <a:buNone/>
            </a:pPr>
            <a:endParaRPr lang="fr-FR" dirty="0" smtClean="0"/>
          </a:p>
          <a:p>
            <a:pPr lvl="2">
              <a:buFont typeface="Wingdings" pitchFamily="2" charset="2"/>
              <a:buChar char="ü"/>
            </a:pPr>
            <a:r>
              <a:rPr lang="fr-FR" dirty="0" smtClean="0"/>
              <a:t> partage de données </a:t>
            </a:r>
          </a:p>
          <a:p>
            <a:pPr marL="914400" lvl="2" indent="0">
              <a:buNone/>
            </a:pPr>
            <a:endParaRPr lang="fr-FR" dirty="0" smtClean="0"/>
          </a:p>
          <a:p>
            <a:pPr lvl="2">
              <a:buFont typeface="Wingdings" pitchFamily="2" charset="2"/>
              <a:buChar char="ü"/>
            </a:pPr>
            <a:r>
              <a:rPr lang="fr-FR" dirty="0" smtClean="0"/>
              <a:t> partage d’expériences</a:t>
            </a:r>
          </a:p>
          <a:p>
            <a:pPr lvl="2">
              <a:buFont typeface="Wingdings" pitchFamily="2" charset="2"/>
              <a:buChar char="ü"/>
            </a:pPr>
            <a:endParaRPr lang="fr-FR" dirty="0"/>
          </a:p>
          <a:p>
            <a:pPr lvl="2">
              <a:buFont typeface="Wingdings" pitchFamily="2" charset="2"/>
              <a:buChar char="ü"/>
            </a:pPr>
            <a:r>
              <a:rPr lang="fr-FR" dirty="0"/>
              <a:t> </a:t>
            </a:r>
            <a:r>
              <a:rPr lang="fr-FR" dirty="0" smtClean="0"/>
              <a:t>appui technique et intervention des agents INS en tant que formateurs à l’école.</a:t>
            </a:r>
            <a:endParaRPr lang="fr-FR" dirty="0"/>
          </a:p>
        </p:txBody>
      </p:sp>
    </p:spTree>
    <p:extLst>
      <p:ext uri="{BB962C8B-B14F-4D97-AF65-F5344CB8AC3E}">
        <p14:creationId xmlns:p14="http://schemas.microsoft.com/office/powerpoint/2010/main" val="3878832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 y="214290"/>
            <a:ext cx="8579296" cy="973334"/>
          </a:xfrm>
        </p:spPr>
        <p:txBody>
          <a:bodyPr>
            <a:normAutofit/>
          </a:bodyPr>
          <a:lstStyle/>
          <a:p>
            <a:r>
              <a:rPr lang="fr-FR" sz="3600" b="1" dirty="0" smtClean="0"/>
              <a:t>Initiatives en faveur de la désagrégation</a:t>
            </a:r>
            <a:endParaRPr lang="fr-FR" sz="3600" b="1" dirty="0"/>
          </a:p>
        </p:txBody>
      </p:sp>
      <p:sp>
        <p:nvSpPr>
          <p:cNvPr id="3" name="Espace réservé du contenu 2"/>
          <p:cNvSpPr>
            <a:spLocks noGrp="1"/>
          </p:cNvSpPr>
          <p:nvPr>
            <p:ph idx="1"/>
          </p:nvPr>
        </p:nvSpPr>
        <p:spPr>
          <a:xfrm>
            <a:off x="251520" y="1196752"/>
            <a:ext cx="8640960" cy="5472608"/>
          </a:xfrm>
        </p:spPr>
        <p:txBody>
          <a:bodyPr>
            <a:normAutofit/>
          </a:bodyPr>
          <a:lstStyle/>
          <a:p>
            <a:r>
              <a:rPr lang="fr-FR" dirty="0" smtClean="0"/>
              <a:t>Actions en faveur de la mobilisation des sources externes :</a:t>
            </a:r>
          </a:p>
          <a:p>
            <a:pPr lvl="1">
              <a:buFont typeface="Wingdings" pitchFamily="2" charset="2"/>
              <a:buChar char="Ø"/>
            </a:pPr>
            <a:r>
              <a:rPr lang="fr-FR" dirty="0" smtClean="0"/>
              <a:t>  convention signée avec la Confédération des Grandes Entreprises de Côte d’Ivoire (CGE-CI):</a:t>
            </a:r>
          </a:p>
          <a:p>
            <a:pPr marL="457200" lvl="1" indent="0">
              <a:buNone/>
            </a:pPr>
            <a:endParaRPr lang="fr-FR" dirty="0" smtClean="0"/>
          </a:p>
          <a:p>
            <a:pPr lvl="2">
              <a:buFont typeface="Wingdings" pitchFamily="2" charset="2"/>
              <a:buChar char="ü"/>
            </a:pPr>
            <a:r>
              <a:rPr lang="fr-FR" dirty="0" smtClean="0"/>
              <a:t> partage de données </a:t>
            </a:r>
          </a:p>
          <a:p>
            <a:pPr marL="914400" lvl="2" indent="0">
              <a:buNone/>
            </a:pPr>
            <a:endParaRPr lang="fr-FR" dirty="0"/>
          </a:p>
          <a:p>
            <a:pPr lvl="2">
              <a:buFont typeface="Wingdings" pitchFamily="2" charset="2"/>
              <a:buChar char="ü"/>
            </a:pPr>
            <a:r>
              <a:rPr lang="fr-FR" dirty="0"/>
              <a:t> </a:t>
            </a:r>
            <a:r>
              <a:rPr lang="fr-FR" dirty="0" smtClean="0"/>
              <a:t>appui technique pour la réalisation d’études spécifiques.</a:t>
            </a:r>
            <a:endParaRPr lang="fr-FR" dirty="0"/>
          </a:p>
        </p:txBody>
      </p:sp>
    </p:spTree>
    <p:extLst>
      <p:ext uri="{BB962C8B-B14F-4D97-AF65-F5344CB8AC3E}">
        <p14:creationId xmlns:p14="http://schemas.microsoft.com/office/powerpoint/2010/main" val="1223211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9816"/>
            <a:ext cx="8229600" cy="1143000"/>
          </a:xfrm>
        </p:spPr>
        <p:txBody>
          <a:bodyPr>
            <a:normAutofit/>
          </a:bodyPr>
          <a:lstStyle/>
          <a:p>
            <a:r>
              <a:rPr lang="fr-FR" sz="3600" b="1" dirty="0"/>
              <a:t>Conclusion</a:t>
            </a:r>
            <a:endParaRPr lang="en-ZA" sz="3600" b="1" dirty="0"/>
          </a:p>
        </p:txBody>
      </p:sp>
      <p:sp>
        <p:nvSpPr>
          <p:cNvPr id="3" name="Espace réservé du contenu 2"/>
          <p:cNvSpPr>
            <a:spLocks noGrp="1"/>
          </p:cNvSpPr>
          <p:nvPr>
            <p:ph idx="1"/>
          </p:nvPr>
        </p:nvSpPr>
        <p:spPr/>
        <p:txBody>
          <a:bodyPr>
            <a:normAutofit/>
          </a:bodyPr>
          <a:lstStyle/>
          <a:p>
            <a:pPr>
              <a:buNone/>
            </a:pPr>
            <a:endParaRPr lang="fr-FR" b="1" dirty="0" smtClean="0"/>
          </a:p>
          <a:p>
            <a:r>
              <a:rPr lang="fr-FR" dirty="0" smtClean="0"/>
              <a:t>les Ecoles de formation statistique saluent l’</a:t>
            </a:r>
            <a:r>
              <a:rPr lang="fr-FR" b="1" dirty="0" smtClean="0"/>
              <a:t>initiative</a:t>
            </a:r>
            <a:r>
              <a:rPr lang="fr-FR" dirty="0" smtClean="0"/>
              <a:t> de la CEA et la </a:t>
            </a:r>
            <a:r>
              <a:rPr lang="fr-FR" dirty="0" smtClean="0"/>
              <a:t>remercient </a:t>
            </a:r>
            <a:r>
              <a:rPr lang="fr-FR" dirty="0" smtClean="0"/>
              <a:t>pour </a:t>
            </a:r>
            <a:r>
              <a:rPr lang="fr-FR" dirty="0" smtClean="0"/>
              <a:t>l’invitation</a:t>
            </a:r>
            <a:r>
              <a:rPr lang="fr-FR" dirty="0" smtClean="0"/>
              <a:t>.</a:t>
            </a:r>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Merci pour votre attention</a:t>
            </a:r>
            <a:endParaRPr lang="fr-FR" dirty="0"/>
          </a:p>
        </p:txBody>
      </p:sp>
    </p:spTree>
    <p:extLst>
      <p:ext uri="{BB962C8B-B14F-4D97-AF65-F5344CB8AC3E}">
        <p14:creationId xmlns:p14="http://schemas.microsoft.com/office/powerpoint/2010/main" val="418284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lstStyle/>
          <a:p>
            <a:r>
              <a:rPr lang="fr-FR" dirty="0" smtClean="0"/>
              <a:t>Présentation ENSEA</a:t>
            </a:r>
            <a:endParaRPr lang="fr-FR" dirty="0"/>
          </a:p>
        </p:txBody>
      </p:sp>
      <p:sp>
        <p:nvSpPr>
          <p:cNvPr id="3" name="Espace réservé du contenu 2"/>
          <p:cNvSpPr>
            <a:spLocks noGrp="1"/>
          </p:cNvSpPr>
          <p:nvPr>
            <p:ph idx="1"/>
          </p:nvPr>
        </p:nvSpPr>
        <p:spPr>
          <a:xfrm>
            <a:off x="251520" y="1196752"/>
            <a:ext cx="8640960" cy="5472608"/>
          </a:xfrm>
        </p:spPr>
        <p:txBody>
          <a:bodyPr>
            <a:normAutofit/>
          </a:bodyPr>
          <a:lstStyle/>
          <a:p>
            <a:r>
              <a:rPr lang="fr-FR" dirty="0" smtClean="0"/>
              <a:t>Créée en 1961, centre d’excellence régional UEMOA et centre d’excellence Africain Banque Mondiale</a:t>
            </a:r>
          </a:p>
          <a:p>
            <a:r>
              <a:rPr lang="fr-FR" dirty="0" smtClean="0"/>
              <a:t>Accueille des étudiants des pays francophones d’Afrique subsaharienne, et depuis 2008 de l’Afrique du Sud, du Libéria, de la Guinée Equatoriale</a:t>
            </a:r>
          </a:p>
          <a:p>
            <a:r>
              <a:rPr lang="fr-FR" dirty="0" smtClean="0"/>
              <a:t>Appuie les centres de formation en statistique en Afrique (Burkina Faso, Burundi, Madagascar, Niger…)</a:t>
            </a:r>
            <a:endParaRPr lang="fr-FR" dirty="0"/>
          </a:p>
        </p:txBody>
      </p:sp>
    </p:spTree>
    <p:extLst>
      <p:ext uri="{BB962C8B-B14F-4D97-AF65-F5344CB8AC3E}">
        <p14:creationId xmlns:p14="http://schemas.microsoft.com/office/powerpoint/2010/main" val="624974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lstStyle/>
          <a:p>
            <a:r>
              <a:rPr lang="fr-FR" dirty="0" smtClean="0"/>
              <a:t>Présentation ENSEA</a:t>
            </a:r>
            <a:endParaRPr lang="fr-FR" dirty="0"/>
          </a:p>
        </p:txBody>
      </p:sp>
      <p:sp>
        <p:nvSpPr>
          <p:cNvPr id="3" name="Espace réservé du contenu 2"/>
          <p:cNvSpPr>
            <a:spLocks noGrp="1"/>
          </p:cNvSpPr>
          <p:nvPr>
            <p:ph idx="1"/>
          </p:nvPr>
        </p:nvSpPr>
        <p:spPr>
          <a:xfrm>
            <a:off x="251520" y="1196752"/>
            <a:ext cx="8640960" cy="5472608"/>
          </a:xfrm>
        </p:spPr>
        <p:txBody>
          <a:bodyPr>
            <a:normAutofit lnSpcReduction="10000"/>
          </a:bodyPr>
          <a:lstStyle/>
          <a:p>
            <a:pPr lvl="0"/>
            <a:r>
              <a:rPr lang="fr-FR" dirty="0" smtClean="0"/>
              <a:t>L’ENSEA </a:t>
            </a:r>
            <a:r>
              <a:rPr lang="fr-FR" dirty="0"/>
              <a:t>fonctionne en réseau avec deux autres Ecoles </a:t>
            </a:r>
            <a:r>
              <a:rPr lang="fr-FR" dirty="0" smtClean="0"/>
              <a:t>Supérieures de </a:t>
            </a:r>
            <a:r>
              <a:rPr lang="fr-FR" dirty="0"/>
              <a:t>Statistique : ISSEA Yaoundé et ENSAE de Dakar</a:t>
            </a:r>
            <a:r>
              <a:rPr lang="fr-FR" dirty="0" smtClean="0"/>
              <a:t>.</a:t>
            </a:r>
          </a:p>
          <a:p>
            <a:pPr lvl="0"/>
            <a:r>
              <a:rPr lang="fr-FR" dirty="0" smtClean="0"/>
              <a:t>Collaboration en négociation avec l’école de statistique de Tunis…</a:t>
            </a:r>
            <a:endParaRPr lang="fr-FR" dirty="0"/>
          </a:p>
          <a:p>
            <a:pPr lvl="0"/>
            <a:r>
              <a:rPr lang="fr-FR" dirty="0"/>
              <a:t>Les programmes de formation sont harmonisés afin de </a:t>
            </a:r>
            <a:endParaRPr lang="fr-FR" dirty="0" smtClean="0"/>
          </a:p>
          <a:p>
            <a:pPr lvl="1"/>
            <a:r>
              <a:rPr lang="fr-FR" dirty="0" smtClean="0"/>
              <a:t> permettre une harmonisation des pratiques dans les pays francophones;</a:t>
            </a:r>
            <a:endParaRPr lang="fr-FR" dirty="0"/>
          </a:p>
          <a:p>
            <a:pPr lvl="1"/>
            <a:r>
              <a:rPr lang="fr-FR" dirty="0" smtClean="0"/>
              <a:t> faciliter </a:t>
            </a:r>
            <a:r>
              <a:rPr lang="fr-FR" dirty="0"/>
              <a:t>la mobilité des élèves et des enseignants dans les trois écoles.</a:t>
            </a:r>
          </a:p>
        </p:txBody>
      </p:sp>
    </p:spTree>
    <p:extLst>
      <p:ext uri="{BB962C8B-B14F-4D97-AF65-F5344CB8AC3E}">
        <p14:creationId xmlns:p14="http://schemas.microsoft.com/office/powerpoint/2010/main" val="1658541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901896"/>
          </a:xfrm>
        </p:spPr>
        <p:txBody>
          <a:bodyPr>
            <a:normAutofit/>
          </a:bodyPr>
          <a:lstStyle/>
          <a:p>
            <a:r>
              <a:rPr lang="fr-FR" sz="3600" b="1" dirty="0" smtClean="0"/>
              <a:t>Présentation ENSEA</a:t>
            </a:r>
            <a:endParaRPr lang="fr-FR" sz="3600" b="1" dirty="0"/>
          </a:p>
        </p:txBody>
      </p:sp>
      <p:sp>
        <p:nvSpPr>
          <p:cNvPr id="3" name="Espace réservé du contenu 2"/>
          <p:cNvSpPr>
            <a:spLocks noGrp="1"/>
          </p:cNvSpPr>
          <p:nvPr>
            <p:ph idx="1"/>
          </p:nvPr>
        </p:nvSpPr>
        <p:spPr>
          <a:xfrm>
            <a:off x="251520" y="1196752"/>
            <a:ext cx="8640960" cy="5472608"/>
          </a:xfrm>
        </p:spPr>
        <p:txBody>
          <a:bodyPr>
            <a:normAutofit/>
          </a:bodyPr>
          <a:lstStyle/>
          <a:p>
            <a:r>
              <a:rPr lang="fr-FR" sz="2800" dirty="0" smtClean="0"/>
              <a:t>Forment des Ingénieurs Statisticien Economiste « </a:t>
            </a:r>
            <a:r>
              <a:rPr lang="fr-FR" sz="2800" dirty="0" smtClean="0"/>
              <a:t>Master </a:t>
            </a:r>
            <a:r>
              <a:rPr lang="fr-FR" sz="2800" dirty="0" smtClean="0"/>
              <a:t>2 », et Ingénieurs des Travaux Statistiques « Master 1 »), et des Techniciens. Depuis Août 2017, master professionnel en Statistique Agricole</a:t>
            </a:r>
            <a:r>
              <a:rPr lang="fr-FR" sz="2800" dirty="0" smtClean="0"/>
              <a:t>.</a:t>
            </a:r>
          </a:p>
          <a:p>
            <a:endParaRPr lang="fr-FR" sz="2800" dirty="0" smtClean="0"/>
          </a:p>
          <a:p>
            <a:r>
              <a:rPr lang="fr-FR" sz="2800" dirty="0" smtClean="0"/>
              <a:t>Proposent des formations continues aux agents des structures privées et étatiques des pays 	(Ministère Agriculture et Elevage du Tchad 2013, Agents INS et Ministère de la Guinée 2013, Agent du système statistique du Mali 2017, …)</a:t>
            </a:r>
            <a:endParaRPr lang="fr-FR" sz="2800" dirty="0"/>
          </a:p>
        </p:txBody>
      </p:sp>
    </p:spTree>
    <p:extLst>
      <p:ext uri="{BB962C8B-B14F-4D97-AF65-F5344CB8AC3E}">
        <p14:creationId xmlns:p14="http://schemas.microsoft.com/office/powerpoint/2010/main" val="2690304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ISSEA de Yaoundé</a:t>
            </a:r>
            <a:endParaRPr lang="en-ZA" dirty="0"/>
          </a:p>
        </p:txBody>
      </p:sp>
      <p:sp>
        <p:nvSpPr>
          <p:cNvPr id="3" name="Espace réservé du contenu 2"/>
          <p:cNvSpPr>
            <a:spLocks noGrp="1"/>
          </p:cNvSpPr>
          <p:nvPr>
            <p:ph idx="1"/>
          </p:nvPr>
        </p:nvSpPr>
        <p:spPr>
          <a:xfrm>
            <a:off x="457200" y="1357298"/>
            <a:ext cx="8229600" cy="4768865"/>
          </a:xfrm>
        </p:spPr>
        <p:txBody>
          <a:bodyPr>
            <a:normAutofit lnSpcReduction="10000"/>
          </a:bodyPr>
          <a:lstStyle/>
          <a:p>
            <a:pPr>
              <a:buFont typeface="Wingdings" pitchFamily="2" charset="2"/>
              <a:buChar char="Ø"/>
            </a:pPr>
            <a:r>
              <a:rPr lang="fr-FR" sz="2400" dirty="0" smtClean="0"/>
              <a:t>Créé en 1961 par les Nations Unies comme Ecole nationale du Cameroun</a:t>
            </a:r>
          </a:p>
          <a:p>
            <a:pPr>
              <a:buFont typeface="Wingdings" pitchFamily="2" charset="2"/>
              <a:buChar char="Ø"/>
            </a:pPr>
            <a:r>
              <a:rPr lang="fr-FR" sz="2400" dirty="0" smtClean="0"/>
              <a:t>Devenu Ecole sous-régionale en 1984 et Organisme spécialisé de la CEMAC</a:t>
            </a:r>
          </a:p>
          <a:p>
            <a:pPr>
              <a:buFont typeface="Wingdings" pitchFamily="2" charset="2"/>
              <a:buChar char="Ø"/>
            </a:pPr>
            <a:r>
              <a:rPr lang="fr-FR" sz="2400" dirty="0" smtClean="0"/>
              <a:t>Accueille les ressortissants des pays de la sous-région et d’autres pays pour leur formation initiale en statistique et économie appliquée</a:t>
            </a:r>
          </a:p>
          <a:p>
            <a:pPr>
              <a:buFont typeface="Wingdings" pitchFamily="2" charset="2"/>
              <a:buChar char="Ø"/>
            </a:pPr>
            <a:r>
              <a:rPr lang="fr-FR" sz="2400" dirty="0" smtClean="0"/>
              <a:t>Appuie les centres nationaux de formation statistique</a:t>
            </a:r>
          </a:p>
          <a:p>
            <a:pPr>
              <a:buFont typeface="Wingdings" pitchFamily="2" charset="2"/>
              <a:buChar char="Ø"/>
            </a:pPr>
            <a:r>
              <a:rPr lang="fr-FR" sz="2400" dirty="0" smtClean="0"/>
              <a:t>Formation continue</a:t>
            </a:r>
          </a:p>
          <a:p>
            <a:pPr>
              <a:buFont typeface="Wingdings" pitchFamily="2" charset="2"/>
              <a:buChar char="Ø"/>
            </a:pPr>
            <a:r>
              <a:rPr lang="fr-FR" sz="2400" dirty="0" smtClean="0"/>
              <a:t>Recherche appliquée</a:t>
            </a:r>
          </a:p>
          <a:p>
            <a:pPr>
              <a:buFont typeface="Wingdings" pitchFamily="2" charset="2"/>
              <a:buChar char="Ø"/>
            </a:pPr>
            <a:r>
              <a:rPr lang="fr-FR" sz="2400" dirty="0" smtClean="0"/>
              <a:t>Depuis août 2017: Master 2 professionnelle en Statistique agricole</a:t>
            </a:r>
          </a:p>
          <a:p>
            <a:pPr>
              <a:buFont typeface="Wingdings" pitchFamily="2" charset="2"/>
              <a:buChar char="Ø"/>
            </a:pPr>
            <a:endParaRPr lang="fr-FR" sz="2400" dirty="0" smtClean="0"/>
          </a:p>
          <a:p>
            <a:pPr>
              <a:buNone/>
            </a:pPr>
            <a:endParaRPr lang="en-ZA"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ISSEA de Yaoundé</a:t>
            </a:r>
            <a:endParaRPr lang="en-ZA" dirty="0"/>
          </a:p>
        </p:txBody>
      </p:sp>
      <p:sp>
        <p:nvSpPr>
          <p:cNvPr id="3" name="Espace réservé du contenu 2"/>
          <p:cNvSpPr>
            <a:spLocks noGrp="1"/>
          </p:cNvSpPr>
          <p:nvPr>
            <p:ph idx="1"/>
          </p:nvPr>
        </p:nvSpPr>
        <p:spPr>
          <a:xfrm>
            <a:off x="457200" y="1357298"/>
            <a:ext cx="8229600" cy="4768865"/>
          </a:xfrm>
        </p:spPr>
        <p:txBody>
          <a:bodyPr>
            <a:normAutofit fontScale="85000" lnSpcReduction="10000"/>
          </a:bodyPr>
          <a:lstStyle/>
          <a:p>
            <a:r>
              <a:rPr lang="fr-FR" dirty="0" smtClean="0"/>
              <a:t>Dans le cadre de la formation continue, l’ISSEA a contribué au renforcement des capacités des cadres œuvrant dans la production des statistiques au niveau sectoriel : </a:t>
            </a:r>
            <a:endParaRPr lang="en-ZA" sz="2800" dirty="0" smtClean="0"/>
          </a:p>
          <a:p>
            <a:pPr lvl="1">
              <a:buFont typeface="Wingdings" pitchFamily="2" charset="2"/>
              <a:buChar char="Ø"/>
            </a:pPr>
            <a:r>
              <a:rPr lang="fr-FR" dirty="0" smtClean="0"/>
              <a:t>Tchad : Renforcement des capacités des administrations  pour la production des statistiques courantes(techniques de collecte, traitement et analyse des données, la publication, base de données et l’archivage)</a:t>
            </a:r>
            <a:endParaRPr lang="en-ZA" sz="2400" dirty="0" smtClean="0"/>
          </a:p>
          <a:p>
            <a:pPr lvl="1">
              <a:buFont typeface="Wingdings" pitchFamily="2" charset="2"/>
              <a:buChar char="Ø"/>
            </a:pPr>
            <a:r>
              <a:rPr lang="fr-FR" dirty="0" smtClean="0"/>
              <a:t>Cameroun : Renforcement des capacités des administrations du SSN (y compris Sécurité publique, Armée, Affaires sociales et promotion de la femme, etc.)</a:t>
            </a:r>
            <a:endParaRPr lang="en-ZA" sz="2400" dirty="0" smtClean="0"/>
          </a:p>
          <a:p>
            <a:pPr lvl="1">
              <a:buFont typeface="Wingdings" pitchFamily="2" charset="2"/>
              <a:buChar char="Ø"/>
            </a:pPr>
            <a:r>
              <a:rPr lang="fr-FR" dirty="0" smtClean="0"/>
              <a:t>Congo : Techniques d’Analyse de données d’enquêtes et archivage électronique des données</a:t>
            </a:r>
            <a:endParaRPr lang="en-ZA" sz="2400" dirty="0" smtClean="0"/>
          </a:p>
          <a:p>
            <a:pPr>
              <a:buNone/>
            </a:pPr>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 y="357166"/>
            <a:ext cx="8579296" cy="830458"/>
          </a:xfrm>
        </p:spPr>
        <p:txBody>
          <a:bodyPr>
            <a:normAutofit/>
          </a:bodyPr>
          <a:lstStyle/>
          <a:p>
            <a:r>
              <a:rPr lang="fr-FR" sz="3600" b="1" dirty="0" smtClean="0"/>
              <a:t>Initiatives en faveur de la désagrégation</a:t>
            </a:r>
            <a:endParaRPr lang="fr-FR" sz="3600" b="1" dirty="0"/>
          </a:p>
        </p:txBody>
      </p:sp>
      <p:sp>
        <p:nvSpPr>
          <p:cNvPr id="3" name="Espace réservé du contenu 2"/>
          <p:cNvSpPr>
            <a:spLocks noGrp="1"/>
          </p:cNvSpPr>
          <p:nvPr>
            <p:ph idx="1"/>
          </p:nvPr>
        </p:nvSpPr>
        <p:spPr>
          <a:xfrm>
            <a:off x="251520" y="1196752"/>
            <a:ext cx="8640960" cy="5472608"/>
          </a:xfrm>
        </p:spPr>
        <p:txBody>
          <a:bodyPr>
            <a:normAutofit lnSpcReduction="10000"/>
          </a:bodyPr>
          <a:lstStyle/>
          <a:p>
            <a:r>
              <a:rPr lang="fr-FR" dirty="0" smtClean="0"/>
              <a:t>Actions en formations initiale et continue :</a:t>
            </a:r>
          </a:p>
          <a:p>
            <a:pPr marL="457200" lvl="1" indent="0">
              <a:buNone/>
            </a:pPr>
            <a:endParaRPr lang="fr-FR" dirty="0" smtClean="0"/>
          </a:p>
          <a:p>
            <a:pPr lvl="1">
              <a:buFont typeface="Wingdings" pitchFamily="2" charset="2"/>
              <a:buChar char="Ø"/>
            </a:pPr>
            <a:r>
              <a:rPr lang="fr-FR" dirty="0" smtClean="0"/>
              <a:t>mise à jour des méthodologies sur la collecte de données et sur les applications de numérisation des données :</a:t>
            </a:r>
          </a:p>
          <a:p>
            <a:pPr lvl="2">
              <a:buFont typeface="Wingdings" pitchFamily="2" charset="2"/>
              <a:buChar char="ü"/>
            </a:pPr>
            <a:r>
              <a:rPr lang="fr-FR" dirty="0" smtClean="0"/>
              <a:t> inclusion systématique d’une étape sur la collecte d’informations caractéristiques des localités (fiche localité) visitées lors des enquêtes académiques (menée par les étudiants sous l’encadrement des enseignants-chercheurs).</a:t>
            </a:r>
          </a:p>
          <a:p>
            <a:pPr marL="1371600" lvl="3" indent="0">
              <a:buNone/>
            </a:pPr>
            <a:endParaRPr lang="fr-FR" dirty="0"/>
          </a:p>
          <a:p>
            <a:pPr lvl="2">
              <a:buFont typeface="Wingdings" pitchFamily="2" charset="2"/>
              <a:buChar char="ü"/>
            </a:pPr>
            <a:r>
              <a:rPr lang="fr-FR" dirty="0"/>
              <a:t> </a:t>
            </a:r>
            <a:r>
              <a:rPr lang="fr-FR" dirty="0" smtClean="0"/>
              <a:t>introduction de la géolocalisation des infrastructures via collecte GPS.</a:t>
            </a:r>
          </a:p>
        </p:txBody>
      </p:sp>
    </p:spTree>
    <p:extLst>
      <p:ext uri="{BB962C8B-B14F-4D97-AF65-F5344CB8AC3E}">
        <p14:creationId xmlns:p14="http://schemas.microsoft.com/office/powerpoint/2010/main" val="4007546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 y="285728"/>
            <a:ext cx="8579296" cy="901896"/>
          </a:xfrm>
        </p:spPr>
        <p:txBody>
          <a:bodyPr>
            <a:normAutofit/>
          </a:bodyPr>
          <a:lstStyle/>
          <a:p>
            <a:r>
              <a:rPr lang="fr-FR" sz="3600" b="1" dirty="0" smtClean="0"/>
              <a:t>Initiatives en faveur de la désagrégation</a:t>
            </a:r>
            <a:endParaRPr lang="fr-FR" sz="3600" b="1" dirty="0"/>
          </a:p>
        </p:txBody>
      </p:sp>
      <p:sp>
        <p:nvSpPr>
          <p:cNvPr id="3" name="Espace réservé du contenu 2"/>
          <p:cNvSpPr>
            <a:spLocks noGrp="1"/>
          </p:cNvSpPr>
          <p:nvPr>
            <p:ph idx="1"/>
          </p:nvPr>
        </p:nvSpPr>
        <p:spPr>
          <a:xfrm>
            <a:off x="251520" y="1196752"/>
            <a:ext cx="8640960" cy="5472608"/>
          </a:xfrm>
        </p:spPr>
        <p:txBody>
          <a:bodyPr>
            <a:normAutofit/>
          </a:bodyPr>
          <a:lstStyle/>
          <a:p>
            <a:r>
              <a:rPr lang="fr-FR" dirty="0" smtClean="0"/>
              <a:t>Actions en formations initiale et continue :</a:t>
            </a:r>
          </a:p>
          <a:p>
            <a:pPr lvl="1">
              <a:buFont typeface="Wingdings" pitchFamily="2" charset="2"/>
              <a:buChar char="Ø"/>
            </a:pPr>
            <a:r>
              <a:rPr lang="fr-FR" dirty="0" smtClean="0"/>
              <a:t> mise à jours de module d’analyse :</a:t>
            </a:r>
          </a:p>
          <a:p>
            <a:pPr marL="457200" lvl="1" indent="0">
              <a:buNone/>
            </a:pPr>
            <a:endParaRPr lang="fr-FR" dirty="0" smtClean="0"/>
          </a:p>
          <a:p>
            <a:pPr lvl="2">
              <a:buFont typeface="Wingdings" pitchFamily="2" charset="2"/>
              <a:buChar char="ü"/>
            </a:pPr>
            <a:r>
              <a:rPr lang="fr-FR" dirty="0" smtClean="0"/>
              <a:t>modules sur les statistiques sectorielles : statistique de la santé, de l’éducation, … </a:t>
            </a:r>
          </a:p>
          <a:p>
            <a:pPr marL="914400" lvl="2" indent="0">
              <a:buNone/>
            </a:pPr>
            <a:endParaRPr lang="fr-FR" dirty="0" smtClean="0"/>
          </a:p>
          <a:p>
            <a:pPr lvl="2">
              <a:buFont typeface="Wingdings" pitchFamily="2" charset="2"/>
              <a:buChar char="ü"/>
            </a:pPr>
            <a:r>
              <a:rPr lang="fr-FR" dirty="0" smtClean="0"/>
              <a:t>analyse de la qualité de vie et des discriminations envers les minorités et les groupes vulnérables (analyse de la pauvreté).</a:t>
            </a:r>
          </a:p>
          <a:p>
            <a:pPr marL="914400" lvl="2" indent="0">
              <a:buNone/>
            </a:pPr>
            <a:endParaRPr lang="fr-FR" dirty="0"/>
          </a:p>
          <a:p>
            <a:pPr lvl="2">
              <a:buFont typeface="Wingdings" pitchFamily="2" charset="2"/>
              <a:buChar char="ü"/>
            </a:pPr>
            <a:r>
              <a:rPr lang="fr-FR" dirty="0" smtClean="0"/>
              <a:t> mesure de l’autonomisation des femmes (statistique du genre)</a:t>
            </a:r>
            <a:endParaRPr lang="fr-FR" dirty="0"/>
          </a:p>
        </p:txBody>
      </p:sp>
    </p:spTree>
    <p:extLst>
      <p:ext uri="{BB962C8B-B14F-4D97-AF65-F5344CB8AC3E}">
        <p14:creationId xmlns:p14="http://schemas.microsoft.com/office/powerpoint/2010/main" val="2344374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 y="357166"/>
            <a:ext cx="8579296" cy="830458"/>
          </a:xfrm>
        </p:spPr>
        <p:txBody>
          <a:bodyPr>
            <a:normAutofit/>
          </a:bodyPr>
          <a:lstStyle/>
          <a:p>
            <a:r>
              <a:rPr lang="fr-FR" sz="3600" b="1" dirty="0" smtClean="0"/>
              <a:t>Initiatives en faveur de la désagrégation</a:t>
            </a:r>
            <a:endParaRPr lang="fr-FR" sz="3600" b="1" dirty="0"/>
          </a:p>
        </p:txBody>
      </p:sp>
      <p:sp>
        <p:nvSpPr>
          <p:cNvPr id="3" name="Espace réservé du contenu 2"/>
          <p:cNvSpPr>
            <a:spLocks noGrp="1"/>
          </p:cNvSpPr>
          <p:nvPr>
            <p:ph idx="1"/>
          </p:nvPr>
        </p:nvSpPr>
        <p:spPr>
          <a:xfrm>
            <a:off x="251520" y="1196752"/>
            <a:ext cx="8640960" cy="5472608"/>
          </a:xfrm>
        </p:spPr>
        <p:txBody>
          <a:bodyPr>
            <a:normAutofit/>
          </a:bodyPr>
          <a:lstStyle/>
          <a:p>
            <a:r>
              <a:rPr lang="fr-FR" dirty="0" smtClean="0"/>
              <a:t>Actions en formations initiale et continue :</a:t>
            </a:r>
          </a:p>
          <a:p>
            <a:pPr lvl="2">
              <a:buFont typeface="Wingdings" pitchFamily="2" charset="2"/>
              <a:buChar char="ü"/>
            </a:pPr>
            <a:r>
              <a:rPr lang="fr-FR" dirty="0" smtClean="0"/>
              <a:t> Mise à jour du module de statistiques </a:t>
            </a:r>
            <a:r>
              <a:rPr lang="fr-FR" dirty="0"/>
              <a:t>de </a:t>
            </a:r>
            <a:r>
              <a:rPr lang="fr-FR" dirty="0" smtClean="0"/>
              <a:t>l’environnement</a:t>
            </a:r>
          </a:p>
          <a:p>
            <a:pPr lvl="2">
              <a:buFont typeface="Wingdings" pitchFamily="2" charset="2"/>
              <a:buChar char="ü"/>
            </a:pPr>
            <a:r>
              <a:rPr lang="fr-FR" dirty="0" smtClean="0"/>
              <a:t> Prise en compte des spécificités régionales : focus sur </a:t>
            </a:r>
            <a:r>
              <a:rPr lang="fr-FR" dirty="0"/>
              <a:t>des groupes vulnérables comme les pygmées des </a:t>
            </a:r>
            <a:r>
              <a:rPr lang="fr-FR" dirty="0" smtClean="0"/>
              <a:t>forêts (analyse de leurs </a:t>
            </a:r>
            <a:r>
              <a:rPr lang="fr-FR" dirty="0"/>
              <a:t>capacités de résilience face aux problèmes du changement </a:t>
            </a:r>
            <a:r>
              <a:rPr lang="fr-FR" dirty="0" smtClean="0"/>
              <a:t>climatique).</a:t>
            </a:r>
          </a:p>
          <a:p>
            <a:pPr lvl="2">
              <a:buFont typeface="Wingdings" pitchFamily="2" charset="2"/>
              <a:buChar char="ü"/>
            </a:pPr>
            <a:r>
              <a:rPr lang="fr-FR" dirty="0" smtClean="0"/>
              <a:t>Statistique sur les conditions de vie des ménages à partir des données produites par les INS à divers niveaux de désagrégation</a:t>
            </a:r>
          </a:p>
          <a:p>
            <a:pPr lvl="2">
              <a:buFont typeface="Wingdings" pitchFamily="2" charset="2"/>
              <a:buChar char="ü"/>
            </a:pPr>
            <a:r>
              <a:rPr lang="fr-FR" dirty="0" smtClean="0"/>
              <a:t>Analyse de la pauvreté</a:t>
            </a:r>
          </a:p>
          <a:p>
            <a:pPr lvl="2">
              <a:buFont typeface="Wingdings" pitchFamily="2" charset="2"/>
              <a:buChar char="ü"/>
            </a:pPr>
            <a:r>
              <a:rPr lang="fr-FR" dirty="0" smtClean="0"/>
              <a:t>Autres statistiques appliquées (Education, santé, emploi,  agriculture, …)</a:t>
            </a:r>
          </a:p>
          <a:p>
            <a:pPr lvl="2">
              <a:buNone/>
            </a:pPr>
            <a:endParaRPr lang="fr-FR" dirty="0" smtClean="0"/>
          </a:p>
        </p:txBody>
      </p:sp>
    </p:spTree>
    <p:extLst>
      <p:ext uri="{BB962C8B-B14F-4D97-AF65-F5344CB8AC3E}">
        <p14:creationId xmlns:p14="http://schemas.microsoft.com/office/powerpoint/2010/main" val="2734703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4841</TotalTime>
  <Words>779</Words>
  <Application>Microsoft Office PowerPoint</Application>
  <PresentationFormat>Affichage à l'écran (4:3)</PresentationFormat>
  <Paragraphs>102</Paragraphs>
  <Slides>16</Slides>
  <Notes>7</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Initiatives des Ecoles en faveur de la désagrégation des données: ENSEA d’Abidjan et ISSEA de Yaoundé</vt:lpstr>
      <vt:lpstr>Présentation ENSEA</vt:lpstr>
      <vt:lpstr>Présentation ENSEA</vt:lpstr>
      <vt:lpstr>Présentation ENSEA</vt:lpstr>
      <vt:lpstr>ISSEA de Yaoundé</vt:lpstr>
      <vt:lpstr>ISSEA de Yaoundé</vt:lpstr>
      <vt:lpstr>Initiatives en faveur de la désagrégation</vt:lpstr>
      <vt:lpstr>Initiatives en faveur de la désagrégation</vt:lpstr>
      <vt:lpstr>Initiatives en faveur de la désagrégation</vt:lpstr>
      <vt:lpstr>Initiatives en faveur de la désagrégation</vt:lpstr>
      <vt:lpstr>Initiatives en faveur de la désagrégation</vt:lpstr>
      <vt:lpstr>Initiatives en faveur de la désagrégation</vt:lpstr>
      <vt:lpstr>Initiatives en faveur de la désagrégation</vt:lpstr>
      <vt:lpstr>Initiatives en faveur de la désagrégation</vt:lpstr>
      <vt:lpstr>Conclusion</vt:lpstr>
      <vt:lpstr>Merci pour votre attention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Initiatives en formations initiale et continue en faveur de la désagrégation des données</dc:title>
  <dc:creator>MOUSSA K RICHARD</dc:creator>
  <cp:lastModifiedBy>MOUSSA K RICHARD</cp:lastModifiedBy>
  <cp:revision>47</cp:revision>
  <dcterms:created xsi:type="dcterms:W3CDTF">2017-10-17T16:16:38Z</dcterms:created>
  <dcterms:modified xsi:type="dcterms:W3CDTF">2017-10-26T19:14:21Z</dcterms:modified>
</cp:coreProperties>
</file>