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6" r:id="rId4"/>
    <p:sldId id="278" r:id="rId5"/>
    <p:sldId id="27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4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Sheet1!$J$13</c:f>
              <c:strCache>
                <c:ptCount val="1"/>
                <c:pt idx="0">
                  <c:v>Priorite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Sheet1!$I$14:$I$20</c:f>
              <c:strCache>
                <c:ptCount val="7"/>
                <c:pt idx="0">
                  <c:v>Revenu</c:v>
                </c:pt>
                <c:pt idx="1">
                  <c:v>Age</c:v>
                </c:pt>
                <c:pt idx="2">
                  <c:v>Sexe</c:v>
                </c:pt>
                <c:pt idx="3">
                  <c:v>Race/origine ethnique</c:v>
                </c:pt>
                <c:pt idx="4">
                  <c:v>Statut d'handicap</c:v>
                </c:pt>
                <c:pt idx="5">
                  <c:v>Statut migratoire</c:v>
                </c:pt>
                <c:pt idx="6">
                  <c:v>Zone géographique</c:v>
                </c:pt>
              </c:strCache>
            </c:strRef>
          </c:cat>
          <c:val>
            <c:numRef>
              <c:f>Sheet1!$J$14:$J$20</c:f>
              <c:numCache>
                <c:formatCode>###0</c:formatCode>
                <c:ptCount val="7"/>
                <c:pt idx="0">
                  <c:v>14.0</c:v>
                </c:pt>
                <c:pt idx="1">
                  <c:v>5.0</c:v>
                </c:pt>
                <c:pt idx="2">
                  <c:v>5.0</c:v>
                </c:pt>
                <c:pt idx="3">
                  <c:v>3.0</c:v>
                </c:pt>
                <c:pt idx="4">
                  <c:v>6.0</c:v>
                </c:pt>
                <c:pt idx="5">
                  <c:v>9.0</c:v>
                </c:pt>
                <c:pt idx="6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Sheet1!$K$13</c:f>
              <c:strCache>
                <c:ptCount val="1"/>
                <c:pt idx="0">
                  <c:v>Bienvenue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Sheet1!$I$14:$I$20</c:f>
              <c:strCache>
                <c:ptCount val="7"/>
                <c:pt idx="0">
                  <c:v>Revenu</c:v>
                </c:pt>
                <c:pt idx="1">
                  <c:v>Age</c:v>
                </c:pt>
                <c:pt idx="2">
                  <c:v>Sexe</c:v>
                </c:pt>
                <c:pt idx="3">
                  <c:v>Race/origine ethnique</c:v>
                </c:pt>
                <c:pt idx="4">
                  <c:v>Statut d'handicap</c:v>
                </c:pt>
                <c:pt idx="5">
                  <c:v>Statut migratoire</c:v>
                </c:pt>
                <c:pt idx="6">
                  <c:v>Zone géographique</c:v>
                </c:pt>
              </c:strCache>
            </c:strRef>
          </c:cat>
          <c:val>
            <c:numRef>
              <c:f>Sheet1!$K$14:$K$20</c:f>
              <c:numCache>
                <c:formatCode>###0</c:formatCode>
                <c:ptCount val="7"/>
                <c:pt idx="0">
                  <c:v>3.0</c:v>
                </c:pt>
                <c:pt idx="1">
                  <c:v>5.0</c:v>
                </c:pt>
                <c:pt idx="2">
                  <c:v>4.0</c:v>
                </c:pt>
                <c:pt idx="3">
                  <c:v>5.0</c:v>
                </c:pt>
                <c:pt idx="4">
                  <c:v>9.0</c:v>
                </c:pt>
                <c:pt idx="5">
                  <c:v>7.0</c:v>
                </c:pt>
                <c:pt idx="6">
                  <c:v>9.0</c:v>
                </c:pt>
              </c:numCache>
            </c:numRef>
          </c:val>
        </c:ser>
        <c:ser>
          <c:idx val="2"/>
          <c:order val="2"/>
          <c:tx>
            <c:strRef>
              <c:f>Sheet1!$L$13</c:f>
              <c:strCache>
                <c:ptCount val="1"/>
                <c:pt idx="0">
                  <c:v>Pas necessaire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Sheet1!$I$14:$I$20</c:f>
              <c:strCache>
                <c:ptCount val="7"/>
                <c:pt idx="0">
                  <c:v>Revenu</c:v>
                </c:pt>
                <c:pt idx="1">
                  <c:v>Age</c:v>
                </c:pt>
                <c:pt idx="2">
                  <c:v>Sexe</c:v>
                </c:pt>
                <c:pt idx="3">
                  <c:v>Race/origine ethnique</c:v>
                </c:pt>
                <c:pt idx="4">
                  <c:v>Statut d'handicap</c:v>
                </c:pt>
                <c:pt idx="5">
                  <c:v>Statut migratoire</c:v>
                </c:pt>
                <c:pt idx="6">
                  <c:v>Zone géographique</c:v>
                </c:pt>
              </c:strCache>
            </c:strRef>
          </c:cat>
          <c:val>
            <c:numRef>
              <c:f>Sheet1!$L$14:$L$20</c:f>
              <c:numCache>
                <c:formatCode>###0</c:formatCode>
                <c:ptCount val="7"/>
                <c:pt idx="0" formatCode="General">
                  <c:v>0.0</c:v>
                </c:pt>
                <c:pt idx="1">
                  <c:v>7.0</c:v>
                </c:pt>
                <c:pt idx="2">
                  <c:v>7.0</c:v>
                </c:pt>
                <c:pt idx="3">
                  <c:v>8.0</c:v>
                </c:pt>
                <c:pt idx="4">
                  <c:v>2.0</c:v>
                </c:pt>
                <c:pt idx="5">
                  <c:v>1.0</c:v>
                </c:pt>
                <c:pt idx="6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3"/>
        <c:axId val="-2126276856"/>
        <c:axId val="-2126283432"/>
      </c:barChart>
      <c:catAx>
        <c:axId val="-2126276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-2126283432"/>
        <c:crosses val="autoZero"/>
        <c:auto val="1"/>
        <c:lblAlgn val="ctr"/>
        <c:lblOffset val="100"/>
        <c:noMultiLvlLbl val="0"/>
      </c:catAx>
      <c:valAx>
        <c:axId val="-2126283432"/>
        <c:scaling>
          <c:orientation val="minMax"/>
          <c:max val="14.0"/>
        </c:scaling>
        <c:delete val="0"/>
        <c:axPos val="b"/>
        <c:majorGridlines/>
        <c:numFmt formatCode="###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26276856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Sheet2!$L$22:$L$23</c:f>
              <c:strCache>
                <c:ptCount val="2"/>
                <c:pt idx="1">
                  <c:v>Priorite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Sheet2!$K$24:$K$30</c:f>
              <c:strCache>
                <c:ptCount val="7"/>
                <c:pt idx="0">
                  <c:v>Enquêtes auprès des ménages</c:v>
                </c:pt>
                <c:pt idx="1">
                  <c:v>Recensements</c:v>
                </c:pt>
                <c:pt idx="2">
                  <c:v>Registres d'état civil</c:v>
                </c:pt>
                <c:pt idx="3">
                  <c:v>Registres d'entreprises</c:v>
                </c:pt>
                <c:pt idx="4">
                  <c:v>Données de masse (Big Data)</c:v>
                </c:pt>
                <c:pt idx="5">
                  <c:v>Information géo spatiale</c:v>
                </c:pt>
                <c:pt idx="6">
                  <c:v>Autres fichiers Administratifs Records</c:v>
                </c:pt>
              </c:strCache>
            </c:strRef>
          </c:cat>
          <c:val>
            <c:numRef>
              <c:f>Sheet2!$L$24:$L$30</c:f>
              <c:numCache>
                <c:formatCode>###0</c:formatCode>
                <c:ptCount val="7"/>
                <c:pt idx="0">
                  <c:v>14.0</c:v>
                </c:pt>
                <c:pt idx="1">
                  <c:v>9.0</c:v>
                </c:pt>
                <c:pt idx="2">
                  <c:v>9.0</c:v>
                </c:pt>
                <c:pt idx="3">
                  <c:v>6.0</c:v>
                </c:pt>
                <c:pt idx="4">
                  <c:v>12.0</c:v>
                </c:pt>
                <c:pt idx="5">
                  <c:v>9.0</c:v>
                </c:pt>
                <c:pt idx="6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Sheet2!$M$22:$M$23</c:f>
              <c:strCache>
                <c:ptCount val="2"/>
                <c:pt idx="1">
                  <c:v>Bienvenue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Sheet2!$K$24:$K$30</c:f>
              <c:strCache>
                <c:ptCount val="7"/>
                <c:pt idx="0">
                  <c:v>Enquêtes auprès des ménages</c:v>
                </c:pt>
                <c:pt idx="1">
                  <c:v>Recensements</c:v>
                </c:pt>
                <c:pt idx="2">
                  <c:v>Registres d'état civil</c:v>
                </c:pt>
                <c:pt idx="3">
                  <c:v>Registres d'entreprises</c:v>
                </c:pt>
                <c:pt idx="4">
                  <c:v>Données de masse (Big Data)</c:v>
                </c:pt>
                <c:pt idx="5">
                  <c:v>Information géo spatiale</c:v>
                </c:pt>
                <c:pt idx="6">
                  <c:v>Autres fichiers Administratifs Records</c:v>
                </c:pt>
              </c:strCache>
            </c:strRef>
          </c:cat>
          <c:val>
            <c:numRef>
              <c:f>Sheet2!$M$24:$M$30</c:f>
              <c:numCache>
                <c:formatCode>###0</c:formatCode>
                <c:ptCount val="7"/>
                <c:pt idx="0">
                  <c:v>4.0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6.0</c:v>
                </c:pt>
                <c:pt idx="5">
                  <c:v>8.0</c:v>
                </c:pt>
                <c:pt idx="6">
                  <c:v>8.0</c:v>
                </c:pt>
              </c:numCache>
            </c:numRef>
          </c:val>
        </c:ser>
        <c:ser>
          <c:idx val="2"/>
          <c:order val="2"/>
          <c:tx>
            <c:strRef>
              <c:f>Sheet2!$N$22:$N$23</c:f>
              <c:strCache>
                <c:ptCount val="2"/>
                <c:pt idx="1">
                  <c:v>Pas necessaire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Sheet2!$K$24:$K$30</c:f>
              <c:strCache>
                <c:ptCount val="7"/>
                <c:pt idx="0">
                  <c:v>Enquêtes auprès des ménages</c:v>
                </c:pt>
                <c:pt idx="1">
                  <c:v>Recensements</c:v>
                </c:pt>
                <c:pt idx="2">
                  <c:v>Registres d'état civil</c:v>
                </c:pt>
                <c:pt idx="3">
                  <c:v>Registres d'entreprises</c:v>
                </c:pt>
                <c:pt idx="4">
                  <c:v>Données de masse (Big Data)</c:v>
                </c:pt>
                <c:pt idx="5">
                  <c:v>Information géo spatiale</c:v>
                </c:pt>
                <c:pt idx="6">
                  <c:v>Autres fichiers Administratifs Records</c:v>
                </c:pt>
              </c:strCache>
            </c:strRef>
          </c:cat>
          <c:val>
            <c:numRef>
              <c:f>Sheet2!$N$24:$N$30</c:f>
              <c:numCache>
                <c:formatCode>###0</c:formatCode>
                <c:ptCount val="7"/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26004536"/>
        <c:axId val="-2126377560"/>
      </c:barChart>
      <c:catAx>
        <c:axId val="-2126004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6377560"/>
        <c:crosses val="autoZero"/>
        <c:auto val="1"/>
        <c:lblAlgn val="ctr"/>
        <c:lblOffset val="100"/>
        <c:noMultiLvlLbl val="0"/>
      </c:catAx>
      <c:valAx>
        <c:axId val="-2126377560"/>
        <c:scaling>
          <c:orientation val="minMax"/>
          <c:max val="14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600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15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0" y="3465218"/>
            <a:ext cx="8534400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827" y="6278095"/>
            <a:ext cx="6236620" cy="54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0" y="623133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85583695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2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xfrm>
            <a:off x="11224685" y="6376988"/>
            <a:ext cx="357716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BBA26E-1211-4979-AA88-4021B26A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8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303" y="56700"/>
            <a:ext cx="11553935" cy="492443"/>
          </a:xfrm>
        </p:spPr>
        <p:txBody>
          <a:bodyPr anchor="t"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589479" cy="5529943"/>
          </a:xfrm>
        </p:spPr>
        <p:txBody>
          <a:bodyPr/>
          <a:lstStyle>
            <a:lvl1pPr>
              <a:buClr>
                <a:schemeClr val="tx2"/>
              </a:buClr>
              <a:buSzPct val="11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43378891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687" y="56700"/>
            <a:ext cx="11299372" cy="492443"/>
          </a:xfrm>
        </p:spPr>
        <p:txBody>
          <a:bodyPr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2686" y="604060"/>
            <a:ext cx="11299372" cy="430887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i="1">
                <a:solidFill>
                  <a:schemeClr val="tx2"/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442687" y="1349832"/>
            <a:ext cx="11299372" cy="4936671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0706992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9791623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329876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1" y="3060742"/>
            <a:ext cx="5486400" cy="338554"/>
          </a:xfrm>
          <a:noFill/>
        </p:spPr>
        <p:txBody>
          <a:bodyPr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750886"/>
            <a:ext cx="5486400" cy="1169551"/>
          </a:xfrm>
        </p:spPr>
        <p:txBody>
          <a:bodyPr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3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Section Title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7315200" y="0"/>
            <a:ext cx="4876800" cy="64280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800" baseline="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302244043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6" y="1990427"/>
            <a:ext cx="10367433" cy="1477328"/>
          </a:xfrm>
        </p:spPr>
        <p:txBody>
          <a:bodyPr anchor="b"/>
          <a:lstStyle>
            <a:lvl1pPr>
              <a:spcAft>
                <a:spcPts val="0"/>
              </a:spcAft>
              <a:defRPr sz="9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BIG Word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6" y="3467757"/>
            <a:ext cx="10367433" cy="615553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lang="en-US" sz="4000" b="1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Smaller word</a:t>
            </a:r>
          </a:p>
        </p:txBody>
      </p:sp>
    </p:spTree>
    <p:extLst>
      <p:ext uri="{BB962C8B-B14F-4D97-AF65-F5344CB8AC3E}">
        <p14:creationId xmlns:p14="http://schemas.microsoft.com/office/powerpoint/2010/main" val="2727750349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3" y="4639290"/>
            <a:ext cx="10060516" cy="461665"/>
          </a:xfrm>
        </p:spPr>
        <p:txBody>
          <a:bodyPr anchor="b"/>
          <a:lstStyle>
            <a:lvl1pPr>
              <a:spcAft>
                <a:spcPts val="0"/>
              </a:spcAft>
              <a:defRPr sz="3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3" y="5697071"/>
            <a:ext cx="10060516" cy="400110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>
              <a:spcAft>
                <a:spcPts val="0"/>
              </a:spcAft>
              <a:buFontTx/>
              <a:buNone/>
              <a:defRPr lang="en-US" sz="2600" b="0" baseline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259239207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6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00" y="56697"/>
            <a:ext cx="12091912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" y="598715"/>
            <a:ext cx="12091912" cy="5709557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201" y="6440808"/>
            <a:ext cx="3789891" cy="32814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0" y="6308270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80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med">
    <p:fade/>
  </p:transition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176213" indent="-176213" algn="l" defTabSz="4572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Arial"/>
        <a:buChar char="•"/>
        <a:defRPr sz="2000" b="1" kern="1200">
          <a:solidFill>
            <a:schemeClr val="tx2"/>
          </a:solidFill>
          <a:latin typeface="+mn-lt"/>
          <a:ea typeface="+mn-ea"/>
          <a:cs typeface="Arial"/>
        </a:defRPr>
      </a:lvl1pPr>
      <a:lvl2pPr marL="457200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800" b="1" kern="1200">
          <a:solidFill>
            <a:schemeClr val="tx2"/>
          </a:solidFill>
          <a:latin typeface="+mn-lt"/>
          <a:ea typeface="+mn-ea"/>
          <a:cs typeface="Arial"/>
        </a:defRPr>
      </a:lvl2pPr>
      <a:lvl3pPr marL="795528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600" b="1" kern="1200">
          <a:solidFill>
            <a:schemeClr val="tx2"/>
          </a:solidFill>
          <a:latin typeface="+mn-lt"/>
          <a:ea typeface="+mn-ea"/>
          <a:cs typeface="Arial"/>
        </a:defRPr>
      </a:lvl3pPr>
      <a:lvl4pPr marL="1216152" indent="-173736" algn="l" defTabSz="4572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400" b="1" kern="1200">
          <a:solidFill>
            <a:schemeClr val="tx1"/>
          </a:solidFill>
          <a:latin typeface="+mn-lt"/>
          <a:ea typeface="+mn-ea"/>
          <a:cs typeface="Arial"/>
        </a:defRPr>
      </a:lvl4pPr>
      <a:lvl5pPr marL="1546225" indent="-176213" algn="l" defTabSz="457200" rtl="0" eaLnBrk="1" latinLnBrk="0" hangingPunct="1">
        <a:lnSpc>
          <a:spcPts val="19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lang="en-US" sz="1400" b="1" kern="1200" dirty="0">
          <a:solidFill>
            <a:schemeClr val="tx1"/>
          </a:solidFill>
          <a:latin typeface="+mn-lt"/>
          <a:ea typeface="+mn-ea"/>
          <a:cs typeface="Arial"/>
        </a:defRPr>
      </a:lvl5pPr>
      <a:lvl6pPr marL="1773238" indent="-177800" algn="l" defTabSz="401638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tabLst>
          <a:tab pos="1484313" algn="l"/>
        </a:tabLst>
        <a:defRPr sz="1400" b="1" kern="1200">
          <a:solidFill>
            <a:schemeClr val="tx1"/>
          </a:solidFill>
          <a:latin typeface="Arial"/>
          <a:ea typeface="+mn-ea"/>
          <a:cs typeface="Arial"/>
        </a:defRPr>
      </a:lvl6pPr>
      <a:lvl7pPr marL="2062163" indent="-1762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7pPr>
      <a:lvl8pPr marL="2286000" indent="-173038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8pPr>
      <a:lvl9pPr marL="2452688" indent="-1635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Marcador de Posição do Número do Diapositivo 20"/>
          <p:cNvSpPr>
            <a:spLocks noGrp="1"/>
          </p:cNvSpPr>
          <p:nvPr>
            <p:ph type="sldNum" sz="quarter" idx="4294967295"/>
          </p:nvPr>
        </p:nvSpPr>
        <p:spPr>
          <a:xfrm>
            <a:off x="11844338" y="6380163"/>
            <a:ext cx="347662" cy="269875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fr-FR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fld id="{B01BFE31-AD30-4F55-A4E4-CE7B450CF237}" type="slidenum">
              <a:rPr lang="en-US" altLang="fr-FR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fr-FR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3" name="Rectangle 1"/>
          <p:cNvSpPr>
            <a:spLocks/>
          </p:cNvSpPr>
          <p:nvPr/>
        </p:nvSpPr>
        <p:spPr bwMode="auto">
          <a:xfrm>
            <a:off x="0" y="0"/>
            <a:ext cx="12192000" cy="6848954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10363954" y="266802"/>
            <a:ext cx="97788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  <a:endParaRPr lang="en-US" altLang="fr-FR" sz="27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5" name="Rectangle 4" descr="image2.png"/>
          <p:cNvSpPr>
            <a:spLocks/>
          </p:cNvSpPr>
          <p:nvPr/>
        </p:nvSpPr>
        <p:spPr bwMode="auto">
          <a:xfrm>
            <a:off x="9594216" y="256514"/>
            <a:ext cx="741634" cy="460709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sp>
        <p:nvSpPr>
          <p:cNvPr id="26" name="Rectangle 5"/>
          <p:cNvSpPr txBox="1">
            <a:spLocks noChangeArrowheads="1"/>
          </p:cNvSpPr>
          <p:nvPr/>
        </p:nvSpPr>
        <p:spPr>
          <a:xfrm>
            <a:off x="4540796" y="966083"/>
            <a:ext cx="7583325" cy="2133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2700">
              <a:lnSpc>
                <a:spcPct val="104000"/>
              </a:lnSpc>
            </a:pPr>
            <a:endParaRPr lang="en-US" altLang="fr-FR" sz="4400" b="1" dirty="0">
              <a:solidFill>
                <a:schemeClr val="accent6">
                  <a:lumMod val="20000"/>
                  <a:lumOff val="80000"/>
                </a:schemeClr>
              </a:solidFill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27" name="Rectangle 6"/>
          <p:cNvSpPr>
            <a:spLocks/>
          </p:cNvSpPr>
          <p:nvPr/>
        </p:nvSpPr>
        <p:spPr bwMode="auto">
          <a:xfrm>
            <a:off x="5653862" y="4873370"/>
            <a:ext cx="4938750" cy="53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spcBef>
                <a:spcPts val="100"/>
              </a:spcBef>
            </a:pPr>
            <a:r>
              <a:rPr lang="en-US" altLang="fr-FR" sz="1700" dirty="0" smtClean="0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Meriem Ait Ouyahia </a:t>
            </a:r>
          </a:p>
          <a:p>
            <a:pPr algn="ctr" eaLnBrk="1">
              <a:spcBef>
                <a:spcPts val="100"/>
              </a:spcBef>
            </a:pPr>
            <a:r>
              <a:rPr lang="en-GB" altLang="fr-FR" sz="1700" dirty="0" smtClean="0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African Centre for Statistics</a:t>
            </a:r>
            <a:endParaRPr lang="en-US" altLang="fr-FR" sz="1700" dirty="0">
              <a:solidFill>
                <a:srgbClr val="FFFFFF"/>
              </a:solidFill>
              <a:latin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28" name="Rectangle 7"/>
          <p:cNvSpPr>
            <a:spLocks/>
          </p:cNvSpPr>
          <p:nvPr/>
        </p:nvSpPr>
        <p:spPr bwMode="auto">
          <a:xfrm>
            <a:off x="4674437" y="6160211"/>
            <a:ext cx="51578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/>
            <a:r>
              <a:rPr lang="en-US" altLang="fr-FR" sz="1700" b="1" dirty="0" err="1" smtClean="0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Mahe</a:t>
            </a:r>
            <a:r>
              <a:rPr lang="en-US" altLang="fr-FR" sz="1700" b="1" dirty="0" smtClean="0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, Seychelles, 27 </a:t>
            </a:r>
            <a:r>
              <a:rPr lang="en-US" altLang="fr-FR" sz="1700" b="1" dirty="0" err="1" smtClean="0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octobre</a:t>
            </a:r>
            <a:r>
              <a:rPr lang="en-US" altLang="fr-FR" sz="1700" b="1" dirty="0" smtClean="0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 2017</a:t>
            </a:r>
            <a:endParaRPr lang="en-US" altLang="fr-FR" sz="1700" b="1" dirty="0">
              <a:solidFill>
                <a:srgbClr val="FFFFFF"/>
              </a:solidFill>
              <a:latin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29" name="AutoShape 8"/>
          <p:cNvSpPr>
            <a:spLocks/>
          </p:cNvSpPr>
          <p:nvPr/>
        </p:nvSpPr>
        <p:spPr bwMode="auto">
          <a:xfrm>
            <a:off x="663576" y="3260933"/>
            <a:ext cx="3666966" cy="5113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" name="AutoShape 9"/>
          <p:cNvSpPr>
            <a:spLocks/>
          </p:cNvSpPr>
          <p:nvPr/>
        </p:nvSpPr>
        <p:spPr bwMode="auto">
          <a:xfrm>
            <a:off x="1004887" y="3876883"/>
            <a:ext cx="2646457" cy="5113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1" name="AutoShape 10"/>
          <p:cNvSpPr>
            <a:spLocks/>
          </p:cNvSpPr>
          <p:nvPr/>
        </p:nvSpPr>
        <p:spPr bwMode="auto">
          <a:xfrm>
            <a:off x="1166813" y="4554783"/>
            <a:ext cx="2760367" cy="5097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2" name="AutoShape 11"/>
          <p:cNvSpPr>
            <a:spLocks/>
          </p:cNvSpPr>
          <p:nvPr/>
        </p:nvSpPr>
        <p:spPr bwMode="auto">
          <a:xfrm>
            <a:off x="1166814" y="5240583"/>
            <a:ext cx="2104994" cy="5097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3" name="AutoShape 12"/>
          <p:cNvSpPr>
            <a:spLocks/>
          </p:cNvSpPr>
          <p:nvPr/>
        </p:nvSpPr>
        <p:spPr bwMode="auto">
          <a:xfrm>
            <a:off x="1411289" y="5910471"/>
            <a:ext cx="1451182" cy="5113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4" name="AutoShape 13"/>
          <p:cNvSpPr>
            <a:spLocks/>
          </p:cNvSpPr>
          <p:nvPr/>
        </p:nvSpPr>
        <p:spPr bwMode="auto">
          <a:xfrm>
            <a:off x="-1" y="-12144"/>
            <a:ext cx="987741" cy="49705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5" name="AutoShape 14"/>
          <p:cNvSpPr>
            <a:spLocks/>
          </p:cNvSpPr>
          <p:nvPr/>
        </p:nvSpPr>
        <p:spPr bwMode="auto">
          <a:xfrm>
            <a:off x="1519239" y="6539285"/>
            <a:ext cx="777084" cy="30967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6" name="AutoShape 15"/>
          <p:cNvSpPr>
            <a:spLocks/>
          </p:cNvSpPr>
          <p:nvPr/>
        </p:nvSpPr>
        <p:spPr bwMode="auto">
          <a:xfrm>
            <a:off x="0" y="560633"/>
            <a:ext cx="1510478" cy="5097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7" name="AutoShape 16"/>
          <p:cNvSpPr>
            <a:spLocks/>
          </p:cNvSpPr>
          <p:nvPr/>
        </p:nvSpPr>
        <p:spPr bwMode="auto">
          <a:xfrm>
            <a:off x="0" y="1225795"/>
            <a:ext cx="3014714" cy="50976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8" name="AutoShape 17"/>
          <p:cNvSpPr>
            <a:spLocks/>
          </p:cNvSpPr>
          <p:nvPr/>
        </p:nvSpPr>
        <p:spPr bwMode="auto">
          <a:xfrm>
            <a:off x="0" y="1859183"/>
            <a:ext cx="3373609" cy="5097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9" name="AutoShape 18"/>
          <p:cNvSpPr>
            <a:spLocks/>
          </p:cNvSpPr>
          <p:nvPr/>
        </p:nvSpPr>
        <p:spPr bwMode="auto">
          <a:xfrm>
            <a:off x="0" y="2587833"/>
            <a:ext cx="4540796" cy="5113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" name="Rectangle 19"/>
          <p:cNvSpPr>
            <a:spLocks/>
          </p:cNvSpPr>
          <p:nvPr/>
        </p:nvSpPr>
        <p:spPr bwMode="auto">
          <a:xfrm>
            <a:off x="4441588" y="3885276"/>
            <a:ext cx="680002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/>
            <a:r>
              <a:rPr lang="fr-FR" altLang="fr-FR" sz="1900" b="1" dirty="0">
                <a:solidFill>
                  <a:srgbClr val="FFC000"/>
                </a:solidFill>
                <a:latin typeface="Lato" panose="020F0502020204030203" pitchFamily="34" charset="0"/>
                <a:sym typeface="Lato" panose="020F0502020204030203" pitchFamily="34" charset="0"/>
              </a:rPr>
              <a:t>Atelier </a:t>
            </a:r>
            <a:r>
              <a:rPr lang="fr-FR" altLang="fr-FR" sz="1900" b="1" dirty="0" err="1">
                <a:solidFill>
                  <a:srgbClr val="FFC000"/>
                </a:solidFill>
                <a:latin typeface="Lato" panose="020F0502020204030203" pitchFamily="34" charset="0"/>
                <a:sym typeface="Lato" panose="020F0502020204030203" pitchFamily="34" charset="0"/>
              </a:rPr>
              <a:t>sous-régional</a:t>
            </a:r>
            <a:r>
              <a:rPr lang="fr-FR" altLang="fr-FR" sz="1900" b="1" dirty="0">
                <a:solidFill>
                  <a:srgbClr val="FFC000"/>
                </a:solidFill>
                <a:latin typeface="Lato" panose="020F0502020204030203" pitchFamily="34" charset="0"/>
                <a:sym typeface="Lato" panose="020F0502020204030203" pitchFamily="34" charset="0"/>
              </a:rPr>
              <a:t> sur la désagrégation des données</a:t>
            </a:r>
            <a:endParaRPr lang="en-US" altLang="fr-FR" sz="1900" b="1" dirty="0">
              <a:solidFill>
                <a:srgbClr val="FFC000"/>
              </a:solidFill>
              <a:latin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43" name="Rectangle 5"/>
          <p:cNvSpPr txBox="1">
            <a:spLocks noChangeArrowheads="1"/>
          </p:cNvSpPr>
          <p:nvPr/>
        </p:nvSpPr>
        <p:spPr>
          <a:xfrm>
            <a:off x="4693196" y="1118483"/>
            <a:ext cx="7583325" cy="21331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2700">
              <a:lnSpc>
                <a:spcPct val="104000"/>
              </a:lnSpc>
            </a:pPr>
            <a:r>
              <a:rPr lang="en-US" altLang="fr-FR" sz="4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Besoins</a:t>
            </a:r>
            <a:r>
              <a:rPr lang="en-US" altLang="fr-FR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en </a:t>
            </a:r>
            <a:r>
              <a:rPr lang="en-US" altLang="fr-FR" sz="4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reforcement</a:t>
            </a:r>
            <a:r>
              <a:rPr lang="en-US" altLang="fr-FR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des </a:t>
            </a:r>
            <a:r>
              <a:rPr lang="en-US" altLang="fr-FR" sz="4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capacités</a:t>
            </a:r>
            <a:r>
              <a:rPr lang="en-US" altLang="fr-FR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des pays pour </a:t>
            </a:r>
            <a:r>
              <a:rPr lang="en-US" altLang="fr-FR" sz="4400" b="1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répondre</a:t>
            </a:r>
            <a:r>
              <a:rPr lang="en-US" altLang="fr-FR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aux exigencies des </a:t>
            </a:r>
            <a:r>
              <a:rPr lang="en-US" altLang="fr-FR" sz="4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données</a:t>
            </a:r>
            <a:r>
              <a:rPr lang="en-US" altLang="fr-FR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des ODD</a:t>
            </a:r>
            <a:endParaRPr lang="en-US" altLang="fr-FR" sz="4400" b="1" dirty="0">
              <a:solidFill>
                <a:schemeClr val="accent6">
                  <a:lumMod val="20000"/>
                  <a:lumOff val="80000"/>
                </a:schemeClr>
              </a:solidFill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9306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Contexte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L’objectif est de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présenter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les résultats de la section 4 du questionnaire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d’auto-évaluation  sur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les </a:t>
            </a:r>
            <a: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  <a:t>« Besoins </a:t>
            </a:r>
            <a:r>
              <a:rPr lang="fr-FR" i="1" dirty="0">
                <a:solidFill>
                  <a:schemeClr val="tx2">
                    <a:lumMod val="75000"/>
                  </a:schemeClr>
                </a:solidFill>
              </a:rPr>
              <a:t>de renforcement des capacités pour la désagrégation des </a:t>
            </a:r>
            <a:r>
              <a:rPr lang="fr-FR" i="1" dirty="0" smtClean="0">
                <a:solidFill>
                  <a:schemeClr val="tx2">
                    <a:lumMod val="75000"/>
                  </a:schemeClr>
                </a:solidFill>
              </a:rPr>
              <a:t>données »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Trois questions étaient posées</a:t>
            </a:r>
          </a:p>
          <a:p>
            <a:pPr lvl="1"/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Q4.1-Pour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lesquels des domaines de désagrégation des données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suivants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votre institut voudrait recevoir un renforcement des capacités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  <a:p>
            <a:pPr lvl="1"/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Q4.2-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Pour lesquelles des sources des données suivantes, votre institut souhaiterait-il recevoir un renforcement des capacités dans la mise en œuvre des modules pour la désagrégation des données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  <a:p>
            <a:pPr lvl="1"/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Q4.3-Veuillez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décrire les deux ou trois principaux domaines dans lesquels votre institut souhaiterait recevoir un appui au renforcement des capacités en ce qui concerne les questions de désagrégation des données</a:t>
            </a:r>
          </a:p>
          <a:p>
            <a:r>
              <a:rPr lang="fr-FR" dirty="0" smtClean="0">
                <a:solidFill>
                  <a:srgbClr val="005C91"/>
                </a:solidFill>
              </a:rPr>
              <a:t>18 questionnaires valides sur les 25 pays enquêtés</a:t>
            </a:r>
            <a:endParaRPr lang="en-US" dirty="0">
              <a:solidFill>
                <a:srgbClr val="005C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8648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61665"/>
          </a:xfrm>
        </p:spPr>
        <p:txBody>
          <a:bodyPr/>
          <a:lstStyle/>
          <a:p>
            <a:r>
              <a:rPr lang="fr-FR" sz="3000" dirty="0" smtClean="0">
                <a:solidFill>
                  <a:srgbClr val="003D61"/>
                </a:solidFill>
              </a:rPr>
              <a:t>Besoin en renforcement des capacités pour la désagrégation </a:t>
            </a:r>
            <a:endParaRPr lang="en-US" sz="3000" dirty="0">
              <a:solidFill>
                <a:srgbClr val="003D6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48966919"/>
              </p:ext>
            </p:extLst>
          </p:nvPr>
        </p:nvGraphicFramePr>
        <p:xfrm>
          <a:off x="276225" y="757238"/>
          <a:ext cx="11588750" cy="552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260810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923330"/>
          </a:xfrm>
        </p:spPr>
        <p:txBody>
          <a:bodyPr/>
          <a:lstStyle/>
          <a:p>
            <a:r>
              <a:rPr lang="fr-FR" sz="3000" dirty="0" smtClean="0">
                <a:solidFill>
                  <a:srgbClr val="003D61"/>
                </a:solidFill>
              </a:rPr>
              <a:t>Besoin en renforcement des capacités pour développer les modules de désagrégation </a:t>
            </a:r>
            <a:endParaRPr lang="en-US" sz="3000" dirty="0">
              <a:solidFill>
                <a:srgbClr val="003D6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92774096"/>
              </p:ext>
            </p:extLst>
          </p:nvPr>
        </p:nvGraphicFramePr>
        <p:xfrm>
          <a:off x="276225" y="757238"/>
          <a:ext cx="11588750" cy="552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278791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984885"/>
          </a:xfrm>
        </p:spPr>
        <p:txBody>
          <a:bodyPr/>
          <a:lstStyle/>
          <a:p>
            <a:r>
              <a:rPr lang="fr-FR" dirty="0" smtClean="0">
                <a:solidFill>
                  <a:srgbClr val="003D61"/>
                </a:solidFill>
              </a:rPr>
              <a:t>Principaux </a:t>
            </a:r>
            <a:r>
              <a:rPr lang="fr-FR" dirty="0">
                <a:solidFill>
                  <a:srgbClr val="003D61"/>
                </a:solidFill>
              </a:rPr>
              <a:t>domaines </a:t>
            </a:r>
            <a:r>
              <a:rPr lang="fr-FR" dirty="0" smtClean="0">
                <a:solidFill>
                  <a:srgbClr val="003D61"/>
                </a:solidFill>
              </a:rPr>
              <a:t>où un </a:t>
            </a:r>
            <a:r>
              <a:rPr lang="fr-FR" dirty="0">
                <a:solidFill>
                  <a:srgbClr val="003D61"/>
                </a:solidFill>
              </a:rPr>
              <a:t>appui au renforcement des </a:t>
            </a:r>
            <a:r>
              <a:rPr lang="fr-FR" dirty="0" smtClean="0">
                <a:solidFill>
                  <a:srgbClr val="003D61"/>
                </a:solidFill>
              </a:rPr>
              <a:t>capacités est nécessaire</a:t>
            </a:r>
            <a:endParaRPr lang="en-US" dirty="0">
              <a:solidFill>
                <a:srgbClr val="003D6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5951" y="1233714"/>
            <a:ext cx="11589479" cy="5052789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Priorité 1: Santé, Education, Migration, Economie/revenu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Priorité 2: Etat civil, handicap, Recensement, Données de masse (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Big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data)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Priorité 3: Environnement, Pauvreté, Statistiques des entreprises, Comptes nationaux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1116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3884614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fr-FR" sz="5500" b="1" dirty="0" smtClean="0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Merci !</a:t>
            </a:r>
            <a:endParaRPr lang="en-US" altLang="fr-FR" sz="5500" b="1" dirty="0">
              <a:solidFill>
                <a:srgbClr val="FFFFFF"/>
              </a:solidFill>
              <a:latin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22532" name="Rectangle 3"/>
          <p:cNvSpPr>
            <a:spLocks/>
          </p:cNvSpPr>
          <p:nvPr/>
        </p:nvSpPr>
        <p:spPr bwMode="auto">
          <a:xfrm>
            <a:off x="9755188" y="184150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  <a:endParaRPr lang="en-US" altLang="fr-FR" sz="27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2533" name="Rectangle 4" descr="image7.png"/>
          <p:cNvSpPr>
            <a:spLocks/>
          </p:cNvSpPr>
          <p:nvPr/>
        </p:nvSpPr>
        <p:spPr bwMode="auto">
          <a:xfrm>
            <a:off x="9140825" y="171451"/>
            <a:ext cx="573088" cy="479425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sp>
        <p:nvSpPr>
          <p:cNvPr id="22534" name="AutoShape 5"/>
          <p:cNvSpPr>
            <a:spLocks/>
          </p:cNvSpPr>
          <p:nvPr/>
        </p:nvSpPr>
        <p:spPr bwMode="auto">
          <a:xfrm>
            <a:off x="5448301" y="6135689"/>
            <a:ext cx="129381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2536" name="Rectangle 7"/>
          <p:cNvSpPr>
            <a:spLocks/>
          </p:cNvSpPr>
          <p:nvPr/>
        </p:nvSpPr>
        <p:spPr bwMode="auto">
          <a:xfrm>
            <a:off x="5641975" y="6261100"/>
            <a:ext cx="908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1200" b="1">
                <a:solidFill>
                  <a:srgbClr val="FFFFFF"/>
                </a:solidFill>
                <a:latin typeface="Lato" panose="020F0502020204030203" pitchFamily="34" charset="0"/>
                <a:sym typeface="Lato" panose="020F0502020204030203" pitchFamily="34" charset="0"/>
              </a:rPr>
              <a:t>UNECA.ORG</a:t>
            </a:r>
          </a:p>
        </p:txBody>
      </p:sp>
      <p:pic>
        <p:nvPicPr>
          <p:cNvPr id="22537" name="Picture 8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1" y="1171576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2538" name="Picture 9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1" y="2174876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8446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DF-ACS Theme">
  <a:themeElements>
    <a:clrScheme name="Esri Branding Colors 2013_Blue Background">
      <a:dk1>
        <a:sysClr val="windowText" lastClr="000000"/>
      </a:dk1>
      <a:lt1>
        <a:sysClr val="window" lastClr="FFFFFF"/>
      </a:lt1>
      <a:dk2>
        <a:srgbClr val="007AC2"/>
      </a:dk2>
      <a:lt2>
        <a:srgbClr val="FFFF96"/>
      </a:lt2>
      <a:accent1>
        <a:srgbClr val="35AC46"/>
      </a:accent1>
      <a:accent2>
        <a:srgbClr val="AAD04B"/>
      </a:accent2>
      <a:accent3>
        <a:srgbClr val="F89927"/>
      </a:accent3>
      <a:accent4>
        <a:srgbClr val="00B9F2"/>
      </a:accent4>
      <a:accent5>
        <a:srgbClr val="8E499B"/>
      </a:accent5>
      <a:accent6>
        <a:srgbClr val="BE9969"/>
      </a:accent6>
      <a:hlink>
        <a:srgbClr val="C9F2FF"/>
      </a:hlink>
      <a:folHlink>
        <a:srgbClr val="94E6FF"/>
      </a:folHlink>
    </a:clrScheme>
    <a:fontScheme name="Esri-Aria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eaLnBrk="0" fontAlgn="base" hangingPunct="0">
          <a:spcBef>
            <a:spcPct val="0"/>
          </a:spcBef>
          <a:spcAft>
            <a:spcPct val="0"/>
          </a:spcAft>
          <a:defRPr sz="1400" b="1" dirty="0">
            <a:solidFill>
              <a:srgbClr val="000000"/>
            </a:solidFill>
            <a:latin typeface="Arial" charset="0"/>
            <a:ea typeface="ＭＳ Ｐゴシック" pitchFamily="16" charset="-128"/>
            <a:cs typeface="ＭＳ Ｐゴシック" pitchFamily="-97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effectLst/>
      </a:spPr>
      <a:bodyPr wrap="square" lIns="0" tIns="0" rIns="0" bIns="0" rtlCol="0">
        <a:noAutofit/>
      </a:bodyPr>
      <a:lstStyle>
        <a:defPPr algn="l" eaLnBrk="0" hangingPunct="0">
          <a:defRPr dirty="0" err="1" smtClean="0"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plate" id="{B5E9E839-4D9B-4B72-8CA8-25BC623A51D9}" vid="{898B1AD9-E3FC-431B-A92D-15992F2E7C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Africa first template</Template>
  <TotalTime>296</TotalTime>
  <Words>135</Words>
  <Application>Microsoft Macintosh PowerPoint</Application>
  <PresentationFormat>Custom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WDF-ACS Theme</vt:lpstr>
      <vt:lpstr>PowerPoint Presentation</vt:lpstr>
      <vt:lpstr>Contexte</vt:lpstr>
      <vt:lpstr>Besoin en renforcement des capacités pour la désagrégation </vt:lpstr>
      <vt:lpstr>Besoin en renforcement des capacités pour développer les modules de désagrégation </vt:lpstr>
      <vt:lpstr>Principaux domaines où un appui au renforcement des capacités est nécessaire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Léandre NGOGANG WANDJI</dc:creator>
  <cp:lastModifiedBy>Meriem Ait-Ouyahia</cp:lastModifiedBy>
  <cp:revision>57</cp:revision>
  <dcterms:created xsi:type="dcterms:W3CDTF">2017-09-27T19:06:39Z</dcterms:created>
  <dcterms:modified xsi:type="dcterms:W3CDTF">2017-10-27T03:53:02Z</dcterms:modified>
</cp:coreProperties>
</file>