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39" r:id="rId2"/>
    <p:sldId id="665" r:id="rId3"/>
    <p:sldId id="660" r:id="rId4"/>
    <p:sldId id="661" r:id="rId5"/>
    <p:sldId id="662" r:id="rId6"/>
    <p:sldId id="663" r:id="rId7"/>
    <p:sldId id="672" r:id="rId8"/>
    <p:sldId id="673" r:id="rId9"/>
    <p:sldId id="674" r:id="rId10"/>
    <p:sldId id="675" r:id="rId11"/>
    <p:sldId id="676" r:id="rId12"/>
    <p:sldId id="677" r:id="rId13"/>
    <p:sldId id="664" r:id="rId14"/>
    <p:sldId id="678" r:id="rId15"/>
  </p:sldIdLst>
  <p:sldSz cx="9144000" cy="5715000" type="screen16x10"/>
  <p:notesSz cx="7010400" cy="9296400"/>
  <p:custShowLst>
    <p:custShow name="Ankara" id="0">
      <p:sldLst/>
    </p:custShow>
  </p:custShow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E6F4FE"/>
    <a:srgbClr val="FF3399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3" autoAdjust="0"/>
    <p:restoredTop sz="96417" autoAdjust="0"/>
  </p:normalViewPr>
  <p:slideViewPr>
    <p:cSldViewPr snapToGrid="0">
      <p:cViewPr varScale="1">
        <p:scale>
          <a:sx n="152" d="100"/>
          <a:sy n="152" d="100"/>
        </p:scale>
        <p:origin x="354" y="1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0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notesViewPr>
    <p:cSldViewPr snapToGrid="0">
      <p:cViewPr varScale="1">
        <p:scale>
          <a:sx n="89" d="100"/>
          <a:sy n="89" d="100"/>
        </p:scale>
        <p:origin x="37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b33747bfa732b1e" providerId="LiveId" clId="{8FA19599-2B74-4C33-B34F-D0CE280D134E}"/>
    <pc:docChg chg="custSel modSld">
      <pc:chgData name="" userId="0b33747bfa732b1e" providerId="LiveId" clId="{8FA19599-2B74-4C33-B34F-D0CE280D134E}" dt="2017-10-25T02:33:55.244" v="52" actId="20577"/>
      <pc:docMkLst>
        <pc:docMk/>
      </pc:docMkLst>
      <pc:sldChg chg="modSp">
        <pc:chgData name="" userId="0b33747bfa732b1e" providerId="LiveId" clId="{8FA19599-2B74-4C33-B34F-D0CE280D134E}" dt="2017-10-25T02:33:55.244" v="52" actId="20577"/>
        <pc:sldMkLst>
          <pc:docMk/>
          <pc:sldMk cId="0" sldId="633"/>
        </pc:sldMkLst>
        <pc:spChg chg="mod">
          <ac:chgData name="" userId="0b33747bfa732b1e" providerId="LiveId" clId="{8FA19599-2B74-4C33-B34F-D0CE280D134E}" dt="2017-10-25T02:33:55.244" v="52" actId="20577"/>
          <ac:spMkLst>
            <pc:docMk/>
            <pc:sldMk cId="0" sldId="633"/>
            <ac:spMk id="316418" creationId="{B9348901-64E8-4BDC-948E-2999C5765B49}"/>
          </ac:spMkLst>
        </pc:spChg>
      </pc:sldChg>
      <pc:sldChg chg="modSp">
        <pc:chgData name="" userId="0b33747bfa732b1e" providerId="LiveId" clId="{8FA19599-2B74-4C33-B34F-D0CE280D134E}" dt="2017-10-25T02:33:03.511" v="48" actId="313"/>
        <pc:sldMkLst>
          <pc:docMk/>
          <pc:sldMk cId="0" sldId="635"/>
        </pc:sldMkLst>
        <pc:spChg chg="mod">
          <ac:chgData name="" userId="0b33747bfa732b1e" providerId="LiveId" clId="{8FA19599-2B74-4C33-B34F-D0CE280D134E}" dt="2017-10-25T02:33:03.511" v="48" actId="313"/>
          <ac:spMkLst>
            <pc:docMk/>
            <pc:sldMk cId="0" sldId="635"/>
            <ac:spMk id="2253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CE62F03-4A3A-40C2-9C9D-742C13DA63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FC694CA-8625-4F1D-9B69-E4B8B460DE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B67364D7-F0F9-4352-8345-9E6F4DB933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384C134F-EAD7-4E04-B3A6-1D483D69DC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6A900DB-8F43-4BBC-904F-3BBF74ADC6D0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0A0A5003-0670-41C0-BA7A-B526C0DAAA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BC19C3B-7133-4029-B50C-00D0E1C123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696913"/>
            <a:ext cx="55784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DE0C9C69-0272-4B93-A0B7-9DA1F931C9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7958CB0D-1E1C-47BC-B57F-0DA4DB92F1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976DCF25-6FED-4615-9D7B-8FA87C3E3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4C11A37A-9800-462C-84BA-2DAB31512C1C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51DA2-4B96-45C6-ADB2-08BC4AC06BEC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D0E65D-64EB-4BD9-882E-AA2AC69C7D0D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B41102-490F-4184-ADBA-15CFD48BAF53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62BE57-EBCF-4D18-B140-7D131BAA01A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3A5298-8676-4C54-8349-61729AC9AE80}" type="slidenum">
              <a:rPr lang="en-US" altLang="zh-CN" b="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 b="0">
              <a:latin typeface="Tahoma" panose="020B0604030504040204" pitchFamily="34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D4F8C-8AF0-4C83-80B1-E6A5314DEF1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EFAC4-8A80-49B3-B99F-56B3BBC42C68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36847-A62C-4D0B-A254-E7C70863399D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945786-B95E-4397-89DB-33DF27B2568F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AD49DD-C83F-407A-B9B0-D7432E9C2FE1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B5621-2E4D-46AF-844F-F7BEA1B9911E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3DEE0-68F7-40CA-BBE3-00669BFB8B45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1BC4B-E0F2-4909-B5AC-18385C2DAE8C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F132-F3C1-4B7D-8D02-6D851D362385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5061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CA1C-6DB1-4B3B-AB72-54FE1B37C9BD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0049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E949-BE27-43B1-A228-CDB6333D3A05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1765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AA73-C727-4FB9-B637-762ED64B2EBB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821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EEC0-A5D0-484A-A198-768BF6210430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0161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57CE-6DE6-4F37-97CD-9C6A312C49B9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327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FD07-BF55-453D-818F-0536824C60B1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1491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C786-E86A-4D73-9D52-8D4DA79D62D4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3409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F388-69AB-44C6-A7EF-22575F4E3AD3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77355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3ED8-7A1A-481D-A74A-2B0FD76BF256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1375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AE56-65D6-47D1-974C-B6F28DC14CA3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65966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60B6-3816-45FB-9424-8965F571CE1A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622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086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619EB5-AF5C-417B-B879-C5F70CFDBD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EC3630-13C9-4842-9153-12BD01883B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BCEC99-665B-4182-8C5F-4E7BD01544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5E000F0-AE01-4FBE-996A-02B75CDE4C85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  <p:pic>
        <p:nvPicPr>
          <p:cNvPr id="1031" name="Picture 11" descr="UNSD_second_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hlg/Cape-Town-Global-Action-Pla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dataforum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38" y="1087438"/>
            <a:ext cx="7751762" cy="3157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altLang="en-US" sz="1600"/>
              <a:t>10th Tranche UN Development Account Programme (DA10)</a:t>
            </a:r>
          </a:p>
          <a:p>
            <a:pPr>
              <a:lnSpc>
                <a:spcPct val="90000"/>
              </a:lnSpc>
              <a:spcBef>
                <a:spcPts val="1200"/>
              </a:spcBef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GB" altLang="en-US" sz="160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altLang="en-US" sz="2000" b="1">
                <a:solidFill>
                  <a:srgbClr val="0000FF"/>
                </a:solidFill>
              </a:rPr>
              <a:t>Bolster Data for the SDGs: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altLang="fr-FR" sz="2000" b="1">
                <a:solidFill>
                  <a:srgbClr val="0000FF"/>
                </a:solidFill>
              </a:rPr>
              <a:t>UNSD Capacity Building Initiatives</a:t>
            </a:r>
          </a:p>
          <a:p>
            <a:pPr eaLnBrk="1" hangingPunct="1">
              <a:lnSpc>
                <a:spcPct val="150000"/>
              </a:lnSpc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GB" altLang="en-US" sz="2000" b="1">
              <a:solidFill>
                <a:srgbClr val="0000FF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189038" y="4513263"/>
            <a:ext cx="68659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▫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600" b="0"/>
              <a:t>Session 5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1600" b="0"/>
              <a:t>Sub-regional workshop on data disaggregation for SDG Indicators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1600" b="0"/>
              <a:t>24-27 October 2017, Victoria, Seychelles</a:t>
            </a:r>
          </a:p>
        </p:txBody>
      </p:sp>
      <p:pic>
        <p:nvPicPr>
          <p:cNvPr id="50180" name="Picture 2" descr="Image result for disag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214688"/>
            <a:ext cx="14557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954088"/>
            <a:ext cx="8002587" cy="606425"/>
          </a:xfrm>
        </p:spPr>
        <p:txBody>
          <a:bodyPr/>
          <a:lstStyle/>
          <a:p>
            <a:pPr eaLnBrk="1" hangingPunct="1"/>
            <a:r>
              <a:rPr lang="en-GB" altLang="en-US" sz="2400" b="1"/>
              <a:t>Other Key on-going UNSD Projects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941B7B-D8E2-4FFE-AFB5-7131B4A36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668463"/>
            <a:ext cx="8318500" cy="39052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sz="1800" b="1" dirty="0"/>
              <a:t>Development Account 9 (DA9)</a:t>
            </a:r>
          </a:p>
          <a:p>
            <a:pPr marL="623888" lvl="2" indent="-268288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buFont typeface="Arial" panose="020B0604020202020204" pitchFamily="34" charset="0"/>
              <a:buChar char="−"/>
              <a:defRPr/>
            </a:pPr>
            <a:r>
              <a:rPr lang="en-US" sz="1600" dirty="0">
                <a:ea typeface="+mn-ea"/>
              </a:rPr>
              <a:t>Enhancing national statistical capacity to measure, monitor, assess and report on progress on achieving post-2015 goals and targets for sustainable development</a:t>
            </a:r>
          </a:p>
          <a:p>
            <a:pPr marL="623888" lvl="2" indent="-268288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buFont typeface="Arial" panose="020B0604020202020204" pitchFamily="34" charset="0"/>
              <a:buChar char="−"/>
              <a:defRPr/>
            </a:pPr>
            <a:r>
              <a:rPr lang="en-US" sz="1600" dirty="0">
                <a:ea typeface="+mn-ea"/>
              </a:rPr>
              <a:t>Supporting Member States in developing and strengthening environment statistics and integrated environmental-economic accounting for improved monitoring of sustainable development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sz="1800" b="1" dirty="0"/>
              <a:t>UNSD-DFID project on Monitoring the SDG</a:t>
            </a:r>
          </a:p>
          <a:p>
            <a:pPr marL="623888" lvl="2" indent="-268288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buFont typeface="Arial" panose="020B0604020202020204" pitchFamily="34" charset="0"/>
              <a:buChar char="−"/>
              <a:defRPr/>
            </a:pPr>
            <a:r>
              <a:rPr lang="en-GB" sz="1600" dirty="0">
                <a:ea typeface="+mn-ea"/>
              </a:rPr>
              <a:t>Making Sustainable Development Goals indicators available to the broadest possible audience</a:t>
            </a:r>
          </a:p>
          <a:p>
            <a:pPr marL="623888" lvl="2" indent="-268288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buFont typeface="Arial" panose="020B0604020202020204" pitchFamily="34" charset="0"/>
              <a:buChar char="−"/>
              <a:defRPr/>
            </a:pPr>
            <a:r>
              <a:rPr lang="en-GB" sz="1600" dirty="0">
                <a:ea typeface="+mn-ea"/>
              </a:rPr>
              <a:t>Strengthening capacity of partner countries in the compilation and use of these indicators</a:t>
            </a:r>
            <a:endParaRPr lang="en-US" sz="1600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954088"/>
            <a:ext cx="8002587" cy="606425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altLang="fr-FR" sz="2400" b="1"/>
              <a:t>UNSD-DFID project on Monitoring the SDG </a:t>
            </a:r>
            <a:r>
              <a:rPr lang="en-US" altLang="fr-FR" sz="1400"/>
              <a:t>/1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668463"/>
            <a:ext cx="8318500" cy="3905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1800" b="1"/>
              <a:t>Project countries:</a:t>
            </a:r>
          </a:p>
        </p:txBody>
      </p:sp>
      <p:pic>
        <p:nvPicPr>
          <p:cNvPr id="686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184400"/>
            <a:ext cx="54832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1331913"/>
            <a:ext cx="5778500" cy="377825"/>
          </a:xfrm>
        </p:spPr>
        <p:txBody>
          <a:bodyPr/>
          <a:lstStyle/>
          <a:p>
            <a:pPr eaLnBrk="1" hangingPunct="1"/>
            <a:r>
              <a:rPr lang="en-GB" altLang="en-US" sz="2000" b="1"/>
              <a:t>UNSD-DFID project on Monitoring the SDG </a:t>
            </a:r>
            <a:r>
              <a:rPr lang="en-GB" altLang="en-US" sz="1400"/>
              <a:t>/2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1892300"/>
            <a:ext cx="6858000" cy="29416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</a:pPr>
            <a:r>
              <a:rPr lang="en-GB" altLang="en-US" sz="1600"/>
              <a:t>Major Activities: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</a:pPr>
            <a:r>
              <a:rPr lang="en-GB" altLang="en-US" sz="1400"/>
              <a:t>Research and analysis of country capacities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</a:pPr>
            <a:r>
              <a:rPr lang="en-GB" altLang="en-US" sz="1400"/>
              <a:t>Develop National SDGs Monitoring Strategies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</a:pPr>
            <a:r>
              <a:rPr lang="en-GB" altLang="en-US" sz="1400"/>
              <a:t>Create or upgrade national repositories of SDG indicators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</a:pPr>
            <a:r>
              <a:rPr lang="en-GB" altLang="en-US" sz="1400"/>
              <a:t>Technical assistance; missions; workshops at national and international level; study visits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</a:pPr>
            <a:r>
              <a:rPr lang="en-GB" altLang="en-US" sz="1400"/>
              <a:t>Development of the SDG Data and Visualization Platform/Country Data Lab; setting up automated data exchange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E0760A4-1893-449A-A4D3-C80720A82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6188" y="949325"/>
            <a:ext cx="6215062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b="1"/>
              <a:t>Other Global Initiatives</a:t>
            </a:r>
            <a:br>
              <a:rPr lang="en-GB" altLang="en-US" sz="2000" b="1"/>
            </a:br>
            <a:r>
              <a:rPr lang="en-GB" altLang="en-US" sz="1167" b="1"/>
              <a:t>Institutional, organizational and technical capacity for Sustainable Development Data</a:t>
            </a:r>
            <a:endParaRPr lang="en-GB" altLang="en-US" sz="1167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E1872A-AB7F-4D7A-BCA7-ECC5B1058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708150"/>
            <a:ext cx="7062787" cy="36957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500" dirty="0"/>
              <a:t>To regularly review and update the Global Indicator Framework and related metadata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500" dirty="0"/>
              <a:t>To produce an implementation guide for the Cape Town Global Action Plan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500" dirty="0"/>
              <a:t>To organise and facilitate the 2</a:t>
            </a:r>
            <a:r>
              <a:rPr lang="en-GB" altLang="en-US" sz="1500" baseline="30000" dirty="0"/>
              <a:t>nd</a:t>
            </a:r>
            <a:r>
              <a:rPr lang="en-GB" altLang="en-US" sz="1500" dirty="0"/>
              <a:t> UN-WDF to be held in October 2018 in Dubai, United Arab Emirates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500" dirty="0"/>
              <a:t>To update the 3</a:t>
            </a:r>
            <a:r>
              <a:rPr lang="en-GB" altLang="en-US" sz="1500" baseline="30000" dirty="0"/>
              <a:t>rd</a:t>
            </a:r>
            <a:r>
              <a:rPr lang="en-GB" altLang="en-US" sz="1500" dirty="0"/>
              <a:t> edition of the Handbook of Statistical Organization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500" dirty="0"/>
              <a:t>To revise the Generic National Quality Assurance Framework (NQAF) and its Guidelines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500" dirty="0"/>
              <a:t>To review the current implementation guidelines of the Fundamental Principles of Official Statistics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00FF"/>
              </a:buClr>
              <a:defRPr/>
            </a:pPr>
            <a:r>
              <a:rPr lang="en-GB" altLang="en-US" sz="1667" dirty="0"/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2628900" y="2076450"/>
            <a:ext cx="42021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Helv"/>
              </a:rPr>
              <a:t>For questions and comments: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500" b="0">
              <a:solidFill>
                <a:srgbClr val="0082BF"/>
              </a:solidFill>
              <a:latin typeface="Helv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b="0">
                <a:solidFill>
                  <a:srgbClr val="0082BF"/>
                </a:solidFill>
                <a:latin typeface="Helv"/>
              </a:rPr>
              <a:t>Gabriel Gamez </a:t>
            </a:r>
            <a:r>
              <a:rPr lang="en-GB" altLang="en-US" sz="1500" b="0">
                <a:solidFill>
                  <a:srgbClr val="0082BF"/>
                </a:solidFill>
                <a:latin typeface="Tms Rmn"/>
              </a:rPr>
              <a:t>|</a:t>
            </a:r>
            <a:r>
              <a:rPr lang="en-GB" altLang="en-US" sz="1500" b="0">
                <a:solidFill>
                  <a:srgbClr val="0082BF"/>
                </a:solidFill>
                <a:latin typeface="Helv"/>
              </a:rPr>
              <a:t> Inter-regional Adviser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rgbClr val="4F4F4F"/>
                </a:solidFill>
                <a:latin typeface="Helv"/>
              </a:rPr>
              <a:t>Organisation and management of NSSs  | Statistics Division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rgbClr val="4F4F4F"/>
                </a:solidFill>
                <a:latin typeface="Helv"/>
              </a:rPr>
              <a:t>Department of Economic and Social Affairs  | United Nations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rgbClr val="4F4F4F"/>
                </a:solidFill>
                <a:latin typeface="Helv"/>
              </a:rPr>
              <a:t>2 UN Plaza | Room DC2-1676 | New York, NY 10017, 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rgbClr val="4F4F4F"/>
                </a:solidFill>
                <a:latin typeface="Helv"/>
              </a:rPr>
              <a:t>Email: gamezg@un.org | Tel: +1-917-367-5443 | Cell: +1-646-944-3735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500" b="0">
              <a:solidFill>
                <a:srgbClr val="4F4F4F"/>
              </a:solidFill>
              <a:latin typeface="Helv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500" b="0">
              <a:solidFill>
                <a:srgbClr val="4F4F4F"/>
              </a:solidFill>
              <a:latin typeface="Helv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b="0">
                <a:solidFill>
                  <a:srgbClr val="4F4F4F"/>
                </a:solidFill>
                <a:latin typeface="Helv"/>
              </a:rPr>
              <a:t> </a:t>
            </a:r>
            <a:endParaRPr lang="en-GB" altLang="en-US" sz="1500"/>
          </a:p>
        </p:txBody>
      </p:sp>
      <p:pic>
        <p:nvPicPr>
          <p:cNvPr id="747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56013"/>
            <a:ext cx="29194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e 2"/>
          <p:cNvGrpSpPr>
            <a:grpSpLocks/>
          </p:cNvGrpSpPr>
          <p:nvPr/>
        </p:nvGrpSpPr>
        <p:grpSpPr bwMode="auto">
          <a:xfrm>
            <a:off x="1101725" y="1503363"/>
            <a:ext cx="6908800" cy="3541712"/>
            <a:chOff x="1101708" y="1005819"/>
            <a:chExt cx="6909104" cy="3541986"/>
          </a:xfrm>
        </p:grpSpPr>
        <p:grpSp>
          <p:nvGrpSpPr>
            <p:cNvPr id="52227" name="Group 34"/>
            <p:cNvGrpSpPr>
              <a:grpSpLocks/>
            </p:cNvGrpSpPr>
            <p:nvPr/>
          </p:nvGrpSpPr>
          <p:grpSpPr bwMode="auto">
            <a:xfrm>
              <a:off x="1158550" y="1005819"/>
              <a:ext cx="6852262" cy="3492893"/>
              <a:chOff x="101372" y="1300228"/>
              <a:chExt cx="8222127" cy="4192415"/>
            </a:xfrm>
          </p:grpSpPr>
          <p:grpSp>
            <p:nvGrpSpPr>
              <p:cNvPr id="52232" name="Group 24"/>
              <p:cNvGrpSpPr>
                <a:grpSpLocks/>
              </p:cNvGrpSpPr>
              <p:nvPr/>
            </p:nvGrpSpPr>
            <p:grpSpPr bwMode="auto">
              <a:xfrm>
                <a:off x="3695772" y="2296662"/>
                <a:ext cx="4610028" cy="757172"/>
                <a:chOff x="3695772" y="2296662"/>
                <a:chExt cx="4610028" cy="757172"/>
              </a:xfrm>
            </p:grpSpPr>
            <p:sp>
              <p:nvSpPr>
                <p:cNvPr id="52251" name="Rectangle 12"/>
                <p:cNvSpPr>
                  <a:spLocks noChangeArrowheads="1"/>
                </p:cNvSpPr>
                <p:nvPr/>
              </p:nvSpPr>
              <p:spPr bwMode="auto">
                <a:xfrm>
                  <a:off x="5866872" y="2536750"/>
                  <a:ext cx="2438928" cy="295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▫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>
                      <a:solidFill>
                        <a:srgbClr val="0070C0"/>
                      </a:solidFill>
                    </a:rPr>
                    <a:t>54 Member States</a:t>
                  </a:r>
                </a:p>
              </p:txBody>
            </p:sp>
            <p:grpSp>
              <p:nvGrpSpPr>
                <p:cNvPr id="52252" name="Group 14"/>
                <p:cNvGrpSpPr>
                  <a:grpSpLocks/>
                </p:cNvGrpSpPr>
                <p:nvPr/>
              </p:nvGrpSpPr>
              <p:grpSpPr bwMode="auto">
                <a:xfrm>
                  <a:off x="3695772" y="2296662"/>
                  <a:ext cx="1774860" cy="757172"/>
                  <a:chOff x="3695772" y="2536749"/>
                  <a:chExt cx="1774860" cy="701752"/>
                </a:xfrm>
              </p:grpSpPr>
              <p:pic>
                <p:nvPicPr>
                  <p:cNvPr id="52253" name="Picture 10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80396" y="2536749"/>
                    <a:ext cx="590236" cy="7017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254" name="Picture 1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772" y="2536749"/>
                    <a:ext cx="1014269" cy="7017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52233" name="Group 23"/>
              <p:cNvGrpSpPr>
                <a:grpSpLocks/>
              </p:cNvGrpSpPr>
              <p:nvPr/>
            </p:nvGrpSpPr>
            <p:grpSpPr bwMode="auto">
              <a:xfrm>
                <a:off x="3695772" y="1300228"/>
                <a:ext cx="4610028" cy="757172"/>
                <a:chOff x="3695772" y="1300228"/>
                <a:chExt cx="4610028" cy="757172"/>
              </a:xfrm>
            </p:grpSpPr>
            <p:grpSp>
              <p:nvGrpSpPr>
                <p:cNvPr id="52247" name="Group 11"/>
                <p:cNvGrpSpPr>
                  <a:grpSpLocks/>
                </p:cNvGrpSpPr>
                <p:nvPr/>
              </p:nvGrpSpPr>
              <p:grpSpPr bwMode="auto">
                <a:xfrm>
                  <a:off x="3695772" y="1300228"/>
                  <a:ext cx="1945215" cy="757172"/>
                  <a:chOff x="3695772" y="1300228"/>
                  <a:chExt cx="1945215" cy="757172"/>
                </a:xfrm>
              </p:grpSpPr>
              <p:pic>
                <p:nvPicPr>
                  <p:cNvPr id="52249" name="Picture 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772" y="1300228"/>
                    <a:ext cx="1014269" cy="757172"/>
                  </a:xfrm>
                  <a:prstGeom prst="rect">
                    <a:avLst/>
                  </a:prstGeom>
                  <a:noFill/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250" name="Picture 4" descr="Image result for UN General assembly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10041" y="1300230"/>
                    <a:ext cx="930946" cy="7571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2248" name="Rectangle 16"/>
                <p:cNvSpPr>
                  <a:spLocks noChangeArrowheads="1"/>
                </p:cNvSpPr>
                <p:nvPr/>
              </p:nvSpPr>
              <p:spPr bwMode="auto">
                <a:xfrm>
                  <a:off x="5866872" y="1540316"/>
                  <a:ext cx="2438928" cy="295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▫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>
                      <a:solidFill>
                        <a:srgbClr val="0070C0"/>
                      </a:solidFill>
                    </a:rPr>
                    <a:t>193 Member States</a:t>
                  </a:r>
                </a:p>
              </p:txBody>
            </p:sp>
          </p:grpSp>
          <p:grpSp>
            <p:nvGrpSpPr>
              <p:cNvPr id="52234" name="Group 32"/>
              <p:cNvGrpSpPr>
                <a:grpSpLocks/>
              </p:cNvGrpSpPr>
              <p:nvPr/>
            </p:nvGrpSpPr>
            <p:grpSpPr bwMode="auto">
              <a:xfrm>
                <a:off x="3695772" y="3293096"/>
                <a:ext cx="4610028" cy="757257"/>
                <a:chOff x="3695772" y="3293096"/>
                <a:chExt cx="4610028" cy="757257"/>
              </a:xfrm>
            </p:grpSpPr>
            <p:grpSp>
              <p:nvGrpSpPr>
                <p:cNvPr id="52243" name="Group 22"/>
                <p:cNvGrpSpPr>
                  <a:grpSpLocks/>
                </p:cNvGrpSpPr>
                <p:nvPr/>
              </p:nvGrpSpPr>
              <p:grpSpPr bwMode="auto">
                <a:xfrm>
                  <a:off x="3695772" y="3293096"/>
                  <a:ext cx="1789780" cy="757257"/>
                  <a:chOff x="3695772" y="3293096"/>
                  <a:chExt cx="1789780" cy="757257"/>
                </a:xfrm>
              </p:grpSpPr>
              <p:pic>
                <p:nvPicPr>
                  <p:cNvPr id="52245" name="Picture 6" descr="Image result for UN statistical commission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772" y="3293096"/>
                    <a:ext cx="1014269" cy="7572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246" name="Picture 1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65475" y="3361685"/>
                    <a:ext cx="620077" cy="6200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2244" name="Rectangle 19"/>
                <p:cNvSpPr>
                  <a:spLocks noChangeArrowheads="1"/>
                </p:cNvSpPr>
                <p:nvPr/>
              </p:nvSpPr>
              <p:spPr bwMode="auto">
                <a:xfrm>
                  <a:off x="5866872" y="3533225"/>
                  <a:ext cx="2438928" cy="295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▫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>
                      <a:solidFill>
                        <a:srgbClr val="0070C0"/>
                      </a:solidFill>
                    </a:rPr>
                    <a:t>24 Member States</a:t>
                  </a:r>
                </a:p>
              </p:txBody>
            </p:sp>
          </p:grpSp>
          <p:sp>
            <p:nvSpPr>
              <p:cNvPr id="52235" name="Arrow: Up-Down 17"/>
              <p:cNvSpPr>
                <a:spLocks noChangeArrowheads="1"/>
              </p:cNvSpPr>
              <p:nvPr/>
            </p:nvSpPr>
            <p:spPr bwMode="auto">
              <a:xfrm>
                <a:off x="4130517" y="2057400"/>
                <a:ext cx="144780" cy="239262"/>
              </a:xfrm>
              <a:prstGeom prst="upDownArrow">
                <a:avLst>
                  <a:gd name="adj1" fmla="val 50000"/>
                  <a:gd name="adj2" fmla="val 49999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52236" name="Arrow: Up-Down 21"/>
              <p:cNvSpPr>
                <a:spLocks noChangeArrowheads="1"/>
              </p:cNvSpPr>
              <p:nvPr/>
            </p:nvSpPr>
            <p:spPr bwMode="auto">
              <a:xfrm>
                <a:off x="4130516" y="3053834"/>
                <a:ext cx="144780" cy="239262"/>
              </a:xfrm>
              <a:prstGeom prst="upDownArrow">
                <a:avLst>
                  <a:gd name="adj1" fmla="val 50000"/>
                  <a:gd name="adj2" fmla="val 49999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CAF6C8-A582-41DA-95CE-A63341AA5A1D}"/>
                  </a:ext>
                </a:extLst>
              </p:cNvPr>
              <p:cNvSpPr/>
              <p:nvPr/>
            </p:nvSpPr>
            <p:spPr>
              <a:xfrm>
                <a:off x="1785719" y="4753132"/>
                <a:ext cx="1487765" cy="7393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rgbClr val="1C75BC"/>
                    </a:solidFill>
                  </a:rPr>
                  <a:t>HLG</a:t>
                </a:r>
              </a:p>
              <a:p>
                <a:pPr algn="ctr">
                  <a:defRPr/>
                </a:pPr>
                <a:r>
                  <a:rPr lang="en-GB" sz="1000" b="0" dirty="0">
                    <a:solidFill>
                      <a:srgbClr val="1C75BC"/>
                    </a:solidFill>
                  </a:rPr>
                  <a:t>Capacity Development</a:t>
                </a:r>
                <a:endParaRPr lang="en-GB" sz="1400" dirty="0">
                  <a:solidFill>
                    <a:srgbClr val="1C75BC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7E2B19-5447-42A6-8BBC-85E4CF8E35ED}"/>
                  </a:ext>
                </a:extLst>
              </p:cNvPr>
              <p:cNvSpPr/>
              <p:nvPr/>
            </p:nvSpPr>
            <p:spPr>
              <a:xfrm>
                <a:off x="5174621" y="4753132"/>
                <a:ext cx="1483954" cy="739364"/>
              </a:xfrm>
              <a:prstGeom prst="rect">
                <a:avLst/>
              </a:prstGeom>
              <a:ln>
                <a:solidFill>
                  <a:srgbClr val="0033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rgbClr val="1C75BC"/>
                    </a:solidFill>
                  </a:rPr>
                  <a:t>IAEG</a:t>
                </a:r>
              </a:p>
              <a:p>
                <a:pPr algn="ctr">
                  <a:defRPr/>
                </a:pPr>
                <a:r>
                  <a:rPr lang="en-GB" sz="1000" b="0" dirty="0">
                    <a:solidFill>
                      <a:srgbClr val="1C75BC"/>
                    </a:solidFill>
                  </a:rPr>
                  <a:t>Methodology &amp; Standards</a:t>
                </a:r>
              </a:p>
            </p:txBody>
          </p:sp>
          <p:sp>
            <p:nvSpPr>
              <p:cNvPr id="52239" name="Arrow: Up-Down 27"/>
              <p:cNvSpPr>
                <a:spLocks noChangeArrowheads="1"/>
              </p:cNvSpPr>
              <p:nvPr/>
            </p:nvSpPr>
            <p:spPr bwMode="auto">
              <a:xfrm rot="2303582">
                <a:off x="3406968" y="4205833"/>
                <a:ext cx="185532" cy="397286"/>
              </a:xfrm>
              <a:prstGeom prst="upDownArrow">
                <a:avLst>
                  <a:gd name="adj1" fmla="val 50000"/>
                  <a:gd name="adj2" fmla="val 50004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52240" name="Arrow: Up-Down 28"/>
              <p:cNvSpPr>
                <a:spLocks noChangeArrowheads="1"/>
              </p:cNvSpPr>
              <p:nvPr/>
            </p:nvSpPr>
            <p:spPr bwMode="auto">
              <a:xfrm rot="-2257457">
                <a:off x="4965438" y="4206494"/>
                <a:ext cx="185532" cy="397284"/>
              </a:xfrm>
              <a:prstGeom prst="upDownArrow">
                <a:avLst>
                  <a:gd name="adj1" fmla="val 50000"/>
                  <a:gd name="adj2" fmla="val 50004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52241" name="Rectangle 29"/>
              <p:cNvSpPr>
                <a:spLocks noChangeArrowheads="1"/>
              </p:cNvSpPr>
              <p:nvPr/>
            </p:nvSpPr>
            <p:spPr bwMode="auto">
              <a:xfrm>
                <a:off x="101372" y="4926707"/>
                <a:ext cx="1684549" cy="2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000" b="0">
                    <a:solidFill>
                      <a:srgbClr val="0070C0"/>
                    </a:solidFill>
                  </a:rPr>
                  <a:t>22 + 1 members</a:t>
                </a:r>
              </a:p>
            </p:txBody>
          </p:sp>
          <p:sp>
            <p:nvSpPr>
              <p:cNvPr id="52242" name="Rectangle 30"/>
              <p:cNvSpPr>
                <a:spLocks noChangeArrowheads="1"/>
              </p:cNvSpPr>
              <p:nvPr/>
            </p:nvSpPr>
            <p:spPr bwMode="auto">
              <a:xfrm>
                <a:off x="6659417" y="5012403"/>
                <a:ext cx="1664082" cy="2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000" b="0">
                    <a:solidFill>
                      <a:srgbClr val="0070C0"/>
                    </a:solidFill>
                  </a:rPr>
                  <a:t>26 + 1 members</a:t>
                </a:r>
              </a:p>
            </p:txBody>
          </p:sp>
        </p:grpSp>
        <p:grpSp>
          <p:nvGrpSpPr>
            <p:cNvPr id="52228" name="Group 33"/>
            <p:cNvGrpSpPr>
              <a:grpSpLocks/>
            </p:cNvGrpSpPr>
            <p:nvPr/>
          </p:nvGrpSpPr>
          <p:grpSpPr bwMode="auto">
            <a:xfrm>
              <a:off x="1101708" y="1293715"/>
              <a:ext cx="2037292" cy="1727573"/>
              <a:chOff x="450215" y="1677028"/>
              <a:chExt cx="2446073" cy="2072602"/>
            </a:xfrm>
          </p:grpSpPr>
          <p:pic>
            <p:nvPicPr>
              <p:cNvPr id="52230" name="Picture 8" descr="Sustainable Development Goals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215" y="1677028"/>
                <a:ext cx="2446073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4A5D8B1-3AA2-4B94-93D9-7266F0F48F07}"/>
                  </a:ext>
                </a:extLst>
              </p:cNvPr>
              <p:cNvSpPr/>
              <p:nvPr/>
            </p:nvSpPr>
            <p:spPr>
              <a:xfrm>
                <a:off x="760912" y="3238239"/>
                <a:ext cx="1824151" cy="5104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167" i="1">
                    <a:solidFill>
                      <a:srgbClr val="20B7EC"/>
                    </a:solidFill>
                  </a:rPr>
                  <a:t>Indicators</a:t>
                </a:r>
              </a:p>
            </p:txBody>
          </p:sp>
        </p:grpSp>
        <p:sp>
          <p:nvSpPr>
            <p:cNvPr id="52229" name="Ellipse 1"/>
            <p:cNvSpPr>
              <a:spLocks noChangeArrowheads="1"/>
            </p:cNvSpPr>
            <p:nvPr/>
          </p:nvSpPr>
          <p:spPr bwMode="auto">
            <a:xfrm>
              <a:off x="3996138" y="3752829"/>
              <a:ext cx="1233208" cy="79497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▫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200">
                  <a:solidFill>
                    <a:srgbClr val="0033CC"/>
                  </a:solidFill>
                </a:rPr>
                <a:t>Liaison Group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22ED66-4B7B-4EDC-BEC6-B0F5DDE9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6188" y="1076325"/>
            <a:ext cx="57785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b="1" dirty="0"/>
              <a:t>HLG-PCCB</a:t>
            </a:r>
            <a:br>
              <a:rPr lang="en-GB" altLang="en-US" sz="2000" b="1" dirty="0"/>
            </a:br>
            <a:r>
              <a:rPr lang="en-GB" altLang="en-US" sz="1167" dirty="0"/>
              <a:t>High-level Group for Partnership, Coordination and Capacity-building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6B43B47-E824-447C-9C85-AA351BA0B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770063"/>
            <a:ext cx="6858000" cy="34988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b="1" dirty="0"/>
              <a:t>HLG-PCCB tasked with: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altLang="en-US" sz="1400" dirty="0"/>
              <a:t>Provides leadership for SDG indicators implementation process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altLang="en-US" sz="1400" dirty="0"/>
              <a:t>Promotes national ownership and fostering capacity-building, partnership and coordination 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altLang="en-US" sz="1400" dirty="0"/>
              <a:t>Fosters the modernization and harmonization of data infrastructures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defRPr/>
            </a:pPr>
            <a:r>
              <a:rPr lang="en-GB" altLang="en-US" sz="1400" dirty="0"/>
              <a:t>Provides guidance on the content and organization of the United Nations World Data Forums</a:t>
            </a:r>
          </a:p>
          <a:p>
            <a:pPr marL="0" indent="0"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b="1" dirty="0"/>
              <a:t>Composition of the HLG-PCCB: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GB" altLang="en-US" sz="1600" dirty="0"/>
              <a:t>22 Member States</a:t>
            </a:r>
          </a:p>
          <a:p>
            <a:pPr marL="355600" indent="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1200" dirty="0"/>
              <a:t>Africa: </a:t>
            </a:r>
            <a:r>
              <a:rPr lang="en-GB" sz="1200" dirty="0"/>
              <a:t>Angola, Rwanda, South Africa, Senegal, Morocco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altLang="en-US" sz="1600" dirty="0"/>
              <a:t>Chair of the Statistical Commission </a:t>
            </a:r>
            <a:r>
              <a:rPr lang="en-GB" altLang="en-US" sz="1200" dirty="0"/>
              <a:t>(Brazil)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D9FE266-41E7-4C58-9FDA-4419FFC13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6188" y="1120775"/>
            <a:ext cx="57785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b="1"/>
              <a:t>Cape Town Global Action Plan </a:t>
            </a:r>
            <a:r>
              <a:rPr lang="en-GB" altLang="en-US" sz="1167" b="1"/>
              <a:t>(</a:t>
            </a:r>
            <a:r>
              <a:rPr lang="en-GB" altLang="en-US" sz="1167" b="1">
                <a:hlinkClick r:id="rId3"/>
              </a:rPr>
              <a:t>CT-GAP</a:t>
            </a:r>
            <a:r>
              <a:rPr lang="en-GB" altLang="en-US" sz="1167" b="1"/>
              <a:t>)</a:t>
            </a:r>
            <a:br>
              <a:rPr lang="en-GB" altLang="en-US" sz="2000" b="1"/>
            </a:br>
            <a:r>
              <a:rPr lang="en-GB" altLang="en-US" sz="1167"/>
              <a:t>for Sustainable Development Data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EA63EC-55A8-49E6-96EC-98973190F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795463"/>
            <a:ext cx="6858000" cy="33099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Framework for the design and implementation of country-led statistical capacity building activities necessary to achieve the 2030 Agenda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Consists of key actions under six strategic areas: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Coordination and strategic leadership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Innovation and modernization of NSS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Basic statistical activities and programmes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Data dissemination and use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Multi-stakeholder partnerships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Resource mobilization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Developed by HLG-PCCB and launched at the 1</a:t>
            </a:r>
            <a:r>
              <a:rPr lang="en-GB" altLang="en-US" sz="1500" baseline="30000"/>
              <a:t>st</a:t>
            </a:r>
            <a:r>
              <a:rPr lang="en-GB" altLang="en-US" sz="1500"/>
              <a:t> UN Data Forum in Cape Town, South Africa in January 2017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Adopted by the Statistical Commission at its 48th Session in 2017</a:t>
            </a:r>
            <a:endParaRPr lang="en-GB" altLang="en-US" sz="116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A6D9D1A-8471-4DAC-B4F5-6E25AD20C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6188" y="1012825"/>
            <a:ext cx="5778500" cy="3778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b="1"/>
              <a:t>UN World Data forum </a:t>
            </a:r>
            <a:r>
              <a:rPr lang="en-GB" altLang="en-US" sz="1167" b="1"/>
              <a:t>(</a:t>
            </a:r>
            <a:r>
              <a:rPr lang="en-GB" altLang="en-US" sz="1167" b="1">
                <a:hlinkClick r:id="rId3"/>
              </a:rPr>
              <a:t>UN-WDF</a:t>
            </a:r>
            <a:r>
              <a:rPr lang="en-GB" altLang="en-US" sz="1167" b="1"/>
              <a:t>)</a:t>
            </a:r>
            <a:endParaRPr lang="en-GB" altLang="en-US" sz="1167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A330C64-BA80-4D3B-959D-5BF61B687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471613"/>
            <a:ext cx="6858000" cy="39449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Recommendation from the United Nations Secretary-General’s Independent Expert and Advisory Group: “A World That Counts”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Platform for </a:t>
            </a:r>
            <a:r>
              <a:rPr lang="en-GB" altLang="en-US" sz="1500" b="1"/>
              <a:t>cooperation, dialogue and partnership</a:t>
            </a:r>
            <a:r>
              <a:rPr lang="en-GB" altLang="en-US" sz="1500"/>
              <a:t> with the data community, users, the civil society and stakeholders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1</a:t>
            </a:r>
            <a:r>
              <a:rPr lang="en-GB" altLang="en-US" sz="1500" baseline="30000"/>
              <a:t>st</a:t>
            </a:r>
            <a:r>
              <a:rPr lang="en-GB" altLang="en-US" sz="1500"/>
              <a:t> UN-WDF hosted by Statistics South Africa from 15 to 18 January 2017 in Cape Town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GB" altLang="en-US" sz="1500"/>
              <a:t>Six thematic areas: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New approaches to capacity development for better data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Innovations and synergies across different data ecosystems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Leaving no one behind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Understanding the world through data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Data principles and governance</a:t>
            </a:r>
          </a:p>
          <a:p>
            <a:pPr lvl="1"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en-GB" altLang="en-US" sz="1167"/>
              <a:t>The way forward 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Clr>
                <a:srgbClr val="0000FF"/>
              </a:buClr>
              <a:defRPr/>
            </a:pPr>
            <a:r>
              <a:rPr lang="en-US" altLang="en-US" sz="1500"/>
              <a:t>1,400 participants, over 80 sessions and 322 speakers </a:t>
            </a:r>
            <a:endParaRPr lang="en-GB" altLang="en-US" sz="1167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63613"/>
            <a:ext cx="61912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922338"/>
            <a:ext cx="8178800" cy="504825"/>
          </a:xfrm>
        </p:spPr>
        <p:txBody>
          <a:bodyPr/>
          <a:lstStyle/>
          <a:p>
            <a:pPr eaLnBrk="1" hangingPunct="1"/>
            <a:r>
              <a:rPr lang="en-GB" altLang="en-US" sz="2400" b="1"/>
              <a:t>10</a:t>
            </a:r>
            <a:r>
              <a:rPr lang="en-GB" altLang="en-US" sz="2400" b="1" baseline="30000"/>
              <a:t>th</a:t>
            </a:r>
            <a:r>
              <a:rPr lang="en-GB" altLang="en-US" sz="2400" b="1"/>
              <a:t> Tranche Development Account Programme on Statistics and Data </a:t>
            </a:r>
            <a:r>
              <a:rPr lang="en-GB" altLang="en-US" sz="2000" b="1"/>
              <a:t>(DA10)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69CD53-294B-4BFA-8446-B9A4962F6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582738"/>
            <a:ext cx="8345488" cy="35337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en-GB" sz="2000" b="1" dirty="0"/>
              <a:t>Objective:</a:t>
            </a:r>
          </a:p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en-GB" sz="2000" dirty="0"/>
              <a:t>To strengthen the statistical capacity of developing countries to measure, monitor and report on the sustainable development goals in an accurate, reliable and timely manner for evidence-based policymaking</a:t>
            </a:r>
          </a:p>
          <a:p>
            <a:pPr marL="0" indent="0" eaLnBrk="1" hangingPunct="1">
              <a:spcBef>
                <a:spcPts val="600"/>
              </a:spcBef>
              <a:spcAft>
                <a:spcPts val="90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en-GB" altLang="en-US" sz="2000" b="1" dirty="0"/>
              <a:t>Principles: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2000" dirty="0"/>
              <a:t>Adapt to the needs of the countries and the evolving agenda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2000" dirty="0"/>
              <a:t>Build on comparative advantages of and close cooperation between the Development Account implementing entities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2000" dirty="0"/>
              <a:t>Build on existing initiatives and programmes (coordination)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2000" dirty="0"/>
              <a:t>Encourage external participation and funding (partnership)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768350"/>
            <a:ext cx="6838950" cy="508000"/>
          </a:xfrm>
        </p:spPr>
        <p:txBody>
          <a:bodyPr/>
          <a:lstStyle/>
          <a:p>
            <a:pPr eaLnBrk="1" hangingPunct="1"/>
            <a:r>
              <a:rPr lang="en-GB" altLang="en-US" sz="2000" b="1"/>
              <a:t>DA10: activities and deliveries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169988"/>
            <a:ext cx="8229600" cy="16970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GB" altLang="en-US" sz="1600"/>
              <a:t>Regional, sub-regional and national workshops / seminars / trainings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GB" altLang="fr-FR" sz="1600"/>
              <a:t>Expert group / technical group meetings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GB" altLang="fr-FR" sz="1600"/>
              <a:t>Advisory services / country missions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GB" altLang="en-US" sz="1600"/>
              <a:t>Guidelines / methodology / tools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GB" altLang="fr-FR" sz="1600"/>
              <a:t>Training material / e-learning / case studies / best practices</a:t>
            </a:r>
            <a:endParaRPr lang="en-GB" altLang="en-US" sz="16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D89922-156D-40AD-8127-F8BD5B5A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47963"/>
            <a:ext cx="68389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/>
              <a:t>DA10: budget and timeframe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E05CD0-6BBE-4375-8B60-5CC4379AD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175000"/>
            <a:ext cx="82296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altLang="en-US" sz="1600" b="0" kern="0" dirty="0"/>
              <a:t>USD 10M 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1600" b="0" kern="0" dirty="0"/>
              <a:t>Sept 2017 – Dec 2019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1600" b="0" kern="0" dirty="0"/>
              <a:t>Subsequent tranches of DA could complement or extend the DA10</a:t>
            </a:r>
            <a:endParaRPr lang="en-GB" altLang="en-US" sz="1600" b="0" kern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559DDAD-2644-4672-A164-790973AF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4178300"/>
            <a:ext cx="683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/>
              <a:t>DA10: 10 implementing entities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1BA07FF-6BA1-478D-B049-2918F140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55136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altLang="en-US" sz="1600" b="0" kern="0" dirty="0"/>
              <a:t>Global: UNSD, UNEP, UNODC, UNCTAD, UN-Habitat 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00FF"/>
              </a:buClr>
              <a:defRPr/>
            </a:pPr>
            <a:r>
              <a:rPr lang="en-GB" sz="1600" b="0" kern="0" dirty="0"/>
              <a:t>Regional: ECA, ECE, ECLAC, ESCAP, ESCWA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995363"/>
            <a:ext cx="8377237" cy="430212"/>
          </a:xfrm>
        </p:spPr>
        <p:txBody>
          <a:bodyPr/>
          <a:lstStyle/>
          <a:p>
            <a:pPr eaLnBrk="1" hangingPunct="1"/>
            <a:r>
              <a:rPr lang="en-GB" altLang="en-US" sz="2400" b="1"/>
              <a:t>DA10 Structure and Related Initiatives and Tools</a:t>
            </a:r>
          </a:p>
        </p:txBody>
      </p:sp>
      <p:grpSp>
        <p:nvGrpSpPr>
          <p:cNvPr id="64515" name="Group 316420"/>
          <p:cNvGrpSpPr>
            <a:grpSpLocks/>
          </p:cNvGrpSpPr>
          <p:nvPr/>
        </p:nvGrpSpPr>
        <p:grpSpPr bwMode="auto">
          <a:xfrm>
            <a:off x="287338" y="1544638"/>
            <a:ext cx="8656637" cy="3175000"/>
            <a:chOff x="287352" y="1851938"/>
            <a:chExt cx="8386355" cy="3810615"/>
          </a:xfrm>
        </p:grpSpPr>
        <p:grpSp>
          <p:nvGrpSpPr>
            <p:cNvPr id="64519" name="Group 30"/>
            <p:cNvGrpSpPr>
              <a:grpSpLocks/>
            </p:cNvGrpSpPr>
            <p:nvPr/>
          </p:nvGrpSpPr>
          <p:grpSpPr bwMode="auto">
            <a:xfrm>
              <a:off x="666173" y="1851938"/>
              <a:ext cx="8007534" cy="3810615"/>
              <a:chOff x="796809" y="1747430"/>
              <a:chExt cx="7894313" cy="3721959"/>
            </a:xfrm>
          </p:grpSpPr>
          <p:grpSp>
            <p:nvGrpSpPr>
              <p:cNvPr id="64521" name="Group 6"/>
              <p:cNvGrpSpPr>
                <a:grpSpLocks/>
              </p:cNvGrpSpPr>
              <p:nvPr/>
            </p:nvGrpSpPr>
            <p:grpSpPr bwMode="auto">
              <a:xfrm>
                <a:off x="796809" y="1747430"/>
                <a:ext cx="2758251" cy="3721959"/>
                <a:chOff x="796809" y="1377949"/>
                <a:chExt cx="2758251" cy="4022834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48B91E2-576C-4770-9231-9D892D2E61EE}"/>
                    </a:ext>
                  </a:extLst>
                </p:cNvPr>
                <p:cNvSpPr/>
                <p:nvPr/>
              </p:nvSpPr>
              <p:spPr bwMode="auto">
                <a:xfrm>
                  <a:off x="1750725" y="1377949"/>
                  <a:ext cx="838588" cy="40202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marL="1522413" eaLnBrk="1" hangingPunct="1">
                    <a:tabLst>
                      <a:tab pos="539750" algn="l"/>
                    </a:tabLst>
                    <a:defRPr/>
                  </a:pPr>
                  <a:r>
                    <a:rPr lang="en-GB" sz="1400" b="0" dirty="0"/>
                    <a:t>Social &amp; demographic pillar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10FD7BA-12F2-4AAE-95F8-B003370A6459}"/>
                    </a:ext>
                  </a:extLst>
                </p:cNvPr>
                <p:cNvSpPr/>
                <p:nvPr/>
              </p:nvSpPr>
              <p:spPr bwMode="auto">
                <a:xfrm>
                  <a:off x="796809" y="1382648"/>
                  <a:ext cx="797715" cy="401813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marL="1522413" eaLnBrk="1" hangingPunct="1">
                    <a:defRPr/>
                  </a:pPr>
                  <a:r>
                    <a:rPr lang="en-GB" sz="1400" b="0" dirty="0"/>
                    <a:t>Environmental pillar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C1B4CAB-1861-45E9-BA66-32DE6774515F}"/>
                    </a:ext>
                  </a:extLst>
                </p:cNvPr>
                <p:cNvSpPr/>
                <p:nvPr/>
              </p:nvSpPr>
              <p:spPr bwMode="auto">
                <a:xfrm>
                  <a:off x="2747014" y="1382648"/>
                  <a:ext cx="808046" cy="401813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marL="1522413" eaLnBrk="1" hangingPunct="1">
                    <a:defRPr/>
                  </a:pPr>
                  <a:r>
                    <a:rPr lang="en-GB" sz="1400" b="0" dirty="0"/>
                    <a:t>Economic pillar</a:t>
                  </a:r>
                </a:p>
              </p:txBody>
            </p:sp>
          </p:grpSp>
          <p:grpSp>
            <p:nvGrpSpPr>
              <p:cNvPr id="64522" name="Group 29"/>
              <p:cNvGrpSpPr>
                <a:grpSpLocks/>
              </p:cNvGrpSpPr>
              <p:nvPr/>
            </p:nvGrpSpPr>
            <p:grpSpPr bwMode="auto">
              <a:xfrm>
                <a:off x="796809" y="1751777"/>
                <a:ext cx="7894313" cy="3641020"/>
                <a:chOff x="796809" y="1751777"/>
                <a:chExt cx="7894313" cy="364102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DC1B1A5-B8AA-45C4-A134-3524657BF9BC}"/>
                    </a:ext>
                  </a:extLst>
                </p:cNvPr>
                <p:cNvSpPr/>
                <p:nvPr/>
              </p:nvSpPr>
              <p:spPr bwMode="auto">
                <a:xfrm rot="5400000">
                  <a:off x="1514036" y="3351775"/>
                  <a:ext cx="1323795" cy="2758250"/>
                </a:xfrm>
                <a:prstGeom prst="rect">
                  <a:avLst/>
                </a:prstGeom>
                <a:solidFill>
                  <a:schemeClr val="accent3">
                    <a:lumMod val="95000"/>
                    <a:alpha val="80000"/>
                  </a:scheme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algn="ctr" eaLnBrk="1" hangingPunct="1">
                    <a:defRPr/>
                  </a:pPr>
                  <a:r>
                    <a:rPr lang="en-GB" sz="1400" dirty="0"/>
                    <a:t>Means of Implementation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74D6ED7-657D-4064-AE92-8D4C52BC82EF}"/>
                    </a:ext>
                  </a:extLst>
                </p:cNvPr>
                <p:cNvSpPr/>
                <p:nvPr/>
              </p:nvSpPr>
              <p:spPr bwMode="auto">
                <a:xfrm rot="5400000">
                  <a:off x="6061139" y="2329189"/>
                  <a:ext cx="360040" cy="488257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marL="87313" eaLnBrk="1" hangingPunct="1">
                    <a:defRPr/>
                  </a:pPr>
                  <a:r>
                    <a:rPr lang="en-GB" sz="1400" b="0" dirty="0"/>
                    <a:t>Guidelines to support SDG country reporting  </a:t>
                  </a:r>
                  <a:r>
                    <a:rPr lang="en-GB" sz="1100" b="0" dirty="0"/>
                    <a:t>[UNDG]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3E75676-E18B-489A-ADF0-D3F2D5347088}"/>
                    </a:ext>
                  </a:extLst>
                </p:cNvPr>
                <p:cNvSpPr/>
                <p:nvPr/>
              </p:nvSpPr>
              <p:spPr bwMode="auto">
                <a:xfrm rot="5400000">
                  <a:off x="6065486" y="2771491"/>
                  <a:ext cx="360040" cy="488257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marL="87313" eaLnBrk="1" hangingPunct="1">
                    <a:defRPr/>
                  </a:pPr>
                  <a:r>
                    <a:rPr lang="en-GB" sz="1400" b="0" dirty="0"/>
                    <a:t>Global Indicator Framework - Tiers I / II / III  </a:t>
                  </a:r>
                  <a:r>
                    <a:rPr lang="en-GB" sz="1100" b="0" dirty="0"/>
                    <a:t>[IAEG-SDGs]</a:t>
                  </a:r>
                </a:p>
              </p:txBody>
            </p:sp>
            <p:sp>
              <p:nvSpPr>
                <p:cNvPr id="25" name="Rectangle 24">
                  <a:hlinkClick r:id="rId3" action="ppaction://hlinksldjump" tooltip="Thematic 3"/>
                  <a:extLst>
                    <a:ext uri="{FF2B5EF4-FFF2-40B4-BE49-F238E27FC236}">
                      <a16:creationId xmlns:a16="http://schemas.microsoft.com/office/drawing/2014/main" id="{54F346A2-FFA7-4BBF-80D6-453CD29051A6}"/>
                    </a:ext>
                  </a:extLst>
                </p:cNvPr>
                <p:cNvSpPr/>
                <p:nvPr/>
              </p:nvSpPr>
              <p:spPr bwMode="auto">
                <a:xfrm rot="5400000">
                  <a:off x="4871629" y="688699"/>
                  <a:ext cx="2756416" cy="488257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anchor="ctr"/>
                <a:lstStyle/>
                <a:p>
                  <a:pPr marL="87313" eaLnBrk="1" hangingPunct="1">
                    <a:defRPr/>
                  </a:pPr>
                  <a:r>
                    <a:rPr lang="en-GB" sz="1400" b="0" dirty="0"/>
                    <a:t>Global Action Plan  </a:t>
                  </a:r>
                  <a:r>
                    <a:rPr lang="en-GB" sz="1100" b="0" dirty="0"/>
                    <a:t>[HLG-PCCB]</a:t>
                  </a:r>
                </a:p>
                <a:p>
                  <a:pPr marL="87313" eaLnBrk="1" hangingPunct="1">
                    <a:defRPr/>
                  </a:pPr>
                  <a:endParaRPr lang="en-GB" sz="1100" b="0" dirty="0"/>
                </a:p>
                <a:p>
                  <a:pPr marL="87313" eaLnBrk="1" hangingPunct="1">
                    <a:defRPr/>
                  </a:pPr>
                  <a:r>
                    <a:rPr lang="en-GB" sz="1100" b="0" dirty="0"/>
                    <a:t>Framework for reflection, planning, and implementation of statistical building programmes to achieve the scope and intent of the 2030 Agenda.</a:t>
                  </a:r>
                </a:p>
                <a:p>
                  <a:pPr marL="87313" eaLnBrk="1" hangingPunct="1">
                    <a:defRPr/>
                  </a:pPr>
                  <a:endParaRPr lang="en-GB" sz="1100" b="0" dirty="0"/>
                </a:p>
                <a:p>
                  <a:pPr marL="87313" eaLnBrk="1" hangingPunct="1">
                    <a:defRPr/>
                  </a:pPr>
                  <a:r>
                    <a:rPr lang="en-GB" sz="1100" b="0" i="1" dirty="0"/>
                    <a:t>Transformative Agenda for Official Statistics</a:t>
                  </a:r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DC9DBD2-DA38-437A-AE32-4CCD022D5FFE}"/>
                </a:ext>
              </a:extLst>
            </p:cNvPr>
            <p:cNvSpPr/>
            <p:nvPr/>
          </p:nvSpPr>
          <p:spPr bwMode="auto">
            <a:xfrm rot="5400000">
              <a:off x="233688" y="4775829"/>
              <a:ext cx="368616" cy="261288"/>
            </a:xfrm>
            <a:prstGeom prst="rect">
              <a:avLst/>
            </a:prstGeom>
            <a:solidFill>
              <a:schemeClr val="accent3">
                <a:lumMod val="95000"/>
                <a:alpha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fr-CH" sz="1400" dirty="0"/>
                <a:t>1</a:t>
              </a:r>
              <a:endParaRPr lang="en-GB" sz="1400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8AA9586-112F-4F3C-9E27-107BEB15AA0B}"/>
              </a:ext>
            </a:extLst>
          </p:cNvPr>
          <p:cNvSpPr/>
          <p:nvPr/>
        </p:nvSpPr>
        <p:spPr bwMode="auto">
          <a:xfrm rot="5400000">
            <a:off x="2989781" y="4845394"/>
            <a:ext cx="307106" cy="269707"/>
          </a:xfrm>
          <a:prstGeom prst="rect">
            <a:avLst/>
          </a:prstGeom>
          <a:solidFill>
            <a:schemeClr val="accent3">
              <a:lumMod val="95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eaLnBrk="1" hangingPunct="1">
              <a:defRPr/>
            </a:pPr>
            <a:r>
              <a:rPr lang="en-GB" sz="14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782AB4-8210-4341-AFF6-CE75C5E00784}"/>
              </a:ext>
            </a:extLst>
          </p:cNvPr>
          <p:cNvSpPr/>
          <p:nvPr/>
        </p:nvSpPr>
        <p:spPr bwMode="auto">
          <a:xfrm rot="5400000">
            <a:off x="1975412" y="4845394"/>
            <a:ext cx="307106" cy="269707"/>
          </a:xfrm>
          <a:prstGeom prst="rect">
            <a:avLst/>
          </a:prstGeom>
          <a:solidFill>
            <a:schemeClr val="accent3">
              <a:lumMod val="95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eaLnBrk="1" hangingPunct="1">
              <a:defRPr/>
            </a:pPr>
            <a:r>
              <a:rPr lang="en-GB" sz="1400" dirty="0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B8ADB5-B91E-4A1A-9808-58F96D737044}"/>
              </a:ext>
            </a:extLst>
          </p:cNvPr>
          <p:cNvSpPr/>
          <p:nvPr/>
        </p:nvSpPr>
        <p:spPr bwMode="auto">
          <a:xfrm rot="5400000">
            <a:off x="942459" y="4846091"/>
            <a:ext cx="307106" cy="269707"/>
          </a:xfrm>
          <a:prstGeom prst="rect">
            <a:avLst/>
          </a:prstGeom>
          <a:solidFill>
            <a:schemeClr val="accent3">
              <a:lumMod val="95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eaLnBrk="1" hangingPunct="1">
              <a:defRPr/>
            </a:pPr>
            <a:r>
              <a:rPr lang="en-GB" sz="1400" dirty="0"/>
              <a:t>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7a8f378d-adb4-42eb-a46f-b83dcc7af9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42962</TotalTime>
  <Words>890</Words>
  <Application>Microsoft Office PowerPoint</Application>
  <PresentationFormat>On-screen Show (16:10)</PresentationFormat>
  <Paragraphs>135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Helv</vt:lpstr>
      <vt:lpstr>SimSun</vt:lpstr>
      <vt:lpstr>Tms Rmn</vt:lpstr>
      <vt:lpstr>Arial</vt:lpstr>
      <vt:lpstr>Tahoma</vt:lpstr>
      <vt:lpstr>Wingdings</vt:lpstr>
      <vt:lpstr>Default Design</vt:lpstr>
      <vt:lpstr>PowerPoint Presentation</vt:lpstr>
      <vt:lpstr>PowerPoint Presentation</vt:lpstr>
      <vt:lpstr>HLG-PCCB High-level Group for Partnership, Coordination and Capacity-building </vt:lpstr>
      <vt:lpstr>Cape Town Global Action Plan (CT-GAP) for Sustainable Development Data</vt:lpstr>
      <vt:lpstr>UN World Data forum (UN-WDF)</vt:lpstr>
      <vt:lpstr>PowerPoint Presentation</vt:lpstr>
      <vt:lpstr>10th Tranche Development Account Programme on Statistics and Data (DA10)</vt:lpstr>
      <vt:lpstr>DA10: activities and deliveries</vt:lpstr>
      <vt:lpstr>DA10 Structure and Related Initiatives and Tools</vt:lpstr>
      <vt:lpstr>Other Key on-going UNSD Projects </vt:lpstr>
      <vt:lpstr>UNSD-DFID project on Monitoring the SDG /1</vt:lpstr>
      <vt:lpstr>UNSD-DFID project on Monitoring the SDG /2</vt:lpstr>
      <vt:lpstr>Other Global Initiatives Institutional, organizational and technical capacity for Sustainable Development Data</vt:lpstr>
      <vt:lpstr>PowerPoint Presentation</vt:lpstr>
      <vt:lpstr>Ankara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Gabriel.Gamez</dc:creator>
  <cp:lastModifiedBy>Leandre Foster Ngogang Wandji</cp:lastModifiedBy>
  <cp:revision>673</cp:revision>
  <cp:lastPrinted>2017-01-12T21:58:28Z</cp:lastPrinted>
  <dcterms:created xsi:type="dcterms:W3CDTF">2008-04-09T17:33:14Z</dcterms:created>
  <dcterms:modified xsi:type="dcterms:W3CDTF">2017-11-07T11:06:47Z</dcterms:modified>
</cp:coreProperties>
</file>