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56" r:id="rId2"/>
    <p:sldId id="284" r:id="rId3"/>
    <p:sldId id="356" r:id="rId4"/>
    <p:sldId id="357" r:id="rId5"/>
    <p:sldId id="358" r:id="rId6"/>
    <p:sldId id="351" r:id="rId7"/>
    <p:sldId id="359" r:id="rId8"/>
    <p:sldId id="365" r:id="rId9"/>
    <p:sldId id="362" r:id="rId10"/>
    <p:sldId id="364" r:id="rId11"/>
    <p:sldId id="363" r:id="rId12"/>
    <p:sldId id="298" r:id="rId13"/>
  </p:sldIdLst>
  <p:sldSz cx="9144000" cy="6858000" type="screen4x3"/>
  <p:notesSz cx="9874250" cy="6797675"/>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205"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xmlns=""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CC3300"/>
    <a:srgbClr val="EA5F00"/>
    <a:srgbClr val="FF6600"/>
    <a:srgbClr val="6699FF"/>
    <a:srgbClr val="FF3300"/>
    <a:srgbClr val="CC6600"/>
    <a:srgbClr val="3366FF"/>
    <a:srgbClr val="FBFBFB"/>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2" autoAdjust="0"/>
    <p:restoredTop sz="85099" autoAdjust="0"/>
  </p:normalViewPr>
  <p:slideViewPr>
    <p:cSldViewPr>
      <p:cViewPr varScale="1">
        <p:scale>
          <a:sx n="62" d="100"/>
          <a:sy n="62" d="100"/>
        </p:scale>
        <p:origin x="-1602" y="-84"/>
      </p:cViewPr>
      <p:guideLst>
        <p:guide orient="horz" pos="2205"/>
        <p:guide pos="2880"/>
      </p:guideLst>
    </p:cSldViewPr>
  </p:slideViewPr>
  <p:outlineViewPr>
    <p:cViewPr>
      <p:scale>
        <a:sx n="33" d="100"/>
        <a:sy n="33" d="100"/>
      </p:scale>
      <p:origin x="0" y="3280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6AF42-AFC0-4470-9A29-A365D8799DE7}" type="doc">
      <dgm:prSet loTypeId="urn:microsoft.com/office/officeart/2005/8/layout/chevron1" loCatId="process" qsTypeId="urn:microsoft.com/office/officeart/2005/8/quickstyle/simple1" qsCatId="simple" csTypeId="urn:microsoft.com/office/officeart/2005/8/colors/colorful3" csCatId="colorful" phldr="1"/>
      <dgm:spPr/>
    </dgm:pt>
    <dgm:pt modelId="{406E950B-16CD-499C-985D-4D68BDBD0498}">
      <dgm:prSet phldrT="[Texte]" custT="1"/>
      <dgm:spPr/>
      <dgm:t>
        <a:bodyPr/>
        <a:lstStyle/>
        <a:p>
          <a:endParaRPr lang="fr-FR" sz="4800" dirty="0"/>
        </a:p>
      </dgm:t>
    </dgm:pt>
    <dgm:pt modelId="{703607D9-C934-4317-9496-E5F7E21C9ED6}" type="parTrans" cxnId="{A2A80783-503F-48E4-9AE1-B45B66E03D99}">
      <dgm:prSet/>
      <dgm:spPr/>
      <dgm:t>
        <a:bodyPr/>
        <a:lstStyle/>
        <a:p>
          <a:endParaRPr lang="fr-FR" sz="2000"/>
        </a:p>
      </dgm:t>
    </dgm:pt>
    <dgm:pt modelId="{B4A5DFD8-F0BE-4D86-8354-85E4AF8674A1}" type="sibTrans" cxnId="{A2A80783-503F-48E4-9AE1-B45B66E03D99}">
      <dgm:prSet/>
      <dgm:spPr/>
      <dgm:t>
        <a:bodyPr/>
        <a:lstStyle/>
        <a:p>
          <a:endParaRPr lang="fr-FR" sz="2000"/>
        </a:p>
      </dgm:t>
    </dgm:pt>
    <dgm:pt modelId="{65EEDDA9-E6B7-42D2-9E84-C91D1FBE4937}">
      <dgm:prSet phldrT="[Texte]" custT="1"/>
      <dgm:spPr/>
      <dgm:t>
        <a:bodyPr/>
        <a:lstStyle/>
        <a:p>
          <a:r>
            <a:rPr lang="fr-FR" sz="3600" dirty="0" smtClean="0"/>
            <a:t>PLAN DE PRESENTATION</a:t>
          </a:r>
          <a:endParaRPr lang="fr-FR" sz="3600" dirty="0"/>
        </a:p>
      </dgm:t>
    </dgm:pt>
    <dgm:pt modelId="{D5C4E11F-2D85-42D8-801F-B71A80F05D75}" type="parTrans" cxnId="{317538DE-0EFE-4774-BA0E-00A3A425933F}">
      <dgm:prSet/>
      <dgm:spPr/>
      <dgm:t>
        <a:bodyPr/>
        <a:lstStyle/>
        <a:p>
          <a:endParaRPr lang="fr-FR" sz="2000"/>
        </a:p>
      </dgm:t>
    </dgm:pt>
    <dgm:pt modelId="{5449D5DB-7D7B-462F-A696-0DD19F47AED3}" type="sibTrans" cxnId="{317538DE-0EFE-4774-BA0E-00A3A425933F}">
      <dgm:prSet/>
      <dgm:spPr/>
      <dgm:t>
        <a:bodyPr/>
        <a:lstStyle/>
        <a:p>
          <a:endParaRPr lang="fr-FR" sz="2000"/>
        </a:p>
      </dgm:t>
    </dgm:pt>
    <dgm:pt modelId="{178556A1-8FC2-422A-BA3C-EC1110D54403}" type="pres">
      <dgm:prSet presAssocID="{4CE6AF42-AFC0-4470-9A29-A365D8799DE7}" presName="Name0" presStyleCnt="0">
        <dgm:presLayoutVars>
          <dgm:dir/>
          <dgm:animLvl val="lvl"/>
          <dgm:resizeHandles val="exact"/>
        </dgm:presLayoutVars>
      </dgm:prSet>
      <dgm:spPr/>
    </dgm:pt>
    <dgm:pt modelId="{80424260-3006-42ED-BD6B-7CD4360361AE}" type="pres">
      <dgm:prSet presAssocID="{406E950B-16CD-499C-985D-4D68BDBD0498}" presName="parTxOnly" presStyleLbl="node1" presStyleIdx="0" presStyleCnt="2" custScaleX="18986">
        <dgm:presLayoutVars>
          <dgm:chMax val="0"/>
          <dgm:chPref val="0"/>
          <dgm:bulletEnabled val="1"/>
        </dgm:presLayoutVars>
      </dgm:prSet>
      <dgm:spPr>
        <a:prstGeom prst="rect">
          <a:avLst/>
        </a:prstGeom>
      </dgm:spPr>
      <dgm:t>
        <a:bodyPr/>
        <a:lstStyle/>
        <a:p>
          <a:endParaRPr lang="fr-FR"/>
        </a:p>
      </dgm:t>
    </dgm:pt>
    <dgm:pt modelId="{BB67E028-1ADD-473B-BF43-D9F14EAB0D58}" type="pres">
      <dgm:prSet presAssocID="{B4A5DFD8-F0BE-4D86-8354-85E4AF8674A1}" presName="parTxOnlySpace" presStyleCnt="0"/>
      <dgm:spPr/>
    </dgm:pt>
    <dgm:pt modelId="{915D6AC7-D940-43E2-AD31-73EEE2D17416}" type="pres">
      <dgm:prSet presAssocID="{65EEDDA9-E6B7-42D2-9E84-C91D1FBE4937}" presName="parTxOnly" presStyleLbl="node1" presStyleIdx="1" presStyleCnt="2" custScaleX="142084">
        <dgm:presLayoutVars>
          <dgm:chMax val="0"/>
          <dgm:chPref val="0"/>
          <dgm:bulletEnabled val="1"/>
        </dgm:presLayoutVars>
      </dgm:prSet>
      <dgm:spPr/>
      <dgm:t>
        <a:bodyPr/>
        <a:lstStyle/>
        <a:p>
          <a:endParaRPr lang="fr-FR"/>
        </a:p>
      </dgm:t>
    </dgm:pt>
  </dgm:ptLst>
  <dgm:cxnLst>
    <dgm:cxn modelId="{3A007F3B-E9FE-415F-A7A9-83570781B0A8}" type="presOf" srcId="{4CE6AF42-AFC0-4470-9A29-A365D8799DE7}" destId="{178556A1-8FC2-422A-BA3C-EC1110D54403}" srcOrd="0" destOrd="0" presId="urn:microsoft.com/office/officeart/2005/8/layout/chevron1"/>
    <dgm:cxn modelId="{317538DE-0EFE-4774-BA0E-00A3A425933F}" srcId="{4CE6AF42-AFC0-4470-9A29-A365D8799DE7}" destId="{65EEDDA9-E6B7-42D2-9E84-C91D1FBE4937}" srcOrd="1" destOrd="0" parTransId="{D5C4E11F-2D85-42D8-801F-B71A80F05D75}" sibTransId="{5449D5DB-7D7B-462F-A696-0DD19F47AED3}"/>
    <dgm:cxn modelId="{A2A80783-503F-48E4-9AE1-B45B66E03D99}" srcId="{4CE6AF42-AFC0-4470-9A29-A365D8799DE7}" destId="{406E950B-16CD-499C-985D-4D68BDBD0498}" srcOrd="0" destOrd="0" parTransId="{703607D9-C934-4317-9496-E5F7E21C9ED6}" sibTransId="{B4A5DFD8-F0BE-4D86-8354-85E4AF8674A1}"/>
    <dgm:cxn modelId="{2F896F35-424B-448B-A200-3BF4EA1C373A}" type="presOf" srcId="{406E950B-16CD-499C-985D-4D68BDBD0498}" destId="{80424260-3006-42ED-BD6B-7CD4360361AE}" srcOrd="0" destOrd="0" presId="urn:microsoft.com/office/officeart/2005/8/layout/chevron1"/>
    <dgm:cxn modelId="{F17F8445-8836-472E-8F17-FF4050782E0A}" type="presOf" srcId="{65EEDDA9-E6B7-42D2-9E84-C91D1FBE4937}" destId="{915D6AC7-D940-43E2-AD31-73EEE2D17416}" srcOrd="0" destOrd="0" presId="urn:microsoft.com/office/officeart/2005/8/layout/chevron1"/>
    <dgm:cxn modelId="{BC3D46AE-FE4B-4D66-8933-A8FB29369E18}" type="presParOf" srcId="{178556A1-8FC2-422A-BA3C-EC1110D54403}" destId="{80424260-3006-42ED-BD6B-7CD4360361AE}" srcOrd="0" destOrd="0" presId="urn:microsoft.com/office/officeart/2005/8/layout/chevron1"/>
    <dgm:cxn modelId="{D29A5DF6-DF1F-47CD-82DA-BA499754B23D}" type="presParOf" srcId="{178556A1-8FC2-422A-BA3C-EC1110D54403}" destId="{BB67E028-1ADD-473B-BF43-D9F14EAB0D58}" srcOrd="1" destOrd="0" presId="urn:microsoft.com/office/officeart/2005/8/layout/chevron1"/>
    <dgm:cxn modelId="{49C3B8D5-EE9B-4257-A61E-82F9FDB812B3}" type="presParOf" srcId="{178556A1-8FC2-422A-BA3C-EC1110D54403}" destId="{915D6AC7-D940-43E2-AD31-73EEE2D17416}" srcOrd="2"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424260-3006-42ED-BD6B-7CD4360361AE}">
      <dsp:nvSpPr>
        <dsp:cNvPr id="0" name=""/>
        <dsp:cNvSpPr/>
      </dsp:nvSpPr>
      <dsp:spPr>
        <a:xfrm>
          <a:off x="5586" y="0"/>
          <a:ext cx="1143323" cy="86409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64008" rIns="64008" bIns="64008" numCol="1" spcCol="1270" anchor="ctr" anchorCtr="0">
          <a:noAutofit/>
        </a:bodyPr>
        <a:lstStyle/>
        <a:p>
          <a:pPr lvl="0" algn="ctr" defTabSz="2133600">
            <a:lnSpc>
              <a:spcPct val="90000"/>
            </a:lnSpc>
            <a:spcBef>
              <a:spcPct val="0"/>
            </a:spcBef>
            <a:spcAft>
              <a:spcPct val="35000"/>
            </a:spcAft>
          </a:pPr>
          <a:endParaRPr lang="fr-FR" sz="4800" kern="1200" dirty="0"/>
        </a:p>
      </dsp:txBody>
      <dsp:txXfrm>
        <a:off x="5586" y="0"/>
        <a:ext cx="1143323" cy="864096"/>
      </dsp:txXfrm>
    </dsp:sp>
    <dsp:sp modelId="{915D6AC7-D940-43E2-AD31-73EEE2D17416}">
      <dsp:nvSpPr>
        <dsp:cNvPr id="0" name=""/>
        <dsp:cNvSpPr/>
      </dsp:nvSpPr>
      <dsp:spPr>
        <a:xfrm>
          <a:off x="546717" y="0"/>
          <a:ext cx="8556200" cy="864096"/>
        </a:xfrm>
        <a:prstGeom prst="chevron">
          <a:avLst/>
        </a:prstGeom>
        <a:solidFill>
          <a:schemeClr val="accent3">
            <a:hueOff val="-1137357"/>
            <a:satOff val="-4689"/>
            <a:lumOff val="-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fr-FR" sz="3600" kern="1200" dirty="0" smtClean="0"/>
            <a:t>PLAN DE PRESENTATION</a:t>
          </a:r>
          <a:endParaRPr lang="fr-FR" sz="3600" kern="1200" dirty="0"/>
        </a:p>
      </dsp:txBody>
      <dsp:txXfrm>
        <a:off x="546717" y="0"/>
        <a:ext cx="8556200" cy="8640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278842" cy="339884"/>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5593694" y="0"/>
            <a:ext cx="4278842" cy="339884"/>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056E580-020E-47A4-A9C4-B4EEBE0F395A}" type="datetimeFigureOut">
              <a:rPr lang="fr-FR"/>
              <a:pPr>
                <a:defRPr/>
              </a:pPr>
              <a:t>26/10/2017</a:t>
            </a:fld>
            <a:endParaRPr lang="fr-FR"/>
          </a:p>
        </p:txBody>
      </p:sp>
      <p:sp>
        <p:nvSpPr>
          <p:cNvPr id="4" name="Espace réservé du pied de page 3"/>
          <p:cNvSpPr>
            <a:spLocks noGrp="1"/>
          </p:cNvSpPr>
          <p:nvPr>
            <p:ph type="ftr" sz="quarter" idx="2"/>
          </p:nvPr>
        </p:nvSpPr>
        <p:spPr>
          <a:xfrm>
            <a:off x="0" y="6456218"/>
            <a:ext cx="4278842" cy="339884"/>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5593694" y="6456218"/>
            <a:ext cx="4278842"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7E6AE7-7EED-4779-8794-8BFD04D28C77}" type="slidenum">
              <a:rPr lang="fr-FR" altLang="fr-FR"/>
              <a:pPr/>
              <a:t>‹N°›</a:t>
            </a:fld>
            <a:endParaRPr lang="fr-FR" altLang="fr-FR"/>
          </a:p>
        </p:txBody>
      </p:sp>
    </p:spTree>
    <p:extLst>
      <p:ext uri="{BB962C8B-B14F-4D97-AF65-F5344CB8AC3E}">
        <p14:creationId xmlns:p14="http://schemas.microsoft.com/office/powerpoint/2010/main" xmlns="" val="396570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278842" cy="339884"/>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5593694" y="0"/>
            <a:ext cx="4278842" cy="339884"/>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C84C7B0-5581-4A2A-AC43-74FBA08B44C9}" type="datetimeFigureOut">
              <a:rPr lang="fr-FR"/>
              <a:pPr>
                <a:defRPr/>
              </a:pPr>
              <a:t>26/10/2017</a:t>
            </a:fld>
            <a:endParaRPr lang="fr-FR"/>
          </a:p>
        </p:txBody>
      </p:sp>
      <p:sp>
        <p:nvSpPr>
          <p:cNvPr id="4" name="Espace réservé de l'image des diapositives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987425" y="3228896"/>
            <a:ext cx="7899400" cy="3058954"/>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6456218"/>
            <a:ext cx="4278842" cy="33988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5593694" y="6456218"/>
            <a:ext cx="4278842"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66F29C6C-F7CE-49C8-8458-B852754F360F}" type="slidenum">
              <a:rPr lang="fr-FR" altLang="fr-FR"/>
              <a:pPr/>
              <a:t>‹N°›</a:t>
            </a:fld>
            <a:endParaRPr lang="fr-FR" altLang="fr-FR"/>
          </a:p>
        </p:txBody>
      </p:sp>
    </p:spTree>
    <p:extLst>
      <p:ext uri="{BB962C8B-B14F-4D97-AF65-F5344CB8AC3E}">
        <p14:creationId xmlns:p14="http://schemas.microsoft.com/office/powerpoint/2010/main" xmlns="" val="1452532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dirty="0" smtClean="0"/>
              <a:t>efforts en cours pour aider le système statistique du Benin à produire des données adéquates pour répondre aux besoins de l'Agenda 2030 et du plan de développement du Benin</a:t>
            </a:r>
          </a:p>
          <a:p>
            <a:pPr eaLnBrk="1" hangingPunct="1">
              <a:spcBef>
                <a:spcPct val="0"/>
              </a:spcBef>
            </a:pPr>
            <a:endParaRPr lang="fr-FR" altLang="fr-FR" dirty="0" smtClean="0"/>
          </a:p>
        </p:txBody>
      </p:sp>
      <p:sp>
        <p:nvSpPr>
          <p:cNvPr id="3584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04E2AA-2837-40BA-A050-C5CBC3A39B08}" type="slidenum">
              <a:rPr lang="fr-FR" altLang="fr-FR">
                <a:latin typeface="Calibri" panose="020F0502020204030204" pitchFamily="34" charset="0"/>
              </a:rPr>
              <a:pPr/>
              <a:t>1</a:t>
            </a:fld>
            <a:endParaRPr lang="fr-FR" altLang="fr-FR" dirty="0">
              <a:latin typeface="Calibri" panose="020F0502020204030204" pitchFamily="34" charset="0"/>
            </a:endParaRPr>
          </a:p>
        </p:txBody>
      </p:sp>
    </p:spTree>
    <p:extLst>
      <p:ext uri="{BB962C8B-B14F-4D97-AF65-F5344CB8AC3E}">
        <p14:creationId xmlns:p14="http://schemas.microsoft.com/office/powerpoint/2010/main" xmlns="" val="131042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F29C6C-F7CE-49C8-8458-B852754F360F}" type="slidenum">
              <a:rPr lang="fr-FR" altLang="fr-FR" smtClean="0"/>
              <a:pPr/>
              <a:t>2</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6F29C6C-F7CE-49C8-8458-B852754F360F}" type="slidenum">
              <a:rPr lang="fr-FR" altLang="fr-FR" smtClean="0"/>
              <a:pPr/>
              <a:t>9</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CCA72F5D-80ED-4348-AB53-BE4F5360D562}" type="datetimeFigureOut">
              <a:rPr lang="fr-FR"/>
              <a:pPr>
                <a:defRPr/>
              </a:pPr>
              <a:t>26/10/2017</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solidFill>
                  <a:srgbClr val="D1EAEE"/>
                </a:solidFill>
              </a:defRPr>
            </a:lvl1pPr>
          </a:lstStyle>
          <a:p>
            <a:fld id="{02F86C77-7062-4FDC-90D3-99DD419C8139}" type="slidenum">
              <a:rPr lang="fr-FR" altLang="fr-FR"/>
              <a:pPr/>
              <a:t>‹N°›</a:t>
            </a:fld>
            <a:endParaRPr lang="fr-FR" altLang="fr-FR"/>
          </a:p>
        </p:txBody>
      </p:sp>
    </p:spTree>
    <p:extLst>
      <p:ext uri="{BB962C8B-B14F-4D97-AF65-F5344CB8AC3E}">
        <p14:creationId xmlns:p14="http://schemas.microsoft.com/office/powerpoint/2010/main" xmlns="" val="24292415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8169B3C5-B072-40B1-AC90-B14FED2F6512}" type="datetimeFigureOut">
              <a:rPr lang="fr-FR"/>
              <a:pPr>
                <a:defRPr/>
              </a:pPr>
              <a:t>26/10/2017</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EE1139DA-F7B7-4F77-994C-215BD35B44A5}" type="slidenum">
              <a:rPr lang="fr-FR" altLang="fr-FR"/>
              <a:pPr/>
              <a:t>‹N°›</a:t>
            </a:fld>
            <a:endParaRPr lang="fr-FR" altLang="fr-FR"/>
          </a:p>
        </p:txBody>
      </p:sp>
    </p:spTree>
    <p:extLst>
      <p:ext uri="{BB962C8B-B14F-4D97-AF65-F5344CB8AC3E}">
        <p14:creationId xmlns:p14="http://schemas.microsoft.com/office/powerpoint/2010/main" xmlns="" val="264280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5476C442-B88A-400D-81FB-0441325D8A2D}" type="datetimeFigureOut">
              <a:rPr lang="fr-FR"/>
              <a:pPr>
                <a:defRPr/>
              </a:pPr>
              <a:t>26/10/2017</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17B9904A-9BF2-41A6-9284-B0258F8BA4D6}" type="slidenum">
              <a:rPr lang="fr-FR" altLang="fr-FR"/>
              <a:pPr/>
              <a:t>‹N°›</a:t>
            </a:fld>
            <a:endParaRPr lang="fr-FR" altLang="fr-FR"/>
          </a:p>
        </p:txBody>
      </p:sp>
    </p:spTree>
    <p:extLst>
      <p:ext uri="{BB962C8B-B14F-4D97-AF65-F5344CB8AC3E}">
        <p14:creationId xmlns:p14="http://schemas.microsoft.com/office/powerpoint/2010/main" xmlns="" val="33000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CB8C2C7-3E73-461B-8EAE-3B095E7433B7}" type="datetimeFigureOut">
              <a:rPr lang="fr-FR"/>
              <a:pPr>
                <a:defRPr/>
              </a:pPr>
              <a:t>26/10/2017</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E872A84D-70FF-42F4-BE30-9FFBCC08777A}" type="slidenum">
              <a:rPr lang="fr-FR" altLang="fr-FR"/>
              <a:pPr/>
              <a:t>‹N°›</a:t>
            </a:fld>
            <a:endParaRPr lang="fr-FR" altLang="fr-FR"/>
          </a:p>
        </p:txBody>
      </p:sp>
    </p:spTree>
    <p:extLst>
      <p:ext uri="{BB962C8B-B14F-4D97-AF65-F5344CB8AC3E}">
        <p14:creationId xmlns:p14="http://schemas.microsoft.com/office/powerpoint/2010/main" xmlns="" val="10068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C4EE0C9-3D8E-4331-9688-95C49285F487}" type="datetimeFigureOut">
              <a:rPr lang="fr-FR"/>
              <a:pPr>
                <a:defRPr/>
              </a:pPr>
              <a:t>26/10/2017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solidFill>
                  <a:srgbClr val="D1EAEE"/>
                </a:solidFill>
              </a:defRPr>
            </a:lvl1pPr>
          </a:lstStyle>
          <a:p>
            <a:fld id="{11A0844D-97C1-41D9-8B83-79B5806ABC6C}" type="slidenum">
              <a:rPr lang="fr-FR" altLang="fr-FR"/>
              <a:pPr/>
              <a:t>‹N°›</a:t>
            </a:fld>
            <a:endParaRPr lang="fr-FR" altLang="fr-FR"/>
          </a:p>
        </p:txBody>
      </p:sp>
    </p:spTree>
    <p:extLst>
      <p:ext uri="{BB962C8B-B14F-4D97-AF65-F5344CB8AC3E}">
        <p14:creationId xmlns:p14="http://schemas.microsoft.com/office/powerpoint/2010/main" xmlns="" val="36963426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132ACDE7-A6A3-4059-94F4-F29C04A7403B}" type="datetimeFigureOut">
              <a:rPr lang="fr-FR"/>
              <a:pPr>
                <a:defRPr/>
              </a:pPr>
              <a:t>26/10/2017</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fld id="{0D99C843-A534-4A71-B4D9-394DBD914974}" type="slidenum">
              <a:rPr lang="fr-FR" altLang="fr-FR"/>
              <a:pPr/>
              <a:t>‹N°›</a:t>
            </a:fld>
            <a:endParaRPr lang="fr-FR" altLang="fr-FR"/>
          </a:p>
        </p:txBody>
      </p:sp>
    </p:spTree>
    <p:extLst>
      <p:ext uri="{BB962C8B-B14F-4D97-AF65-F5344CB8AC3E}">
        <p14:creationId xmlns:p14="http://schemas.microsoft.com/office/powerpoint/2010/main" xmlns="" val="42717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E9440225-6A06-459E-A98F-C45F7E5DA3BC}" type="datetimeFigureOut">
              <a:rPr lang="fr-FR"/>
              <a:pPr>
                <a:defRPr/>
              </a:pPr>
              <a:t>26/10/2017</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fld id="{156C935C-4554-4DDF-BEFE-A33C7A852E8B}" type="slidenum">
              <a:rPr lang="fr-FR" altLang="fr-FR"/>
              <a:pPr/>
              <a:t>‹N°›</a:t>
            </a:fld>
            <a:endParaRPr lang="fr-FR" altLang="fr-FR"/>
          </a:p>
        </p:txBody>
      </p:sp>
    </p:spTree>
    <p:extLst>
      <p:ext uri="{BB962C8B-B14F-4D97-AF65-F5344CB8AC3E}">
        <p14:creationId xmlns:p14="http://schemas.microsoft.com/office/powerpoint/2010/main" xmlns="" val="366267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81FBEB47-C128-4D3E-A57F-6A4B0B15CC5C}" type="datetimeFigureOut">
              <a:rPr lang="fr-FR"/>
              <a:pPr>
                <a:defRPr/>
              </a:pPr>
              <a:t>26/10/2017</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fld id="{0EA370CB-4139-4027-A603-2D4EE9A090C3}" type="slidenum">
              <a:rPr lang="fr-FR" altLang="fr-FR"/>
              <a:pPr/>
              <a:t>‹N°›</a:t>
            </a:fld>
            <a:endParaRPr lang="fr-FR" altLang="fr-FR"/>
          </a:p>
        </p:txBody>
      </p:sp>
    </p:spTree>
    <p:extLst>
      <p:ext uri="{BB962C8B-B14F-4D97-AF65-F5344CB8AC3E}">
        <p14:creationId xmlns:p14="http://schemas.microsoft.com/office/powerpoint/2010/main" xmlns="" val="2624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6138D6F2-6407-480A-B55C-8499CAA8F598}" type="datetimeFigureOut">
              <a:rPr lang="fr-FR"/>
              <a:pPr>
                <a:defRPr/>
              </a:pPr>
              <a:t>26/10/2017</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fld id="{31924423-36DD-4417-AC41-BC45ECD6486F}" type="slidenum">
              <a:rPr lang="fr-FR" altLang="fr-FR"/>
              <a:pPr/>
              <a:t>‹N°›</a:t>
            </a:fld>
            <a:endParaRPr lang="fr-FR" altLang="fr-FR"/>
          </a:p>
        </p:txBody>
      </p:sp>
    </p:spTree>
    <p:extLst>
      <p:ext uri="{BB962C8B-B14F-4D97-AF65-F5344CB8AC3E}">
        <p14:creationId xmlns:p14="http://schemas.microsoft.com/office/powerpoint/2010/main" xmlns="" val="316664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106C9C63-C386-41AA-930C-C600AF013D34}" type="datetimeFigureOut">
              <a:rPr lang="fr-FR"/>
              <a:pPr>
                <a:defRPr/>
              </a:pPr>
              <a:t>26/10/2017</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fld id="{3FF4107F-CBC5-42EA-ACD6-0CAABE12F7E3}" type="slidenum">
              <a:rPr lang="fr-FR" altLang="fr-FR"/>
              <a:pPr/>
              <a:t>‹N°›</a:t>
            </a:fld>
            <a:endParaRPr lang="fr-FR" altLang="fr-FR"/>
          </a:p>
        </p:txBody>
      </p:sp>
    </p:spTree>
    <p:extLst>
      <p:ext uri="{BB962C8B-B14F-4D97-AF65-F5344CB8AC3E}">
        <p14:creationId xmlns:p14="http://schemas.microsoft.com/office/powerpoint/2010/main" xmlns="" val="417367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04362864-D2E4-478A-BC9B-1EED12E36940}" type="datetimeFigureOut">
              <a:rPr lang="fr-FR"/>
              <a:pPr>
                <a:defRPr/>
              </a:pPr>
              <a:t>26/10/2017</a:t>
            </a:fld>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fld id="{3D424075-A6DF-4BF9-8CB3-6AF94A1A166D}" type="slidenum">
              <a:rPr lang="fr-FR" altLang="fr-FR"/>
              <a:pPr/>
              <a:t>‹N°›</a:t>
            </a:fld>
            <a:endParaRPr lang="fr-FR" altLang="fr-FR"/>
          </a:p>
        </p:txBody>
      </p:sp>
    </p:spTree>
    <p:extLst>
      <p:ext uri="{BB962C8B-B14F-4D97-AF65-F5344CB8AC3E}">
        <p14:creationId xmlns:p14="http://schemas.microsoft.com/office/powerpoint/2010/main" xmlns="" val="250683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fr-FR" altLang="fr-FR" smtClean="0"/>
              <a:t>Cliquez pour modifier le style du titre</a:t>
            </a:r>
            <a:endParaRPr lang="en-US" altLang="fr-FR"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BE102BE-4338-441E-9B31-22696DE78467}" type="datetimeFigureOut">
              <a:rPr lang="fr-FR"/>
              <a:pPr>
                <a:defRPr/>
              </a:pPr>
              <a:t>26/10/2017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fld id="{0655FEC8-45F7-449B-89A8-F5115EC12C50}" type="slidenum">
              <a:rPr lang="fr-FR" altLang="fr-FR"/>
              <a:pPr/>
              <a:t>‹N°›</a:t>
            </a:fld>
            <a:endParaRPr lang="fr-FR" alt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4177" r:id="rId1"/>
    <p:sldLayoutId id="2147484169" r:id="rId2"/>
    <p:sldLayoutId id="2147484178" r:id="rId3"/>
    <p:sldLayoutId id="2147484170" r:id="rId4"/>
    <p:sldLayoutId id="2147484171" r:id="rId5"/>
    <p:sldLayoutId id="2147484172" r:id="rId6"/>
    <p:sldLayoutId id="2147484173" r:id="rId7"/>
    <p:sldLayoutId id="2147484174" r:id="rId8"/>
    <p:sldLayoutId id="2147484179" r:id="rId9"/>
    <p:sldLayoutId id="2147484175" r:id="rId10"/>
    <p:sldLayoutId id="214748417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1071563" y="0"/>
            <a:ext cx="6858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FR" altLang="fr-FR" b="1" dirty="0"/>
              <a:t>Institut National de la Statistique et de l’Analyse Economique</a:t>
            </a:r>
            <a:endParaRPr lang="fr-FR" altLang="fr-FR" dirty="0">
              <a:latin typeface="Constantia" panose="02030602050306030303" pitchFamily="18" charset="0"/>
            </a:endParaRPr>
          </a:p>
        </p:txBody>
      </p:sp>
      <p:sp>
        <p:nvSpPr>
          <p:cNvPr id="6147" name="Sous-titre 10"/>
          <p:cNvSpPr>
            <a:spLocks noGrp="1"/>
          </p:cNvSpPr>
          <p:nvPr>
            <p:ph type="subTitle" idx="1"/>
          </p:nvPr>
        </p:nvSpPr>
        <p:spPr>
          <a:xfrm rot="10800000" flipV="1">
            <a:off x="1371600" y="5857875"/>
            <a:ext cx="6400800" cy="785813"/>
          </a:xfrm>
        </p:spPr>
        <p:txBody>
          <a:bodyPr/>
          <a:lstStyle/>
          <a:p>
            <a:pPr marR="0" algn="ctr" eaLnBrk="1" hangingPunct="1">
              <a:lnSpc>
                <a:spcPct val="80000"/>
              </a:lnSpc>
            </a:pPr>
            <a:r>
              <a:rPr lang="fr-FR" altLang="fr-FR" sz="1600" dirty="0" smtClean="0"/>
              <a:t>01 BP : 323 - Cotonou- BENIN</a:t>
            </a:r>
          </a:p>
          <a:p>
            <a:pPr marR="0" algn="ctr" eaLnBrk="1" hangingPunct="1">
              <a:lnSpc>
                <a:spcPct val="80000"/>
              </a:lnSpc>
            </a:pPr>
            <a:r>
              <a:rPr lang="fr-FR" altLang="fr-FR" sz="1600" dirty="0" smtClean="0"/>
              <a:t>insae@insae-bj.org </a:t>
            </a:r>
          </a:p>
          <a:p>
            <a:pPr marR="0" algn="ctr" eaLnBrk="1" hangingPunct="1">
              <a:lnSpc>
                <a:spcPct val="80000"/>
              </a:lnSpc>
            </a:pPr>
            <a:r>
              <a:rPr lang="fr-FR" altLang="fr-FR" sz="1600" dirty="0" smtClean="0"/>
              <a:t>www.insae-bj.org</a:t>
            </a:r>
          </a:p>
        </p:txBody>
      </p:sp>
      <p:pic>
        <p:nvPicPr>
          <p:cNvPr id="6149" name="Image 5" descr="Logo-INSAE[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59832" y="661988"/>
            <a:ext cx="2304256" cy="21909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a:off x="0" y="3212976"/>
            <a:ext cx="8892480" cy="1200329"/>
          </a:xfrm>
          <a:prstGeom prst="rect">
            <a:avLst/>
          </a:prstGeom>
        </p:spPr>
        <p:txBody>
          <a:bodyPr wrap="square">
            <a:spAutoFit/>
          </a:bodyPr>
          <a:lstStyle/>
          <a:p>
            <a:pPr algn="ctr"/>
            <a:r>
              <a:rPr lang="fr-FR" sz="3600" b="1" dirty="0" smtClean="0"/>
              <a:t>Initiatives du renforcement des </a:t>
            </a:r>
            <a:r>
              <a:rPr lang="fr-FR" sz="3600" b="1" dirty="0" smtClean="0"/>
              <a:t>capacités </a:t>
            </a:r>
            <a:r>
              <a:rPr lang="fr-FR" sz="3600" b="1" dirty="0" smtClean="0"/>
              <a:t>au </a:t>
            </a:r>
            <a:r>
              <a:rPr lang="fr-FR" sz="3600" b="1" dirty="0" smtClean="0"/>
              <a:t>Bénin</a:t>
            </a:r>
            <a:endParaRPr lang="fr-FR"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847850"/>
          </a:xfrm>
        </p:spPr>
        <p:txBody>
          <a:bodyPr/>
          <a:lstStyle/>
          <a:p>
            <a:r>
              <a:rPr lang="fr-FR" sz="3600" b="1" dirty="0" smtClean="0"/>
              <a:t>III. Initiatives prises par l’INSAE pour le développement de la statistique au Bénin </a:t>
            </a:r>
            <a:r>
              <a:rPr lang="fr-FR" sz="3600" b="1" dirty="0" smtClean="0"/>
              <a:t>(5/5)</a:t>
            </a:r>
            <a:endParaRPr lang="fr-FR" sz="3600" dirty="0"/>
          </a:p>
        </p:txBody>
      </p:sp>
      <p:sp>
        <p:nvSpPr>
          <p:cNvPr id="3" name="Espace réservé du contenu 2"/>
          <p:cNvSpPr>
            <a:spLocks noGrp="1"/>
          </p:cNvSpPr>
          <p:nvPr>
            <p:ph idx="1"/>
          </p:nvPr>
        </p:nvSpPr>
        <p:spPr/>
        <p:txBody>
          <a:bodyPr/>
          <a:lstStyle/>
          <a:p>
            <a:pPr>
              <a:buNone/>
            </a:pPr>
            <a:r>
              <a:rPr lang="fr-FR" sz="2800" b="1" dirty="0" smtClean="0"/>
              <a:t>Concernant les producteurs  des statistiques </a:t>
            </a:r>
            <a:r>
              <a:rPr lang="fr-FR" sz="2800" b="1" dirty="0" smtClean="0"/>
              <a:t>régionales</a:t>
            </a:r>
            <a:endParaRPr lang="fr-FR" sz="2800" b="1" dirty="0" smtClean="0"/>
          </a:p>
          <a:p>
            <a:r>
              <a:rPr lang="fr-FR" dirty="0" smtClean="0"/>
              <a:t>Formations sont organisées par l’INSAE en faveur des statisticiens qui sont au niveau des directions départementales du plan et du développement;</a:t>
            </a:r>
          </a:p>
          <a:p>
            <a:r>
              <a:rPr lang="fr-FR" dirty="0" smtClean="0"/>
              <a:t>Appui des techniciens dans le cadre de l’</a:t>
            </a:r>
            <a:r>
              <a:rPr lang="fr-FR" dirty="0" smtClean="0"/>
              <a:t>é</a:t>
            </a:r>
            <a:r>
              <a:rPr lang="fr-FR" dirty="0" smtClean="0"/>
              <a:t>laboration des tableaux de bord sociaux  et de la mise en place des bases de données dans leur zone  d’intervention (communes que couvre leurs départements d’intervention)</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DEFIS</a:t>
            </a:r>
            <a:endParaRPr lang="fr-FR" dirty="0"/>
          </a:p>
        </p:txBody>
      </p:sp>
      <p:sp>
        <p:nvSpPr>
          <p:cNvPr id="3" name="Espace réservé du contenu 2"/>
          <p:cNvSpPr>
            <a:spLocks noGrp="1"/>
          </p:cNvSpPr>
          <p:nvPr>
            <p:ph idx="1"/>
          </p:nvPr>
        </p:nvSpPr>
        <p:spPr/>
        <p:txBody>
          <a:bodyPr/>
          <a:lstStyle/>
          <a:p>
            <a:endParaRPr lang="fr-FR" dirty="0" smtClean="0"/>
          </a:p>
          <a:p>
            <a:r>
              <a:rPr lang="fr-FR" sz="2400" dirty="0" smtClean="0"/>
              <a:t>Adoption  et l’adoption de le nouvelle loi statistique révisée, </a:t>
            </a:r>
          </a:p>
          <a:p>
            <a:r>
              <a:rPr lang="fr-FR" sz="2400" dirty="0" smtClean="0"/>
              <a:t>L’</a:t>
            </a:r>
            <a:r>
              <a:rPr lang="fr-FR" sz="2400" dirty="0" err="1" smtClean="0"/>
              <a:t>elaboration</a:t>
            </a:r>
            <a:r>
              <a:rPr lang="fr-FR" sz="2400" dirty="0" smtClean="0"/>
              <a:t> , l’adoption, la vulgarisation et la mise en œuvre de la SNDS 3,</a:t>
            </a:r>
          </a:p>
          <a:p>
            <a:r>
              <a:rPr lang="fr-FR" sz="2400" dirty="0" smtClean="0"/>
              <a:t>Recrutement de personnel additionnel</a:t>
            </a:r>
          </a:p>
          <a:p>
            <a:r>
              <a:rPr lang="fr-FR" sz="2400" dirty="0" smtClean="0"/>
              <a:t>Décentralisation de  l’INSAE au niveau des région</a:t>
            </a:r>
          </a:p>
          <a:p>
            <a:r>
              <a:rPr lang="fr-FR" sz="2400" dirty="0" smtClean="0"/>
              <a:t>Besoin d’un plan de formation propre pour l’INSAE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323850" y="1916832"/>
            <a:ext cx="8569325" cy="2078906"/>
          </a:xfrm>
        </p:spPr>
        <p:txBody>
          <a:bodyPr/>
          <a:lstStyle/>
          <a:p>
            <a:pPr algn="ctr"/>
            <a:r>
              <a:rPr lang="fr-FR" altLang="fr-FR" sz="6000" dirty="0" smtClean="0"/>
              <a:t>MERCI DE VOTRE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107950" y="1285875"/>
            <a:ext cx="9036050" cy="5429250"/>
          </a:xfrm>
        </p:spPr>
        <p:txBody>
          <a:bodyPr>
            <a:normAutofit/>
          </a:bodyPr>
          <a:lstStyle/>
          <a:p>
            <a:pPr marL="609600" lvl="1" indent="-609600">
              <a:lnSpc>
                <a:spcPct val="120000"/>
              </a:lnSpc>
              <a:buClr>
                <a:srgbClr val="0BD0D9"/>
              </a:buClr>
              <a:buSzPct val="95000"/>
              <a:buNone/>
              <a:defRPr/>
            </a:pPr>
            <a:r>
              <a:rPr lang="x-none" sz="2200" b="1" smtClean="0">
                <a:effectLst>
                  <a:outerShdw blurRad="38100" dist="38100" dir="2700000" algn="tl">
                    <a:srgbClr val="000000">
                      <a:alpha val="43137"/>
                    </a:srgbClr>
                  </a:outerShdw>
                </a:effectLst>
                <a:latin typeface="Cambria" pitchFamily="18" charset="0"/>
              </a:rPr>
              <a:t> </a:t>
            </a:r>
            <a:endParaRPr lang="fr-FR" sz="2200" b="1" dirty="0" smtClean="0">
              <a:effectLst>
                <a:outerShdw blurRad="38100" dist="38100" dir="2700000" algn="tl">
                  <a:srgbClr val="000000">
                    <a:alpha val="43137"/>
                  </a:srgbClr>
                </a:outerShdw>
              </a:effectLst>
              <a:latin typeface="Cambria" pitchFamily="18" charset="0"/>
            </a:endParaRPr>
          </a:p>
          <a:p>
            <a:pPr marL="609600" lvl="1" indent="-609600">
              <a:lnSpc>
                <a:spcPct val="120000"/>
              </a:lnSpc>
              <a:buClr>
                <a:srgbClr val="0BD0D9"/>
              </a:buClr>
              <a:buSzPct val="95000"/>
              <a:buFontTx/>
              <a:buAutoNum type="arabicPeriod"/>
              <a:defRPr/>
            </a:pPr>
            <a:r>
              <a:rPr lang="fr-FR" sz="2200" b="1" dirty="0" smtClean="0">
                <a:effectLst>
                  <a:outerShdw blurRad="38100" dist="38100" dir="2700000" algn="tl">
                    <a:srgbClr val="000000">
                      <a:alpha val="43137"/>
                    </a:srgbClr>
                  </a:outerShdw>
                </a:effectLst>
                <a:latin typeface="Cambria" pitchFamily="18" charset="0"/>
              </a:rPr>
              <a:t>Contexte</a:t>
            </a:r>
          </a:p>
          <a:p>
            <a:pPr marL="609600" lvl="1" indent="-609600">
              <a:lnSpc>
                <a:spcPct val="120000"/>
              </a:lnSpc>
              <a:buClr>
                <a:srgbClr val="0BD0D9"/>
              </a:buClr>
              <a:buSzPct val="95000"/>
              <a:buFontTx/>
              <a:buAutoNum type="arabicPeriod"/>
              <a:defRPr/>
            </a:pPr>
            <a:r>
              <a:rPr lang="fr-FR" sz="2200" b="1" dirty="0" smtClean="0">
                <a:effectLst>
                  <a:outerShdw blurRad="38100" dist="38100" dir="2700000" algn="tl">
                    <a:srgbClr val="000000">
                      <a:alpha val="43137"/>
                    </a:srgbClr>
                  </a:outerShdw>
                </a:effectLst>
                <a:latin typeface="Cambria" pitchFamily="18" charset="0"/>
              </a:rPr>
              <a:t>Axes stratégiques de la SNDS 2</a:t>
            </a:r>
            <a:endParaRPr lang="fr-FR" sz="2200" b="1" dirty="0" smtClean="0">
              <a:effectLst>
                <a:outerShdw blurRad="38100" dist="38100" dir="2700000" algn="tl">
                  <a:srgbClr val="000000">
                    <a:alpha val="43137"/>
                  </a:srgbClr>
                </a:outerShdw>
              </a:effectLst>
              <a:latin typeface="Cambria" pitchFamily="18" charset="0"/>
            </a:endParaRPr>
          </a:p>
          <a:p>
            <a:pPr marL="609600" lvl="1" indent="-609600">
              <a:lnSpc>
                <a:spcPct val="120000"/>
              </a:lnSpc>
              <a:buClr>
                <a:srgbClr val="0BD0D9"/>
              </a:buClr>
              <a:buSzPct val="95000"/>
              <a:buFontTx/>
              <a:buAutoNum type="arabicPeriod"/>
              <a:defRPr/>
            </a:pPr>
            <a:r>
              <a:rPr lang="fr-FR" sz="2200" b="1" dirty="0" smtClean="0">
                <a:effectLst>
                  <a:outerShdw blurRad="38100" dist="38100" dir="2700000" algn="tl">
                    <a:srgbClr val="000000">
                      <a:alpha val="43137"/>
                    </a:srgbClr>
                  </a:outerShdw>
                </a:effectLst>
                <a:latin typeface="Cambria" pitchFamily="18" charset="0"/>
              </a:rPr>
              <a:t>Initiatives prises par l’INSAE pour le développement de la statistique au Bénin</a:t>
            </a:r>
          </a:p>
          <a:p>
            <a:pPr marL="609600" lvl="1" indent="-609600">
              <a:lnSpc>
                <a:spcPct val="120000"/>
              </a:lnSpc>
              <a:buClr>
                <a:srgbClr val="0BD0D9"/>
              </a:buClr>
              <a:buSzPct val="95000"/>
              <a:buFontTx/>
              <a:buAutoNum type="arabicPeriod"/>
              <a:defRPr/>
            </a:pPr>
            <a:r>
              <a:rPr lang="fr-FR" sz="2200" b="1" dirty="0" smtClean="0">
                <a:effectLst>
                  <a:outerShdw blurRad="38100" dist="38100" dir="2700000" algn="tl">
                    <a:srgbClr val="000000">
                      <a:alpha val="43137"/>
                    </a:srgbClr>
                  </a:outerShdw>
                </a:effectLst>
                <a:latin typeface="Cambria" pitchFamily="18" charset="0"/>
              </a:rPr>
              <a:t>DEFIS</a:t>
            </a:r>
            <a:endParaRPr lang="fr-FR" sz="2200" b="1" dirty="0" smtClean="0">
              <a:effectLst>
                <a:outerShdw blurRad="38100" dist="38100" dir="2700000" algn="tl">
                  <a:srgbClr val="000000">
                    <a:alpha val="43137"/>
                  </a:srgbClr>
                </a:outerShdw>
              </a:effectLst>
              <a:latin typeface="Cambria" pitchFamily="18" charset="0"/>
            </a:endParaRPr>
          </a:p>
          <a:p>
            <a:pPr marL="609600" lvl="1" indent="-609600">
              <a:lnSpc>
                <a:spcPct val="120000"/>
              </a:lnSpc>
              <a:buClr>
                <a:srgbClr val="0BD0D9"/>
              </a:buClr>
              <a:buSzPct val="95000"/>
              <a:buFontTx/>
              <a:buAutoNum type="arabicPeriod"/>
              <a:defRPr/>
            </a:pPr>
            <a:endParaRPr lang="fr-FR" sz="2200" b="1" dirty="0" smtClean="0">
              <a:effectLst>
                <a:outerShdw blurRad="38100" dist="38100" dir="2700000" algn="tl">
                  <a:srgbClr val="000000">
                    <a:alpha val="43137"/>
                  </a:srgbClr>
                </a:outerShdw>
              </a:effectLst>
              <a:latin typeface="Cambria" pitchFamily="18" charset="0"/>
            </a:endParaRPr>
          </a:p>
          <a:p>
            <a:pPr marL="0" indent="0">
              <a:lnSpc>
                <a:spcPct val="120000"/>
              </a:lnSpc>
              <a:buNone/>
              <a:defRPr/>
            </a:pPr>
            <a:endParaRPr lang="fr-FR" sz="2200" b="1" dirty="0" smtClean="0">
              <a:effectLst>
                <a:outerShdw blurRad="38100" dist="38100" dir="2700000" algn="tl">
                  <a:srgbClr val="000000">
                    <a:alpha val="43137"/>
                  </a:srgbClr>
                </a:outerShdw>
              </a:effectLst>
              <a:latin typeface="Cambria" pitchFamily="18" charset="0"/>
            </a:endParaRPr>
          </a:p>
          <a:p>
            <a:pPr marL="609600" indent="-609600">
              <a:lnSpc>
                <a:spcPct val="200000"/>
              </a:lnSpc>
              <a:buFontTx/>
              <a:buAutoNum type="arabicPeriod" startAt="4"/>
              <a:defRPr/>
            </a:pPr>
            <a:endParaRPr lang="fr-FR" sz="2800" dirty="0" smtClean="0">
              <a:latin typeface="Cambria" pitchFamily="18" charset="0"/>
            </a:endParaRPr>
          </a:p>
        </p:txBody>
      </p:sp>
      <p:graphicFrame>
        <p:nvGraphicFramePr>
          <p:cNvPr id="6" name="Diagramme 5"/>
          <p:cNvGraphicFramePr/>
          <p:nvPr>
            <p:extLst>
              <p:ext uri="{D42A27DB-BD31-4B8C-83A1-F6EECF244321}">
                <p14:modId xmlns:p14="http://schemas.microsoft.com/office/powerpoint/2010/main" xmlns="" val="1639777875"/>
              </p:ext>
            </p:extLst>
          </p:nvPr>
        </p:nvGraphicFramePr>
        <p:xfrm>
          <a:off x="0" y="-27384"/>
          <a:ext cx="9108504" cy="864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a:t>
            </a:r>
            <a:endParaRPr lang="fr-FR" dirty="0"/>
          </a:p>
        </p:txBody>
      </p:sp>
      <p:sp>
        <p:nvSpPr>
          <p:cNvPr id="3" name="Espace réservé du contenu 2"/>
          <p:cNvSpPr>
            <a:spLocks noGrp="1"/>
          </p:cNvSpPr>
          <p:nvPr>
            <p:ph idx="1"/>
          </p:nvPr>
        </p:nvSpPr>
        <p:spPr/>
        <p:txBody>
          <a:bodyPr/>
          <a:lstStyle/>
          <a:p>
            <a:r>
              <a:rPr lang="fr-FR" dirty="0" smtClean="0"/>
              <a:t>Le besoin en statistiques </a:t>
            </a:r>
            <a:r>
              <a:rPr lang="fr-FR" dirty="0" smtClean="0"/>
              <a:t>accru </a:t>
            </a:r>
            <a:r>
              <a:rPr lang="fr-FR" dirty="0" smtClean="0"/>
              <a:t>depuis l’avènement des </a:t>
            </a:r>
            <a:r>
              <a:rPr lang="fr-FR" dirty="0" smtClean="0"/>
              <a:t>(</a:t>
            </a:r>
            <a:r>
              <a:rPr lang="fr-FR" dirty="0" smtClean="0"/>
              <a:t>OMD), de la mise en place des Stratégies de réduction de la pauvreté (SRP), des divers programmes de </a:t>
            </a:r>
            <a:r>
              <a:rPr lang="fr-FR" dirty="0" smtClean="0"/>
              <a:t>développement pour répondre au besoins de suivi et évaluations des politiques et programmes du pays  a conduit le </a:t>
            </a:r>
          </a:p>
          <a:p>
            <a:r>
              <a:rPr lang="fr-FR" dirty="0" smtClean="0"/>
              <a:t>le </a:t>
            </a:r>
            <a:r>
              <a:rPr lang="fr-FR" dirty="0" smtClean="0"/>
              <a:t>Gouvernement a, </a:t>
            </a:r>
            <a:r>
              <a:rPr lang="fr-FR" dirty="0" smtClean="0"/>
              <a:t>accroitre les </a:t>
            </a:r>
            <a:r>
              <a:rPr lang="fr-FR" dirty="0" smtClean="0"/>
              <a:t>capacités du Système statistique national (SSN) dans le but de répondre efficacement aux besoins des divers utilisateurs et décideurs. </a:t>
            </a:r>
            <a:r>
              <a:rPr lang="fr-FR" dirty="0" smtClean="0"/>
              <a: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(suite)</a:t>
            </a:r>
            <a:endParaRPr lang="fr-FR" dirty="0"/>
          </a:p>
        </p:txBody>
      </p:sp>
      <p:sp>
        <p:nvSpPr>
          <p:cNvPr id="3" name="Espace réservé du contenu 2"/>
          <p:cNvSpPr>
            <a:spLocks noGrp="1"/>
          </p:cNvSpPr>
          <p:nvPr>
            <p:ph idx="1"/>
          </p:nvPr>
        </p:nvSpPr>
        <p:spPr>
          <a:xfrm>
            <a:off x="457200" y="1935163"/>
            <a:ext cx="8229600" cy="4662189"/>
          </a:xfrm>
        </p:spPr>
        <p:txBody>
          <a:bodyPr/>
          <a:lstStyle/>
          <a:p>
            <a:r>
              <a:rPr lang="fr-FR" dirty="0" smtClean="0"/>
              <a:t>le </a:t>
            </a:r>
            <a:r>
              <a:rPr lang="fr-FR" dirty="0" smtClean="0"/>
              <a:t>Système statistique national du Bénin s’est doté d’une </a:t>
            </a:r>
            <a:r>
              <a:rPr lang="fr-FR" dirty="0" smtClean="0"/>
              <a:t> première Stratégie </a:t>
            </a:r>
            <a:r>
              <a:rPr lang="fr-FR" dirty="0" smtClean="0"/>
              <a:t>nationale de développement de la statistique 2008-2012 (SNDS 1) pour dynamiser et rendre performantes toutes ses unités de production statistique en vue d’assurer un meilleur cadre de suivi-évaluation des diverses politiques de développement</a:t>
            </a:r>
            <a:r>
              <a:rPr lang="fr-FR" dirty="0" smtClean="0"/>
              <a:t>.</a:t>
            </a:r>
            <a:endParaRPr lang="fr-FR" dirty="0" smtClean="0"/>
          </a:p>
          <a:p>
            <a:r>
              <a:rPr lang="fr-FR" dirty="0" smtClean="0"/>
              <a:t>Cette première stratégie a cédé la place à une seconde 2012-2016 (SNDS 2) </a:t>
            </a:r>
            <a:r>
              <a:rPr lang="fr-FR" dirty="0" smtClean="0"/>
              <a:t>qui </a:t>
            </a:r>
            <a:r>
              <a:rPr lang="fr-FR" dirty="0" smtClean="0"/>
              <a:t>s’adapte mieux aux exigences actuelles de l’environnement institutionnel et financier et aux nouvelles demandes en statistiques, au vu des enseignements issus de son évaluation.</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t>Axes stratégiques de la </a:t>
            </a:r>
            <a:r>
              <a:rPr lang="fr-FR" sz="4400" b="1" dirty="0" smtClean="0"/>
              <a:t>SNDS</a:t>
            </a:r>
            <a:r>
              <a:rPr lang="fr-FR" sz="4400" b="1" dirty="0" smtClean="0"/>
              <a:t> 2</a:t>
            </a:r>
          </a:p>
        </p:txBody>
      </p:sp>
      <p:sp>
        <p:nvSpPr>
          <p:cNvPr id="3" name="Espace réservé du contenu 2"/>
          <p:cNvSpPr>
            <a:spLocks noGrp="1"/>
          </p:cNvSpPr>
          <p:nvPr>
            <p:ph idx="1"/>
          </p:nvPr>
        </p:nvSpPr>
        <p:spPr/>
        <p:txBody>
          <a:bodyPr/>
          <a:lstStyle/>
          <a:p>
            <a:pPr>
              <a:buNone/>
            </a:pPr>
            <a:r>
              <a:rPr lang="fr-FR" dirty="0" smtClean="0"/>
              <a:t>Elle repose sur quatre (4) axes stratégiques à savoir :</a:t>
            </a:r>
          </a:p>
          <a:p>
            <a:pPr lvl="0"/>
            <a:r>
              <a:rPr lang="fr-FR" dirty="0" smtClean="0"/>
              <a:t>le </a:t>
            </a:r>
            <a:r>
              <a:rPr lang="fr-FR" dirty="0" smtClean="0"/>
              <a:t>développement de la production statistique de qualité respectant les normes internationales et adaptée aux besoins des </a:t>
            </a:r>
            <a:r>
              <a:rPr lang="fr-FR" dirty="0" smtClean="0"/>
              <a:t>utilisateurs</a:t>
            </a:r>
            <a:r>
              <a:rPr lang="fr-FR" dirty="0" smtClean="0"/>
              <a:t> ;</a:t>
            </a:r>
          </a:p>
          <a:p>
            <a:pPr lvl="0"/>
            <a:r>
              <a:rPr lang="fr-FR" dirty="0" smtClean="0"/>
              <a:t>le renforcement de la diffusion statistique et la promotion de l’utilisation des données et de la culture statistique ;</a:t>
            </a:r>
          </a:p>
          <a:p>
            <a:pPr lvl="0"/>
            <a:r>
              <a:rPr lang="fr-FR" dirty="0" smtClean="0"/>
              <a:t>le renforcement des capacités de production ;</a:t>
            </a:r>
          </a:p>
          <a:p>
            <a:r>
              <a:rPr lang="fr-FR" dirty="0" smtClean="0"/>
              <a:t>la rénovation et le renforcement du cadre légal et institutionnel pour le développement de la statistique.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515194"/>
          </a:xfrm>
        </p:spPr>
        <p:txBody>
          <a:bodyPr/>
          <a:lstStyle/>
          <a:p>
            <a:r>
              <a:rPr lang="fr-FR" sz="3600" b="1" dirty="0" smtClean="0"/>
              <a:t>III. Initiatives prises par l’INSAE pour le développement de la statistique au </a:t>
            </a:r>
            <a:r>
              <a:rPr lang="fr-FR" sz="3600" b="1" dirty="0" smtClean="0"/>
              <a:t>Bénin (1/5)</a:t>
            </a:r>
            <a:endParaRPr lang="fr-FR" sz="3600" dirty="0"/>
          </a:p>
        </p:txBody>
      </p:sp>
      <p:sp>
        <p:nvSpPr>
          <p:cNvPr id="3" name="Espace réservé du contenu 2"/>
          <p:cNvSpPr>
            <a:spLocks noGrp="1"/>
          </p:cNvSpPr>
          <p:nvPr>
            <p:ph idx="1"/>
          </p:nvPr>
        </p:nvSpPr>
        <p:spPr/>
        <p:txBody>
          <a:bodyPr/>
          <a:lstStyle/>
          <a:p>
            <a:r>
              <a:rPr lang="fr-FR" b="1" i="1" dirty="0" smtClean="0"/>
              <a:t>Le renforcement de la législation nationale dans le domaine de la statistique</a:t>
            </a:r>
            <a:r>
              <a:rPr lang="fr-FR" dirty="0" smtClean="0"/>
              <a:t> </a:t>
            </a:r>
          </a:p>
          <a:p>
            <a:r>
              <a:rPr lang="fr-FR" b="1" i="1" dirty="0" smtClean="0"/>
              <a:t>L’adoption et la mise en œuvre de l’approche Stratégies Nationales de Développement de la Statistique (SNDS) pour la conduite des activités statistiques</a:t>
            </a:r>
            <a:r>
              <a:rPr lang="fr-FR" dirty="0" smtClean="0"/>
              <a:t> </a:t>
            </a:r>
          </a:p>
          <a:p>
            <a:r>
              <a:rPr lang="fr-FR" b="1" i="1" dirty="0" smtClean="0"/>
              <a:t>Le développement d’outils statistiques harmonisés</a:t>
            </a:r>
            <a:r>
              <a:rPr lang="fr-FR" dirty="0" smtClean="0"/>
              <a:t> </a:t>
            </a:r>
            <a:endParaRPr lang="fr-FR" dirty="0" smtClean="0"/>
          </a:p>
          <a:p>
            <a:r>
              <a:rPr lang="fr-FR" b="1" i="1" dirty="0" smtClean="0"/>
              <a:t>Appui au renforcement de capacités des cadres statisticiens qui interviennent au niveau sectoriel;</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659210"/>
          </a:xfrm>
        </p:spPr>
        <p:txBody>
          <a:bodyPr/>
          <a:lstStyle/>
          <a:p>
            <a:r>
              <a:rPr lang="fr-FR" sz="3600" b="1" dirty="0" smtClean="0"/>
              <a:t>III. Initiatives prises par l’INSAE pour le développement de la statistique au Bénin </a:t>
            </a:r>
            <a:r>
              <a:rPr lang="fr-FR" sz="3600" b="1" dirty="0" smtClean="0"/>
              <a:t>(2/5)</a:t>
            </a:r>
            <a:endParaRPr lang="fr-FR" sz="3600" dirty="0"/>
          </a:p>
        </p:txBody>
      </p:sp>
      <p:sp>
        <p:nvSpPr>
          <p:cNvPr id="3" name="Espace réservé du contenu 2"/>
          <p:cNvSpPr>
            <a:spLocks noGrp="1"/>
          </p:cNvSpPr>
          <p:nvPr>
            <p:ph idx="1"/>
          </p:nvPr>
        </p:nvSpPr>
        <p:spPr>
          <a:xfrm>
            <a:off x="457200" y="1935163"/>
            <a:ext cx="8229600" cy="4662189"/>
          </a:xfrm>
        </p:spPr>
        <p:txBody>
          <a:bodyPr/>
          <a:lstStyle/>
          <a:p>
            <a:pPr>
              <a:buNone/>
            </a:pPr>
            <a:r>
              <a:rPr lang="fr-FR" b="1" dirty="0" smtClean="0"/>
              <a:t>Concernant la production statistique  au niveau de l’Institut</a:t>
            </a:r>
          </a:p>
          <a:p>
            <a:r>
              <a:rPr lang="fr-FR" dirty="0" smtClean="0"/>
              <a:t>Les cadres bénéficient des formations  et des échanges et partages des bonnes pratiques organisé souvent au niveau  des institutions  comme CEA, CUA, UEMOA, CEDEAO, AFRISTAT, BAD, FMI, chacun selon son domaine d’intervention;</a:t>
            </a:r>
          </a:p>
          <a:p>
            <a:r>
              <a:rPr lang="fr-FR" dirty="0" smtClean="0"/>
              <a:t>L’Institut bénéficie aussi de l’appui technique  des institutions  comme ICF-MACRO, Banque Mondiale; GIZ pour  la réalisation de certaines  études ou Enquêtes.</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t>III. Initiatives prises par l’INSAE pour le développement de la statistique au Bénin </a:t>
            </a:r>
            <a:r>
              <a:rPr lang="fr-FR" sz="3600" b="1" dirty="0" smtClean="0"/>
              <a:t>(3/5)</a:t>
            </a:r>
            <a:endParaRPr lang="fr-FR" sz="3600" dirty="0"/>
          </a:p>
        </p:txBody>
      </p:sp>
      <p:sp>
        <p:nvSpPr>
          <p:cNvPr id="3" name="Espace réservé du contenu 2"/>
          <p:cNvSpPr>
            <a:spLocks noGrp="1"/>
          </p:cNvSpPr>
          <p:nvPr>
            <p:ph idx="1"/>
          </p:nvPr>
        </p:nvSpPr>
        <p:spPr/>
        <p:txBody>
          <a:bodyPr/>
          <a:lstStyle/>
          <a:p>
            <a:pPr>
              <a:buNone/>
            </a:pPr>
            <a:r>
              <a:rPr lang="fr-FR" sz="2400" b="1" dirty="0" smtClean="0"/>
              <a:t>Le s cadres de l’INSAE bénéficie de plusieurs séries de formations dans le cadre de l’</a:t>
            </a:r>
            <a:r>
              <a:rPr lang="fr-FR" sz="2400" b="1" dirty="0" err="1" smtClean="0"/>
              <a:t>elaboration</a:t>
            </a:r>
            <a:r>
              <a:rPr lang="fr-FR" sz="2400" b="1" dirty="0" smtClean="0"/>
              <a:t>:</a:t>
            </a:r>
          </a:p>
          <a:p>
            <a:pPr>
              <a:buNone/>
            </a:pPr>
            <a:endParaRPr lang="fr-FR" dirty="0" smtClean="0"/>
          </a:p>
          <a:p>
            <a:r>
              <a:rPr lang="fr-FR" sz="2400" dirty="0" smtClean="0"/>
              <a:t>Des comptes nationaux;</a:t>
            </a:r>
          </a:p>
          <a:p>
            <a:r>
              <a:rPr lang="fr-FR" sz="2400" dirty="0" smtClean="0"/>
              <a:t>Statistiques  </a:t>
            </a:r>
            <a:r>
              <a:rPr lang="fr-FR" sz="2400" dirty="0" smtClean="0"/>
              <a:t>des entreprises</a:t>
            </a:r>
            <a:endParaRPr lang="fr-FR" sz="2400" dirty="0" smtClean="0"/>
          </a:p>
          <a:p>
            <a:r>
              <a:rPr lang="fr-FR" sz="2400" dirty="0" smtClean="0"/>
              <a:t>Statistiques du Commerce </a:t>
            </a:r>
            <a:r>
              <a:rPr lang="fr-FR" sz="2400" dirty="0" smtClean="0"/>
              <a:t>extérieur </a:t>
            </a:r>
          </a:p>
          <a:p>
            <a:pPr>
              <a:buNone/>
            </a:pPr>
            <a:r>
              <a:rPr lang="fr-FR" sz="2400" dirty="0" smtClean="0"/>
              <a:t>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907704"/>
          </a:xfrm>
        </p:spPr>
        <p:txBody>
          <a:bodyPr/>
          <a:lstStyle/>
          <a:p>
            <a:r>
              <a:rPr lang="fr-FR" sz="4000" b="1" dirty="0" smtClean="0"/>
              <a:t>III. Initiatives prises par l’INSAE pour le développement de la statistique au Bénin </a:t>
            </a:r>
            <a:r>
              <a:rPr lang="fr-FR" sz="4000" b="1" dirty="0" smtClean="0"/>
              <a:t>(4/5)</a:t>
            </a:r>
            <a:endParaRPr lang="fr-FR" sz="4000" dirty="0"/>
          </a:p>
        </p:txBody>
      </p:sp>
      <p:sp>
        <p:nvSpPr>
          <p:cNvPr id="3" name="Espace réservé du contenu 2"/>
          <p:cNvSpPr>
            <a:spLocks noGrp="1"/>
          </p:cNvSpPr>
          <p:nvPr>
            <p:ph idx="1"/>
          </p:nvPr>
        </p:nvSpPr>
        <p:spPr>
          <a:xfrm>
            <a:off x="179512" y="1935163"/>
            <a:ext cx="8507288" cy="4922837"/>
          </a:xfrm>
        </p:spPr>
        <p:txBody>
          <a:bodyPr/>
          <a:lstStyle/>
          <a:p>
            <a:pPr>
              <a:buNone/>
            </a:pPr>
            <a:r>
              <a:rPr lang="fr-FR" sz="2500" b="1" dirty="0" smtClean="0"/>
              <a:t>Concernant </a:t>
            </a:r>
            <a:r>
              <a:rPr lang="fr-FR" sz="2500" b="1" dirty="0" smtClean="0"/>
              <a:t>les producteurs  des statistiques sectoriels</a:t>
            </a:r>
          </a:p>
          <a:p>
            <a:pPr>
              <a:buNone/>
            </a:pPr>
            <a:r>
              <a:rPr lang="fr-FR" dirty="0" smtClean="0"/>
              <a:t>A travers l’appui technique de l’OIC SESRIC, les sectoriels ont bénéficié de plusieurs formations continues en 2017 par le biais de l’INSAE. Il s’agit de:</a:t>
            </a:r>
          </a:p>
          <a:p>
            <a:r>
              <a:rPr lang="fr-FR" dirty="0" smtClean="0"/>
              <a:t>Statistiques </a:t>
            </a:r>
            <a:r>
              <a:rPr lang="fr-FR" dirty="0" smtClean="0"/>
              <a:t>des migrations</a:t>
            </a:r>
          </a:p>
          <a:p>
            <a:r>
              <a:rPr lang="fr-FR" dirty="0" smtClean="0"/>
              <a:t>Métadonnées</a:t>
            </a:r>
          </a:p>
          <a:p>
            <a:r>
              <a:rPr lang="fr-FR" dirty="0" smtClean="0"/>
              <a:t>Genre</a:t>
            </a:r>
          </a:p>
          <a:p>
            <a:r>
              <a:rPr lang="fr-FR" dirty="0" smtClean="0"/>
              <a:t>Pauvreté </a:t>
            </a:r>
          </a:p>
          <a:p>
            <a:pPr>
              <a:buNone/>
            </a:pPr>
            <a:r>
              <a:rPr lang="fr-FR" dirty="0" smtClean="0"/>
              <a:t>L’institut forme des ATS  qui met sur le marché du travail et aussi pour les secteurs comme Education, justice et autres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1">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Thème1</Template>
  <TotalTime>13904</TotalTime>
  <Words>640</Words>
  <Application>Microsoft Office PowerPoint</Application>
  <PresentationFormat>Affichage à l'écran (4:3)</PresentationFormat>
  <Paragraphs>64</Paragraphs>
  <Slides>12</Slides>
  <Notes>3</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Thème1</vt:lpstr>
      <vt:lpstr>Diapositive 1</vt:lpstr>
      <vt:lpstr>Diapositive 2</vt:lpstr>
      <vt:lpstr>Contexte</vt:lpstr>
      <vt:lpstr>Contexte (suite)</vt:lpstr>
      <vt:lpstr>Axes stratégiques de la SNDS 2</vt:lpstr>
      <vt:lpstr>III. Initiatives prises par l’INSAE pour le développement de la statistique au Bénin (1/5)</vt:lpstr>
      <vt:lpstr>III. Initiatives prises par l’INSAE pour le développement de la statistique au Bénin (2/5)</vt:lpstr>
      <vt:lpstr>III. Initiatives prises par l’INSAE pour le développement de la statistique au Bénin (3/5)</vt:lpstr>
      <vt:lpstr>III. Initiatives prises par l’INSAE pour le développement de la statistique au Bénin (4/5)</vt:lpstr>
      <vt:lpstr>III. Initiatives prises par l’INSAE pour le développement de la statistique au Bénin (5/5)</vt:lpstr>
      <vt:lpstr>DEFIS</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mouna</dc:creator>
  <cp:lastModifiedBy>Mêmounath ZOUNON</cp:lastModifiedBy>
  <cp:revision>480</cp:revision>
  <cp:lastPrinted>2016-04-04T17:40:16Z</cp:lastPrinted>
  <dcterms:created xsi:type="dcterms:W3CDTF">2010-01-20T00:22:44Z</dcterms:created>
  <dcterms:modified xsi:type="dcterms:W3CDTF">2017-10-26T18:47:13Z</dcterms:modified>
</cp:coreProperties>
</file>