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405" r:id="rId3"/>
    <p:sldId id="404" r:id="rId4"/>
    <p:sldId id="392" r:id="rId5"/>
    <p:sldId id="393" r:id="rId6"/>
    <p:sldId id="394" r:id="rId7"/>
    <p:sldId id="395" r:id="rId8"/>
    <p:sldId id="396" r:id="rId9"/>
    <p:sldId id="389" r:id="rId10"/>
    <p:sldId id="397" r:id="rId11"/>
    <p:sldId id="398" r:id="rId12"/>
    <p:sldId id="399" r:id="rId13"/>
    <p:sldId id="400" r:id="rId14"/>
    <p:sldId id="406" r:id="rId15"/>
    <p:sldId id="421" r:id="rId16"/>
    <p:sldId id="422" r:id="rId17"/>
    <p:sldId id="401" r:id="rId18"/>
    <p:sldId id="402" r:id="rId19"/>
    <p:sldId id="407" r:id="rId20"/>
    <p:sldId id="408" r:id="rId21"/>
    <p:sldId id="409" r:id="rId22"/>
    <p:sldId id="410" r:id="rId23"/>
    <p:sldId id="411" r:id="rId24"/>
    <p:sldId id="412" r:id="rId25"/>
    <p:sldId id="413" r:id="rId26"/>
    <p:sldId id="414" r:id="rId27"/>
    <p:sldId id="415" r:id="rId28"/>
    <p:sldId id="416" r:id="rId29"/>
    <p:sldId id="417" r:id="rId30"/>
    <p:sldId id="418" r:id="rId31"/>
    <p:sldId id="419" r:id="rId32"/>
    <p:sldId id="420" r:id="rId33"/>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97D"/>
    <a:srgbClr val="F7C96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838" autoAdjust="0"/>
    <p:restoredTop sz="94618"/>
  </p:normalViewPr>
  <p:slideViewPr>
    <p:cSldViewPr snapToGrid="0" snapToObjects="1">
      <p:cViewPr varScale="1">
        <p:scale>
          <a:sx n="65" d="100"/>
          <a:sy n="65" d="100"/>
        </p:scale>
        <p:origin x="79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47FFA7-6D0E-F74C-9190-2EFC36BA2A2B}" type="datetimeFigureOut">
              <a:rPr lang="it-IT" smtClean="0"/>
              <a:t>25/10/2017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2092EC-F2A9-B048-A5A4-12EBF8F4F188}" type="slidenum">
              <a:rPr lang="it-IT" smtClean="0"/>
              <a:t>‹#›</a:t>
            </a:fld>
            <a:endParaRPr lang="it-IT"/>
          </a:p>
        </p:txBody>
      </p:sp>
    </p:spTree>
    <p:extLst>
      <p:ext uri="{BB962C8B-B14F-4D97-AF65-F5344CB8AC3E}">
        <p14:creationId xmlns:p14="http://schemas.microsoft.com/office/powerpoint/2010/main" val="19042183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Administrative data on land is in most cases not complete or fully reliable and coverage is often quite limited in terms of geographical areas, proportion of total land parcels, different forms of tenure and their associated social groups, and women’s land rights. However the World Bank estimated that 60-70% of all countries have nearly complete records and maps, and 40% of these have all the information digitalized – but not necessarily disaggregated by gender (GLTN 2014). The available data can be improved over time, and in most cases would require critical expert and stakeholder interpretation and analysis. </a:t>
            </a:r>
          </a:p>
          <a:p>
            <a:r>
              <a:rPr lang="en-US" dirty="0"/>
              <a:t>Expert assessments are another robust source of information for answering the land indicators pertaining to Legal recognition of land tenure, land administration services and land dispute and conflict resolution. Like national household surveys, there are many on-going data initiatives which provide already established platforms for partners</a:t>
            </a:r>
            <a:r>
              <a:rPr lang="en-US" baseline="0" dirty="0"/>
              <a:t> working on land indicator</a:t>
            </a:r>
            <a:r>
              <a:rPr lang="en-US" dirty="0"/>
              <a:t> to work towards harmonizing data requirements, standards and assessment processes. </a:t>
            </a:r>
          </a:p>
        </p:txBody>
      </p:sp>
      <p:sp>
        <p:nvSpPr>
          <p:cNvPr id="4" name="Slide Number Placeholder 3"/>
          <p:cNvSpPr>
            <a:spLocks noGrp="1"/>
          </p:cNvSpPr>
          <p:nvPr>
            <p:ph type="sldNum" sz="quarter" idx="10"/>
          </p:nvPr>
        </p:nvSpPr>
        <p:spPr/>
        <p:txBody>
          <a:bodyPr/>
          <a:lstStyle/>
          <a:p>
            <a:fld id="{C76B61DE-2DC4-4030-985D-64171C458A10}" type="slidenum">
              <a:rPr lang="en-US" smtClean="0"/>
              <a:pPr/>
              <a:t>6</a:t>
            </a:fld>
            <a:endParaRPr lang="en-US"/>
          </a:p>
        </p:txBody>
      </p:sp>
    </p:spTree>
    <p:extLst>
      <p:ext uri="{BB962C8B-B14F-4D97-AF65-F5344CB8AC3E}">
        <p14:creationId xmlns:p14="http://schemas.microsoft.com/office/powerpoint/2010/main" val="1592323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Administrative data on land is in most cases not complete or fully reliable and coverage is often quite limited in terms of geographical areas, proportion of total land parcels, different forms of tenure and their associated social groups, and women’s land rights. However the World Bank estimated that 60-70% of all countries have nearly complete records and maps, and 40% of these have all the information digitalized – but not necessarily disaggregated by gender (GLTN 2014). The available data can be improved over time, and in most cases would require critical expert and stakeholder interpretation and analysis. </a:t>
            </a:r>
          </a:p>
          <a:p>
            <a:r>
              <a:rPr lang="en-US" dirty="0"/>
              <a:t>Expert assessments are another robust source of information for answering the land indicators pertaining to Legal recognition of land tenure, land administration services and land dispute and conflict resolution. Like national household surveys, there are many on-going data initiatives which provide already established platforms for partners</a:t>
            </a:r>
            <a:r>
              <a:rPr lang="en-US" baseline="0" dirty="0"/>
              <a:t> working on land indicator</a:t>
            </a:r>
            <a:r>
              <a:rPr lang="en-US" dirty="0"/>
              <a:t> to work towards harmonizing data requirements, standards and assessment processes. </a:t>
            </a:r>
          </a:p>
        </p:txBody>
      </p:sp>
      <p:sp>
        <p:nvSpPr>
          <p:cNvPr id="4" name="Slide Number Placeholder 3"/>
          <p:cNvSpPr>
            <a:spLocks noGrp="1"/>
          </p:cNvSpPr>
          <p:nvPr>
            <p:ph type="sldNum" sz="quarter" idx="10"/>
          </p:nvPr>
        </p:nvSpPr>
        <p:spPr/>
        <p:txBody>
          <a:bodyPr/>
          <a:lstStyle/>
          <a:p>
            <a:fld id="{C76B61DE-2DC4-4030-985D-64171C458A10}" type="slidenum">
              <a:rPr lang="en-US" smtClean="0"/>
              <a:pPr/>
              <a:t>7</a:t>
            </a:fld>
            <a:endParaRPr lang="en-US"/>
          </a:p>
        </p:txBody>
      </p:sp>
    </p:spTree>
    <p:extLst>
      <p:ext uri="{BB962C8B-B14F-4D97-AF65-F5344CB8AC3E}">
        <p14:creationId xmlns:p14="http://schemas.microsoft.com/office/powerpoint/2010/main" val="2157522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1D18064A-D50B-437D-B47E-E9B51BB3A7C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2764C95-CC6C-4BD1-A01F-6A44EC2EC652}" type="slidenum">
              <a:rPr lang="en-US" altLang="en-US" smtClean="0">
                <a:latin typeface="Arial" panose="020B0604020202020204" pitchFamily="34" charset="0"/>
              </a:rPr>
              <a:pPr>
                <a:spcBef>
                  <a:spcPct val="0"/>
                </a:spcBef>
              </a:pPr>
              <a:t>19</a:t>
            </a:fld>
            <a:endParaRPr lang="en-US" altLang="en-US">
              <a:latin typeface="Arial" panose="020B0604020202020204" pitchFamily="34" charset="0"/>
            </a:endParaRPr>
          </a:p>
        </p:txBody>
      </p:sp>
      <p:sp>
        <p:nvSpPr>
          <p:cNvPr id="11267" name="Rectangle 2">
            <a:extLst>
              <a:ext uri="{FF2B5EF4-FFF2-40B4-BE49-F238E27FC236}">
                <a16:creationId xmlns:a16="http://schemas.microsoft.com/office/drawing/2014/main" id="{2C76E05A-25DF-475A-B165-DDC5E3B630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8" name="Rectangle 3">
            <a:extLst>
              <a:ext uri="{FF2B5EF4-FFF2-40B4-BE49-F238E27FC236}">
                <a16:creationId xmlns:a16="http://schemas.microsoft.com/office/drawing/2014/main" id="{C2134067-3E12-4976-85F7-D92F9B6F15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2386572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887CD5E1-73FA-6944-8F63-175334F0C26A}" type="datetimeFigureOut">
              <a:rPr lang="it-IT" smtClean="0"/>
              <a:t>25/10/2017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22F8E4E-CEFE-1041-8D66-D86EC9268CD7}" type="slidenum">
              <a:rPr lang="it-IT" smtClean="0"/>
              <a:t>‹#›</a:t>
            </a:fld>
            <a:endParaRPr lang="it-IT"/>
          </a:p>
        </p:txBody>
      </p:sp>
    </p:spTree>
    <p:extLst>
      <p:ext uri="{BB962C8B-B14F-4D97-AF65-F5344CB8AC3E}">
        <p14:creationId xmlns:p14="http://schemas.microsoft.com/office/powerpoint/2010/main" val="2629625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87CD5E1-73FA-6944-8F63-175334F0C26A}" type="datetimeFigureOut">
              <a:rPr lang="it-IT" smtClean="0"/>
              <a:t>25/10/2017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22F8E4E-CEFE-1041-8D66-D86EC9268CD7}" type="slidenum">
              <a:rPr lang="it-IT" smtClean="0"/>
              <a:t>‹#›</a:t>
            </a:fld>
            <a:endParaRPr lang="it-IT"/>
          </a:p>
        </p:txBody>
      </p:sp>
    </p:spTree>
    <p:extLst>
      <p:ext uri="{BB962C8B-B14F-4D97-AF65-F5344CB8AC3E}">
        <p14:creationId xmlns:p14="http://schemas.microsoft.com/office/powerpoint/2010/main" val="3454589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87CD5E1-73FA-6944-8F63-175334F0C26A}" type="datetimeFigureOut">
              <a:rPr lang="it-IT" smtClean="0"/>
              <a:t>25/10/2017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22F8E4E-CEFE-1041-8D66-D86EC9268CD7}" type="slidenum">
              <a:rPr lang="it-IT" smtClean="0"/>
              <a:t>‹#›</a:t>
            </a:fld>
            <a:endParaRPr lang="it-IT"/>
          </a:p>
        </p:txBody>
      </p:sp>
    </p:spTree>
    <p:extLst>
      <p:ext uri="{BB962C8B-B14F-4D97-AF65-F5344CB8AC3E}">
        <p14:creationId xmlns:p14="http://schemas.microsoft.com/office/powerpoint/2010/main" val="1410604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87CD5E1-73FA-6944-8F63-175334F0C26A}" type="datetimeFigureOut">
              <a:rPr lang="it-IT" smtClean="0"/>
              <a:t>25/10/2017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22F8E4E-CEFE-1041-8D66-D86EC9268CD7}" type="slidenum">
              <a:rPr lang="it-IT" smtClean="0"/>
              <a:t>‹#›</a:t>
            </a:fld>
            <a:endParaRPr lang="it-IT"/>
          </a:p>
        </p:txBody>
      </p:sp>
    </p:spTree>
    <p:extLst>
      <p:ext uri="{BB962C8B-B14F-4D97-AF65-F5344CB8AC3E}">
        <p14:creationId xmlns:p14="http://schemas.microsoft.com/office/powerpoint/2010/main" val="3970356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887CD5E1-73FA-6944-8F63-175334F0C26A}" type="datetimeFigureOut">
              <a:rPr lang="it-IT" smtClean="0"/>
              <a:t>25/10/2017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22F8E4E-CEFE-1041-8D66-D86EC9268CD7}" type="slidenum">
              <a:rPr lang="it-IT" smtClean="0"/>
              <a:t>‹#›</a:t>
            </a:fld>
            <a:endParaRPr lang="it-IT"/>
          </a:p>
        </p:txBody>
      </p:sp>
    </p:spTree>
    <p:extLst>
      <p:ext uri="{BB962C8B-B14F-4D97-AF65-F5344CB8AC3E}">
        <p14:creationId xmlns:p14="http://schemas.microsoft.com/office/powerpoint/2010/main" val="2428217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887CD5E1-73FA-6944-8F63-175334F0C26A}" type="datetimeFigureOut">
              <a:rPr lang="it-IT" smtClean="0"/>
              <a:t>25/10/2017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22F8E4E-CEFE-1041-8D66-D86EC9268CD7}" type="slidenum">
              <a:rPr lang="it-IT" smtClean="0"/>
              <a:t>‹#›</a:t>
            </a:fld>
            <a:endParaRPr lang="it-IT"/>
          </a:p>
        </p:txBody>
      </p:sp>
    </p:spTree>
    <p:extLst>
      <p:ext uri="{BB962C8B-B14F-4D97-AF65-F5344CB8AC3E}">
        <p14:creationId xmlns:p14="http://schemas.microsoft.com/office/powerpoint/2010/main" val="892298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887CD5E1-73FA-6944-8F63-175334F0C26A}" type="datetimeFigureOut">
              <a:rPr lang="it-IT" smtClean="0"/>
              <a:t>25/10/2017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22F8E4E-CEFE-1041-8D66-D86EC9268CD7}" type="slidenum">
              <a:rPr lang="it-IT" smtClean="0"/>
              <a:t>‹#›</a:t>
            </a:fld>
            <a:endParaRPr lang="it-IT"/>
          </a:p>
        </p:txBody>
      </p:sp>
    </p:spTree>
    <p:extLst>
      <p:ext uri="{BB962C8B-B14F-4D97-AF65-F5344CB8AC3E}">
        <p14:creationId xmlns:p14="http://schemas.microsoft.com/office/powerpoint/2010/main" val="169553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887CD5E1-73FA-6944-8F63-175334F0C26A}" type="datetimeFigureOut">
              <a:rPr lang="it-IT" smtClean="0"/>
              <a:t>25/10/2017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22F8E4E-CEFE-1041-8D66-D86EC9268CD7}" type="slidenum">
              <a:rPr lang="it-IT" smtClean="0"/>
              <a:t>‹#›</a:t>
            </a:fld>
            <a:endParaRPr lang="it-IT"/>
          </a:p>
        </p:txBody>
      </p:sp>
    </p:spTree>
    <p:extLst>
      <p:ext uri="{BB962C8B-B14F-4D97-AF65-F5344CB8AC3E}">
        <p14:creationId xmlns:p14="http://schemas.microsoft.com/office/powerpoint/2010/main" val="1929063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87CD5E1-73FA-6944-8F63-175334F0C26A}" type="datetimeFigureOut">
              <a:rPr lang="it-IT" smtClean="0"/>
              <a:t>25/10/2017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22F8E4E-CEFE-1041-8D66-D86EC9268CD7}" type="slidenum">
              <a:rPr lang="it-IT" smtClean="0"/>
              <a:t>‹#›</a:t>
            </a:fld>
            <a:endParaRPr lang="it-IT"/>
          </a:p>
        </p:txBody>
      </p:sp>
    </p:spTree>
    <p:extLst>
      <p:ext uri="{BB962C8B-B14F-4D97-AF65-F5344CB8AC3E}">
        <p14:creationId xmlns:p14="http://schemas.microsoft.com/office/powerpoint/2010/main" val="1869440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887CD5E1-73FA-6944-8F63-175334F0C26A}" type="datetimeFigureOut">
              <a:rPr lang="it-IT" smtClean="0"/>
              <a:t>25/10/2017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22F8E4E-CEFE-1041-8D66-D86EC9268CD7}" type="slidenum">
              <a:rPr lang="it-IT" smtClean="0"/>
              <a:t>‹#›</a:t>
            </a:fld>
            <a:endParaRPr lang="it-IT"/>
          </a:p>
        </p:txBody>
      </p:sp>
    </p:spTree>
    <p:extLst>
      <p:ext uri="{BB962C8B-B14F-4D97-AF65-F5344CB8AC3E}">
        <p14:creationId xmlns:p14="http://schemas.microsoft.com/office/powerpoint/2010/main" val="3625741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887CD5E1-73FA-6944-8F63-175334F0C26A}" type="datetimeFigureOut">
              <a:rPr lang="it-IT" smtClean="0"/>
              <a:t>25/10/2017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22F8E4E-CEFE-1041-8D66-D86EC9268CD7}" type="slidenum">
              <a:rPr lang="it-IT" smtClean="0"/>
              <a:t>‹#›</a:t>
            </a:fld>
            <a:endParaRPr lang="it-IT"/>
          </a:p>
        </p:txBody>
      </p:sp>
    </p:spTree>
    <p:extLst>
      <p:ext uri="{BB962C8B-B14F-4D97-AF65-F5344CB8AC3E}">
        <p14:creationId xmlns:p14="http://schemas.microsoft.com/office/powerpoint/2010/main" val="773079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7CD5E1-73FA-6944-8F63-175334F0C26A}" type="datetimeFigureOut">
              <a:rPr lang="it-IT" smtClean="0"/>
              <a:t>25/10/2017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2F8E4E-CEFE-1041-8D66-D86EC9268CD7}" type="slidenum">
              <a:rPr lang="it-IT" smtClean="0"/>
              <a:t>‹#›</a:t>
            </a:fld>
            <a:endParaRPr lang="it-IT"/>
          </a:p>
        </p:txBody>
      </p:sp>
    </p:spTree>
    <p:extLst>
      <p:ext uri="{BB962C8B-B14F-4D97-AF65-F5344CB8AC3E}">
        <p14:creationId xmlns:p14="http://schemas.microsoft.com/office/powerpoint/2010/main" val="3960006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e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hyperlink" Target="mailto:donatien.beguy@unhabitat.or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p:cNvSpPr>
          <p:nvPr/>
        </p:nvSpPr>
        <p:spPr bwMode="auto">
          <a:xfrm>
            <a:off x="1" y="2050025"/>
            <a:ext cx="9144000" cy="1991033"/>
          </a:xfrm>
          <a:prstGeom prst="rect">
            <a:avLst/>
          </a:prstGeom>
          <a:noFill/>
          <a:ln w="12700">
            <a:noFill/>
            <a:miter lim="800000"/>
            <a:headEnd/>
            <a:tailEnd/>
          </a:ln>
        </p:spPr>
        <p:txBody>
          <a:bodyPr lIns="0" tIns="0" rIns="40639" bIns="0" anchor="ctr">
            <a:prstTxWarp prst="textNoShape">
              <a:avLst/>
            </a:prstTxWarp>
          </a:bodyPr>
          <a:lstStyle/>
          <a:p>
            <a:pPr marL="742950" lvl="1" indent="-285750" algn="ctr">
              <a:spcBef>
                <a:spcPct val="20000"/>
              </a:spcBef>
              <a:defRPr/>
            </a:pPr>
            <a:r>
              <a:rPr lang="fr-FR" sz="4000" b="1" dirty="0">
                <a:solidFill>
                  <a:srgbClr val="1E497D"/>
                </a:solidFill>
                <a:latin typeface="Helvetica"/>
                <a:cs typeface="Helvetica"/>
              </a:rPr>
              <a:t>Intégration de diverses sources de données pour la production des indicateurs des ODD</a:t>
            </a:r>
          </a:p>
          <a:p>
            <a:pPr marL="742950" lvl="1" indent="-285750" algn="ctr">
              <a:spcBef>
                <a:spcPct val="20000"/>
              </a:spcBef>
              <a:defRPr/>
            </a:pPr>
            <a:r>
              <a:rPr lang="fr-FR" sz="3600" b="1" i="1" dirty="0">
                <a:solidFill>
                  <a:srgbClr val="1E497D"/>
                </a:solidFill>
                <a:latin typeface="Helvetica"/>
                <a:cs typeface="Helvetica"/>
              </a:rPr>
              <a:t>Example de l’indicateur lié au régime foncier</a:t>
            </a:r>
            <a:endParaRPr lang="en-US" b="1" i="1" dirty="0">
              <a:solidFill>
                <a:srgbClr val="1E497D"/>
              </a:solidFill>
              <a:latin typeface="Helvetica"/>
              <a:cs typeface="Helvetica"/>
            </a:endParaRPr>
          </a:p>
          <a:p>
            <a:pPr marL="742950" lvl="1" indent="-285750" algn="ctr">
              <a:spcBef>
                <a:spcPct val="20000"/>
              </a:spcBef>
              <a:defRPr/>
            </a:pPr>
            <a:r>
              <a:rPr lang="en-US" sz="2000" b="1" i="1" dirty="0">
                <a:solidFill>
                  <a:srgbClr val="1E497D"/>
                </a:solidFill>
                <a:latin typeface="Helvetica"/>
                <a:cs typeface="Helvetica"/>
              </a:rPr>
              <a:t>Atelier sous-regional sur la </a:t>
            </a:r>
            <a:r>
              <a:rPr lang="en-US" sz="2000" b="1" i="1" dirty="0" err="1">
                <a:solidFill>
                  <a:srgbClr val="1E497D"/>
                </a:solidFill>
                <a:latin typeface="Helvetica"/>
                <a:cs typeface="Helvetica"/>
              </a:rPr>
              <a:t>désagrégation</a:t>
            </a:r>
            <a:r>
              <a:rPr lang="en-US" sz="2000" b="1" i="1" dirty="0">
                <a:solidFill>
                  <a:srgbClr val="1E497D"/>
                </a:solidFill>
                <a:latin typeface="Helvetica"/>
                <a:cs typeface="Helvetica"/>
              </a:rPr>
              <a:t> des </a:t>
            </a:r>
            <a:r>
              <a:rPr lang="en-US" sz="2000" b="1" i="1" dirty="0" err="1">
                <a:solidFill>
                  <a:srgbClr val="1E497D"/>
                </a:solidFill>
                <a:latin typeface="Helvetica"/>
                <a:cs typeface="Helvetica"/>
              </a:rPr>
              <a:t>données</a:t>
            </a:r>
            <a:endParaRPr lang="en-US" sz="2000" b="1" i="1" dirty="0">
              <a:solidFill>
                <a:srgbClr val="1E497D"/>
              </a:solidFill>
              <a:latin typeface="Helvetica"/>
              <a:cs typeface="Helvetica"/>
            </a:endParaRPr>
          </a:p>
          <a:p>
            <a:pPr marL="742950" lvl="1" indent="-285750" algn="ctr">
              <a:spcBef>
                <a:spcPct val="20000"/>
              </a:spcBef>
              <a:defRPr/>
            </a:pPr>
            <a:r>
              <a:rPr lang="en-US" sz="2000" b="1" i="1" dirty="0">
                <a:solidFill>
                  <a:srgbClr val="1E497D"/>
                </a:solidFill>
                <a:latin typeface="Helvetica"/>
                <a:cs typeface="Helvetica"/>
              </a:rPr>
              <a:t>Victoria, Seychelles</a:t>
            </a:r>
          </a:p>
          <a:p>
            <a:pPr marL="742950" lvl="1" indent="-285750" algn="ctr">
              <a:spcBef>
                <a:spcPct val="20000"/>
              </a:spcBef>
              <a:defRPr/>
            </a:pPr>
            <a:r>
              <a:rPr lang="en-US" sz="2000" b="1" i="1" dirty="0">
                <a:solidFill>
                  <a:srgbClr val="1E497D"/>
                </a:solidFill>
                <a:latin typeface="Helvetica"/>
                <a:cs typeface="Helvetica"/>
              </a:rPr>
              <a:t>25-27 </a:t>
            </a:r>
            <a:r>
              <a:rPr lang="en-US" sz="2000" b="1" i="1" dirty="0" err="1">
                <a:solidFill>
                  <a:srgbClr val="1E497D"/>
                </a:solidFill>
                <a:latin typeface="Helvetica"/>
                <a:cs typeface="Helvetica"/>
              </a:rPr>
              <a:t>Octobre</a:t>
            </a:r>
            <a:r>
              <a:rPr lang="en-US" sz="2000" b="1" i="1" dirty="0">
                <a:solidFill>
                  <a:srgbClr val="1E497D"/>
                </a:solidFill>
                <a:latin typeface="Helvetica"/>
                <a:cs typeface="Helvetica"/>
              </a:rPr>
              <a:t> 2017</a:t>
            </a:r>
          </a:p>
        </p:txBody>
      </p:sp>
      <p:pic>
        <p:nvPicPr>
          <p:cNvPr id="8" name="Picture 7" descr="footer"/>
          <p:cNvPicPr>
            <a:picLocks noChangeAspect="1" noChangeArrowheads="1"/>
          </p:cNvPicPr>
          <p:nvPr/>
        </p:nvPicPr>
        <p:blipFill>
          <a:blip r:embed="rId2">
            <a:extLst>
              <a:ext uri="{28A0092B-C50C-407E-A947-70E740481C1C}">
                <a14:useLocalDpi xmlns:a14="http://schemas.microsoft.com/office/drawing/2010/main" val="0"/>
              </a:ext>
            </a:extLst>
          </a:blip>
          <a:srcRect t="89999"/>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1033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0" y="214786"/>
            <a:ext cx="9144000" cy="670117"/>
          </a:xfrm>
        </p:spPr>
        <p:txBody>
          <a:bodyPr>
            <a:noAutofit/>
          </a:bodyPr>
          <a:lstStyle/>
          <a:p>
            <a:pPr algn="l"/>
            <a:r>
              <a:rPr lang="en-US" sz="2800" b="1" spc="-100" dirty="0">
                <a:latin typeface="+mn-lt"/>
              </a:rPr>
              <a:t>Sources de </a:t>
            </a:r>
            <a:r>
              <a:rPr lang="fr-FR" sz="2800" b="1" dirty="0">
                <a:cs typeface="Times New Roman" pitchFamily="18" charset="0"/>
              </a:rPr>
              <a:t>données</a:t>
            </a:r>
            <a:endParaRPr lang="en-US" sz="3200" b="1" dirty="0">
              <a:latin typeface="+mn-lt"/>
              <a:cs typeface="Times New Roman" pitchFamily="18" charset="0"/>
            </a:endParaRPr>
          </a:p>
        </p:txBody>
      </p:sp>
      <p:sp>
        <p:nvSpPr>
          <p:cNvPr id="3" name="Subtitle 2"/>
          <p:cNvSpPr>
            <a:spLocks noGrp="1"/>
          </p:cNvSpPr>
          <p:nvPr>
            <p:ph type="subTitle" idx="1"/>
          </p:nvPr>
        </p:nvSpPr>
        <p:spPr>
          <a:xfrm>
            <a:off x="0" y="884903"/>
            <a:ext cx="9144000" cy="5164692"/>
          </a:xfrm>
        </p:spPr>
        <p:txBody>
          <a:bodyPr>
            <a:normAutofit fontScale="70000" lnSpcReduction="20000"/>
          </a:bodyPr>
          <a:lstStyle/>
          <a:p>
            <a:pPr algn="l"/>
            <a:r>
              <a:rPr lang="fr-FR" dirty="0">
                <a:solidFill>
                  <a:schemeClr val="tx1"/>
                </a:solidFill>
              </a:rPr>
              <a:t>Dans beaucoup de pays:</a:t>
            </a:r>
          </a:p>
          <a:p>
            <a:pPr marL="457200" indent="-457200" algn="l">
              <a:buFont typeface="Arial" panose="020B0604020202020204" pitchFamily="34" charset="0"/>
              <a:buChar char="•"/>
            </a:pPr>
            <a:r>
              <a:rPr lang="fr-FR" dirty="0">
                <a:solidFill>
                  <a:schemeClr val="tx1"/>
                </a:solidFill>
              </a:rPr>
              <a:t>Capacités limitées pour la gestion des terres, la collecte et le suivi des données, et des systèmes d'information foncière inadéquats, des registres fonciers mal entretenus et des données limitées sur les zones géographiques vastes ou densément peuplées.</a:t>
            </a:r>
          </a:p>
          <a:p>
            <a:pPr marL="1257300" lvl="2" indent="-342900" algn="l">
              <a:buFont typeface="Arial" panose="020B0604020202020204" pitchFamily="34" charset="0"/>
              <a:buChar char="•"/>
            </a:pPr>
            <a:r>
              <a:rPr lang="fr-FR" dirty="0">
                <a:solidFill>
                  <a:schemeClr val="tx1"/>
                </a:solidFill>
              </a:rPr>
              <a:t>Complémentarité dans des données combinant les données administratives et d'enquête.</a:t>
            </a:r>
          </a:p>
          <a:p>
            <a:pPr algn="l"/>
            <a:r>
              <a:rPr lang="fr-FR" dirty="0">
                <a:solidFill>
                  <a:schemeClr val="tx1"/>
                </a:solidFill>
              </a:rPr>
              <a:t>Les principales sources de données sont donc:</a:t>
            </a:r>
          </a:p>
          <a:p>
            <a:pPr marL="457200" indent="-457200" algn="l">
              <a:buFont typeface="Arial" panose="020B0604020202020204" pitchFamily="34" charset="0"/>
              <a:buChar char="•"/>
            </a:pPr>
            <a:r>
              <a:rPr lang="fr-FR" dirty="0">
                <a:solidFill>
                  <a:schemeClr val="tx1"/>
                </a:solidFill>
              </a:rPr>
              <a:t>Registres administratifs déclarés par les institutions foncières nationales (dans la plupart des registres fonciers),</a:t>
            </a:r>
          </a:p>
          <a:p>
            <a:pPr marL="457200" indent="-457200" algn="l">
              <a:buFont typeface="Arial" panose="020B0604020202020204" pitchFamily="34" charset="0"/>
              <a:buChar char="•"/>
            </a:pPr>
            <a:r>
              <a:rPr lang="fr-FR" dirty="0">
                <a:solidFill>
                  <a:schemeClr val="tx1"/>
                </a:solidFill>
              </a:rPr>
              <a:t>Recensement et enquêtes multi-thèmes auprès des ménages menées par les agences nationales de statistiques.</a:t>
            </a:r>
          </a:p>
          <a:p>
            <a:pPr algn="l"/>
            <a:r>
              <a:rPr lang="fr-FR" dirty="0">
                <a:solidFill>
                  <a:schemeClr val="tx1"/>
                </a:solidFill>
              </a:rPr>
              <a:t>Il est important d'inclure des questions sur le droit foncier ou dans les enquêtes à grande échelle, les recensements nationaux périodiques et les recensements agricoles</a:t>
            </a:r>
          </a:p>
          <a:p>
            <a:pPr marL="457200" indent="-457200" algn="l">
              <a:buFont typeface="Arial" panose="020B0604020202020204" pitchFamily="34" charset="0"/>
              <a:buChar char="•"/>
            </a:pPr>
            <a:r>
              <a:rPr lang="fr-FR" dirty="0">
                <a:solidFill>
                  <a:schemeClr val="tx1"/>
                </a:solidFill>
              </a:rPr>
              <a:t>Créer des sources de données comparables et permettre un suivi à l'échelle mondiale de l'indicateur 1.4.2.</a:t>
            </a:r>
            <a:endParaRPr lang="en-US" sz="2400" dirty="0">
              <a:solidFill>
                <a:schemeClr val="tx1"/>
              </a:solidFill>
            </a:endParaRPr>
          </a:p>
        </p:txBody>
      </p:sp>
      <p:pic>
        <p:nvPicPr>
          <p:cNvPr id="7" name="Picture 7" descr="footer">
            <a:extLst>
              <a:ext uri="{FF2B5EF4-FFF2-40B4-BE49-F238E27FC236}">
                <a16:creationId xmlns:a16="http://schemas.microsoft.com/office/drawing/2014/main" id="{5D12175C-211B-4540-BEBF-A12D652B4CD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1666"/>
          <a:stretch/>
        </p:blipFill>
        <p:spPr bwMode="auto">
          <a:xfrm>
            <a:off x="0" y="6286500"/>
            <a:ext cx="9144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7277977"/>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560439" y="142265"/>
            <a:ext cx="5722374" cy="665517"/>
          </a:xfrm>
        </p:spPr>
        <p:txBody>
          <a:bodyPr>
            <a:noAutofit/>
          </a:bodyPr>
          <a:lstStyle/>
          <a:p>
            <a:pPr algn="l"/>
            <a:r>
              <a:rPr lang="en-US" sz="3600" b="1" spc="-100" dirty="0">
                <a:latin typeface="+mn-lt"/>
              </a:rPr>
              <a:t>Source de </a:t>
            </a:r>
            <a:r>
              <a:rPr lang="fr-FR" sz="3600" b="1" dirty="0">
                <a:cs typeface="Times New Roman" pitchFamily="18" charset="0"/>
              </a:rPr>
              <a:t>données</a:t>
            </a:r>
            <a:endParaRPr lang="en-US" sz="4000" b="1" dirty="0">
              <a:latin typeface="+mn-lt"/>
              <a:cs typeface="Times New Roman" pitchFamily="18" charset="0"/>
            </a:endParaRPr>
          </a:p>
        </p:txBody>
      </p:sp>
      <p:sp>
        <p:nvSpPr>
          <p:cNvPr id="3" name="Subtitle 2"/>
          <p:cNvSpPr>
            <a:spLocks noGrp="1"/>
          </p:cNvSpPr>
          <p:nvPr>
            <p:ph type="subTitle" idx="1"/>
          </p:nvPr>
        </p:nvSpPr>
        <p:spPr>
          <a:xfrm>
            <a:off x="169606" y="985693"/>
            <a:ext cx="8804787" cy="5164692"/>
          </a:xfrm>
        </p:spPr>
        <p:txBody>
          <a:bodyPr>
            <a:normAutofit fontScale="70000" lnSpcReduction="20000"/>
          </a:bodyPr>
          <a:lstStyle/>
          <a:p>
            <a:pPr lvl="0" algn="l">
              <a:spcBef>
                <a:spcPts val="600"/>
              </a:spcBef>
              <a:tabLst>
                <a:tab pos="8402638" algn="r"/>
              </a:tabLst>
              <a:defRPr/>
            </a:pPr>
            <a:r>
              <a:rPr lang="fr-FR" sz="2800" b="1" spc="-100" dirty="0">
                <a:solidFill>
                  <a:schemeClr val="tx1"/>
                </a:solidFill>
              </a:rPr>
              <a:t>Registres administratifs</a:t>
            </a:r>
          </a:p>
          <a:p>
            <a:pPr marL="457200" lvl="0" indent="-457200" algn="l">
              <a:spcBef>
                <a:spcPts val="600"/>
              </a:spcBef>
              <a:buFont typeface="Arial" panose="020B0604020202020204" pitchFamily="34" charset="0"/>
              <a:buChar char="•"/>
              <a:tabLst>
                <a:tab pos="8402638" algn="r"/>
              </a:tabLst>
              <a:defRPr/>
            </a:pPr>
            <a:r>
              <a:rPr lang="fr-FR" sz="2800" spc="-100" dirty="0">
                <a:solidFill>
                  <a:schemeClr val="tx1"/>
                </a:solidFill>
              </a:rPr>
              <a:t>Fournir des données sur le nombre et la superficie des parcelles enregistrées selon le mode d'occupation</a:t>
            </a:r>
          </a:p>
          <a:p>
            <a:pPr marL="457200" lvl="0" indent="-457200" algn="l">
              <a:spcBef>
                <a:spcPts val="600"/>
              </a:spcBef>
              <a:buFont typeface="Arial" panose="020B0604020202020204" pitchFamily="34" charset="0"/>
              <a:buChar char="•"/>
              <a:tabLst>
                <a:tab pos="8402638" algn="r"/>
              </a:tabLst>
              <a:defRPr/>
            </a:pPr>
            <a:r>
              <a:rPr lang="fr-FR" sz="2800" spc="-100" dirty="0">
                <a:solidFill>
                  <a:schemeClr val="tx1"/>
                </a:solidFill>
              </a:rPr>
              <a:t>Fonction de base des registres publics</a:t>
            </a:r>
          </a:p>
          <a:p>
            <a:pPr marL="457200" lvl="0" indent="-457200" algn="l">
              <a:spcBef>
                <a:spcPts val="600"/>
              </a:spcBef>
              <a:buFont typeface="Arial" panose="020B0604020202020204" pitchFamily="34" charset="0"/>
              <a:buChar char="•"/>
              <a:tabLst>
                <a:tab pos="8402638" algn="r"/>
              </a:tabLst>
              <a:defRPr/>
            </a:pPr>
            <a:r>
              <a:rPr lang="fr-FR" sz="2800" spc="-100" dirty="0">
                <a:solidFill>
                  <a:schemeClr val="tx1"/>
                </a:solidFill>
              </a:rPr>
              <a:t>Bonne couverture, y compris les terres communales et les grandes fermes</a:t>
            </a:r>
          </a:p>
          <a:p>
            <a:pPr lvl="0" algn="l">
              <a:spcBef>
                <a:spcPts val="600"/>
              </a:spcBef>
              <a:tabLst>
                <a:tab pos="8402638" algn="r"/>
              </a:tabLst>
              <a:defRPr/>
            </a:pPr>
            <a:endParaRPr lang="fr-FR" sz="2800" spc="-100" dirty="0">
              <a:solidFill>
                <a:schemeClr val="tx1"/>
              </a:solidFill>
            </a:endParaRPr>
          </a:p>
          <a:p>
            <a:pPr lvl="0" algn="l">
              <a:spcBef>
                <a:spcPts val="600"/>
              </a:spcBef>
              <a:tabLst>
                <a:tab pos="8402638" algn="r"/>
              </a:tabLst>
              <a:defRPr/>
            </a:pPr>
            <a:r>
              <a:rPr lang="fr-FR" sz="2800" spc="-100" dirty="0">
                <a:solidFill>
                  <a:schemeClr val="tx1"/>
                </a:solidFill>
              </a:rPr>
              <a:t>La production de registres fonciers et de cartes est une fonction essentielle des registres publics et le suivi du nombre de parcelles enregistrées ou le nombre et la superficie des parcelles cartographiées n'est pas difficile en principe</a:t>
            </a:r>
          </a:p>
          <a:p>
            <a:pPr marL="800100" lvl="1" indent="-342900" algn="l">
              <a:spcBef>
                <a:spcPts val="600"/>
              </a:spcBef>
              <a:buFont typeface="Arial" panose="020B0604020202020204" pitchFamily="34" charset="0"/>
              <a:buChar char="•"/>
              <a:tabLst>
                <a:tab pos="8402638" algn="r"/>
              </a:tabLst>
              <a:defRPr/>
            </a:pPr>
            <a:r>
              <a:rPr lang="fr-FR" sz="2400" spc="-100" dirty="0">
                <a:solidFill>
                  <a:schemeClr val="tx1"/>
                </a:solidFill>
              </a:rPr>
              <a:t>Nombre de parcelles officiellement enregistrées</a:t>
            </a:r>
          </a:p>
          <a:p>
            <a:pPr marL="800100" lvl="1" indent="-342900" algn="l">
              <a:spcBef>
                <a:spcPts val="600"/>
              </a:spcBef>
              <a:buFont typeface="Arial" panose="020B0604020202020204" pitchFamily="34" charset="0"/>
              <a:buChar char="•"/>
              <a:tabLst>
                <a:tab pos="8402638" algn="r"/>
              </a:tabLst>
              <a:defRPr/>
            </a:pPr>
            <a:r>
              <a:rPr lang="fr-FR" sz="2400" spc="-100" dirty="0">
                <a:solidFill>
                  <a:schemeClr val="tx1"/>
                </a:solidFill>
              </a:rPr>
              <a:t>Nombre de parcelles formellement cartographiées</a:t>
            </a:r>
          </a:p>
          <a:p>
            <a:pPr marL="800100" lvl="1" indent="-342900" algn="l">
              <a:spcBef>
                <a:spcPts val="600"/>
              </a:spcBef>
              <a:buFont typeface="Arial" panose="020B0604020202020204" pitchFamily="34" charset="0"/>
              <a:buChar char="•"/>
              <a:tabLst>
                <a:tab pos="8402638" algn="r"/>
              </a:tabLst>
              <a:defRPr/>
            </a:pPr>
            <a:r>
              <a:rPr lang="fr-FR" sz="2400" spc="-100" dirty="0">
                <a:solidFill>
                  <a:schemeClr val="tx1"/>
                </a:solidFill>
              </a:rPr>
              <a:t>Population couverte dans les zones où des terres officiellement enregistrées sont disponibles.</a:t>
            </a:r>
          </a:p>
          <a:p>
            <a:pPr marL="800100" lvl="1" indent="-342900" algn="l">
              <a:spcBef>
                <a:spcPts val="600"/>
              </a:spcBef>
              <a:buFont typeface="Arial" panose="020B0604020202020204" pitchFamily="34" charset="0"/>
              <a:buChar char="•"/>
              <a:tabLst>
                <a:tab pos="8402638" algn="r"/>
              </a:tabLst>
              <a:defRPr/>
            </a:pPr>
            <a:endParaRPr lang="fr-FR" sz="2400" spc="-100" dirty="0">
              <a:solidFill>
                <a:schemeClr val="tx1"/>
              </a:solidFill>
            </a:endParaRPr>
          </a:p>
          <a:p>
            <a:pPr lvl="0" algn="l">
              <a:spcBef>
                <a:spcPts val="600"/>
              </a:spcBef>
              <a:tabLst>
                <a:tab pos="8402638" algn="r"/>
              </a:tabLst>
              <a:defRPr/>
            </a:pPr>
            <a:endParaRPr lang="fr-FR" sz="2800" spc="-100" dirty="0">
              <a:solidFill>
                <a:schemeClr val="tx1"/>
              </a:solidFill>
            </a:endParaRPr>
          </a:p>
          <a:p>
            <a:pPr lvl="0" algn="l">
              <a:spcBef>
                <a:spcPts val="600"/>
              </a:spcBef>
              <a:tabLst>
                <a:tab pos="8402638" algn="r"/>
              </a:tabLst>
              <a:defRPr/>
            </a:pPr>
            <a:r>
              <a:rPr lang="fr-FR" sz="2800" spc="-100" dirty="0">
                <a:solidFill>
                  <a:schemeClr val="tx1"/>
                </a:solidFill>
              </a:rPr>
              <a:t>Les registres du cadastre fournissent des données sur le nombre de parcelles enregistrées individuellement</a:t>
            </a:r>
            <a:endParaRPr lang="en-US" sz="1600" dirty="0">
              <a:solidFill>
                <a:schemeClr val="tx1"/>
              </a:solidFill>
            </a:endParaRPr>
          </a:p>
          <a:p>
            <a:pPr algn="l"/>
            <a:endParaRPr lang="en-US" sz="1400" dirty="0">
              <a:solidFill>
                <a:schemeClr val="tx1"/>
              </a:solidFill>
            </a:endParaRPr>
          </a:p>
        </p:txBody>
      </p:sp>
      <p:pic>
        <p:nvPicPr>
          <p:cNvPr id="7" name="Picture 7" descr="footer">
            <a:extLst>
              <a:ext uri="{FF2B5EF4-FFF2-40B4-BE49-F238E27FC236}">
                <a16:creationId xmlns:a16="http://schemas.microsoft.com/office/drawing/2014/main" id="{5D12175C-211B-4540-BEBF-A12D652B4CD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1666"/>
          <a:stretch/>
        </p:blipFill>
        <p:spPr bwMode="auto">
          <a:xfrm>
            <a:off x="0" y="6286500"/>
            <a:ext cx="9144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8018409"/>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0" y="76677"/>
            <a:ext cx="9144000" cy="585311"/>
          </a:xfrm>
        </p:spPr>
        <p:txBody>
          <a:bodyPr>
            <a:noAutofit/>
          </a:bodyPr>
          <a:lstStyle/>
          <a:p>
            <a:pPr algn="l"/>
            <a:r>
              <a:rPr lang="en-US" sz="3200" b="1" dirty="0">
                <a:latin typeface="+mn-lt"/>
                <a:cs typeface="Times New Roman" pitchFamily="18" charset="0"/>
              </a:rPr>
              <a:t>Sources de </a:t>
            </a:r>
            <a:r>
              <a:rPr lang="fr-FR" sz="3200" b="1" dirty="0">
                <a:latin typeface="+mn-lt"/>
                <a:cs typeface="Times New Roman" pitchFamily="18" charset="0"/>
              </a:rPr>
              <a:t>données</a:t>
            </a:r>
          </a:p>
        </p:txBody>
      </p:sp>
      <p:sp>
        <p:nvSpPr>
          <p:cNvPr id="3" name="Subtitle 2"/>
          <p:cNvSpPr>
            <a:spLocks noGrp="1"/>
          </p:cNvSpPr>
          <p:nvPr>
            <p:ph type="subTitle" idx="1"/>
          </p:nvPr>
        </p:nvSpPr>
        <p:spPr>
          <a:xfrm>
            <a:off x="0" y="840658"/>
            <a:ext cx="8642555" cy="5648010"/>
          </a:xfrm>
        </p:spPr>
        <p:txBody>
          <a:bodyPr>
            <a:normAutofit fontScale="70000" lnSpcReduction="20000"/>
          </a:bodyPr>
          <a:lstStyle/>
          <a:p>
            <a:pPr algn="l">
              <a:defRPr/>
            </a:pPr>
            <a:r>
              <a:rPr lang="fr-FR" sz="3400" b="1" dirty="0">
                <a:solidFill>
                  <a:schemeClr val="tx1"/>
                </a:solidFill>
              </a:rPr>
              <a:t>Enquêtes représentatives auprès des ménages </a:t>
            </a:r>
          </a:p>
          <a:p>
            <a:pPr marL="457200" indent="-457200" algn="l">
              <a:buFont typeface="Arial" panose="020B0604020202020204" pitchFamily="34" charset="0"/>
              <a:buChar char="•"/>
              <a:defRPr/>
            </a:pPr>
            <a:r>
              <a:rPr lang="fr-FR" sz="3400" dirty="0">
                <a:solidFill>
                  <a:schemeClr val="tx1"/>
                </a:solidFill>
              </a:rPr>
              <a:t>Fournir des données pour les zones / populations non couvertes par les systèmes formels, sur l'informalité, les inégalités de genre à l'accès à la terre, la valeur perçue des titres</a:t>
            </a:r>
          </a:p>
          <a:p>
            <a:pPr marL="457200" indent="-457200" algn="l">
              <a:buFont typeface="Arial" panose="020B0604020202020204" pitchFamily="34" charset="0"/>
              <a:buChar char="•"/>
              <a:defRPr/>
            </a:pPr>
            <a:r>
              <a:rPr lang="fr-FR" sz="3400" dirty="0">
                <a:solidFill>
                  <a:schemeClr val="tx1"/>
                </a:solidFill>
              </a:rPr>
              <a:t>Les registres administratifs peuvent ne pas être a jour </a:t>
            </a:r>
          </a:p>
          <a:p>
            <a:pPr algn="l">
              <a:defRPr/>
            </a:pPr>
            <a:endParaRPr lang="fr-FR" sz="3400" dirty="0">
              <a:solidFill>
                <a:schemeClr val="tx1"/>
              </a:solidFill>
            </a:endParaRPr>
          </a:p>
          <a:p>
            <a:pPr algn="l">
              <a:defRPr/>
            </a:pPr>
            <a:r>
              <a:rPr lang="fr-FR" sz="3400" b="1" dirty="0">
                <a:solidFill>
                  <a:schemeClr val="tx1"/>
                </a:solidFill>
              </a:rPr>
              <a:t>Type d'information:</a:t>
            </a:r>
          </a:p>
          <a:p>
            <a:pPr marL="457200" indent="-457200" algn="l">
              <a:buFont typeface="Arial" panose="020B0604020202020204" pitchFamily="34" charset="0"/>
              <a:buChar char="•"/>
              <a:defRPr/>
            </a:pPr>
            <a:r>
              <a:rPr lang="fr-FR" sz="3400" dirty="0">
                <a:solidFill>
                  <a:schemeClr val="tx1"/>
                </a:solidFill>
              </a:rPr>
              <a:t>Accès à la terre et type de régime foncier </a:t>
            </a:r>
          </a:p>
          <a:p>
            <a:pPr marL="457200" indent="-457200" algn="l">
              <a:buFont typeface="Arial" panose="020B0604020202020204" pitchFamily="34" charset="0"/>
              <a:buChar char="•"/>
              <a:defRPr/>
            </a:pPr>
            <a:r>
              <a:rPr lang="fr-FR" sz="3400" dirty="0">
                <a:solidFill>
                  <a:schemeClr val="tx1"/>
                </a:solidFill>
              </a:rPr>
              <a:t>Perception de la sécurité foncière</a:t>
            </a:r>
          </a:p>
          <a:p>
            <a:pPr marL="457200" indent="-457200" algn="l">
              <a:buFont typeface="Arial" panose="020B0604020202020204" pitchFamily="34" charset="0"/>
              <a:buChar char="•"/>
              <a:defRPr/>
            </a:pPr>
            <a:r>
              <a:rPr lang="fr-FR" sz="3400" dirty="0">
                <a:solidFill>
                  <a:schemeClr val="tx1"/>
                </a:solidFill>
              </a:rPr>
              <a:t>Existence de la documentation légalement reconnue des droits fonciers</a:t>
            </a:r>
          </a:p>
          <a:p>
            <a:pPr algn="l">
              <a:defRPr/>
            </a:pPr>
            <a:r>
              <a:rPr lang="fr-FR" sz="3400" b="1" dirty="0">
                <a:solidFill>
                  <a:schemeClr val="tx1"/>
                </a:solidFill>
              </a:rPr>
              <a:t>Enquêtes</a:t>
            </a:r>
          </a:p>
          <a:p>
            <a:pPr marL="457200" indent="-457200" algn="l">
              <a:buFont typeface="Arial" panose="020B0604020202020204" pitchFamily="34" charset="0"/>
              <a:buChar char="•"/>
              <a:defRPr/>
            </a:pPr>
            <a:r>
              <a:rPr lang="fr-FR" sz="3400" dirty="0">
                <a:solidFill>
                  <a:schemeClr val="tx1"/>
                </a:solidFill>
              </a:rPr>
              <a:t>Enquêtes sur les inégalités urbaines, LSMS, recensements, MICS et EDS - accessibles au public, principalement pour les pays en développement et avec plusieurs séries de données</a:t>
            </a:r>
            <a:endParaRPr lang="en-US" dirty="0">
              <a:solidFill>
                <a:schemeClr val="tx1"/>
              </a:solidFill>
            </a:endParaRPr>
          </a:p>
          <a:p>
            <a:pPr algn="l"/>
            <a:endParaRPr lang="en-US" sz="2800" dirty="0">
              <a:solidFill>
                <a:schemeClr val="tx1"/>
              </a:solidFill>
            </a:endParaRPr>
          </a:p>
        </p:txBody>
      </p:sp>
      <p:pic>
        <p:nvPicPr>
          <p:cNvPr id="7" name="Picture 7" descr="footer">
            <a:extLst>
              <a:ext uri="{FF2B5EF4-FFF2-40B4-BE49-F238E27FC236}">
                <a16:creationId xmlns:a16="http://schemas.microsoft.com/office/drawing/2014/main" id="{5D12175C-211B-4540-BEBF-A12D652B4CD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1666"/>
          <a:stretch/>
        </p:blipFill>
        <p:spPr bwMode="auto">
          <a:xfrm>
            <a:off x="0" y="6286500"/>
            <a:ext cx="9144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7481213"/>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5470" y="618817"/>
            <a:ext cx="8200103" cy="5250418"/>
          </a:xfrm>
        </p:spPr>
        <p:txBody>
          <a:bodyPr>
            <a:normAutofit fontScale="92500" lnSpcReduction="20000"/>
          </a:bodyPr>
          <a:lstStyle/>
          <a:p>
            <a:pPr lvl="0" algn="l">
              <a:buClr>
                <a:srgbClr val="A9A57C"/>
              </a:buClr>
            </a:pPr>
            <a:r>
              <a:rPr lang="fr-FR" dirty="0">
                <a:solidFill>
                  <a:schemeClr val="tx1"/>
                </a:solidFill>
              </a:rPr>
              <a:t>Les dimensions de désagrégation possibles</a:t>
            </a:r>
          </a:p>
          <a:p>
            <a:pPr marL="457200" lvl="0" indent="-457200" algn="l">
              <a:buClr>
                <a:srgbClr val="A9A57C"/>
              </a:buClr>
              <a:buFont typeface="Arial" panose="020B0604020202020204" pitchFamily="34" charset="0"/>
              <a:buChar char="•"/>
            </a:pPr>
            <a:r>
              <a:rPr lang="fr-FR" dirty="0">
                <a:solidFill>
                  <a:schemeClr val="tx1"/>
                </a:solidFill>
              </a:rPr>
              <a:t>Urbain / rural, Régions, unités administratives</a:t>
            </a:r>
          </a:p>
          <a:p>
            <a:pPr marL="457200" lvl="0" indent="-457200" algn="l">
              <a:buClr>
                <a:srgbClr val="A9A57C"/>
              </a:buClr>
              <a:buFont typeface="Arial" panose="020B0604020202020204" pitchFamily="34" charset="0"/>
              <a:buChar char="•"/>
            </a:pPr>
            <a:r>
              <a:rPr lang="fr-FR" dirty="0">
                <a:solidFill>
                  <a:schemeClr val="tx1"/>
                </a:solidFill>
              </a:rPr>
              <a:t>Âge</a:t>
            </a:r>
          </a:p>
          <a:p>
            <a:pPr marL="457200" lvl="0" indent="-457200" algn="l">
              <a:buClr>
                <a:srgbClr val="A9A57C"/>
              </a:buClr>
              <a:buFont typeface="Arial" panose="020B0604020202020204" pitchFamily="34" charset="0"/>
              <a:buChar char="•"/>
            </a:pPr>
            <a:r>
              <a:rPr lang="fr-FR" dirty="0">
                <a:solidFill>
                  <a:schemeClr val="tx1"/>
                </a:solidFill>
              </a:rPr>
              <a:t>Sexe</a:t>
            </a:r>
          </a:p>
          <a:p>
            <a:pPr marL="457200" lvl="0" indent="-457200" algn="l">
              <a:buClr>
                <a:srgbClr val="A9A57C"/>
              </a:buClr>
              <a:buFont typeface="Arial" panose="020B0604020202020204" pitchFamily="34" charset="0"/>
              <a:buChar char="•"/>
            </a:pPr>
            <a:r>
              <a:rPr lang="fr-FR" dirty="0">
                <a:solidFill>
                  <a:schemeClr val="tx1"/>
                </a:solidFill>
              </a:rPr>
              <a:t>Type de régime foncier </a:t>
            </a:r>
          </a:p>
          <a:p>
            <a:pPr marL="457200" lvl="0" indent="-457200" algn="l">
              <a:buClr>
                <a:srgbClr val="A9A57C"/>
              </a:buClr>
              <a:buFont typeface="Arial" panose="020B0604020202020204" pitchFamily="34" charset="0"/>
              <a:buChar char="•"/>
            </a:pPr>
            <a:r>
              <a:rPr lang="fr-FR" dirty="0">
                <a:solidFill>
                  <a:schemeClr val="tx1"/>
                </a:solidFill>
              </a:rPr>
              <a:t>Statut de pauvreté/Quintile de </a:t>
            </a:r>
            <a:r>
              <a:rPr lang="fr-FR" dirty="0" err="1">
                <a:solidFill>
                  <a:schemeClr val="tx1"/>
                </a:solidFill>
              </a:rPr>
              <a:t>bien-etre</a:t>
            </a:r>
            <a:endParaRPr lang="fr-FR" dirty="0">
              <a:solidFill>
                <a:schemeClr val="tx1"/>
              </a:solidFill>
            </a:endParaRPr>
          </a:p>
          <a:p>
            <a:pPr marL="457200" lvl="0" indent="-457200" algn="l">
              <a:buClr>
                <a:srgbClr val="A9A57C"/>
              </a:buClr>
              <a:buFont typeface="Arial" panose="020B0604020202020204" pitchFamily="34" charset="0"/>
              <a:buChar char="•"/>
            </a:pPr>
            <a:r>
              <a:rPr lang="fr-FR" dirty="0">
                <a:solidFill>
                  <a:schemeClr val="tx1"/>
                </a:solidFill>
              </a:rPr>
              <a:t>Revenu</a:t>
            </a:r>
          </a:p>
          <a:p>
            <a:pPr marL="457200" lvl="0" indent="-457200" algn="l">
              <a:buClr>
                <a:srgbClr val="A9A57C"/>
              </a:buClr>
              <a:buFont typeface="Arial" panose="020B0604020202020204" pitchFamily="34" charset="0"/>
              <a:buChar char="•"/>
            </a:pPr>
            <a:r>
              <a:rPr lang="fr-FR" dirty="0">
                <a:solidFill>
                  <a:schemeClr val="tx1"/>
                </a:solidFill>
              </a:rPr>
              <a:t>Statut migratoire</a:t>
            </a:r>
          </a:p>
          <a:p>
            <a:pPr marL="457200" lvl="0" indent="-457200" algn="l">
              <a:buClr>
                <a:srgbClr val="A9A57C"/>
              </a:buClr>
              <a:buFont typeface="Arial" panose="020B0604020202020204" pitchFamily="34" charset="0"/>
              <a:buChar char="•"/>
            </a:pPr>
            <a:r>
              <a:rPr lang="fr-FR" dirty="0">
                <a:solidFill>
                  <a:schemeClr val="tx1"/>
                </a:solidFill>
              </a:rPr>
              <a:t>Education </a:t>
            </a:r>
          </a:p>
          <a:p>
            <a:pPr marL="457200" lvl="0" indent="-457200" algn="l">
              <a:buClr>
                <a:srgbClr val="A9A57C"/>
              </a:buClr>
              <a:buFont typeface="Arial" panose="020B0604020202020204" pitchFamily="34" charset="0"/>
              <a:buChar char="•"/>
            </a:pPr>
            <a:r>
              <a:rPr lang="fr-FR" dirty="0">
                <a:solidFill>
                  <a:schemeClr val="tx1"/>
                </a:solidFill>
              </a:rPr>
              <a:t>Groupe ethnique / religion / langue</a:t>
            </a:r>
          </a:p>
          <a:p>
            <a:pPr marL="457200" lvl="0" indent="-457200" algn="l">
              <a:buClr>
                <a:srgbClr val="A9A57C"/>
              </a:buClr>
              <a:buFont typeface="Arial" panose="020B0604020202020204" pitchFamily="34" charset="0"/>
              <a:buChar char="•"/>
            </a:pPr>
            <a:r>
              <a:rPr lang="fr-FR" dirty="0">
                <a:solidFill>
                  <a:schemeClr val="tx1"/>
                </a:solidFill>
              </a:rPr>
              <a:t>Statut d'invalidité</a:t>
            </a:r>
            <a:endParaRPr lang="en-US" dirty="0"/>
          </a:p>
        </p:txBody>
      </p:sp>
      <p:pic>
        <p:nvPicPr>
          <p:cNvPr id="7" name="Picture 7" descr="footer">
            <a:extLst>
              <a:ext uri="{FF2B5EF4-FFF2-40B4-BE49-F238E27FC236}">
                <a16:creationId xmlns:a16="http://schemas.microsoft.com/office/drawing/2014/main" id="{656FBC10-1EE0-4547-9E17-81243BF404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1666"/>
          <a:stretch/>
        </p:blipFill>
        <p:spPr bwMode="auto">
          <a:xfrm>
            <a:off x="0" y="6286500"/>
            <a:ext cx="9144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742A83B2-D90D-4A4C-A880-02F36A75987D}"/>
              </a:ext>
            </a:extLst>
          </p:cNvPr>
          <p:cNvSpPr>
            <a:spLocks noGrp="1"/>
          </p:cNvSpPr>
          <p:nvPr>
            <p:ph type="ctrTitle"/>
          </p:nvPr>
        </p:nvSpPr>
        <p:spPr>
          <a:xfrm>
            <a:off x="0" y="76677"/>
            <a:ext cx="9144000" cy="585311"/>
          </a:xfrm>
        </p:spPr>
        <p:txBody>
          <a:bodyPr>
            <a:noAutofit/>
          </a:bodyPr>
          <a:lstStyle/>
          <a:p>
            <a:pPr algn="l"/>
            <a:r>
              <a:rPr lang="en-US" sz="3200" b="1" dirty="0">
                <a:latin typeface="+mn-lt"/>
                <a:cs typeface="Times New Roman" pitchFamily="18" charset="0"/>
              </a:rPr>
              <a:t>Sources de </a:t>
            </a:r>
            <a:r>
              <a:rPr lang="fr-FR" sz="3200" b="1" dirty="0">
                <a:cs typeface="Times New Roman" pitchFamily="18" charset="0"/>
              </a:rPr>
              <a:t>données</a:t>
            </a:r>
            <a:endParaRPr lang="en-US" sz="3200" b="1" dirty="0">
              <a:latin typeface="+mn-lt"/>
              <a:cs typeface="Times New Roman" pitchFamily="18" charset="0"/>
            </a:endParaRPr>
          </a:p>
        </p:txBody>
      </p:sp>
    </p:spTree>
    <p:extLst>
      <p:ext uri="{BB962C8B-B14F-4D97-AF65-F5344CB8AC3E}">
        <p14:creationId xmlns:p14="http://schemas.microsoft.com/office/powerpoint/2010/main" val="1229014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1226" y="395288"/>
            <a:ext cx="8377084" cy="714375"/>
          </a:xfrm>
        </p:spPr>
        <p:txBody>
          <a:bodyPr>
            <a:noAutofit/>
          </a:bodyPr>
          <a:lstStyle/>
          <a:p>
            <a:pPr algn="l"/>
            <a:r>
              <a:rPr lang="en-US" sz="4000" b="1" spc="-100" dirty="0">
                <a:latin typeface="+mn-lt"/>
              </a:rPr>
              <a:t>Plan de travail </a:t>
            </a:r>
            <a:endParaRPr lang="en-US" b="1" dirty="0">
              <a:latin typeface="+mn-lt"/>
              <a:cs typeface="Times New Roman" pitchFamily="18" charset="0"/>
            </a:endParaRPr>
          </a:p>
        </p:txBody>
      </p:sp>
      <p:sp>
        <p:nvSpPr>
          <p:cNvPr id="3" name="Subtitle 2"/>
          <p:cNvSpPr>
            <a:spLocks noGrp="1"/>
          </p:cNvSpPr>
          <p:nvPr>
            <p:ph type="subTitle" idx="1"/>
          </p:nvPr>
        </p:nvSpPr>
        <p:spPr>
          <a:xfrm>
            <a:off x="0" y="1603375"/>
            <a:ext cx="9144000" cy="4885293"/>
          </a:xfrm>
        </p:spPr>
        <p:txBody>
          <a:bodyPr>
            <a:normAutofit/>
          </a:bodyPr>
          <a:lstStyle/>
          <a:p>
            <a:pPr marL="342900" lvl="0" indent="-228600" algn="l">
              <a:buClr>
                <a:srgbClr val="A9A57C"/>
              </a:buClr>
              <a:buFont typeface="Arial" pitchFamily="34" charset="0"/>
              <a:buChar char="•"/>
            </a:pPr>
            <a:r>
              <a:rPr lang="fr-FR" dirty="0">
                <a:solidFill>
                  <a:schemeClr val="tx1"/>
                </a:solidFill>
              </a:rPr>
              <a:t>Métadonnées révisées</a:t>
            </a:r>
          </a:p>
          <a:p>
            <a:pPr marL="342900" indent="-228600" algn="l">
              <a:buClr>
                <a:srgbClr val="A9A57C"/>
              </a:buClr>
              <a:buFont typeface="Arial" pitchFamily="34" charset="0"/>
              <a:buChar char="•"/>
            </a:pPr>
            <a:r>
              <a:rPr lang="fr-FR" dirty="0">
                <a:solidFill>
                  <a:schemeClr val="tx1"/>
                </a:solidFill>
              </a:rPr>
              <a:t>Les questions foncières approuvées sur l'accès à la terre, la documentation légalement reconnue et les perceptions sur le droit foncier seront ajoutées aux prochaines enquêtes nationales (ou recensements)</a:t>
            </a:r>
          </a:p>
          <a:p>
            <a:pPr marL="342900" indent="-228600" algn="l">
              <a:buClr>
                <a:srgbClr val="A9A57C"/>
              </a:buClr>
              <a:buFont typeface="Arial" pitchFamily="34" charset="0"/>
              <a:buChar char="•"/>
            </a:pPr>
            <a:r>
              <a:rPr lang="fr-FR" dirty="0">
                <a:solidFill>
                  <a:schemeClr val="tx1"/>
                </a:solidFill>
              </a:rPr>
              <a:t>Matériaux de renforcement des capacités</a:t>
            </a:r>
          </a:p>
          <a:p>
            <a:pPr marL="342900" indent="-228600" algn="l">
              <a:buClr>
                <a:srgbClr val="A9A57C"/>
              </a:buClr>
              <a:buFont typeface="Arial" pitchFamily="34" charset="0"/>
              <a:buChar char="•"/>
            </a:pPr>
            <a:r>
              <a:rPr lang="fr-FR" dirty="0">
                <a:solidFill>
                  <a:schemeClr val="tx1"/>
                </a:solidFill>
              </a:rPr>
              <a:t>Demande de reclassement au niveau II à soumettre aux Groupe Inter-Agences d’Experts sur les ODD</a:t>
            </a:r>
            <a:endParaRPr lang="en-US" dirty="0">
              <a:solidFill>
                <a:schemeClr val="tx1"/>
              </a:solidFill>
            </a:endParaRPr>
          </a:p>
        </p:txBody>
      </p:sp>
      <p:pic>
        <p:nvPicPr>
          <p:cNvPr id="7" name="Picture 7" descr="footer">
            <a:extLst>
              <a:ext uri="{FF2B5EF4-FFF2-40B4-BE49-F238E27FC236}">
                <a16:creationId xmlns:a16="http://schemas.microsoft.com/office/drawing/2014/main" id="{5D07DDD0-0EC1-4511-AB26-CA1B4F3D72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1666"/>
          <a:stretch/>
        </p:blipFill>
        <p:spPr bwMode="auto">
          <a:xfrm>
            <a:off x="0" y="6286500"/>
            <a:ext cx="9144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7447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footer">
            <a:extLst>
              <a:ext uri="{FF2B5EF4-FFF2-40B4-BE49-F238E27FC236}">
                <a16:creationId xmlns:a16="http://schemas.microsoft.com/office/drawing/2014/main" id="{5D07DDD0-0EC1-4511-AB26-CA1B4F3D72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1666"/>
          <a:stretch/>
        </p:blipFill>
        <p:spPr bwMode="auto">
          <a:xfrm>
            <a:off x="0" y="6286500"/>
            <a:ext cx="9144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ABDCDA8E-FD9C-4CF4-9646-D8E0C4485686}"/>
              </a:ext>
            </a:extLst>
          </p:cNvPr>
          <p:cNvPicPr/>
          <p:nvPr/>
        </p:nvPicPr>
        <p:blipFill>
          <a:blip r:embed="rId3"/>
          <a:stretch>
            <a:fillRect/>
          </a:stretch>
        </p:blipFill>
        <p:spPr>
          <a:xfrm>
            <a:off x="0" y="11511"/>
            <a:ext cx="9144000" cy="6109069"/>
          </a:xfrm>
          <a:prstGeom prst="rect">
            <a:avLst/>
          </a:prstGeom>
        </p:spPr>
      </p:pic>
    </p:spTree>
    <p:extLst>
      <p:ext uri="{BB962C8B-B14F-4D97-AF65-F5344CB8AC3E}">
        <p14:creationId xmlns:p14="http://schemas.microsoft.com/office/powerpoint/2010/main" val="3563356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footer">
            <a:extLst>
              <a:ext uri="{FF2B5EF4-FFF2-40B4-BE49-F238E27FC236}">
                <a16:creationId xmlns:a16="http://schemas.microsoft.com/office/drawing/2014/main" id="{5D07DDD0-0EC1-4511-AB26-CA1B4F3D72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1666"/>
          <a:stretch/>
        </p:blipFill>
        <p:spPr bwMode="auto">
          <a:xfrm>
            <a:off x="0" y="6286500"/>
            <a:ext cx="9144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ED6A9246-9CD3-409D-9102-49645F30A44B}"/>
              </a:ext>
            </a:extLst>
          </p:cNvPr>
          <p:cNvPicPr/>
          <p:nvPr/>
        </p:nvPicPr>
        <p:blipFill>
          <a:blip r:embed="rId3"/>
          <a:stretch>
            <a:fillRect/>
          </a:stretch>
        </p:blipFill>
        <p:spPr>
          <a:xfrm>
            <a:off x="-1" y="-111618"/>
            <a:ext cx="9704440" cy="6969617"/>
          </a:xfrm>
          <a:prstGeom prst="rect">
            <a:avLst/>
          </a:prstGeom>
        </p:spPr>
      </p:pic>
    </p:spTree>
    <p:extLst>
      <p:ext uri="{BB962C8B-B14F-4D97-AF65-F5344CB8AC3E}">
        <p14:creationId xmlns:p14="http://schemas.microsoft.com/office/powerpoint/2010/main" val="392343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987" y="395288"/>
            <a:ext cx="8377084" cy="714375"/>
          </a:xfrm>
        </p:spPr>
        <p:txBody>
          <a:bodyPr>
            <a:noAutofit/>
          </a:bodyPr>
          <a:lstStyle/>
          <a:p>
            <a:pPr algn="l"/>
            <a:r>
              <a:rPr lang="en-US" sz="4000" b="1" spc="-100" dirty="0">
                <a:latin typeface="+mn-lt"/>
              </a:rPr>
              <a:t>Conclusion</a:t>
            </a:r>
            <a:endParaRPr lang="en-US" b="1" dirty="0">
              <a:latin typeface="+mn-lt"/>
              <a:cs typeface="Times New Roman" pitchFamily="18" charset="0"/>
            </a:endParaRPr>
          </a:p>
        </p:txBody>
      </p:sp>
      <p:sp>
        <p:nvSpPr>
          <p:cNvPr id="3" name="Subtitle 2"/>
          <p:cNvSpPr>
            <a:spLocks noGrp="1"/>
          </p:cNvSpPr>
          <p:nvPr>
            <p:ph type="subTitle" idx="1"/>
          </p:nvPr>
        </p:nvSpPr>
        <p:spPr>
          <a:xfrm>
            <a:off x="0" y="1280733"/>
            <a:ext cx="9144000" cy="4885293"/>
          </a:xfrm>
        </p:spPr>
        <p:txBody>
          <a:bodyPr>
            <a:normAutofit lnSpcReduction="10000"/>
          </a:bodyPr>
          <a:lstStyle/>
          <a:p>
            <a:pPr marL="342900" lvl="0" indent="-228600" algn="l">
              <a:buClr>
                <a:srgbClr val="A9A57C"/>
              </a:buClr>
              <a:buFont typeface="Arial" pitchFamily="34" charset="0"/>
              <a:buChar char="•"/>
            </a:pPr>
            <a:r>
              <a:rPr lang="fr-FR" dirty="0">
                <a:solidFill>
                  <a:schemeClr val="tx1"/>
                </a:solidFill>
              </a:rPr>
              <a:t>Le suivi régulier sur l'indicateur 1.4.2 aidera a:</a:t>
            </a:r>
          </a:p>
          <a:p>
            <a:pPr marL="800100" lvl="1" indent="-228600" algn="l">
              <a:buClr>
                <a:srgbClr val="A9A57C"/>
              </a:buClr>
              <a:buFont typeface="Arial" pitchFamily="34" charset="0"/>
              <a:buChar char="•"/>
            </a:pPr>
            <a:r>
              <a:rPr lang="fr-FR" dirty="0">
                <a:solidFill>
                  <a:schemeClr val="tx1"/>
                </a:solidFill>
              </a:rPr>
              <a:t>Améliorer la disponibilité des données sur les régimes fonciers</a:t>
            </a:r>
          </a:p>
          <a:p>
            <a:pPr marL="800100" lvl="1" indent="-228600" algn="l">
              <a:buClr>
                <a:srgbClr val="A9A57C"/>
              </a:buClr>
              <a:buFont typeface="Arial" pitchFamily="34" charset="0"/>
              <a:buChar char="•"/>
            </a:pPr>
            <a:r>
              <a:rPr lang="fr-FR" dirty="0">
                <a:solidFill>
                  <a:schemeClr val="tx1"/>
                </a:solidFill>
              </a:rPr>
              <a:t>Améliorer la régularité du suivi a partir des registres et des autres organismes détenant des données administratives</a:t>
            </a:r>
          </a:p>
          <a:p>
            <a:pPr marL="800100" lvl="1" indent="-228600" algn="l">
              <a:buClr>
                <a:srgbClr val="A9A57C"/>
              </a:buClr>
              <a:buFont typeface="Arial" pitchFamily="34" charset="0"/>
              <a:buChar char="•"/>
            </a:pPr>
            <a:r>
              <a:rPr lang="fr-FR" dirty="0">
                <a:solidFill>
                  <a:schemeClr val="tx1"/>
                </a:solidFill>
              </a:rPr>
              <a:t>Promouvoir la bonne gouvernance et le devoir de responsabilité.</a:t>
            </a:r>
          </a:p>
          <a:p>
            <a:pPr marL="342900" lvl="0" indent="-228600" algn="l">
              <a:buClr>
                <a:srgbClr val="A9A57C"/>
              </a:buClr>
              <a:buFont typeface="Arial" pitchFamily="34" charset="0"/>
              <a:buChar char="•"/>
            </a:pPr>
            <a:r>
              <a:rPr lang="fr-FR" dirty="0">
                <a:solidFill>
                  <a:schemeClr val="tx1"/>
                </a:solidFill>
              </a:rPr>
              <a:t>L'expansion de la numérisation facilitera le suivi et la revue</a:t>
            </a:r>
            <a:endParaRPr lang="en-US" dirty="0">
              <a:solidFill>
                <a:schemeClr val="tx1"/>
              </a:solidFill>
            </a:endParaRPr>
          </a:p>
        </p:txBody>
      </p:sp>
      <p:pic>
        <p:nvPicPr>
          <p:cNvPr id="7" name="Picture 7" descr="footer">
            <a:extLst>
              <a:ext uri="{FF2B5EF4-FFF2-40B4-BE49-F238E27FC236}">
                <a16:creationId xmlns:a16="http://schemas.microsoft.com/office/drawing/2014/main" id="{5D07DDD0-0EC1-4511-AB26-CA1B4F3D72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1666"/>
          <a:stretch/>
        </p:blipFill>
        <p:spPr bwMode="auto">
          <a:xfrm>
            <a:off x="0" y="6286500"/>
            <a:ext cx="9144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9644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2845" y="1255435"/>
            <a:ext cx="8598310" cy="4885293"/>
          </a:xfrm>
        </p:spPr>
        <p:txBody>
          <a:bodyPr>
            <a:normAutofit fontScale="85000" lnSpcReduction="10000"/>
          </a:bodyPr>
          <a:lstStyle/>
          <a:p>
            <a:pPr algn="l"/>
            <a:r>
              <a:rPr lang="fr-FR" dirty="0">
                <a:solidFill>
                  <a:schemeClr val="tx1"/>
                </a:solidFill>
              </a:rPr>
              <a:t>Toutefois:</a:t>
            </a:r>
          </a:p>
          <a:p>
            <a:pPr marL="914400" lvl="1" indent="-457200" algn="l">
              <a:buFont typeface="Arial" panose="020B0604020202020204" pitchFamily="34" charset="0"/>
              <a:buChar char="•"/>
            </a:pPr>
            <a:r>
              <a:rPr lang="fr-FR" dirty="0">
                <a:solidFill>
                  <a:schemeClr val="tx1"/>
                </a:solidFill>
              </a:rPr>
              <a:t>La couverture des données administratives peut être géographiquement biaisée, par ex. vers des zones urbaines ou des régions rurales spécifiques où la couverture cadastrale est concentrée, et donc les dimensions sous-nationales doivent être correctement considérées</a:t>
            </a:r>
          </a:p>
          <a:p>
            <a:pPr marL="914400" lvl="1" indent="-457200" algn="l">
              <a:buFont typeface="Arial" panose="020B0604020202020204" pitchFamily="34" charset="0"/>
              <a:buChar char="•"/>
            </a:pPr>
            <a:r>
              <a:rPr lang="fr-FR" dirty="0">
                <a:solidFill>
                  <a:schemeClr val="tx1"/>
                </a:solidFill>
              </a:rPr>
              <a:t>Il est essentiel d'interroger les femmes pour obtenir la perception des données sur les droits des femmes, qui peuvent être croisées avec d'autres facteurs.</a:t>
            </a:r>
          </a:p>
          <a:p>
            <a:pPr marL="914400" lvl="1" indent="-457200" algn="l">
              <a:buFont typeface="Arial" panose="020B0604020202020204" pitchFamily="34" charset="0"/>
              <a:buChar char="•"/>
            </a:pPr>
            <a:r>
              <a:rPr lang="fr-FR" dirty="0">
                <a:solidFill>
                  <a:schemeClr val="tx1"/>
                </a:solidFill>
              </a:rPr>
              <a:t>Le processus d’échantillonnage est également important</a:t>
            </a:r>
          </a:p>
          <a:p>
            <a:pPr marL="1371600" lvl="2" indent="-457200" algn="l">
              <a:buFont typeface="Arial" panose="020B0604020202020204" pitchFamily="34" charset="0"/>
              <a:buChar char="•"/>
            </a:pPr>
            <a:r>
              <a:rPr lang="fr-FR" dirty="0">
                <a:solidFill>
                  <a:schemeClr val="tx1"/>
                </a:solidFill>
              </a:rPr>
              <a:t>Inclure différents membres du ménage et types de ménages, car la réalisation des droits fonciers des femmes peut être affectée par les inégalités de genre au sein des ménages et des communautés, ainsi que par différents régimes fonciers.</a:t>
            </a:r>
            <a:endParaRPr lang="en-US" dirty="0">
              <a:solidFill>
                <a:schemeClr val="tx1"/>
              </a:solidFill>
            </a:endParaRPr>
          </a:p>
        </p:txBody>
      </p:sp>
      <p:pic>
        <p:nvPicPr>
          <p:cNvPr id="7" name="Picture 7" descr="footer">
            <a:extLst>
              <a:ext uri="{FF2B5EF4-FFF2-40B4-BE49-F238E27FC236}">
                <a16:creationId xmlns:a16="http://schemas.microsoft.com/office/drawing/2014/main" id="{5D07DDD0-0EC1-4511-AB26-CA1B4F3D72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1666"/>
          <a:stretch/>
        </p:blipFill>
        <p:spPr bwMode="auto">
          <a:xfrm>
            <a:off x="0" y="6286500"/>
            <a:ext cx="9144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BD004AA7-8804-432C-B8E3-51F2597A969E}"/>
              </a:ext>
            </a:extLst>
          </p:cNvPr>
          <p:cNvSpPr txBox="1">
            <a:spLocks/>
          </p:cNvSpPr>
          <p:nvPr/>
        </p:nvSpPr>
        <p:spPr>
          <a:xfrm>
            <a:off x="221226" y="395288"/>
            <a:ext cx="8377084" cy="71437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b="1" spc="-100" dirty="0">
                <a:latin typeface="+mn-lt"/>
              </a:rPr>
              <a:t>Conclusion</a:t>
            </a:r>
            <a:endParaRPr lang="en-US" b="1" dirty="0">
              <a:latin typeface="+mn-lt"/>
              <a:cs typeface="Times New Roman" pitchFamily="18" charset="0"/>
            </a:endParaRPr>
          </a:p>
        </p:txBody>
      </p:sp>
    </p:spTree>
    <p:extLst>
      <p:ext uri="{BB962C8B-B14F-4D97-AF65-F5344CB8AC3E}">
        <p14:creationId xmlns:p14="http://schemas.microsoft.com/office/powerpoint/2010/main" val="3244219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8A7B61B5-7714-4FE6-80E5-0D31FA679046}"/>
              </a:ext>
            </a:extLst>
          </p:cNvPr>
          <p:cNvSpPr txBox="1">
            <a:spLocks/>
          </p:cNvSpPr>
          <p:nvPr/>
        </p:nvSpPr>
        <p:spPr bwMode="auto">
          <a:xfrm>
            <a:off x="228600" y="1814052"/>
            <a:ext cx="8763000" cy="2395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GB" sz="4400" b="1" dirty="0" err="1">
                <a:solidFill>
                  <a:srgbClr val="00B0F0"/>
                </a:solidFill>
                <a:effectLst>
                  <a:outerShdw blurRad="38100" dist="38100" dir="2700000" algn="tl">
                    <a:srgbClr val="000000">
                      <a:alpha val="43137"/>
                    </a:srgbClr>
                  </a:outerShdw>
                </a:effectLst>
                <a:cs typeface="Arial" panose="020B0604020202020204" pitchFamily="34" charset="0"/>
              </a:rPr>
              <a:t>Renforcement</a:t>
            </a:r>
            <a:r>
              <a:rPr lang="en-GB" sz="4400" b="1" dirty="0">
                <a:solidFill>
                  <a:srgbClr val="00B0F0"/>
                </a:solidFill>
                <a:effectLst>
                  <a:outerShdw blurRad="38100" dist="38100" dir="2700000" algn="tl">
                    <a:srgbClr val="000000">
                      <a:alpha val="43137"/>
                    </a:srgbClr>
                  </a:outerShdw>
                </a:effectLst>
                <a:cs typeface="Arial" panose="020B0604020202020204" pitchFamily="34" charset="0"/>
              </a:rPr>
              <a:t> des </a:t>
            </a:r>
            <a:r>
              <a:rPr lang="en-GB" sz="4400" b="1" dirty="0" err="1">
                <a:solidFill>
                  <a:srgbClr val="00B0F0"/>
                </a:solidFill>
                <a:effectLst>
                  <a:outerShdw blurRad="38100" dist="38100" dir="2700000" algn="tl">
                    <a:srgbClr val="000000">
                      <a:alpha val="43137"/>
                    </a:srgbClr>
                  </a:outerShdw>
                </a:effectLst>
                <a:cs typeface="Arial" panose="020B0604020202020204" pitchFamily="34" charset="0"/>
              </a:rPr>
              <a:t>Capacités</a:t>
            </a:r>
            <a:r>
              <a:rPr lang="en-GB" sz="4400" b="1" dirty="0">
                <a:solidFill>
                  <a:srgbClr val="00B0F0"/>
                </a:solidFill>
                <a:effectLst>
                  <a:outerShdw blurRad="38100" dist="38100" dir="2700000" algn="tl">
                    <a:srgbClr val="000000">
                      <a:alpha val="43137"/>
                    </a:srgbClr>
                  </a:outerShdw>
                </a:effectLst>
                <a:cs typeface="Arial" panose="020B0604020202020204" pitchFamily="34" charset="0"/>
              </a:rPr>
              <a:t> pour le </a:t>
            </a:r>
            <a:r>
              <a:rPr lang="en-GB" sz="4400" b="1" dirty="0" err="1">
                <a:solidFill>
                  <a:srgbClr val="00B0F0"/>
                </a:solidFill>
                <a:effectLst>
                  <a:outerShdw blurRad="38100" dist="38100" dir="2700000" algn="tl">
                    <a:srgbClr val="000000">
                      <a:alpha val="43137"/>
                    </a:srgbClr>
                  </a:outerShdw>
                </a:effectLst>
                <a:cs typeface="Arial" panose="020B0604020202020204" pitchFamily="34" charset="0"/>
              </a:rPr>
              <a:t>suivi</a:t>
            </a:r>
            <a:r>
              <a:rPr lang="en-GB" sz="4400" b="1" dirty="0">
                <a:solidFill>
                  <a:srgbClr val="00B0F0"/>
                </a:solidFill>
                <a:effectLst>
                  <a:outerShdw blurRad="38100" dist="38100" dir="2700000" algn="tl">
                    <a:srgbClr val="000000">
                      <a:alpha val="43137"/>
                    </a:srgbClr>
                  </a:outerShdw>
                </a:effectLst>
                <a:cs typeface="Arial" panose="020B0604020202020204" pitchFamily="34" charset="0"/>
              </a:rPr>
              <a:t> des </a:t>
            </a:r>
            <a:r>
              <a:rPr lang="en-GB" sz="4400" b="1" dirty="0" err="1">
                <a:solidFill>
                  <a:srgbClr val="00B0F0"/>
                </a:solidFill>
                <a:effectLst>
                  <a:outerShdw blurRad="38100" dist="38100" dir="2700000" algn="tl">
                    <a:srgbClr val="000000">
                      <a:alpha val="43137"/>
                    </a:srgbClr>
                  </a:outerShdw>
                </a:effectLst>
                <a:cs typeface="Arial" panose="020B0604020202020204" pitchFamily="34" charset="0"/>
              </a:rPr>
              <a:t>indicateurs</a:t>
            </a:r>
            <a:r>
              <a:rPr lang="en-GB" sz="4400" b="1" dirty="0">
                <a:solidFill>
                  <a:srgbClr val="00B0F0"/>
                </a:solidFill>
                <a:effectLst>
                  <a:outerShdw blurRad="38100" dist="38100" dir="2700000" algn="tl">
                    <a:srgbClr val="000000">
                      <a:alpha val="43137"/>
                    </a:srgbClr>
                  </a:outerShdw>
                </a:effectLst>
                <a:cs typeface="Arial" panose="020B0604020202020204" pitchFamily="34" charset="0"/>
              </a:rPr>
              <a:t> sur les </a:t>
            </a:r>
            <a:r>
              <a:rPr lang="en-GB" sz="4400" b="1" dirty="0" err="1">
                <a:solidFill>
                  <a:srgbClr val="00B0F0"/>
                </a:solidFill>
                <a:effectLst>
                  <a:outerShdw blurRad="38100" dist="38100" dir="2700000" algn="tl">
                    <a:srgbClr val="000000">
                      <a:alpha val="43137"/>
                    </a:srgbClr>
                  </a:outerShdw>
                </a:effectLst>
                <a:cs typeface="Arial" panose="020B0604020202020204" pitchFamily="34" charset="0"/>
              </a:rPr>
              <a:t>établissements</a:t>
            </a:r>
            <a:r>
              <a:rPr lang="en-GB" sz="4400" b="1" dirty="0">
                <a:solidFill>
                  <a:srgbClr val="00B0F0"/>
                </a:solidFill>
                <a:effectLst>
                  <a:outerShdw blurRad="38100" dist="38100" dir="2700000" algn="tl">
                    <a:srgbClr val="000000">
                      <a:alpha val="43137"/>
                    </a:srgbClr>
                  </a:outerShdw>
                </a:effectLst>
                <a:cs typeface="Arial" panose="020B0604020202020204" pitchFamily="34" charset="0"/>
              </a:rPr>
              <a:t> </a:t>
            </a:r>
            <a:r>
              <a:rPr lang="en-GB" sz="4400" b="1" dirty="0" err="1">
                <a:solidFill>
                  <a:srgbClr val="00B0F0"/>
                </a:solidFill>
                <a:effectLst>
                  <a:outerShdw blurRad="38100" dist="38100" dir="2700000" algn="tl">
                    <a:srgbClr val="000000">
                      <a:alpha val="43137"/>
                    </a:srgbClr>
                  </a:outerShdw>
                </a:effectLst>
                <a:cs typeface="Arial" panose="020B0604020202020204" pitchFamily="34" charset="0"/>
              </a:rPr>
              <a:t>humains</a:t>
            </a:r>
            <a:r>
              <a:rPr lang="en-GB" sz="4400" b="1" dirty="0">
                <a:solidFill>
                  <a:srgbClr val="00B0F0"/>
                </a:solidFill>
                <a:effectLst>
                  <a:outerShdw blurRad="38100" dist="38100" dir="2700000" algn="tl">
                    <a:srgbClr val="000000">
                      <a:alpha val="43137"/>
                    </a:srgbClr>
                  </a:outerShdw>
                </a:effectLst>
                <a:cs typeface="Arial" panose="020B0604020202020204" pitchFamily="34" charset="0"/>
              </a:rPr>
              <a:t> (ODD 11 et </a:t>
            </a:r>
            <a:r>
              <a:rPr lang="en-GB" sz="4400" b="1" dirty="0" err="1">
                <a:solidFill>
                  <a:srgbClr val="00B0F0"/>
                </a:solidFill>
                <a:effectLst>
                  <a:outerShdw blurRad="38100" dist="38100" dir="2700000" algn="tl">
                    <a:srgbClr val="000000">
                      <a:alpha val="43137"/>
                    </a:srgbClr>
                  </a:outerShdw>
                </a:effectLst>
                <a:cs typeface="Arial" panose="020B0604020202020204" pitchFamily="34" charset="0"/>
              </a:rPr>
              <a:t>autres</a:t>
            </a:r>
            <a:r>
              <a:rPr lang="en-GB" sz="4400" b="1" dirty="0">
                <a:solidFill>
                  <a:srgbClr val="00B0F0"/>
                </a:solidFill>
                <a:effectLst>
                  <a:outerShdw blurRad="38100" dist="38100" dir="2700000" algn="tl">
                    <a:srgbClr val="000000">
                      <a:alpha val="43137"/>
                    </a:srgbClr>
                  </a:outerShdw>
                </a:effectLst>
                <a:cs typeface="Arial" panose="020B0604020202020204" pitchFamily="34" charset="0"/>
              </a:rPr>
              <a:t>)</a:t>
            </a:r>
          </a:p>
          <a:p>
            <a:pPr algn="ctr">
              <a:defRPr/>
            </a:pPr>
            <a:endParaRPr lang="fr-FR" sz="2800" i="1" dirty="0">
              <a:ea typeface="MS PGothic" charset="0"/>
              <a:cs typeface="Arial" panose="020B0604020202020204" pitchFamily="34" charset="0"/>
            </a:endParaRPr>
          </a:p>
          <a:p>
            <a:pPr algn="ctr">
              <a:defRPr/>
            </a:pPr>
            <a:r>
              <a:rPr lang="fr-FR" sz="2800" i="1" dirty="0">
                <a:ea typeface="MS PGothic" charset="0"/>
                <a:cs typeface="Arial" panose="020B0604020202020204" pitchFamily="34" charset="0"/>
              </a:rPr>
              <a:t> </a:t>
            </a:r>
          </a:p>
          <a:p>
            <a:pPr algn="ctr">
              <a:defRPr/>
            </a:pPr>
            <a:endParaRPr lang="en-GB" sz="3200" b="1" dirty="0">
              <a:solidFill>
                <a:srgbClr val="00B0F0"/>
              </a:solidFill>
              <a:cs typeface="Arial" panose="020B0604020202020204" pitchFamily="34" charset="0"/>
            </a:endParaRPr>
          </a:p>
          <a:p>
            <a:pPr algn="ctr">
              <a:defRPr/>
            </a:pPr>
            <a:endParaRPr lang="en-GB" sz="3200" b="1" i="1" dirty="0">
              <a:solidFill>
                <a:srgbClr val="00B0F0"/>
              </a:solidFill>
              <a:cs typeface="Arial" panose="020B0604020202020204" pitchFamily="34" charset="0"/>
            </a:endParaRPr>
          </a:p>
          <a:p>
            <a:pPr algn="ctr">
              <a:defRPr/>
            </a:pPr>
            <a:r>
              <a:rPr lang="en-GB" sz="2400" b="1" i="1" dirty="0">
                <a:solidFill>
                  <a:srgbClr val="00B0F0"/>
                </a:solidFill>
                <a:cs typeface="Arial" panose="020B0604020202020204" pitchFamily="34" charset="0"/>
              </a:rPr>
              <a:t> </a:t>
            </a:r>
            <a:endParaRPr lang="en-GB" sz="2400" b="1" i="1" dirty="0">
              <a:cs typeface="Arial" panose="020B0604020202020204" pitchFamily="34" charset="0"/>
            </a:endParaRPr>
          </a:p>
        </p:txBody>
      </p:sp>
      <p:sp>
        <p:nvSpPr>
          <p:cNvPr id="10243" name="Rectangle 1">
            <a:extLst>
              <a:ext uri="{FF2B5EF4-FFF2-40B4-BE49-F238E27FC236}">
                <a16:creationId xmlns:a16="http://schemas.microsoft.com/office/drawing/2014/main" id="{93F47654-E6B1-4AAE-80B7-C4069BCAB724}"/>
              </a:ext>
            </a:extLst>
          </p:cNvPr>
          <p:cNvSpPr>
            <a:spLocks noChangeArrowheads="1"/>
          </p:cNvSpPr>
          <p:nvPr/>
        </p:nvSpPr>
        <p:spPr bwMode="auto">
          <a:xfrm>
            <a:off x="307818" y="4210050"/>
            <a:ext cx="8382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SzPct val="65000"/>
              <a:buChar char="o"/>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Font typeface="Verdana" panose="020B0604030504040204" pitchFamily="34" charset="0"/>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eaLnBrk="1" hangingPunct="1">
              <a:spcBef>
                <a:spcPct val="0"/>
              </a:spcBef>
              <a:buFontTx/>
              <a:buNone/>
            </a:pPr>
            <a:r>
              <a:rPr lang="en-US" altLang="en-US" sz="2000" dirty="0"/>
              <a:t>Atelier sous-regional sur la </a:t>
            </a:r>
            <a:r>
              <a:rPr lang="en-US" altLang="en-US" sz="2000" dirty="0" err="1"/>
              <a:t>desagregation</a:t>
            </a:r>
            <a:r>
              <a:rPr lang="en-US" altLang="en-US" sz="2000" dirty="0"/>
              <a:t> des </a:t>
            </a:r>
            <a:r>
              <a:rPr lang="en-US" altLang="en-US" sz="2000" dirty="0" err="1"/>
              <a:t>donnees</a:t>
            </a:r>
            <a:endParaRPr lang="en-US" altLang="en-US" sz="2000" dirty="0"/>
          </a:p>
          <a:p>
            <a:pPr algn="ctr" eaLnBrk="1" hangingPunct="1">
              <a:spcBef>
                <a:spcPct val="0"/>
              </a:spcBef>
              <a:buFontTx/>
              <a:buNone/>
            </a:pPr>
            <a:r>
              <a:rPr lang="en-US" altLang="en-US" sz="2000" dirty="0"/>
              <a:t>Victoria, Seychelles</a:t>
            </a:r>
          </a:p>
          <a:p>
            <a:pPr algn="ctr" eaLnBrk="1" hangingPunct="1">
              <a:spcBef>
                <a:spcPct val="0"/>
              </a:spcBef>
              <a:buFontTx/>
              <a:buNone/>
            </a:pPr>
            <a:r>
              <a:rPr lang="en-US" altLang="en-US" sz="2000" dirty="0"/>
              <a:t> 25 – 27 October 2017</a:t>
            </a:r>
          </a:p>
        </p:txBody>
      </p:sp>
      <p:pic>
        <p:nvPicPr>
          <p:cNvPr id="6" name="Picture 7" descr="footer">
            <a:extLst>
              <a:ext uri="{FF2B5EF4-FFF2-40B4-BE49-F238E27FC236}">
                <a16:creationId xmlns:a16="http://schemas.microsoft.com/office/drawing/2014/main" id="{F663BEDD-BD2F-4452-9E00-573AE1F350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9999"/>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8134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p:cNvSpPr>
          <p:nvPr/>
        </p:nvSpPr>
        <p:spPr bwMode="auto">
          <a:xfrm>
            <a:off x="0" y="1112386"/>
            <a:ext cx="8657304" cy="1601317"/>
          </a:xfrm>
          <a:prstGeom prst="rect">
            <a:avLst/>
          </a:prstGeom>
          <a:noFill/>
          <a:ln w="12700">
            <a:noFill/>
            <a:miter lim="800000"/>
            <a:headEnd/>
            <a:tailEnd/>
          </a:ln>
        </p:spPr>
        <p:txBody>
          <a:bodyPr lIns="0" tIns="0" rIns="40639" bIns="0" anchor="ctr">
            <a:prstTxWarp prst="textNoShape">
              <a:avLst/>
            </a:prstTxWarp>
          </a:bodyPr>
          <a:lstStyle/>
          <a:p>
            <a:pPr marL="742950" lvl="1" indent="-285750" algn="ctr">
              <a:spcBef>
                <a:spcPct val="20000"/>
              </a:spcBef>
              <a:defRPr/>
            </a:pPr>
            <a:r>
              <a:rPr lang="fr-FR" sz="4400" b="1" dirty="0"/>
              <a:t>Promouvoir le développement social et écologique durable des villes</a:t>
            </a:r>
            <a:endParaRPr lang="en-US" sz="4400" b="1" dirty="0"/>
          </a:p>
        </p:txBody>
      </p:sp>
      <p:pic>
        <p:nvPicPr>
          <p:cNvPr id="8" name="Picture 7" descr="footer"/>
          <p:cNvPicPr>
            <a:picLocks noChangeAspect="1" noChangeArrowheads="1"/>
          </p:cNvPicPr>
          <p:nvPr/>
        </p:nvPicPr>
        <p:blipFill>
          <a:blip r:embed="rId2">
            <a:extLst>
              <a:ext uri="{28A0092B-C50C-407E-A947-70E740481C1C}">
                <a14:useLocalDpi xmlns:a14="http://schemas.microsoft.com/office/drawing/2010/main" val="0"/>
              </a:ext>
            </a:extLst>
          </a:blip>
          <a:srcRect t="89999"/>
          <a:stretch>
            <a:fillRect/>
          </a:stretch>
        </p:blipFill>
        <p:spPr bwMode="auto">
          <a:xfrm>
            <a:off x="0" y="6002593"/>
            <a:ext cx="9144000" cy="870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2" descr="Habitat III">
            <a:extLst>
              <a:ext uri="{FF2B5EF4-FFF2-40B4-BE49-F238E27FC236}">
                <a16:creationId xmlns:a16="http://schemas.microsoft.com/office/drawing/2014/main" id="{4DE4DB55-A9CA-4748-8DB4-8F556BD50844}"/>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descr="Habitat III">
            <a:extLst>
              <a:ext uri="{FF2B5EF4-FFF2-40B4-BE49-F238E27FC236}">
                <a16:creationId xmlns:a16="http://schemas.microsoft.com/office/drawing/2014/main" id="{BB5EB052-9AE6-4407-AB04-7D258C12F29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8170" y="3897240"/>
            <a:ext cx="2282190" cy="1616710"/>
          </a:xfrm>
          <a:prstGeom prst="rect">
            <a:avLst/>
          </a:prstGeom>
          <a:noFill/>
          <a:ln>
            <a:noFill/>
          </a:ln>
        </p:spPr>
      </p:pic>
      <p:pic>
        <p:nvPicPr>
          <p:cNvPr id="7" name="Picture 6" descr="http://www.diplomatie.gouv.fr/local/cache-vignettes/L150xH150/odd_150_11_fr_cle832e43-36676.png?1496055622">
            <a:extLst>
              <a:ext uri="{FF2B5EF4-FFF2-40B4-BE49-F238E27FC236}">
                <a16:creationId xmlns:a16="http://schemas.microsoft.com/office/drawing/2014/main" id="{6BAF01D5-49EA-440F-AB89-B53A8D407B4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486231" y="3621540"/>
            <a:ext cx="2502648" cy="1677035"/>
          </a:xfrm>
          <a:prstGeom prst="rect">
            <a:avLst/>
          </a:prstGeom>
          <a:noFill/>
          <a:ln>
            <a:noFill/>
          </a:ln>
        </p:spPr>
      </p:pic>
      <p:sp>
        <p:nvSpPr>
          <p:cNvPr id="4" name="TextBox 3">
            <a:extLst>
              <a:ext uri="{FF2B5EF4-FFF2-40B4-BE49-F238E27FC236}">
                <a16:creationId xmlns:a16="http://schemas.microsoft.com/office/drawing/2014/main" id="{4E6EBBE9-2E96-43DF-B317-22FC9096D10A}"/>
              </a:ext>
            </a:extLst>
          </p:cNvPr>
          <p:cNvSpPr txBox="1"/>
          <p:nvPr/>
        </p:nvSpPr>
        <p:spPr>
          <a:xfrm>
            <a:off x="-463515" y="5745614"/>
            <a:ext cx="3738717" cy="1091068"/>
          </a:xfrm>
          <a:prstGeom prst="rect">
            <a:avLst/>
          </a:prstGeom>
          <a:noFill/>
        </p:spPr>
        <p:txBody>
          <a:bodyPr wrap="square" rtlCol="0">
            <a:spAutoFit/>
          </a:bodyPr>
          <a:lstStyle/>
          <a:p>
            <a:pPr marL="0" lvl="1" indent="-285750" algn="ctr">
              <a:defRPr/>
            </a:pPr>
            <a:r>
              <a:rPr lang="en-US" sz="1600" b="1" dirty="0" err="1"/>
              <a:t>Nouvel</a:t>
            </a:r>
            <a:r>
              <a:rPr lang="en-US" sz="1600" b="1" dirty="0"/>
              <a:t> Agenda  </a:t>
            </a:r>
            <a:r>
              <a:rPr lang="en-US" sz="1600" b="1" dirty="0" err="1"/>
              <a:t>Urbain</a:t>
            </a:r>
            <a:endParaRPr lang="en-US" sz="1600" b="1" dirty="0"/>
          </a:p>
          <a:p>
            <a:pPr marL="742950" lvl="1" indent="-285750" algn="ctr">
              <a:spcBef>
                <a:spcPct val="20000"/>
              </a:spcBef>
              <a:defRPr/>
            </a:pPr>
            <a:endParaRPr lang="en-US" sz="1600" b="1" dirty="0"/>
          </a:p>
          <a:p>
            <a:pPr marL="742950" lvl="1" indent="-285750" algn="ctr">
              <a:spcBef>
                <a:spcPct val="20000"/>
              </a:spcBef>
              <a:defRPr/>
            </a:pPr>
            <a:r>
              <a:rPr lang="en-US" sz="1600" b="1" dirty="0"/>
              <a:t>.</a:t>
            </a:r>
            <a:endParaRPr lang="en-US" b="1" i="1" dirty="0">
              <a:solidFill>
                <a:srgbClr val="1E497D"/>
              </a:solidFill>
              <a:latin typeface="Helvetica"/>
              <a:cs typeface="Helvetica"/>
            </a:endParaRPr>
          </a:p>
          <a:p>
            <a:endParaRPr lang="en-US" sz="1050" dirty="0"/>
          </a:p>
        </p:txBody>
      </p:sp>
      <p:cxnSp>
        <p:nvCxnSpPr>
          <p:cNvPr id="10" name="Straight Arrow Connector 9">
            <a:extLst>
              <a:ext uri="{FF2B5EF4-FFF2-40B4-BE49-F238E27FC236}">
                <a16:creationId xmlns:a16="http://schemas.microsoft.com/office/drawing/2014/main" id="{69178D91-09D5-4D82-A0F5-4365907A347E}"/>
              </a:ext>
            </a:extLst>
          </p:cNvPr>
          <p:cNvCxnSpPr>
            <a:cxnSpLocks/>
          </p:cNvCxnSpPr>
          <p:nvPr/>
        </p:nvCxnSpPr>
        <p:spPr>
          <a:xfrm>
            <a:off x="5486231" y="2713703"/>
            <a:ext cx="1062053" cy="86769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3CB2ABC1-5F3C-400C-A3F7-0362660AC38D}"/>
              </a:ext>
            </a:extLst>
          </p:cNvPr>
          <p:cNvCxnSpPr/>
          <p:nvPr/>
        </p:nvCxnSpPr>
        <p:spPr>
          <a:xfrm flipH="1">
            <a:off x="1710813" y="2713703"/>
            <a:ext cx="1386348" cy="10017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3" name="Picture 12" descr="ONU-Habitat">
            <a:extLst>
              <a:ext uri="{FF2B5EF4-FFF2-40B4-BE49-F238E27FC236}">
                <a16:creationId xmlns:a16="http://schemas.microsoft.com/office/drawing/2014/main" id="{C8445697-4346-433C-8481-3D659A85950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403986" y="113991"/>
            <a:ext cx="3613355" cy="741416"/>
          </a:xfrm>
          <a:prstGeom prst="rect">
            <a:avLst/>
          </a:prstGeom>
          <a:noFill/>
          <a:ln>
            <a:noFill/>
          </a:ln>
        </p:spPr>
      </p:pic>
      <p:sp>
        <p:nvSpPr>
          <p:cNvPr id="14" name="TextBox 13">
            <a:extLst>
              <a:ext uri="{FF2B5EF4-FFF2-40B4-BE49-F238E27FC236}">
                <a16:creationId xmlns:a16="http://schemas.microsoft.com/office/drawing/2014/main" id="{987EAF7A-FB5D-4713-A8BF-27629BB3E4CA}"/>
              </a:ext>
            </a:extLst>
          </p:cNvPr>
          <p:cNvSpPr txBox="1"/>
          <p:nvPr/>
        </p:nvSpPr>
        <p:spPr>
          <a:xfrm>
            <a:off x="3952568" y="5338715"/>
            <a:ext cx="5191432" cy="1200329"/>
          </a:xfrm>
          <a:prstGeom prst="rect">
            <a:avLst/>
          </a:prstGeom>
          <a:noFill/>
        </p:spPr>
        <p:txBody>
          <a:bodyPr wrap="square" rtlCol="0">
            <a:spAutoFit/>
          </a:bodyPr>
          <a:lstStyle/>
          <a:p>
            <a:r>
              <a:rPr lang="fr-FR" i="1" dirty="0"/>
              <a:t>Faire en sorte que les villes et les établissements humains soient ouverts à tous, sûrs, résilients et durables</a:t>
            </a:r>
            <a:endParaRPr lang="en-GB" sz="2000" b="1" i="1" dirty="0">
              <a:solidFill>
                <a:srgbClr val="00B0F0"/>
              </a:solidFill>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4270882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7" descr="footer"/>
          <p:cNvPicPr>
            <a:picLocks noChangeAspect="1" noChangeArrowheads="1"/>
          </p:cNvPicPr>
          <p:nvPr/>
        </p:nvPicPr>
        <p:blipFill>
          <a:blip r:embed="rId2">
            <a:extLst>
              <a:ext uri="{28A0092B-C50C-407E-A947-70E740481C1C}">
                <a14:useLocalDpi xmlns:a14="http://schemas.microsoft.com/office/drawing/2010/main" val="0"/>
              </a:ext>
            </a:extLst>
          </a:blip>
          <a:srcRect t="89999"/>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1"/>
          <p:cNvPicPr>
            <a:picLocks noChangeAspect="1" noChangeArrowheads="1"/>
          </p:cNvPicPr>
          <p:nvPr/>
        </p:nvPicPr>
        <p:blipFill>
          <a:blip r:embed="rId3">
            <a:extLst>
              <a:ext uri="{28A0092B-C50C-407E-A947-70E740481C1C}">
                <a14:useLocalDpi xmlns:a14="http://schemas.microsoft.com/office/drawing/2010/main" val="0"/>
              </a:ext>
            </a:extLst>
          </a:blip>
          <a:srcRect b="23589"/>
          <a:stretch>
            <a:fillRect/>
          </a:stretch>
        </p:blipFill>
        <p:spPr bwMode="auto">
          <a:xfrm>
            <a:off x="458788" y="106363"/>
            <a:ext cx="8229600" cy="1265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9"/>
          <p:cNvSpPr>
            <a:spLocks noChangeArrowheads="1"/>
          </p:cNvSpPr>
          <p:nvPr/>
        </p:nvSpPr>
        <p:spPr bwMode="auto">
          <a:xfrm>
            <a:off x="1143000" y="784280"/>
            <a:ext cx="65113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800">
                <a:solidFill>
                  <a:schemeClr val="tx1"/>
                </a:solidFill>
                <a:latin typeface="Arial" charset="0"/>
                <a:cs typeface="Arial" charset="0"/>
              </a:defRPr>
            </a:lvl1pPr>
            <a:lvl2pPr marL="742950" indent="-285750" eaLnBrk="0" hangingPunct="0">
              <a:spcBef>
                <a:spcPct val="20000"/>
              </a:spcBef>
              <a:buSzPct val="65000"/>
              <a:buChar char="o"/>
              <a:defRPr sz="2400">
                <a:solidFill>
                  <a:schemeClr val="tx1"/>
                </a:solidFill>
                <a:latin typeface="Arial" charset="0"/>
                <a:cs typeface="Arial" charset="0"/>
              </a:defRPr>
            </a:lvl2pPr>
            <a:lvl3pPr marL="1143000" indent="-228600" eaLnBrk="0" hangingPunct="0">
              <a:spcBef>
                <a:spcPct val="20000"/>
              </a:spcBef>
              <a:buFont typeface="Verdana" pitchFamily="34" charset="0"/>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defRPr/>
            </a:pPr>
            <a:r>
              <a:rPr lang="en-US" altLang="en-US" sz="2000" b="1" dirty="0" err="1">
                <a:solidFill>
                  <a:srgbClr val="FFFFFF"/>
                </a:solidFill>
                <a:effectLst>
                  <a:outerShdw blurRad="38100" dist="38100" dir="2700000" algn="tl">
                    <a:srgbClr val="000000">
                      <a:alpha val="43137"/>
                    </a:srgbClr>
                  </a:outerShdw>
                </a:effectLst>
              </a:rPr>
              <a:t>Indicateurs</a:t>
            </a:r>
            <a:r>
              <a:rPr lang="en-US" altLang="en-US" sz="2000" b="1" dirty="0">
                <a:solidFill>
                  <a:srgbClr val="FFFFFF"/>
                </a:solidFill>
                <a:effectLst>
                  <a:outerShdw blurRad="38100" dist="38100" dir="2700000" algn="tl">
                    <a:srgbClr val="000000">
                      <a:alpha val="43137"/>
                    </a:srgbClr>
                  </a:outerShdw>
                </a:effectLst>
              </a:rPr>
              <a:t> des ODD avec </a:t>
            </a:r>
            <a:r>
              <a:rPr lang="en-US" altLang="en-US" sz="2000" b="1" dirty="0" err="1">
                <a:solidFill>
                  <a:srgbClr val="FFFFFF"/>
                </a:solidFill>
                <a:effectLst>
                  <a:outerShdw blurRad="38100" dist="38100" dir="2700000" algn="tl">
                    <a:srgbClr val="000000">
                      <a:alpha val="43137"/>
                    </a:srgbClr>
                  </a:outerShdw>
                </a:effectLst>
              </a:rPr>
              <a:t>une</a:t>
            </a:r>
            <a:r>
              <a:rPr lang="en-US" altLang="en-US" sz="2000" b="1" dirty="0">
                <a:solidFill>
                  <a:srgbClr val="FFFFFF"/>
                </a:solidFill>
                <a:effectLst>
                  <a:outerShdw blurRad="38100" dist="38100" dir="2700000" algn="tl">
                    <a:srgbClr val="000000">
                      <a:alpha val="43137"/>
                    </a:srgbClr>
                  </a:outerShdw>
                </a:effectLst>
              </a:rPr>
              <a:t> </a:t>
            </a:r>
            <a:r>
              <a:rPr lang="en-US" altLang="en-US" sz="2000" b="1" dirty="0" err="1">
                <a:solidFill>
                  <a:srgbClr val="FFFFFF"/>
                </a:solidFill>
                <a:effectLst>
                  <a:outerShdw blurRad="38100" dist="38100" dir="2700000" algn="tl">
                    <a:srgbClr val="000000">
                      <a:alpha val="43137"/>
                    </a:srgbClr>
                  </a:outerShdw>
                </a:effectLst>
              </a:rPr>
              <a:t>composante</a:t>
            </a:r>
            <a:r>
              <a:rPr lang="en-US" altLang="en-US" sz="2000" b="1" dirty="0">
                <a:solidFill>
                  <a:srgbClr val="FFFFFF"/>
                </a:solidFill>
                <a:effectLst>
                  <a:outerShdw blurRad="38100" dist="38100" dir="2700000" algn="tl">
                    <a:srgbClr val="000000">
                      <a:alpha val="43137"/>
                    </a:srgbClr>
                  </a:outerShdw>
                </a:effectLst>
              </a:rPr>
              <a:t> </a:t>
            </a:r>
            <a:r>
              <a:rPr lang="en-US" altLang="en-US" sz="2000" b="1" dirty="0" err="1">
                <a:solidFill>
                  <a:srgbClr val="FFFFFF"/>
                </a:solidFill>
                <a:effectLst>
                  <a:outerShdw blurRad="38100" dist="38100" dir="2700000" algn="tl">
                    <a:srgbClr val="000000">
                      <a:alpha val="43137"/>
                    </a:srgbClr>
                  </a:outerShdw>
                </a:effectLst>
              </a:rPr>
              <a:t>urbaine</a:t>
            </a:r>
            <a:endParaRPr lang="en-US" altLang="en-US" sz="2000" dirty="0">
              <a:effectLst>
                <a:outerShdw blurRad="38100" dist="38100" dir="2700000" algn="tl">
                  <a:srgbClr val="000000">
                    <a:alpha val="43137"/>
                  </a:srgbClr>
                </a:outerShdw>
              </a:effectLst>
            </a:endParaRPr>
          </a:p>
        </p:txBody>
      </p:sp>
      <p:sp>
        <p:nvSpPr>
          <p:cNvPr id="2" name="Rettangolo 1"/>
          <p:cNvSpPr/>
          <p:nvPr/>
        </p:nvSpPr>
        <p:spPr>
          <a:xfrm>
            <a:off x="2905431" y="2379616"/>
            <a:ext cx="2174571" cy="1200329"/>
          </a:xfrm>
          <a:prstGeom prst="rect">
            <a:avLst/>
          </a:prstGeom>
        </p:spPr>
        <p:txBody>
          <a:bodyPr wrap="square">
            <a:spAutoFit/>
          </a:bodyPr>
          <a:lstStyle/>
          <a:p>
            <a:pPr algn="ctr"/>
            <a:r>
              <a:rPr lang="en-US" b="1" dirty="0">
                <a:latin typeface="Arial"/>
                <a:cs typeface="Arial"/>
              </a:rPr>
              <a:t>Environ 1/3 </a:t>
            </a:r>
            <a:r>
              <a:rPr lang="en-US" b="1" dirty="0" err="1">
                <a:latin typeface="Arial"/>
                <a:cs typeface="Arial"/>
              </a:rPr>
              <a:t>peuvent</a:t>
            </a:r>
            <a:r>
              <a:rPr lang="en-US" b="1" dirty="0">
                <a:latin typeface="Arial"/>
                <a:cs typeface="Arial"/>
              </a:rPr>
              <a:t> </a:t>
            </a:r>
            <a:r>
              <a:rPr lang="en-US" b="1" dirty="0" err="1">
                <a:latin typeface="Arial"/>
                <a:cs typeface="Arial"/>
              </a:rPr>
              <a:t>etre</a:t>
            </a:r>
            <a:r>
              <a:rPr lang="en-US" b="1" dirty="0">
                <a:latin typeface="Arial"/>
                <a:cs typeface="Arial"/>
              </a:rPr>
              <a:t> </a:t>
            </a:r>
            <a:r>
              <a:rPr lang="en-US" b="1" dirty="0" err="1">
                <a:latin typeface="Arial"/>
                <a:cs typeface="Arial"/>
              </a:rPr>
              <a:t>mesures</a:t>
            </a:r>
            <a:r>
              <a:rPr lang="en-US" b="1" dirty="0">
                <a:latin typeface="Arial"/>
                <a:cs typeface="Arial"/>
              </a:rPr>
              <a:t> au </a:t>
            </a:r>
            <a:r>
              <a:rPr lang="en-US" b="1" dirty="0" err="1">
                <a:latin typeface="Arial"/>
                <a:cs typeface="Arial"/>
              </a:rPr>
              <a:t>niveau</a:t>
            </a:r>
            <a:r>
              <a:rPr lang="en-US" b="1" dirty="0">
                <a:latin typeface="Arial"/>
                <a:cs typeface="Arial"/>
              </a:rPr>
              <a:t> local</a:t>
            </a:r>
            <a:endParaRPr lang="it-IT" b="1" dirty="0">
              <a:latin typeface="Arial"/>
              <a:cs typeface="Arial"/>
            </a:endParaRPr>
          </a:p>
        </p:txBody>
      </p:sp>
      <p:grpSp>
        <p:nvGrpSpPr>
          <p:cNvPr id="3" name="Gruppo 2"/>
          <p:cNvGrpSpPr/>
          <p:nvPr/>
        </p:nvGrpSpPr>
        <p:grpSpPr>
          <a:xfrm>
            <a:off x="5346095" y="2322270"/>
            <a:ext cx="3693695" cy="3449667"/>
            <a:chOff x="5334000" y="1524000"/>
            <a:chExt cx="3693695" cy="3449667"/>
          </a:xfrm>
        </p:grpSpPr>
        <p:pic>
          <p:nvPicPr>
            <p:cNvPr id="12" name="Immagine 11" descr="01_tgg_primary_color.png"/>
            <p:cNvPicPr>
              <a:picLocks noChangeAspect="1"/>
            </p:cNvPicPr>
            <p:nvPr/>
          </p:nvPicPr>
          <p:blipFill rotWithShape="1">
            <a:blip r:embed="rId4" cstate="print">
              <a:alphaModFix/>
              <a:extLst>
                <a:ext uri="{28A0092B-C50C-407E-A947-70E740481C1C}">
                  <a14:useLocalDpi xmlns:a14="http://schemas.microsoft.com/office/drawing/2010/main" val="0"/>
                </a:ext>
              </a:extLst>
            </a:blip>
            <a:srcRect l="13816" r="13159" b="31798"/>
            <a:stretch/>
          </p:blipFill>
          <p:spPr>
            <a:xfrm>
              <a:off x="5334000" y="1524000"/>
              <a:ext cx="3693695" cy="3449667"/>
            </a:xfrm>
            <a:prstGeom prst="rect">
              <a:avLst/>
            </a:prstGeom>
          </p:spPr>
        </p:pic>
        <p:sp>
          <p:nvSpPr>
            <p:cNvPr id="13" name="Rectangle 3"/>
            <p:cNvSpPr/>
            <p:nvPr/>
          </p:nvSpPr>
          <p:spPr>
            <a:xfrm>
              <a:off x="6404430" y="2593927"/>
              <a:ext cx="1421190" cy="1323439"/>
            </a:xfrm>
            <a:prstGeom prst="rect">
              <a:avLst/>
            </a:prstGeom>
            <a:noFill/>
          </p:spPr>
          <p:txBody>
            <a:bodyPr wrap="square">
              <a:spAutoFit/>
            </a:bodyPr>
            <a:lstStyle/>
            <a:p>
              <a:pPr algn="ctr"/>
              <a:r>
                <a:rPr lang="en-US" sz="1600" b="1" dirty="0">
                  <a:latin typeface="Arial" charset="0"/>
                  <a:ea typeface="Arial" charset="0"/>
                  <a:cs typeface="Arial" charset="0"/>
                </a:rPr>
                <a:t>Environ 80 </a:t>
              </a:r>
              <a:r>
                <a:rPr lang="en-US" sz="1600" b="1" dirty="0" err="1">
                  <a:latin typeface="Arial" charset="0"/>
                  <a:ea typeface="Arial" charset="0"/>
                  <a:cs typeface="Arial" charset="0"/>
                </a:rPr>
                <a:t>indicateurs</a:t>
              </a:r>
              <a:r>
                <a:rPr lang="en-US" sz="1600" b="1" dirty="0">
                  <a:latin typeface="Arial" charset="0"/>
                  <a:ea typeface="Arial" charset="0"/>
                  <a:cs typeface="Arial" charset="0"/>
                </a:rPr>
                <a:t> </a:t>
              </a:r>
              <a:r>
                <a:rPr lang="en-US" sz="1600" b="1" dirty="0" err="1">
                  <a:latin typeface="Arial" charset="0"/>
                  <a:ea typeface="Arial" charset="0"/>
                  <a:cs typeface="Arial" charset="0"/>
                </a:rPr>
                <a:t>ont</a:t>
              </a:r>
              <a:r>
                <a:rPr lang="en-US" sz="1600" b="1" dirty="0">
                  <a:latin typeface="Arial" charset="0"/>
                  <a:ea typeface="Arial" charset="0"/>
                  <a:cs typeface="Arial" charset="0"/>
                </a:rPr>
                <a:t> </a:t>
              </a:r>
              <a:r>
                <a:rPr lang="en-US" sz="1600" b="1" dirty="0" err="1">
                  <a:latin typeface="Arial" charset="0"/>
                  <a:ea typeface="Arial" charset="0"/>
                  <a:cs typeface="Arial" charset="0"/>
                </a:rPr>
                <a:t>une</a:t>
              </a:r>
              <a:r>
                <a:rPr lang="en-US" sz="1600" b="1" dirty="0">
                  <a:latin typeface="Arial" charset="0"/>
                  <a:ea typeface="Arial" charset="0"/>
                  <a:cs typeface="Arial" charset="0"/>
                </a:rPr>
                <a:t> </a:t>
              </a:r>
              <a:r>
                <a:rPr lang="en-US" sz="1600" b="1" dirty="0" err="1">
                  <a:solidFill>
                    <a:schemeClr val="accent6">
                      <a:lumMod val="75000"/>
                    </a:schemeClr>
                  </a:solidFill>
                  <a:latin typeface="Arial" charset="0"/>
                  <a:ea typeface="Arial" charset="0"/>
                  <a:cs typeface="Arial" charset="0"/>
                </a:rPr>
                <a:t>composante</a:t>
              </a:r>
              <a:r>
                <a:rPr lang="en-US" sz="1600" b="1" dirty="0">
                  <a:solidFill>
                    <a:schemeClr val="accent6">
                      <a:lumMod val="75000"/>
                    </a:schemeClr>
                  </a:solidFill>
                  <a:latin typeface="Arial" charset="0"/>
                  <a:ea typeface="Arial" charset="0"/>
                  <a:cs typeface="Arial" charset="0"/>
                </a:rPr>
                <a:t> </a:t>
              </a:r>
              <a:r>
                <a:rPr lang="en-US" sz="1600" b="1" dirty="0" err="1">
                  <a:solidFill>
                    <a:schemeClr val="accent6">
                      <a:lumMod val="75000"/>
                    </a:schemeClr>
                  </a:solidFill>
                  <a:latin typeface="Arial" charset="0"/>
                  <a:ea typeface="Arial" charset="0"/>
                  <a:cs typeface="Arial" charset="0"/>
                </a:rPr>
                <a:t>urbaine</a:t>
              </a:r>
              <a:endParaRPr lang="en-US" sz="1200" dirty="0">
                <a:latin typeface="Arial" charset="0"/>
                <a:ea typeface="Arial" charset="0"/>
                <a:cs typeface="Arial" charset="0"/>
              </a:endParaRPr>
            </a:p>
          </p:txBody>
        </p:sp>
      </p:grpSp>
      <p:sp>
        <p:nvSpPr>
          <p:cNvPr id="4" name="Rettangolo 3"/>
          <p:cNvSpPr/>
          <p:nvPr/>
        </p:nvSpPr>
        <p:spPr>
          <a:xfrm>
            <a:off x="3090332" y="1219384"/>
            <a:ext cx="5652489" cy="1107996"/>
          </a:xfrm>
          <a:prstGeom prst="rect">
            <a:avLst/>
          </a:prstGeom>
        </p:spPr>
        <p:txBody>
          <a:bodyPr wrap="square">
            <a:spAutoFit/>
          </a:bodyPr>
          <a:lstStyle/>
          <a:p>
            <a:r>
              <a:rPr lang="en-US" sz="2400" b="1" dirty="0">
                <a:latin typeface="Arial"/>
                <a:cs typeface="Arial"/>
              </a:rPr>
              <a:t>240 </a:t>
            </a:r>
            <a:r>
              <a:rPr lang="en-US" sz="2400" b="1" dirty="0" err="1">
                <a:latin typeface="Arial"/>
                <a:cs typeface="Arial"/>
              </a:rPr>
              <a:t>Indicateurs</a:t>
            </a:r>
            <a:r>
              <a:rPr lang="en-US" sz="2400" b="1" dirty="0">
                <a:latin typeface="Arial"/>
                <a:cs typeface="Arial"/>
              </a:rPr>
              <a:t> </a:t>
            </a:r>
            <a:r>
              <a:rPr lang="en-US" dirty="0">
                <a:latin typeface="Arial"/>
                <a:cs typeface="Arial"/>
              </a:rPr>
              <a:t>font </a:t>
            </a:r>
            <a:r>
              <a:rPr lang="en-US" dirty="0" err="1">
                <a:latin typeface="Arial"/>
                <a:cs typeface="Arial"/>
              </a:rPr>
              <a:t>partie</a:t>
            </a:r>
            <a:r>
              <a:rPr lang="en-US" dirty="0">
                <a:latin typeface="Arial"/>
                <a:cs typeface="Arial"/>
              </a:rPr>
              <a:t> du Cadre de </a:t>
            </a:r>
            <a:r>
              <a:rPr lang="en-US" dirty="0" err="1">
                <a:latin typeface="Arial"/>
                <a:cs typeface="Arial"/>
              </a:rPr>
              <a:t>Suivi</a:t>
            </a:r>
            <a:r>
              <a:rPr lang="en-US" dirty="0">
                <a:latin typeface="Arial"/>
                <a:cs typeface="Arial"/>
              </a:rPr>
              <a:t> Mondial </a:t>
            </a:r>
            <a:r>
              <a:rPr lang="en-US" sz="2400" dirty="0">
                <a:latin typeface="Arial"/>
                <a:cs typeface="Arial"/>
              </a:rPr>
              <a:t>(</a:t>
            </a:r>
            <a:r>
              <a:rPr lang="en-US" dirty="0">
                <a:latin typeface="Arial"/>
                <a:cs typeface="Arial"/>
              </a:rPr>
              <a:t>Global Monitoring Framework) </a:t>
            </a:r>
            <a:r>
              <a:rPr lang="en-US" dirty="0" err="1">
                <a:latin typeface="Arial"/>
                <a:cs typeface="Arial"/>
              </a:rPr>
              <a:t>adopte</a:t>
            </a:r>
            <a:r>
              <a:rPr lang="en-US" dirty="0">
                <a:latin typeface="Arial"/>
                <a:cs typeface="Arial"/>
              </a:rPr>
              <a:t> par la Commission </a:t>
            </a:r>
            <a:r>
              <a:rPr lang="en-US" dirty="0" err="1">
                <a:latin typeface="Arial"/>
                <a:cs typeface="Arial"/>
              </a:rPr>
              <a:t>Statistique</a:t>
            </a:r>
            <a:r>
              <a:rPr lang="en-US" dirty="0">
                <a:latin typeface="Arial"/>
                <a:cs typeface="Arial"/>
              </a:rPr>
              <a:t> </a:t>
            </a:r>
            <a:endParaRPr lang="it-IT" dirty="0"/>
          </a:p>
        </p:txBody>
      </p:sp>
      <p:sp>
        <p:nvSpPr>
          <p:cNvPr id="5" name="Rettangolo 4"/>
          <p:cNvSpPr/>
          <p:nvPr/>
        </p:nvSpPr>
        <p:spPr>
          <a:xfrm>
            <a:off x="507168" y="4127729"/>
            <a:ext cx="4572000" cy="923330"/>
          </a:xfrm>
          <a:prstGeom prst="rect">
            <a:avLst/>
          </a:prstGeom>
        </p:spPr>
        <p:txBody>
          <a:bodyPr>
            <a:spAutoFit/>
          </a:bodyPr>
          <a:lstStyle/>
          <a:p>
            <a:pPr algn="ctr"/>
            <a:r>
              <a:rPr lang="en-US" dirty="0">
                <a:latin typeface="Arial"/>
                <a:cs typeface="Arial"/>
              </a:rPr>
              <a:t>Lien direct avec les politiques </a:t>
            </a:r>
            <a:r>
              <a:rPr lang="en-US" dirty="0" err="1">
                <a:latin typeface="Arial"/>
                <a:cs typeface="Arial"/>
              </a:rPr>
              <a:t>urbaines</a:t>
            </a:r>
            <a:r>
              <a:rPr lang="en-US" dirty="0">
                <a:latin typeface="Arial"/>
                <a:cs typeface="Arial"/>
              </a:rPr>
              <a:t> et impact reel sur les </a:t>
            </a:r>
            <a:r>
              <a:rPr lang="en-US" dirty="0" err="1">
                <a:latin typeface="Arial"/>
                <a:cs typeface="Arial"/>
              </a:rPr>
              <a:t>villes</a:t>
            </a:r>
            <a:r>
              <a:rPr lang="en-US" dirty="0">
                <a:latin typeface="Arial"/>
                <a:cs typeface="Arial"/>
              </a:rPr>
              <a:t> et </a:t>
            </a:r>
            <a:r>
              <a:rPr lang="en-US" dirty="0" err="1">
                <a:latin typeface="Arial"/>
                <a:cs typeface="Arial"/>
              </a:rPr>
              <a:t>etablissements</a:t>
            </a:r>
            <a:r>
              <a:rPr lang="en-US" dirty="0">
                <a:latin typeface="Arial"/>
                <a:cs typeface="Arial"/>
              </a:rPr>
              <a:t> </a:t>
            </a:r>
            <a:r>
              <a:rPr lang="en-US" dirty="0" err="1">
                <a:latin typeface="Arial"/>
                <a:cs typeface="Arial"/>
              </a:rPr>
              <a:t>humains</a:t>
            </a:r>
            <a:endParaRPr lang="it-IT" dirty="0"/>
          </a:p>
        </p:txBody>
      </p:sp>
      <p:sp>
        <p:nvSpPr>
          <p:cNvPr id="6" name="Freccia giù 5"/>
          <p:cNvSpPr/>
          <p:nvPr/>
        </p:nvSpPr>
        <p:spPr>
          <a:xfrm>
            <a:off x="3325019" y="3558066"/>
            <a:ext cx="495904" cy="689429"/>
          </a:xfrm>
          <a:prstGeom prst="down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CasellaDiTesto 13"/>
          <p:cNvSpPr txBox="1"/>
          <p:nvPr/>
        </p:nvSpPr>
        <p:spPr>
          <a:xfrm>
            <a:off x="798285" y="5237241"/>
            <a:ext cx="5853238" cy="954107"/>
          </a:xfrm>
          <a:prstGeom prst="rect">
            <a:avLst/>
          </a:prstGeom>
          <a:noFill/>
          <a:ln>
            <a:solidFill>
              <a:schemeClr val="tx2"/>
            </a:solidFill>
          </a:ln>
        </p:spPr>
        <p:txBody>
          <a:bodyPr wrap="square" rtlCol="0" anchor="ctr">
            <a:spAutoFit/>
          </a:bodyPr>
          <a:lstStyle/>
          <a:p>
            <a:r>
              <a:rPr lang="it-IT" sz="1400" b="1" i="0" dirty="0">
                <a:solidFill>
                  <a:srgbClr val="000000"/>
                </a:solidFill>
                <a:latin typeface="Arial"/>
                <a:ea typeface="Lucida Grande"/>
                <a:cs typeface="Arial"/>
              </a:rPr>
              <a:t>e.g Indicateur 1.4.2 </a:t>
            </a:r>
            <a:r>
              <a:rPr lang="fr-FR" sz="1400" dirty="0">
                <a:solidFill>
                  <a:srgbClr val="000000"/>
                </a:solidFill>
                <a:latin typeface="Arial"/>
                <a:ea typeface="Lucida Grande"/>
                <a:cs typeface="Arial"/>
              </a:rPr>
              <a:t>Proportion de la population adulte totale disposant de droits  fonciers sécurisés, avec des documents légalement reconnus et qui perçoivent leurs titre de propriété comme sécurisés, par sexe et par type de régime foncier</a:t>
            </a:r>
            <a:endParaRPr lang="it-IT" sz="1400" dirty="0">
              <a:latin typeface="Arial"/>
              <a:cs typeface="Arial"/>
            </a:endParaRPr>
          </a:p>
        </p:txBody>
      </p:sp>
      <p:pic>
        <p:nvPicPr>
          <p:cNvPr id="16" name="Picture 15" descr="http://www.diplomatie.gouv.fr/local/cache-vignettes/L150xH150/odd_150_11_fr_cle832e43-36676.png?1496055622">
            <a:extLst>
              <a:ext uri="{FF2B5EF4-FFF2-40B4-BE49-F238E27FC236}">
                <a16:creationId xmlns:a16="http://schemas.microsoft.com/office/drawing/2014/main" id="{D2564857-BE76-4503-AF6A-80477BEF78F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48350" y="1278239"/>
            <a:ext cx="2502648" cy="2569947"/>
          </a:xfrm>
          <a:prstGeom prst="rect">
            <a:avLst/>
          </a:prstGeom>
          <a:noFill/>
          <a:ln>
            <a:noFill/>
          </a:ln>
        </p:spPr>
      </p:pic>
    </p:spTree>
    <p:extLst>
      <p:ext uri="{BB962C8B-B14F-4D97-AF65-F5344CB8AC3E}">
        <p14:creationId xmlns:p14="http://schemas.microsoft.com/office/powerpoint/2010/main" val="239069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down)">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DEA1040-89C5-4912-B864-276515CD04CB}"/>
              </a:ext>
            </a:extLst>
          </p:cNvPr>
          <p:cNvGraphicFramePr>
            <a:graphicFrameLocks noGrp="1"/>
          </p:cNvGraphicFramePr>
          <p:nvPr/>
        </p:nvGraphicFramePr>
        <p:xfrm>
          <a:off x="76200" y="206476"/>
          <a:ext cx="7543800" cy="6651524"/>
        </p:xfrm>
        <a:graphic>
          <a:graphicData uri="http://schemas.openxmlformats.org/drawingml/2006/table">
            <a:tbl>
              <a:tblPr/>
              <a:tblGrid>
                <a:gridCol w="3030538">
                  <a:extLst>
                    <a:ext uri="{9D8B030D-6E8A-4147-A177-3AD203B41FA5}">
                      <a16:colId xmlns:a16="http://schemas.microsoft.com/office/drawing/2014/main" val="3640091149"/>
                    </a:ext>
                  </a:extLst>
                </a:gridCol>
                <a:gridCol w="3057525">
                  <a:extLst>
                    <a:ext uri="{9D8B030D-6E8A-4147-A177-3AD203B41FA5}">
                      <a16:colId xmlns:a16="http://schemas.microsoft.com/office/drawing/2014/main" val="428595736"/>
                    </a:ext>
                  </a:extLst>
                </a:gridCol>
                <a:gridCol w="1455737">
                  <a:extLst>
                    <a:ext uri="{9D8B030D-6E8A-4147-A177-3AD203B41FA5}">
                      <a16:colId xmlns:a16="http://schemas.microsoft.com/office/drawing/2014/main" val="2131287182"/>
                    </a:ext>
                  </a:extLst>
                </a:gridCol>
              </a:tblGrid>
              <a:tr h="418929">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defTabSz="912813">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defTabSz="912813">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defTabSz="912813">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defTabSz="912813">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05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Cible</a:t>
                      </a:r>
                      <a:endParaRPr kumimoji="0" lang="en-GB" altLang="en-US" sz="105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endParaRPr>
                    </a:p>
                  </a:txBody>
                  <a:tcPr marL="68576" marR="68576"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defTabSz="912813">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defTabSz="912813">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defTabSz="912813">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defTabSz="912813">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05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Indicateur</a:t>
                      </a:r>
                      <a:endParaRPr kumimoji="0" lang="en-GB" altLang="en-US" sz="105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endParaRPr>
                    </a:p>
                  </a:txBody>
                  <a:tcPr marL="68576" marR="68576"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defTabSz="912813">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defTabSz="912813">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defTabSz="912813">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defTabSz="912813">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05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Classification</a:t>
                      </a:r>
                      <a:endParaRPr kumimoji="0" lang="en-GB" altLang="en-US" sz="105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endParaRPr>
                    </a:p>
                  </a:txBody>
                  <a:tcPr marL="68576" marR="68576"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367668431"/>
                  </a:ext>
                </a:extLst>
              </a:tr>
              <a:tr h="665357">
                <a:tc rowSpan="2">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defTabSz="912813">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defTabSz="912813">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defTabSz="912813">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defTabSz="912813">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1.4 D'ici 2030, veiller à ce que tous les hommes et les femmes, en particulier les pauvres et les vulnérables, aient les mêmes droits sur les ressources économiques, ainsi que l'accès aux services de base, à la propriété et au contrôle de la terre et d'autres formes de propriété, des héritages, des ressources naturelles, les nouvelles technologies et les services financiers appropriés, y compris la microfinance.</a:t>
                      </a:r>
                    </a:p>
                  </a:txBody>
                  <a:tcPr marL="68576" marR="68576"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defTabSz="912813">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defTabSz="912813">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defTabSz="912813">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defTabSz="912813">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1.4.1: Proportion de la population vivant dans les ménages ayant accès aux services de base</a:t>
                      </a:r>
                    </a:p>
                  </a:txBody>
                  <a:tcPr marL="68576" marR="68576"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defTabSz="912813">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defTabSz="912813">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defTabSz="912813">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defTabSz="912813">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Cat</a:t>
                      </a:r>
                      <a:r>
                        <a:rPr kumimoji="0" lang="fr-FR" altLang="en-US" sz="1000" b="1"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é</a:t>
                      </a:r>
                      <a:r>
                        <a:rPr kumimoji="0" lang="en-US" altLang="en-US" sz="10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gorie  III</a:t>
                      </a:r>
                    </a:p>
                  </a:txBody>
                  <a:tcPr marL="68576" marR="68576"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extLst>
                  <a:ext uri="{0D108BD9-81ED-4DB2-BD59-A6C34878D82A}">
                    <a16:rowId xmlns:a16="http://schemas.microsoft.com/office/drawing/2014/main" val="4044419686"/>
                  </a:ext>
                </a:extLst>
              </a:tr>
              <a:tr h="1256787">
                <a:tc vMerge="1">
                  <a:txBody>
                    <a:bodyPr/>
                    <a:lstStyle/>
                    <a:p>
                      <a:endParaRPr lang="en-US"/>
                    </a:p>
                  </a:txBody>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defTabSz="912813">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defTabSz="912813">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defTabSz="912813">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defTabSz="912813">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1.4.2: Proportion de la population adulte totale ayant un droit foncier sécurisé à la terre, avec une documentation légalement reconnue et qui perçoivent leurs droits à la terre comme étant sécurisés, selon le sexe et par type de tenure</a:t>
                      </a:r>
                    </a:p>
                  </a:txBody>
                  <a:tcPr marL="68576" marR="68576"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2844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7416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1988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6560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Cat</a:t>
                      </a:r>
                      <a:r>
                        <a:rPr kumimoji="0" lang="fr-FR" altLang="en-US" sz="10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é</a:t>
                      </a:r>
                      <a:r>
                        <a:rPr kumimoji="0" lang="en-US" altLang="en-US" sz="1000" b="0"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gorie</a:t>
                      </a:r>
                      <a:r>
                        <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  III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76" marR="68576"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extLst>
                  <a:ext uri="{0D108BD9-81ED-4DB2-BD59-A6C34878D82A}">
                    <a16:rowId xmlns:a16="http://schemas.microsoft.com/office/drawing/2014/main" val="2444399055"/>
                  </a:ext>
                </a:extLst>
              </a:tr>
              <a:tr h="1558663">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defTabSz="912813">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defTabSz="912813">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defTabSz="912813">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defTabSz="912813">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6.3 D’ici à 2030, améliorer la qualité de l ’eau en</a:t>
                      </a:r>
                    </a:p>
                    <a:p>
                      <a:pPr marL="0" marR="0" lvl="0" indent="0" algn="l" defTabSz="912813"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réduisant la pollution, en éliminant l ’immersion de déchets et en réduisant au minimum les émissions de produits chimiques et de matières dangereuses, en diminuant de moitié la proportion d’eaux usées non traitées et en augmentant nettement à l ’échelle</a:t>
                      </a:r>
                    </a:p>
                  </a:txBody>
                  <a:tcPr marL="68576" marR="68576"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defTabSz="912813">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defTabSz="912813">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defTabSz="912813">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defTabSz="912813">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6.3.1 Proportion des eaux usées traitées sans danger</a:t>
                      </a:r>
                    </a:p>
                  </a:txBody>
                  <a:tcPr marL="68576" marR="68576"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2844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7416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1988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6560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Cat</a:t>
                      </a:r>
                      <a:r>
                        <a:rPr kumimoji="0" lang="fr-FR" altLang="en-US" sz="1000" b="1"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é</a:t>
                      </a:r>
                      <a:r>
                        <a:rPr kumimoji="0" lang="en-US" altLang="en-US" sz="10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gorie  III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0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76" marR="68576"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extLst>
                  <a:ext uri="{0D108BD9-81ED-4DB2-BD59-A6C34878D82A}">
                    <a16:rowId xmlns:a16="http://schemas.microsoft.com/office/drawing/2014/main" val="1563611463"/>
                  </a:ext>
                </a:extLst>
              </a:tr>
              <a:tr h="829644">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defTabSz="912813">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defTabSz="912813">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defTabSz="912813">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defTabSz="912813">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11.1 D’ici à 2030, assurer l’accès de tous à un logement et des services de base adéquats et sûrs, à un coût abordable, et assainir les quartiers de taudis</a:t>
                      </a:r>
                      <a:endParaRPr kumimoji="0" lang="fr-FR" altLang="en-US" sz="6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76" marR="68576"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defTabSz="912813">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defTabSz="912813">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defTabSz="912813">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defTabSz="912813">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11.1  Proportion de la population urbaine vivant dans les bidonvilles, les établissements informels, ou un logement inadéquat</a:t>
                      </a:r>
                    </a:p>
                  </a:txBody>
                  <a:tcPr marL="68576" marR="68576"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2844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7416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1988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6560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Cat</a:t>
                      </a:r>
                      <a:r>
                        <a:rPr kumimoji="0" lang="fr-FR" altLang="en-US" sz="10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é</a:t>
                      </a:r>
                      <a:r>
                        <a:rPr kumimoji="0" lang="en-US" altLang="en-US" sz="1000" b="0"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gorie</a:t>
                      </a:r>
                      <a:r>
                        <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  II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76" marR="68576"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extLst>
                  <a:ext uri="{0D108BD9-81ED-4DB2-BD59-A6C34878D82A}">
                    <a16:rowId xmlns:a16="http://schemas.microsoft.com/office/drawing/2014/main" val="4116397732"/>
                  </a:ext>
                </a:extLst>
              </a:tr>
              <a:tr h="1922144">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defTabSz="912813">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defTabSz="912813">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defTabSz="912813">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defTabSz="912813">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11.2 D’ici à 2030, assurer l’accès de tous à des</a:t>
                      </a:r>
                    </a:p>
                    <a:p>
                      <a:pPr marL="0" marR="0" lvl="0" indent="0" algn="l" defTabSz="912813"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systèmes de transport sûrs, accessibles et viables, à un coût abordable, en améliorant la sécurité routière, notamment en développant les transports publics, une attention particulière devant être accordée aux besoins</a:t>
                      </a:r>
                    </a:p>
                    <a:p>
                      <a:pPr marL="0" marR="0" lvl="0" indent="0" algn="l" defTabSz="912813"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des personnes en situation vulnérable, des femmes, des enfants, des personnes handicapées et des personnes âgées</a:t>
                      </a:r>
                    </a:p>
                  </a:txBody>
                  <a:tcPr marL="68576" marR="68576"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defTabSz="912813">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defTabSz="912813">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defTabSz="912813">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defTabSz="912813">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11.2.1 Proportion de la population ayant aisément accès aux transports publics, par groupe d ’âge, sexe et type de handicap</a:t>
                      </a:r>
                    </a:p>
                  </a:txBody>
                  <a:tcPr marL="68576" marR="68576"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2844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7416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1988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6560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Cat</a:t>
                      </a:r>
                      <a:r>
                        <a:rPr kumimoji="0" lang="fr-FR" altLang="en-US" sz="10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é</a:t>
                      </a:r>
                      <a:r>
                        <a:rPr kumimoji="0" lang="en-US" altLang="en-US" sz="1000" b="0"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gorie</a:t>
                      </a:r>
                      <a:r>
                        <a:rPr kumimoji="0" lang="en-US"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  II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0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76" marR="68576"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extLst>
                  <a:ext uri="{0D108BD9-81ED-4DB2-BD59-A6C34878D82A}">
                    <a16:rowId xmlns:a16="http://schemas.microsoft.com/office/drawing/2014/main" val="837731182"/>
                  </a:ext>
                </a:extLst>
              </a:tr>
            </a:tbl>
          </a:graphicData>
        </a:graphic>
      </p:graphicFrame>
      <p:sp>
        <p:nvSpPr>
          <p:cNvPr id="7" name="Rettangolo 2">
            <a:extLst>
              <a:ext uri="{FF2B5EF4-FFF2-40B4-BE49-F238E27FC236}">
                <a16:creationId xmlns:a16="http://schemas.microsoft.com/office/drawing/2014/main" id="{BFD4C4D8-3278-423A-96DB-0EB6E2B4D8B3}"/>
              </a:ext>
            </a:extLst>
          </p:cNvPr>
          <p:cNvSpPr/>
          <p:nvPr/>
        </p:nvSpPr>
        <p:spPr>
          <a:xfrm>
            <a:off x="7696201" y="1676400"/>
            <a:ext cx="1152525" cy="2708434"/>
          </a:xfrm>
          <a:prstGeom prst="rect">
            <a:avLst/>
          </a:prstGeom>
        </p:spPr>
        <p:txBody>
          <a:bodyPr>
            <a:spAutoFit/>
          </a:bodyPr>
          <a:lstStyle/>
          <a:p>
            <a:pPr algn="just">
              <a:defRPr/>
            </a:pPr>
            <a:r>
              <a:rPr lang="en-US" sz="1000" b="1" i="1" dirty="0" err="1">
                <a:solidFill>
                  <a:schemeClr val="accent6"/>
                </a:solidFill>
                <a:latin typeface="Arial"/>
                <a:cs typeface="Arial"/>
              </a:rPr>
              <a:t>Categorie</a:t>
            </a:r>
            <a:r>
              <a:rPr lang="en-US" sz="1000" b="1" i="1" dirty="0">
                <a:solidFill>
                  <a:schemeClr val="accent6"/>
                </a:solidFill>
                <a:latin typeface="Arial"/>
                <a:cs typeface="Arial"/>
              </a:rPr>
              <a:t> I:</a:t>
            </a:r>
            <a:r>
              <a:rPr lang="en-US" sz="1000" dirty="0">
                <a:latin typeface="Arial"/>
                <a:cs typeface="Arial"/>
              </a:rPr>
              <a:t> </a:t>
            </a:r>
            <a:r>
              <a:rPr lang="fr-FR" sz="1000" dirty="0">
                <a:latin typeface="Arial"/>
                <a:cs typeface="Arial"/>
              </a:rPr>
              <a:t>Méthode solide et indicateur largement disponible.</a:t>
            </a:r>
          </a:p>
          <a:p>
            <a:pPr algn="just">
              <a:defRPr/>
            </a:pPr>
            <a:endParaRPr lang="it-IT" sz="1000" dirty="0">
              <a:latin typeface="Arial"/>
              <a:cs typeface="Arial"/>
            </a:endParaRPr>
          </a:p>
          <a:p>
            <a:pPr algn="just">
              <a:defRPr/>
            </a:pPr>
            <a:r>
              <a:rPr lang="en-US" sz="1000" b="1" i="1" dirty="0" err="1">
                <a:solidFill>
                  <a:srgbClr val="F79646"/>
                </a:solidFill>
                <a:latin typeface="Arial"/>
                <a:cs typeface="Arial"/>
              </a:rPr>
              <a:t>Categorie</a:t>
            </a:r>
            <a:r>
              <a:rPr lang="en-US" sz="1000" b="1" i="1" dirty="0">
                <a:solidFill>
                  <a:srgbClr val="F79646"/>
                </a:solidFill>
                <a:latin typeface="Arial"/>
                <a:cs typeface="Arial"/>
              </a:rPr>
              <a:t> II:  </a:t>
            </a:r>
            <a:r>
              <a:rPr lang="en-US" sz="1000" b="1" dirty="0">
                <a:latin typeface="Arial"/>
                <a:cs typeface="Arial"/>
              </a:rPr>
              <a:t>M</a:t>
            </a:r>
            <a:r>
              <a:rPr lang="fr-FR" sz="1000" dirty="0" err="1">
                <a:latin typeface="Arial"/>
                <a:cs typeface="Arial"/>
              </a:rPr>
              <a:t>éthode</a:t>
            </a:r>
            <a:r>
              <a:rPr lang="fr-FR" sz="1000" dirty="0">
                <a:latin typeface="Arial"/>
                <a:cs typeface="Arial"/>
              </a:rPr>
              <a:t> solide mais indicateur pas largement disponible</a:t>
            </a:r>
          </a:p>
          <a:p>
            <a:pPr algn="just">
              <a:defRPr/>
            </a:pPr>
            <a:endParaRPr lang="it-IT" sz="1000" dirty="0">
              <a:latin typeface="Arial"/>
              <a:cs typeface="Arial"/>
            </a:endParaRPr>
          </a:p>
          <a:p>
            <a:pPr algn="just">
              <a:defRPr/>
            </a:pPr>
            <a:r>
              <a:rPr lang="en-US" sz="1000" b="1" i="1" dirty="0" err="1">
                <a:solidFill>
                  <a:srgbClr val="F79646"/>
                </a:solidFill>
                <a:latin typeface="Arial"/>
                <a:cs typeface="Arial"/>
              </a:rPr>
              <a:t>Categorie</a:t>
            </a:r>
            <a:r>
              <a:rPr lang="en-US" sz="1000" b="1" i="1" dirty="0">
                <a:solidFill>
                  <a:srgbClr val="F79646"/>
                </a:solidFill>
                <a:latin typeface="Arial"/>
                <a:cs typeface="Arial"/>
              </a:rPr>
              <a:t> III: </a:t>
            </a:r>
            <a:r>
              <a:rPr lang="fr-FR" sz="1000" b="1" i="1" dirty="0">
                <a:solidFill>
                  <a:srgbClr val="F79646"/>
                </a:solidFill>
                <a:latin typeface="Arial"/>
                <a:cs typeface="Arial"/>
              </a:rPr>
              <a:t>D</a:t>
            </a:r>
            <a:r>
              <a:rPr lang="fr-FR" sz="1000" dirty="0">
                <a:latin typeface="Arial"/>
                <a:cs typeface="Arial"/>
              </a:rPr>
              <a:t>éveloppement méthodologique ou conceptuel nécessaire </a:t>
            </a:r>
          </a:p>
        </p:txBody>
      </p:sp>
    </p:spTree>
    <p:extLst>
      <p:ext uri="{BB962C8B-B14F-4D97-AF65-F5344CB8AC3E}">
        <p14:creationId xmlns:p14="http://schemas.microsoft.com/office/powerpoint/2010/main" val="1259950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E89D982-FE17-4FB5-8D1E-88549EE7454E}"/>
              </a:ext>
            </a:extLst>
          </p:cNvPr>
          <p:cNvGraphicFramePr>
            <a:graphicFrameLocks noGrp="1"/>
          </p:cNvGraphicFramePr>
          <p:nvPr/>
        </p:nvGraphicFramePr>
        <p:xfrm>
          <a:off x="76200" y="1"/>
          <a:ext cx="8991600" cy="6858000"/>
        </p:xfrm>
        <a:graphic>
          <a:graphicData uri="http://schemas.openxmlformats.org/drawingml/2006/table">
            <a:tbl>
              <a:tblPr/>
              <a:tblGrid>
                <a:gridCol w="2971800">
                  <a:extLst>
                    <a:ext uri="{9D8B030D-6E8A-4147-A177-3AD203B41FA5}">
                      <a16:colId xmlns:a16="http://schemas.microsoft.com/office/drawing/2014/main" val="3174729204"/>
                    </a:ext>
                  </a:extLst>
                </a:gridCol>
                <a:gridCol w="4260850">
                  <a:extLst>
                    <a:ext uri="{9D8B030D-6E8A-4147-A177-3AD203B41FA5}">
                      <a16:colId xmlns:a16="http://schemas.microsoft.com/office/drawing/2014/main" val="1923556917"/>
                    </a:ext>
                  </a:extLst>
                </a:gridCol>
                <a:gridCol w="1758950">
                  <a:extLst>
                    <a:ext uri="{9D8B030D-6E8A-4147-A177-3AD203B41FA5}">
                      <a16:colId xmlns:a16="http://schemas.microsoft.com/office/drawing/2014/main" val="4045715134"/>
                    </a:ext>
                  </a:extLst>
                </a:gridCol>
              </a:tblGrid>
              <a:tr h="471195">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defTabSz="912813">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defTabSz="912813">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defTabSz="912813">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defTabSz="912813">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Cible</a:t>
                      </a:r>
                    </a:p>
                  </a:txBody>
                  <a:tcPr marL="68579" marR="68579" marT="32891" marB="328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defTabSz="912813">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defTabSz="912813">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defTabSz="912813">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defTabSz="912813">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Indicateur</a:t>
                      </a:r>
                    </a:p>
                  </a:txBody>
                  <a:tcPr marL="68579" marR="68579" marT="32891" marB="328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defTabSz="912813">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defTabSz="912813">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defTabSz="912813">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defTabSz="912813">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Classification</a:t>
                      </a:r>
                      <a:endParaRPr kumimoji="0" lang="en-GB" altLang="en-US" sz="16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endParaRPr>
                    </a:p>
                  </a:txBody>
                  <a:tcPr marL="68579" marR="68579" marT="32891" marB="328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810386792"/>
                  </a:ext>
                </a:extLst>
              </a:tr>
              <a:tr h="589550">
                <a:tc rowSpan="2">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defTabSz="912813">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defTabSz="912813">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defTabSz="912813">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defTabSz="912813">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fr-FR" altLang="en-US" sz="1000" b="1"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11.3 D’ici à 2030, renforcer l’urbanisation durable</a:t>
                      </a:r>
                    </a:p>
                    <a:p>
                      <a:pPr marL="0" marR="0" lvl="0" indent="0" algn="l" defTabSz="912813" rtl="0" eaLnBrk="1" fontAlgn="base" latinLnBrk="0" hangingPunct="1">
                        <a:lnSpc>
                          <a:spcPct val="100000"/>
                        </a:lnSpc>
                        <a:spcBef>
                          <a:spcPct val="0"/>
                        </a:spcBef>
                        <a:spcAft>
                          <a:spcPct val="0"/>
                        </a:spcAft>
                        <a:buClrTx/>
                        <a:buSzTx/>
                        <a:buFontTx/>
                        <a:buNone/>
                        <a:tabLst/>
                      </a:pPr>
                      <a:r>
                        <a:rPr kumimoji="0" lang="fr-FR" altLang="en-US" sz="1000" b="1"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pour tous et les capacités de planification et de gestion participatives, intégrées et durables des établissements humains dans tous les pays</a:t>
                      </a:r>
                    </a:p>
                  </a:txBody>
                  <a:tcPr marL="68579" marR="68579" marT="32891" marB="328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defTabSz="912813">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defTabSz="912813">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defTabSz="912813">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defTabSz="912813">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11.3.1 Ratio entre le taux d’utilisation des terres et le</a:t>
                      </a:r>
                    </a:p>
                    <a:p>
                      <a:pPr marL="0" marR="0" lvl="0" indent="0" algn="l" defTabSz="912813"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taux de croissance démographique</a:t>
                      </a:r>
                    </a:p>
                  </a:txBody>
                  <a:tcPr marL="68579" marR="68579" marT="32891" marB="328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defTabSz="912813">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defTabSz="912813">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defTabSz="912813">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defTabSz="912813">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Cat</a:t>
                      </a:r>
                      <a:r>
                        <a:rPr kumimoji="0" lang="fr-FR" altLang="en-US" sz="1050" b="1"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é</a:t>
                      </a:r>
                      <a:r>
                        <a:rPr kumimoji="0" lang="en-US" altLang="en-US" sz="105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gorie  II</a:t>
                      </a:r>
                    </a:p>
                  </a:txBody>
                  <a:tcPr marL="68579" marR="68579" marT="32891" marB="328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extLst>
                  <a:ext uri="{0D108BD9-81ED-4DB2-BD59-A6C34878D82A}">
                    <a16:rowId xmlns:a16="http://schemas.microsoft.com/office/drawing/2014/main" val="1953945654"/>
                  </a:ext>
                </a:extLst>
              </a:tr>
              <a:tr h="676645">
                <a:tc vMerge="1">
                  <a:txBody>
                    <a:bodyPr/>
                    <a:lstStyle/>
                    <a:p>
                      <a:endParaRPr lang="en-US"/>
                    </a:p>
                  </a:txBody>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defTabSz="912813">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defTabSz="912813">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defTabSz="912813">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defTabSz="912813">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11.3.2 Proportion de villes dotées d’une structure de participation directe de la société civile à la gestion et à l’aménagement des villes, fonctionnant de façon régulière et démocratique</a:t>
                      </a:r>
                    </a:p>
                  </a:txBody>
                  <a:tcPr marL="68579" marR="68579" marT="32891" marB="328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2844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7416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1988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6560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Cat</a:t>
                      </a:r>
                      <a:r>
                        <a:rPr kumimoji="0" lang="fr-FR" altLang="en-US" sz="1050" b="1"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é</a:t>
                      </a:r>
                      <a:r>
                        <a:rPr kumimoji="0" lang="en-US" altLang="en-US" sz="105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gorie III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05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79" marR="68579" marT="32891" marB="328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extLst>
                  <a:ext uri="{0D108BD9-81ED-4DB2-BD59-A6C34878D82A}">
                    <a16:rowId xmlns:a16="http://schemas.microsoft.com/office/drawing/2014/main" val="2040647840"/>
                  </a:ext>
                </a:extLst>
              </a:tr>
              <a:tr h="1422514">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defTabSz="912813">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defTabSz="912813">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defTabSz="912813">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defTabSz="912813">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fr-FR" altLang="en-US" sz="1000" b="1"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11.4 Redoubler d’efforts pour protéger et préserver le patrimoine culturel et naturel mondial</a:t>
                      </a:r>
                    </a:p>
                  </a:txBody>
                  <a:tcPr marL="68579" marR="68579" marT="32891" marB="328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defTabSz="912813">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defTabSz="912813">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defTabSz="912813">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defTabSz="912813">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11.4.1 Dépenses totales (publiques et privées) par habitant consacrées à la préservation, à la protection et à la conservation de l’ensemble du patrimoine culturel et naturel, par type de patrimoine (culturel, naturel, mixte, inscrit au patrimoine mondial), niveau d’administration (national, régional et local/municipal), type de dépense (dépenses de fonctionnement/investissement) et type de financement privé (donations en nature, secteur privé à but non lucratif, parrainage)</a:t>
                      </a:r>
                    </a:p>
                  </a:txBody>
                  <a:tcPr marL="68579" marR="68579" marT="32891" marB="328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2844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7416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1988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6560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Cat</a:t>
                      </a:r>
                      <a:r>
                        <a:rPr kumimoji="0" lang="fr-FR" altLang="en-US" sz="1050" b="1"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é</a:t>
                      </a:r>
                      <a:r>
                        <a:rPr kumimoji="0" lang="en-US" altLang="en-US" sz="105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gorie  III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05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79" marR="68579" marT="32891" marB="328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extLst>
                  <a:ext uri="{0D108BD9-81ED-4DB2-BD59-A6C34878D82A}">
                    <a16:rowId xmlns:a16="http://schemas.microsoft.com/office/drawing/2014/main" val="847535406"/>
                  </a:ext>
                </a:extLst>
              </a:tr>
              <a:tr h="810634">
                <a:tc rowSpan="2">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defTabSz="912813">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defTabSz="912813">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defTabSz="912813">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defTabSz="912813">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fr-FR" altLang="en-US" sz="1000" b="1"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11.5 D’ici à 2030, réduire nettement le nombre de</a:t>
                      </a:r>
                    </a:p>
                    <a:p>
                      <a:pPr marL="0" marR="0" lvl="0" indent="0" algn="l" defTabSz="912813" rtl="0" eaLnBrk="1" fontAlgn="base" latinLnBrk="0" hangingPunct="1">
                        <a:lnSpc>
                          <a:spcPct val="100000"/>
                        </a:lnSpc>
                        <a:spcBef>
                          <a:spcPct val="0"/>
                        </a:spcBef>
                        <a:spcAft>
                          <a:spcPct val="0"/>
                        </a:spcAft>
                        <a:buClrTx/>
                        <a:buSzTx/>
                        <a:buFontTx/>
                        <a:buNone/>
                        <a:tabLst/>
                      </a:pPr>
                      <a:r>
                        <a:rPr kumimoji="0" lang="fr-FR" altLang="en-US" sz="1000" b="1"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personnes tuées et le nombre de personnes touchées par les catastrophes, y compris celles qui sont liées à l ’eau, et réduire nettement la part du produit intérieur brut mondial représentée par les pertes économiques directement imputables à ces catastrophes, l’accent étant mis sur la protection des pauvres et des personnes en situation vulnérable </a:t>
                      </a:r>
                    </a:p>
                  </a:txBody>
                  <a:tcPr marL="68579" marR="68579" marT="32891" marB="328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defTabSz="912813">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defTabSz="912813">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defTabSz="912813">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defTabSz="912813">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11.5.1 Nombre de décès, de disparus et de victimes suite à des catastrophes, pour 100 000 personnes</a:t>
                      </a:r>
                    </a:p>
                  </a:txBody>
                  <a:tcPr marL="68579" marR="68579" marT="32891" marB="328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2844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7416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1988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6560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Cat</a:t>
                      </a:r>
                      <a:r>
                        <a:rPr kumimoji="0" lang="fr-FR" altLang="en-US" sz="1050" b="1"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é</a:t>
                      </a:r>
                      <a:r>
                        <a:rPr kumimoji="0" lang="en-US" altLang="en-US" sz="105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gorie  II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05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79" marR="68579" marT="32891" marB="328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extLst>
                  <a:ext uri="{0D108BD9-81ED-4DB2-BD59-A6C34878D82A}">
                    <a16:rowId xmlns:a16="http://schemas.microsoft.com/office/drawing/2014/main" val="3065116001"/>
                  </a:ext>
                </a:extLst>
              </a:tr>
              <a:tr h="1038414">
                <a:tc vMerge="1">
                  <a:txBody>
                    <a:bodyPr/>
                    <a:lstStyle/>
                    <a:p>
                      <a:endParaRPr lang="en-US"/>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2844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7416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1988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6560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11.5.2 Pertes économiques directement attribuables aux catastrophes par rapport au PIB mondial, y</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compris les dommages causés aux infrastructures critiques et la perturbation des services de base </a:t>
                      </a:r>
                      <a:endParaRPr kumimoji="0" lang="en-GB" altLang="en-US" sz="10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79" marR="68579" marT="32891" marB="328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2844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7416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1988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6560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Cat</a:t>
                      </a:r>
                      <a:r>
                        <a:rPr kumimoji="0" lang="fr-FR" altLang="en-US" sz="1050" b="1"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é</a:t>
                      </a:r>
                      <a:r>
                        <a:rPr kumimoji="0" lang="en-US" altLang="en-US" sz="105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gorie  II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05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79" marR="68579" marT="32891" marB="328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extLst>
                  <a:ext uri="{0D108BD9-81ED-4DB2-BD59-A6C34878D82A}">
                    <a16:rowId xmlns:a16="http://schemas.microsoft.com/office/drawing/2014/main" val="3375531301"/>
                  </a:ext>
                </a:extLst>
              </a:tr>
              <a:tr h="1038414">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2844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7416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1988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6560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1"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11.6 D’ici à 2030, réduire l’impact environnemental</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1"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négatif des villes par habitant, y compris en accordant une attention particulière à la qualité de l ’air et à la gestion, notamment municipale, des déchets</a:t>
                      </a:r>
                      <a:endParaRPr kumimoji="0" lang="en-GB" altLang="en-US" sz="10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79" marR="68579" marT="32891" marB="328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2844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7416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1988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6560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11.6.1 Proportion de déchets urbains solides régulièrement collectés et éliminés de façon adéquate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sur le total des déchets urbains solides générés, par ville</a:t>
                      </a:r>
                      <a:endParaRPr kumimoji="0" lang="en-GB" altLang="en-US" sz="10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79" marR="68579" marT="32891" marB="328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2844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7416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1988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6560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Cat</a:t>
                      </a:r>
                      <a:r>
                        <a:rPr kumimoji="0" lang="fr-FR" altLang="en-US" sz="1050" b="1"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é</a:t>
                      </a:r>
                      <a:r>
                        <a:rPr kumimoji="0" lang="en-US" altLang="en-US" sz="105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gorie  III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05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79" marR="68579" marT="32891" marB="328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extLst>
                  <a:ext uri="{0D108BD9-81ED-4DB2-BD59-A6C34878D82A}">
                    <a16:rowId xmlns:a16="http://schemas.microsoft.com/office/drawing/2014/main" val="3491117112"/>
                  </a:ext>
                </a:extLst>
              </a:tr>
              <a:tr h="810634">
                <a:tc vMerge="1">
                  <a:txBody>
                    <a:bodyPr/>
                    <a:lstStyle/>
                    <a:p>
                      <a:endParaRPr lang="en-US"/>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2844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7416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1988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6560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11.6.2 Niveau moyen annuel de particules fines (PM 2,5 et PM 10, par exemple) dans les villes,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pondéré en fonction du nombre d ’habitants</a:t>
                      </a:r>
                      <a:endParaRPr kumimoji="0" lang="en-GB" altLang="en-US" sz="10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79" marR="68579" marT="32891" marB="328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2844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7416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1988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6560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Cat</a:t>
                      </a:r>
                      <a:r>
                        <a:rPr kumimoji="0" lang="fr-FR" altLang="en-US" sz="105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é</a:t>
                      </a:r>
                      <a:r>
                        <a:rPr kumimoji="0" lang="en-US" altLang="en-US" sz="1050" b="0"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gorie</a:t>
                      </a:r>
                      <a:r>
                        <a:rPr kumimoji="0" lang="en-US" altLang="en-US" sz="105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  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05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05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79" marR="68579" marT="32891" marB="328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extLst>
                  <a:ext uri="{0D108BD9-81ED-4DB2-BD59-A6C34878D82A}">
                    <a16:rowId xmlns:a16="http://schemas.microsoft.com/office/drawing/2014/main" val="1520520684"/>
                  </a:ext>
                </a:extLst>
              </a:tr>
            </a:tbl>
          </a:graphicData>
        </a:graphic>
      </p:graphicFrame>
    </p:spTree>
    <p:extLst>
      <p:ext uri="{BB962C8B-B14F-4D97-AF65-F5344CB8AC3E}">
        <p14:creationId xmlns:p14="http://schemas.microsoft.com/office/powerpoint/2010/main" val="2211682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F469511-3ADA-4F8F-8A55-480094E0B228}"/>
              </a:ext>
            </a:extLst>
          </p:cNvPr>
          <p:cNvGraphicFramePr>
            <a:graphicFrameLocks noGrp="1"/>
          </p:cNvGraphicFramePr>
          <p:nvPr/>
        </p:nvGraphicFramePr>
        <p:xfrm>
          <a:off x="76200" y="151162"/>
          <a:ext cx="8839200" cy="6203478"/>
        </p:xfrm>
        <a:graphic>
          <a:graphicData uri="http://schemas.openxmlformats.org/drawingml/2006/table">
            <a:tbl>
              <a:tblPr/>
              <a:tblGrid>
                <a:gridCol w="3495675">
                  <a:extLst>
                    <a:ext uri="{9D8B030D-6E8A-4147-A177-3AD203B41FA5}">
                      <a16:colId xmlns:a16="http://schemas.microsoft.com/office/drawing/2014/main" val="1831067425"/>
                    </a:ext>
                  </a:extLst>
                </a:gridCol>
                <a:gridCol w="3984625">
                  <a:extLst>
                    <a:ext uri="{9D8B030D-6E8A-4147-A177-3AD203B41FA5}">
                      <a16:colId xmlns:a16="http://schemas.microsoft.com/office/drawing/2014/main" val="3130169722"/>
                    </a:ext>
                  </a:extLst>
                </a:gridCol>
                <a:gridCol w="1358900">
                  <a:extLst>
                    <a:ext uri="{9D8B030D-6E8A-4147-A177-3AD203B41FA5}">
                      <a16:colId xmlns:a16="http://schemas.microsoft.com/office/drawing/2014/main" val="432753159"/>
                    </a:ext>
                  </a:extLst>
                </a:gridCol>
              </a:tblGrid>
              <a:tr h="622912">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defTabSz="912813">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defTabSz="912813">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defTabSz="912813">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defTabSz="912813">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Cible</a:t>
                      </a:r>
                      <a:endParaRPr kumimoji="0" lang="en-GB" altLang="en-US" sz="16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endParaRPr>
                    </a:p>
                  </a:txBody>
                  <a:tcPr marL="68576" marR="68576"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defTabSz="912813">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defTabSz="912813">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defTabSz="912813">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defTabSz="912813">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Indicateur</a:t>
                      </a:r>
                    </a:p>
                  </a:txBody>
                  <a:tcPr marL="68576" marR="68576"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defTabSz="912813">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defTabSz="912813">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defTabSz="912813">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defTabSz="912813">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Classification</a:t>
                      </a:r>
                    </a:p>
                  </a:txBody>
                  <a:tcPr marL="68576" marR="68576"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51302975"/>
                  </a:ext>
                </a:extLst>
              </a:tr>
              <a:tr h="614379">
                <a:tc rowSpan="2">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defTabSz="912813">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defTabSz="912813">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defTabSz="912813">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defTabSz="912813">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fr-FR" altLang="en-US" sz="1050" b="1"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11.7 D’ici à 2030, assurer l’accès de tous, en</a:t>
                      </a:r>
                    </a:p>
                    <a:p>
                      <a:pPr marL="0" marR="0" lvl="0" indent="0" algn="l" defTabSz="912813" rtl="0" eaLnBrk="1" fontAlgn="base" latinLnBrk="0" hangingPunct="1">
                        <a:lnSpc>
                          <a:spcPct val="100000"/>
                        </a:lnSpc>
                        <a:spcBef>
                          <a:spcPct val="0"/>
                        </a:spcBef>
                        <a:spcAft>
                          <a:spcPct val="0"/>
                        </a:spcAft>
                        <a:buClrTx/>
                        <a:buSzTx/>
                        <a:buFontTx/>
                        <a:buNone/>
                        <a:tabLst/>
                      </a:pPr>
                      <a:r>
                        <a:rPr kumimoji="0" lang="fr-FR" altLang="en-US" sz="1050" b="1"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particulier des femmes et des enfants, des personnes âgées et des personnes handicapées, à des espaces verts et des espaces publics sûrs</a:t>
                      </a:r>
                      <a:endParaRPr kumimoji="0" lang="fr-FR" altLang="en-US" sz="105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76" marR="68576"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defTabSz="912813">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defTabSz="912813">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defTabSz="912813">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defTabSz="912813">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fr-FR" altLang="en-US" sz="105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11.7.1 Proportion moyenne de la surface urbaine</a:t>
                      </a:r>
                    </a:p>
                    <a:p>
                      <a:pPr marL="0" marR="0" lvl="0" indent="0" algn="l" defTabSz="912813" rtl="0" eaLnBrk="1" fontAlgn="base" latinLnBrk="0" hangingPunct="1">
                        <a:lnSpc>
                          <a:spcPct val="100000"/>
                        </a:lnSpc>
                        <a:spcBef>
                          <a:spcPct val="0"/>
                        </a:spcBef>
                        <a:spcAft>
                          <a:spcPct val="0"/>
                        </a:spcAft>
                        <a:buClrTx/>
                        <a:buSzTx/>
                        <a:buFontTx/>
                        <a:buNone/>
                        <a:tabLst/>
                      </a:pPr>
                      <a:r>
                        <a:rPr kumimoji="0" lang="fr-FR" altLang="en-US" sz="105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construite consacrée à des espaces publics, par sexe,</a:t>
                      </a:r>
                    </a:p>
                    <a:p>
                      <a:pPr marL="0" marR="0" lvl="0" indent="0" algn="l" defTabSz="912813" rtl="0" eaLnBrk="1" fontAlgn="base" latinLnBrk="0" hangingPunct="1">
                        <a:lnSpc>
                          <a:spcPct val="100000"/>
                        </a:lnSpc>
                        <a:spcBef>
                          <a:spcPct val="0"/>
                        </a:spcBef>
                        <a:spcAft>
                          <a:spcPct val="0"/>
                        </a:spcAft>
                        <a:buClrTx/>
                        <a:buSzTx/>
                        <a:buFontTx/>
                        <a:buNone/>
                        <a:tabLst/>
                      </a:pPr>
                      <a:r>
                        <a:rPr kumimoji="0" lang="fr-FR" altLang="en-US" sz="105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âge et type de handicap</a:t>
                      </a:r>
                    </a:p>
                  </a:txBody>
                  <a:tcPr marL="68576" marR="68576"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2844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7416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1988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6560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Cat</a:t>
                      </a:r>
                      <a:r>
                        <a:rPr kumimoji="0" lang="fr-FR" altLang="en-US" sz="1050" b="1"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é</a:t>
                      </a:r>
                      <a:r>
                        <a:rPr kumimoji="0" lang="en-US" altLang="en-US" sz="105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gorie III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05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76" marR="68576"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extLst>
                  <a:ext uri="{0D108BD9-81ED-4DB2-BD59-A6C34878D82A}">
                    <a16:rowId xmlns:a16="http://schemas.microsoft.com/office/drawing/2014/main" val="2646597912"/>
                  </a:ext>
                </a:extLst>
              </a:tr>
              <a:tr h="793570">
                <a:tc vMerge="1">
                  <a:txBody>
                    <a:bodyPr/>
                    <a:lstStyle/>
                    <a:p>
                      <a:endParaRPr lang="en-US"/>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2844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7416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1988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6560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5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11.7.2 Proportion de personnes victimes de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5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harcèlement physique ou sexuel, par sexe, âge, type de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5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handicap et lieu des faits (au cours des 12 mois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5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précédents).</a:t>
                      </a:r>
                    </a:p>
                  </a:txBody>
                  <a:tcPr marL="68576" marR="68576"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2844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7416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1988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6560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Cat</a:t>
                      </a:r>
                      <a:r>
                        <a:rPr kumimoji="0" lang="fr-FR" altLang="en-US" sz="1050" b="1"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é</a:t>
                      </a:r>
                      <a:r>
                        <a:rPr kumimoji="0" lang="en-US" altLang="en-US" sz="105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gorie  III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05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76" marR="68576"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extLst>
                  <a:ext uri="{0D108BD9-81ED-4DB2-BD59-A6C34878D82A}">
                    <a16:rowId xmlns:a16="http://schemas.microsoft.com/office/drawing/2014/main" val="3279575898"/>
                  </a:ext>
                </a:extLst>
              </a:tr>
              <a:tr h="972761">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2844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7416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1988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6560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50" b="1"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11.a Favoriser l’établissement de liens économiques, sociaux et environnementaux positifs entre zones urbaines, périurbaines et rurales en renforçant la planification du développement à l ’échelle nationale et régionale</a:t>
                      </a:r>
                      <a:endParaRPr kumimoji="0" lang="en-GB" altLang="en-US" sz="105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76" marR="68576"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2844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7416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1988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6560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5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11.a.1 Proportion d’habitants vivant dans des villes qui</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5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mettent en œuvre des plans de développement urbains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5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et régionaux tenant compte des projections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5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démographiques et des ressources nécessaires, par</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5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taille de la ville</a:t>
                      </a:r>
                    </a:p>
                  </a:txBody>
                  <a:tcPr marL="68576" marR="68576"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2844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7416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1988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6560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Cat</a:t>
                      </a:r>
                      <a:r>
                        <a:rPr kumimoji="0" lang="fr-FR" altLang="en-US" sz="1050" b="1"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é</a:t>
                      </a:r>
                      <a:r>
                        <a:rPr kumimoji="0" lang="en-US" altLang="en-US" sz="105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gorie  III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05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76" marR="68576"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extLst>
                  <a:ext uri="{0D108BD9-81ED-4DB2-BD59-A6C34878D82A}">
                    <a16:rowId xmlns:a16="http://schemas.microsoft.com/office/drawing/2014/main" val="1640795034"/>
                  </a:ext>
                </a:extLst>
              </a:tr>
              <a:tr h="793570">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2844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7416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1988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6560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50" b="1"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11.b D’ici à 2020, accroître nettement le nombre de villes et d’établissements humains qui adoptent et mettent en œuvre des politiques et plans d ’action intégrés en faveur de l’insertion de tous, de l’utilisation rationnelle des ressources, de l’adaptation aux effets des changements climatiques et de leur atténuation et de la résilience face aux catastrophes, et élaborer et mettre en œuvre, conformément au Cadre de Sendai pour la réduction des risques de catastrophe (201 5-2030), une gestion globale des risques de catastrophe à tous les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50" b="1"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niveaux</a:t>
                      </a:r>
                      <a:endParaRPr kumimoji="0" lang="fr-FR" altLang="en-US" sz="105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76" marR="68576"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2844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7416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1988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6560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5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11.b.1 Proportion d’administrations locales adoptant</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5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et mettant en œuvre des stratégies locales de réduction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5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des risques conformément au Cadre de Sendai pour la</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5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réduction des risques de catastrophe (2015-2030)</a:t>
                      </a:r>
                    </a:p>
                  </a:txBody>
                  <a:tcPr marL="68576" marR="68576"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2844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7416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1988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6560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Cat</a:t>
                      </a:r>
                      <a:r>
                        <a:rPr kumimoji="0" lang="fr-FR" altLang="en-US" sz="1050" b="1"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é</a:t>
                      </a:r>
                      <a:r>
                        <a:rPr kumimoji="0" lang="en-US" altLang="en-US" sz="105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gorie III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05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76" marR="68576"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extLst>
                  <a:ext uri="{0D108BD9-81ED-4DB2-BD59-A6C34878D82A}">
                    <a16:rowId xmlns:a16="http://schemas.microsoft.com/office/drawing/2014/main" val="530408387"/>
                  </a:ext>
                </a:extLst>
              </a:tr>
              <a:tr h="1433525">
                <a:tc vMerge="1">
                  <a:txBody>
                    <a:bodyPr/>
                    <a:lstStyle/>
                    <a:p>
                      <a:endParaRPr lang="en-US"/>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2844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7416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1988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6560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5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11.b.2 Nombre de pays ayant mis en place des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5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stratégies nationales et locales pour la réduction des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5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risques de catastrophe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05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05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76" marR="68576"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2844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7416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1988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6560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Cat</a:t>
                      </a:r>
                      <a:r>
                        <a:rPr kumimoji="0" lang="fr-FR" altLang="en-US" sz="1050" b="1"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é</a:t>
                      </a:r>
                      <a:r>
                        <a:rPr kumimoji="0" lang="en-US" altLang="en-US" sz="105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gorie  II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05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76" marR="68576"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extLst>
                  <a:ext uri="{0D108BD9-81ED-4DB2-BD59-A6C34878D82A}">
                    <a16:rowId xmlns:a16="http://schemas.microsoft.com/office/drawing/2014/main" val="455843783"/>
                  </a:ext>
                </a:extLst>
              </a:tr>
              <a:tr h="972761">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defTabSz="912813">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defTabSz="912813">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defTabSz="912813">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defTabSz="912813">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fr-FR" altLang="en-US" sz="1050" b="1"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11.c Aider les pays les moins avancés, y compris par une assistance financière et technique, à construire des bâtiments durables et résilients en utilisant des matériaux locaux</a:t>
                      </a:r>
                      <a:endParaRPr kumimoji="0" lang="fr-FR" altLang="en-US" sz="105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76" marR="68576"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2844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7416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1988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6560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5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11.c.1 Proportion de l’assistance financière allouée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5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aux pays les moins avancés qui est consacrée à la</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5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construction de bâtiments durables, résilients et</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5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économes en ressources et à la remise à niveau</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05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d’anciens bâtiments, en utilisant des matériaux locaux</a:t>
                      </a:r>
                    </a:p>
                  </a:txBody>
                  <a:tcPr marL="68576" marR="68576"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2844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7416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1988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6560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Cat</a:t>
                      </a:r>
                      <a:r>
                        <a:rPr kumimoji="0" lang="fr-FR" altLang="en-US" sz="105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é</a:t>
                      </a:r>
                      <a:r>
                        <a:rPr kumimoji="0" lang="en-US" altLang="en-US" sz="1050" b="0"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gorie</a:t>
                      </a:r>
                      <a:r>
                        <a:rPr kumimoji="0" lang="en-US" altLang="en-US" sz="105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  III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05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68576" marR="68576"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extLst>
                  <a:ext uri="{0D108BD9-81ED-4DB2-BD59-A6C34878D82A}">
                    <a16:rowId xmlns:a16="http://schemas.microsoft.com/office/drawing/2014/main" val="1151074092"/>
                  </a:ext>
                </a:extLst>
              </a:tr>
            </a:tbl>
          </a:graphicData>
        </a:graphic>
      </p:graphicFrame>
    </p:spTree>
    <p:extLst>
      <p:ext uri="{BB962C8B-B14F-4D97-AF65-F5344CB8AC3E}">
        <p14:creationId xmlns:p14="http://schemas.microsoft.com/office/powerpoint/2010/main" val="2167075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7" descr="footer">
            <a:extLst>
              <a:ext uri="{FF2B5EF4-FFF2-40B4-BE49-F238E27FC236}">
                <a16:creationId xmlns:a16="http://schemas.microsoft.com/office/drawing/2014/main" id="{16DB40AE-A2B4-418C-B28F-5B617A6780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89999"/>
          <a:stretch>
            <a:fillRect/>
          </a:stretch>
        </p:blipFill>
        <p:spPr bwMode="auto">
          <a:xfrm>
            <a:off x="79375" y="6267815"/>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ttangolo 1">
            <a:extLst>
              <a:ext uri="{FF2B5EF4-FFF2-40B4-BE49-F238E27FC236}">
                <a16:creationId xmlns:a16="http://schemas.microsoft.com/office/drawing/2014/main" id="{EB638025-DF1D-4EF8-AD3F-A89D064251F4}"/>
              </a:ext>
            </a:extLst>
          </p:cNvPr>
          <p:cNvSpPr>
            <a:spLocks noChangeArrowheads="1"/>
          </p:cNvSpPr>
          <p:nvPr/>
        </p:nvSpPr>
        <p:spPr bwMode="auto">
          <a:xfrm>
            <a:off x="228601" y="424066"/>
            <a:ext cx="8229600" cy="523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fr-FR" altLang="en-US" sz="2800" b="1" dirty="0"/>
              <a:t>Suivi de l’ODD 11 –défi lié aux indicateurs spatiaux </a:t>
            </a:r>
            <a:endParaRPr lang="it-IT" altLang="en-US" sz="2800" dirty="0"/>
          </a:p>
        </p:txBody>
      </p:sp>
      <p:sp>
        <p:nvSpPr>
          <p:cNvPr id="12" name="Rettangolo 11">
            <a:extLst>
              <a:ext uri="{FF2B5EF4-FFF2-40B4-BE49-F238E27FC236}">
                <a16:creationId xmlns:a16="http://schemas.microsoft.com/office/drawing/2014/main" id="{FBB4E703-8241-44A0-B1A5-4A4033138B06}"/>
              </a:ext>
            </a:extLst>
          </p:cNvPr>
          <p:cNvSpPr/>
          <p:nvPr/>
        </p:nvSpPr>
        <p:spPr>
          <a:xfrm>
            <a:off x="419100" y="1072029"/>
            <a:ext cx="4232275" cy="1384984"/>
          </a:xfrm>
          <a:prstGeom prst="rect">
            <a:avLst/>
          </a:prstGeom>
        </p:spPr>
        <p:txBody>
          <a:bodyPr lIns="91430" tIns="45715" rIns="91430" bIns="45715">
            <a:spAutoFit/>
          </a:bodyPr>
          <a:lstStyle/>
          <a:p>
            <a:pPr marL="342857" indent="-342857">
              <a:buFont typeface="Arial" panose="020B0604020202020204" pitchFamily="34" charset="0"/>
              <a:buChar char="•"/>
              <a:defRPr/>
            </a:pPr>
            <a:r>
              <a:rPr lang="en-US" sz="2800" dirty="0" err="1">
                <a:solidFill>
                  <a:srgbClr val="000000"/>
                </a:solidFill>
                <a:cs typeface="Arial"/>
              </a:rPr>
              <a:t>Données</a:t>
            </a:r>
            <a:r>
              <a:rPr lang="en-US" sz="2800" dirty="0">
                <a:solidFill>
                  <a:srgbClr val="000000"/>
                </a:solidFill>
                <a:cs typeface="Arial"/>
              </a:rPr>
              <a:t> géospatiales </a:t>
            </a:r>
          </a:p>
          <a:p>
            <a:pPr marL="342857" indent="-342857">
              <a:buFont typeface="Arial" panose="020B0604020202020204" pitchFamily="34" charset="0"/>
              <a:buChar char="•"/>
              <a:defRPr/>
            </a:pPr>
            <a:r>
              <a:rPr lang="en-US" sz="2800" dirty="0" err="1">
                <a:solidFill>
                  <a:srgbClr val="000000"/>
                </a:solidFill>
                <a:cs typeface="Arial"/>
              </a:rPr>
              <a:t>Technologie</a:t>
            </a:r>
            <a:r>
              <a:rPr lang="en-US" sz="2800" dirty="0">
                <a:solidFill>
                  <a:srgbClr val="000000"/>
                </a:solidFill>
                <a:cs typeface="Arial"/>
              </a:rPr>
              <a:t> </a:t>
            </a:r>
            <a:r>
              <a:rPr lang="en-US" sz="2800" dirty="0" err="1">
                <a:solidFill>
                  <a:srgbClr val="000000"/>
                </a:solidFill>
                <a:cs typeface="Arial"/>
              </a:rPr>
              <a:t>adéquate</a:t>
            </a:r>
            <a:r>
              <a:rPr lang="en-US" sz="2800" dirty="0">
                <a:solidFill>
                  <a:srgbClr val="000000"/>
                </a:solidFill>
                <a:cs typeface="Arial"/>
              </a:rPr>
              <a:t> </a:t>
            </a:r>
          </a:p>
          <a:p>
            <a:pPr marL="342857" indent="-342857">
              <a:buFont typeface="Arial" panose="020B0604020202020204" pitchFamily="34" charset="0"/>
              <a:buChar char="•"/>
              <a:defRPr/>
            </a:pPr>
            <a:r>
              <a:rPr lang="en-US" sz="2800" dirty="0" err="1">
                <a:solidFill>
                  <a:srgbClr val="000000"/>
                </a:solidFill>
                <a:cs typeface="Arial"/>
              </a:rPr>
              <a:t>Systèmes</a:t>
            </a:r>
            <a:r>
              <a:rPr lang="en-US" sz="2800" dirty="0">
                <a:solidFill>
                  <a:srgbClr val="000000"/>
                </a:solidFill>
                <a:cs typeface="Arial"/>
              </a:rPr>
              <a:t> de </a:t>
            </a:r>
            <a:r>
              <a:rPr lang="en-US" sz="2800" dirty="0" err="1">
                <a:solidFill>
                  <a:srgbClr val="000000"/>
                </a:solidFill>
                <a:cs typeface="Arial"/>
              </a:rPr>
              <a:t>gestion</a:t>
            </a:r>
            <a:endParaRPr lang="en-US" sz="2800" dirty="0">
              <a:solidFill>
                <a:srgbClr val="000000"/>
              </a:solidFill>
              <a:cs typeface="Arial"/>
            </a:endParaRPr>
          </a:p>
        </p:txBody>
      </p:sp>
      <p:sp>
        <p:nvSpPr>
          <p:cNvPr id="16390" name="CasellaDiTesto 14">
            <a:extLst>
              <a:ext uri="{FF2B5EF4-FFF2-40B4-BE49-F238E27FC236}">
                <a16:creationId xmlns:a16="http://schemas.microsoft.com/office/drawing/2014/main" id="{39F4CDE1-758B-428B-97E7-560B4D2DFE50}"/>
              </a:ext>
            </a:extLst>
          </p:cNvPr>
          <p:cNvSpPr txBox="1">
            <a:spLocks noChangeArrowheads="1"/>
          </p:cNvSpPr>
          <p:nvPr/>
        </p:nvSpPr>
        <p:spPr bwMode="auto">
          <a:xfrm>
            <a:off x="5514975" y="2817813"/>
            <a:ext cx="3327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en-US" sz="1800">
                <a:latin typeface="Arial" panose="020B0604020202020204" pitchFamily="34" charset="0"/>
                <a:cs typeface="Arial" panose="020B0604020202020204" pitchFamily="34" charset="0"/>
              </a:rPr>
              <a:t>11.1            11.2              11.3</a:t>
            </a:r>
          </a:p>
        </p:txBody>
      </p:sp>
      <p:sp>
        <p:nvSpPr>
          <p:cNvPr id="16391" name="Rettangolo 17">
            <a:extLst>
              <a:ext uri="{FF2B5EF4-FFF2-40B4-BE49-F238E27FC236}">
                <a16:creationId xmlns:a16="http://schemas.microsoft.com/office/drawing/2014/main" id="{42575E10-E5D0-45A1-812B-19F2CB224386}"/>
              </a:ext>
            </a:extLst>
          </p:cNvPr>
          <p:cNvSpPr>
            <a:spLocks noChangeArrowheads="1"/>
          </p:cNvSpPr>
          <p:nvPr/>
        </p:nvSpPr>
        <p:spPr bwMode="auto">
          <a:xfrm>
            <a:off x="5448301" y="5257800"/>
            <a:ext cx="1103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it-IT" altLang="en-US" sz="1100">
                <a:latin typeface="Arial" panose="020B0604020202020204" pitchFamily="34" charset="0"/>
                <a:cs typeface="Arial" panose="020B0604020202020204" pitchFamily="34" charset="0"/>
              </a:rPr>
              <a:t>Espace public </a:t>
            </a:r>
            <a:endParaRPr lang="it-IT" altLang="en-US" sz="1100">
              <a:cs typeface="Arial" panose="020B0604020202020204" pitchFamily="34" charset="0"/>
            </a:endParaRPr>
          </a:p>
        </p:txBody>
      </p:sp>
      <p:sp>
        <p:nvSpPr>
          <p:cNvPr id="16392" name="CasellaDiTesto 20">
            <a:extLst>
              <a:ext uri="{FF2B5EF4-FFF2-40B4-BE49-F238E27FC236}">
                <a16:creationId xmlns:a16="http://schemas.microsoft.com/office/drawing/2014/main" id="{AAE73792-078F-4E5E-B77B-722F57FB1C66}"/>
              </a:ext>
            </a:extLst>
          </p:cNvPr>
          <p:cNvSpPr txBox="1">
            <a:spLocks noChangeArrowheads="1"/>
          </p:cNvSpPr>
          <p:nvPr/>
        </p:nvSpPr>
        <p:spPr bwMode="auto">
          <a:xfrm>
            <a:off x="5514975" y="4175125"/>
            <a:ext cx="332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en-US" sz="1800">
                <a:latin typeface="Arial" panose="020B0604020202020204" pitchFamily="34" charset="0"/>
                <a:cs typeface="Arial" panose="020B0604020202020204" pitchFamily="34" charset="0"/>
              </a:rPr>
              <a:t>11.7           </a:t>
            </a:r>
          </a:p>
        </p:txBody>
      </p:sp>
      <p:pic>
        <p:nvPicPr>
          <p:cNvPr id="16393" name="Immagine 21" descr="Macintosh HD:Users:giulia:Desktop:Schermata 2016-04-22 alle 14.34.43.png">
            <a:extLst>
              <a:ext uri="{FF2B5EF4-FFF2-40B4-BE49-F238E27FC236}">
                <a16:creationId xmlns:a16="http://schemas.microsoft.com/office/drawing/2014/main" id="{F745FB15-3017-491C-A1EA-3AFFDD48DB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40533" b="52203"/>
          <a:stretch>
            <a:fillRect/>
          </a:stretch>
        </p:blipFill>
        <p:spPr bwMode="auto">
          <a:xfrm>
            <a:off x="5334001" y="3200401"/>
            <a:ext cx="3635375"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Immagine 22" descr="Macintosh HD:Users:giulia:Desktop:Schermata 2016-04-22 alle 14.34.43.png">
            <a:extLst>
              <a:ext uri="{FF2B5EF4-FFF2-40B4-BE49-F238E27FC236}">
                <a16:creationId xmlns:a16="http://schemas.microsoft.com/office/drawing/2014/main" id="{B694A82A-476C-4ECC-A487-2C41B9BE10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039" t="51817" r="60522" b="5275"/>
          <a:stretch>
            <a:fillRect/>
          </a:stretch>
        </p:blipFill>
        <p:spPr bwMode="auto">
          <a:xfrm>
            <a:off x="5334000" y="4572000"/>
            <a:ext cx="1231900"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5" name="Rettangolo 23">
            <a:extLst>
              <a:ext uri="{FF2B5EF4-FFF2-40B4-BE49-F238E27FC236}">
                <a16:creationId xmlns:a16="http://schemas.microsoft.com/office/drawing/2014/main" id="{7081DCCC-34ED-412B-8896-633A25EC3C17}"/>
              </a:ext>
            </a:extLst>
          </p:cNvPr>
          <p:cNvSpPr>
            <a:spLocks noChangeArrowheads="1"/>
          </p:cNvSpPr>
          <p:nvPr/>
        </p:nvSpPr>
        <p:spPr bwMode="auto">
          <a:xfrm>
            <a:off x="5030788" y="3786188"/>
            <a:ext cx="16383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it-IT" altLang="en-US" sz="1100">
              <a:latin typeface="Arial" panose="020B0604020202020204" pitchFamily="34" charset="0"/>
              <a:cs typeface="Arial" panose="020B0604020202020204" pitchFamily="34" charset="0"/>
            </a:endParaRPr>
          </a:p>
          <a:p>
            <a:pPr algn="ctr" eaLnBrk="1" hangingPunct="1">
              <a:spcBef>
                <a:spcPct val="0"/>
              </a:spcBef>
              <a:buFontTx/>
              <a:buNone/>
            </a:pPr>
            <a:r>
              <a:rPr lang="it-IT" altLang="en-US" sz="1100">
                <a:latin typeface="Arial" panose="020B0604020202020204" pitchFamily="34" charset="0"/>
                <a:cs typeface="Arial" panose="020B0604020202020204" pitchFamily="34" charset="0"/>
              </a:rPr>
              <a:t>Bidonvilles et logement</a:t>
            </a:r>
            <a:endParaRPr lang="it-IT" altLang="en-US" sz="1100">
              <a:cs typeface="Arial" panose="020B0604020202020204" pitchFamily="34" charset="0"/>
            </a:endParaRPr>
          </a:p>
        </p:txBody>
      </p:sp>
      <p:sp>
        <p:nvSpPr>
          <p:cNvPr id="16396" name="Rettangolo 24">
            <a:extLst>
              <a:ext uri="{FF2B5EF4-FFF2-40B4-BE49-F238E27FC236}">
                <a16:creationId xmlns:a16="http://schemas.microsoft.com/office/drawing/2014/main" id="{C545FFEB-6CEF-44D8-9746-B95E76F2C70C}"/>
              </a:ext>
            </a:extLst>
          </p:cNvPr>
          <p:cNvSpPr>
            <a:spLocks noChangeArrowheads="1"/>
          </p:cNvSpPr>
          <p:nvPr/>
        </p:nvSpPr>
        <p:spPr bwMode="auto">
          <a:xfrm>
            <a:off x="6594475" y="3948113"/>
            <a:ext cx="102393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it-IT" altLang="en-US" sz="1100">
                <a:latin typeface="Arial" panose="020B0604020202020204" pitchFamily="34" charset="0"/>
                <a:cs typeface="Arial" panose="020B0604020202020204" pitchFamily="34" charset="0"/>
              </a:rPr>
              <a:t>Transport public </a:t>
            </a:r>
            <a:endParaRPr lang="it-IT" altLang="en-US" sz="1100">
              <a:cs typeface="Arial" panose="020B0604020202020204" pitchFamily="34" charset="0"/>
            </a:endParaRPr>
          </a:p>
        </p:txBody>
      </p:sp>
      <p:sp>
        <p:nvSpPr>
          <p:cNvPr id="16397" name="Rettangolo 25">
            <a:extLst>
              <a:ext uri="{FF2B5EF4-FFF2-40B4-BE49-F238E27FC236}">
                <a16:creationId xmlns:a16="http://schemas.microsoft.com/office/drawing/2014/main" id="{D475DFAC-C761-4845-9F11-DD7F1BD9B22B}"/>
              </a:ext>
            </a:extLst>
          </p:cNvPr>
          <p:cNvSpPr>
            <a:spLocks noChangeArrowheads="1"/>
          </p:cNvSpPr>
          <p:nvPr/>
        </p:nvSpPr>
        <p:spPr bwMode="auto">
          <a:xfrm>
            <a:off x="7618414" y="3998914"/>
            <a:ext cx="15255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it-IT" altLang="en-US" sz="1100">
                <a:latin typeface="Arial" panose="020B0604020202020204" pitchFamily="34" charset="0"/>
                <a:cs typeface="Arial" panose="020B0604020202020204" pitchFamily="34" charset="0"/>
              </a:rPr>
              <a:t>Utilisation des terres</a:t>
            </a:r>
            <a:endParaRPr lang="it-IT" altLang="en-US" sz="1100">
              <a:cs typeface="Arial" panose="020B0604020202020204" pitchFamily="34" charset="0"/>
            </a:endParaRPr>
          </a:p>
        </p:txBody>
      </p:sp>
      <p:sp>
        <p:nvSpPr>
          <p:cNvPr id="16399" name="CasellaDiTesto 27">
            <a:extLst>
              <a:ext uri="{FF2B5EF4-FFF2-40B4-BE49-F238E27FC236}">
                <a16:creationId xmlns:a16="http://schemas.microsoft.com/office/drawing/2014/main" id="{9A6122DE-2D54-49F4-8597-78FA94340DC2}"/>
              </a:ext>
            </a:extLst>
          </p:cNvPr>
          <p:cNvSpPr txBox="1">
            <a:spLocks noChangeArrowheads="1"/>
          </p:cNvSpPr>
          <p:nvPr/>
        </p:nvSpPr>
        <p:spPr bwMode="auto">
          <a:xfrm>
            <a:off x="5562601" y="2133601"/>
            <a:ext cx="3065463" cy="646113"/>
          </a:xfrm>
          <a:prstGeom prst="rect">
            <a:avLst/>
          </a:prstGeom>
          <a:solidFill>
            <a:schemeClr val="accent1">
              <a:alpha val="5098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fr-FR" altLang="en-US" sz="1800">
                <a:cs typeface="Arial" panose="020B0604020202020204" pitchFamily="34" charset="0"/>
              </a:rPr>
              <a:t>Indicateurs avec une composante spatiale </a:t>
            </a:r>
            <a:endParaRPr lang="it-IT" altLang="en-US" sz="1800" b="1">
              <a:cs typeface="Arial" panose="020B0604020202020204" pitchFamily="34" charset="0"/>
            </a:endParaRPr>
          </a:p>
        </p:txBody>
      </p:sp>
      <p:sp>
        <p:nvSpPr>
          <p:cNvPr id="3" name="Rectangle 2">
            <a:extLst>
              <a:ext uri="{FF2B5EF4-FFF2-40B4-BE49-F238E27FC236}">
                <a16:creationId xmlns:a16="http://schemas.microsoft.com/office/drawing/2014/main" id="{F78B493B-3850-4B40-90FD-F8DB50E59050}"/>
              </a:ext>
            </a:extLst>
          </p:cNvPr>
          <p:cNvSpPr>
            <a:spLocks noChangeArrowheads="1"/>
          </p:cNvSpPr>
          <p:nvPr/>
        </p:nvSpPr>
        <p:spPr bwMode="auto">
          <a:xfrm>
            <a:off x="175419" y="2792439"/>
            <a:ext cx="4971256" cy="304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r>
              <a:rPr lang="fr-FR" altLang="en-US" sz="2400" dirty="0">
                <a:solidFill>
                  <a:srgbClr val="000000"/>
                </a:solidFill>
                <a:cs typeface="Arial" panose="020B0604020202020204" pitchFamily="34" charset="0"/>
              </a:rPr>
              <a:t>Données spatiales ventilées fournissent des renseignements pertinents pour les décideurs politiques pour : </a:t>
            </a:r>
          </a:p>
          <a:p>
            <a:pPr marL="285750" indent="-285750">
              <a:spcBef>
                <a:spcPct val="0"/>
              </a:spcBef>
              <a:defRPr/>
            </a:pPr>
            <a:r>
              <a:rPr lang="fr-FR" altLang="en-US" sz="2400" dirty="0">
                <a:solidFill>
                  <a:srgbClr val="000000"/>
                </a:solidFill>
                <a:cs typeface="Arial" panose="020B0604020202020204" pitchFamily="34" charset="0"/>
              </a:rPr>
              <a:t>Allocation des ressources au niveau local</a:t>
            </a:r>
          </a:p>
          <a:p>
            <a:pPr marL="285750" indent="-285750">
              <a:spcBef>
                <a:spcPct val="0"/>
              </a:spcBef>
              <a:defRPr/>
            </a:pPr>
            <a:r>
              <a:rPr lang="fr-FR" altLang="en-US" sz="2400" dirty="0">
                <a:solidFill>
                  <a:srgbClr val="000000"/>
                </a:solidFill>
                <a:cs typeface="Arial" panose="020B0604020202020204" pitchFamily="34" charset="0"/>
              </a:rPr>
              <a:t>Suivi des progrès réalisés entre et au sein des villes </a:t>
            </a:r>
            <a:endParaRPr lang="en-US" altLang="en-US" sz="2400" dirty="0">
              <a:solidFill>
                <a:srgbClr val="000000"/>
              </a:solidFill>
              <a:cs typeface="Arial" panose="020B0604020202020204" pitchFamily="34" charset="0"/>
            </a:endParaRPr>
          </a:p>
        </p:txBody>
      </p:sp>
      <p:sp>
        <p:nvSpPr>
          <p:cNvPr id="4" name="Down Arrow 3">
            <a:extLst>
              <a:ext uri="{FF2B5EF4-FFF2-40B4-BE49-F238E27FC236}">
                <a16:creationId xmlns:a16="http://schemas.microsoft.com/office/drawing/2014/main" id="{4FF16390-0E40-41B4-9CC7-1ED548D0C43D}"/>
              </a:ext>
            </a:extLst>
          </p:cNvPr>
          <p:cNvSpPr>
            <a:spLocks noChangeArrowheads="1"/>
          </p:cNvSpPr>
          <p:nvPr/>
        </p:nvSpPr>
        <p:spPr bwMode="auto">
          <a:xfrm>
            <a:off x="1878012" y="2484487"/>
            <a:ext cx="657225" cy="361950"/>
          </a:xfrm>
          <a:prstGeom prst="downArrow">
            <a:avLst>
              <a:gd name="adj1" fmla="val 50000"/>
              <a:gd name="adj2" fmla="val 50000"/>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lIns="91430" tIns="45715" rIns="91430" bIns="45715" anchor="ctr"/>
          <a:lstStyle/>
          <a:p>
            <a:pPr algn="ctr" eaLnBrk="1" hangingPunct="1">
              <a:defRPr/>
            </a:pPr>
            <a:endParaRPr lang="en-US">
              <a:solidFill>
                <a:schemeClr val="lt1"/>
              </a:solidFill>
            </a:endParaRPr>
          </a:p>
        </p:txBody>
      </p:sp>
    </p:spTree>
    <p:extLst>
      <p:ext uri="{BB962C8B-B14F-4D97-AF65-F5344CB8AC3E}">
        <p14:creationId xmlns:p14="http://schemas.microsoft.com/office/powerpoint/2010/main" val="28563891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7" descr="footer">
            <a:extLst>
              <a:ext uri="{FF2B5EF4-FFF2-40B4-BE49-F238E27FC236}">
                <a16:creationId xmlns:a16="http://schemas.microsoft.com/office/drawing/2014/main" id="{91822040-A855-4CB5-8AA3-A73B970249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89999"/>
          <a:stretch>
            <a:fillRect/>
          </a:stretch>
        </p:blipFill>
        <p:spPr bwMode="auto">
          <a:xfrm>
            <a:off x="0" y="634365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tangolo 3">
            <a:extLst>
              <a:ext uri="{FF2B5EF4-FFF2-40B4-BE49-F238E27FC236}">
                <a16:creationId xmlns:a16="http://schemas.microsoft.com/office/drawing/2014/main" id="{EB627DAC-2A06-4B2B-BB33-A4F8274131DF}"/>
              </a:ext>
            </a:extLst>
          </p:cNvPr>
          <p:cNvSpPr/>
          <p:nvPr/>
        </p:nvSpPr>
        <p:spPr>
          <a:xfrm>
            <a:off x="163436" y="819460"/>
            <a:ext cx="8817128" cy="6001643"/>
          </a:xfrm>
          <a:prstGeom prst="rect">
            <a:avLst/>
          </a:prstGeom>
          <a:solidFill>
            <a:schemeClr val="accent6">
              <a:lumMod val="75000"/>
              <a:alpha val="28000"/>
            </a:schemeClr>
          </a:solidFill>
        </p:spPr>
        <p:txBody>
          <a:bodyPr wrap="square">
            <a:spAutoFit/>
          </a:bodyPr>
          <a:lstStyle/>
          <a:p>
            <a:pPr marL="214313" indent="-214313">
              <a:buFont typeface="Wingdings" panose="05000000000000000000" pitchFamily="2" charset="2"/>
              <a:buChar char="§"/>
              <a:defRPr/>
            </a:pPr>
            <a:r>
              <a:rPr lang="fr-FR" sz="2400" dirty="0">
                <a:cs typeface="Arial"/>
              </a:rPr>
              <a:t>Comment gérer les besoins en données spatiales</a:t>
            </a:r>
            <a:r>
              <a:rPr lang="en-US" sz="2400" dirty="0">
                <a:cs typeface="Arial"/>
              </a:rPr>
              <a:t>?</a:t>
            </a:r>
          </a:p>
          <a:p>
            <a:pPr marL="671513" lvl="1" indent="-214313">
              <a:buFont typeface="Wingdings" panose="05000000000000000000" pitchFamily="2" charset="2"/>
              <a:buChar char="§"/>
              <a:defRPr/>
            </a:pPr>
            <a:r>
              <a:rPr lang="en-US" sz="2400" dirty="0" err="1">
                <a:cs typeface="Arial"/>
              </a:rPr>
              <a:t>Besoins</a:t>
            </a:r>
            <a:r>
              <a:rPr lang="en-US" sz="2400" dirty="0">
                <a:cs typeface="Arial"/>
              </a:rPr>
              <a:t> </a:t>
            </a:r>
            <a:r>
              <a:rPr lang="en-US" sz="2400" dirty="0" err="1">
                <a:cs typeface="Arial"/>
              </a:rPr>
              <a:t>technologiques</a:t>
            </a:r>
            <a:r>
              <a:rPr lang="en-US" sz="2400" dirty="0">
                <a:cs typeface="Arial"/>
              </a:rPr>
              <a:t> pour le </a:t>
            </a:r>
            <a:r>
              <a:rPr lang="en-US" sz="2400" dirty="0" err="1">
                <a:cs typeface="Arial"/>
              </a:rPr>
              <a:t>suivi</a:t>
            </a:r>
            <a:endParaRPr lang="en-US" sz="2400" dirty="0">
              <a:cs typeface="Arial"/>
            </a:endParaRPr>
          </a:p>
          <a:p>
            <a:pPr marL="214313" indent="-214313">
              <a:buFont typeface="Wingdings" panose="05000000000000000000" pitchFamily="2" charset="2"/>
              <a:buChar char="§"/>
              <a:defRPr/>
            </a:pPr>
            <a:endParaRPr lang="fr-FR" sz="2400" dirty="0">
              <a:cs typeface="Arial"/>
            </a:endParaRPr>
          </a:p>
          <a:p>
            <a:pPr marL="214313" indent="-214313">
              <a:buFont typeface="Wingdings" panose="05000000000000000000" pitchFamily="2" charset="2"/>
              <a:buChar char="§"/>
              <a:defRPr/>
            </a:pPr>
            <a:r>
              <a:rPr lang="fr-FR" sz="2400" dirty="0">
                <a:cs typeface="Arial"/>
              </a:rPr>
              <a:t>Comment faire face aux pays avec de nombreuses villes / centres urbains</a:t>
            </a:r>
            <a:r>
              <a:rPr lang="en-US" sz="2400" dirty="0">
                <a:cs typeface="Arial"/>
              </a:rPr>
              <a:t>?</a:t>
            </a:r>
          </a:p>
          <a:p>
            <a:pPr marL="214313" indent="-214313">
              <a:buFont typeface="Wingdings" panose="05000000000000000000" pitchFamily="2" charset="2"/>
              <a:buChar char="§"/>
              <a:defRPr/>
            </a:pPr>
            <a:endParaRPr lang="en-US" sz="2400" dirty="0">
              <a:cs typeface="Arial"/>
            </a:endParaRPr>
          </a:p>
          <a:p>
            <a:pPr marL="214313" indent="-214313">
              <a:buFont typeface="Wingdings" panose="05000000000000000000" pitchFamily="2" charset="2"/>
              <a:buChar char="§"/>
              <a:defRPr/>
            </a:pPr>
            <a:r>
              <a:rPr lang="fr-FR" sz="2400" dirty="0">
                <a:cs typeface="Arial"/>
              </a:rPr>
              <a:t>Variations dans la compréhension des problèmes de définition des indicateurs à différents niveaux</a:t>
            </a:r>
          </a:p>
          <a:p>
            <a:pPr>
              <a:defRPr/>
            </a:pPr>
            <a:endParaRPr lang="en-US" sz="2400" dirty="0">
              <a:cs typeface="Arial"/>
            </a:endParaRPr>
          </a:p>
          <a:p>
            <a:pPr marL="214313" indent="-214313">
              <a:buFont typeface="Wingdings" panose="05000000000000000000" pitchFamily="2" charset="2"/>
              <a:buChar char="§"/>
              <a:defRPr/>
            </a:pPr>
            <a:r>
              <a:rPr lang="fr-FR" sz="2400" dirty="0">
                <a:cs typeface="Arial"/>
              </a:rPr>
              <a:t>Définir ce qu'est une ville ou une zone urbaine ou des établissements humains</a:t>
            </a:r>
            <a:r>
              <a:rPr lang="en-US" sz="2400" dirty="0">
                <a:cs typeface="Arial"/>
              </a:rPr>
              <a:t>? </a:t>
            </a:r>
          </a:p>
          <a:p>
            <a:pPr>
              <a:defRPr/>
            </a:pPr>
            <a:endParaRPr lang="en-US" sz="2400" dirty="0">
              <a:cs typeface="Arial"/>
            </a:endParaRPr>
          </a:p>
          <a:p>
            <a:pPr marL="214313" indent="-214313">
              <a:buFont typeface="Wingdings" panose="05000000000000000000" pitchFamily="2" charset="2"/>
              <a:buChar char="§"/>
              <a:defRPr/>
            </a:pPr>
            <a:r>
              <a:rPr lang="en-US" sz="2400" dirty="0" err="1">
                <a:cs typeface="Arial"/>
              </a:rPr>
              <a:t>Différents</a:t>
            </a:r>
            <a:r>
              <a:rPr lang="en-US" sz="2400" dirty="0">
                <a:cs typeface="Arial"/>
              </a:rPr>
              <a:t> </a:t>
            </a:r>
            <a:r>
              <a:rPr lang="en-US" sz="2400" dirty="0" err="1">
                <a:cs typeface="Arial"/>
              </a:rPr>
              <a:t>niveaux</a:t>
            </a:r>
            <a:r>
              <a:rPr lang="en-US" sz="2400" dirty="0">
                <a:cs typeface="Arial"/>
              </a:rPr>
              <a:t> de </a:t>
            </a:r>
            <a:r>
              <a:rPr lang="en-US" sz="2400" dirty="0" err="1">
                <a:cs typeface="Arial"/>
              </a:rPr>
              <a:t>collecte</a:t>
            </a:r>
            <a:r>
              <a:rPr lang="en-US" sz="2400" dirty="0">
                <a:cs typeface="Arial"/>
              </a:rPr>
              <a:t>, </a:t>
            </a:r>
            <a:r>
              <a:rPr lang="en-US" sz="2400" dirty="0" err="1">
                <a:cs typeface="Arial"/>
              </a:rPr>
              <a:t>suivi</a:t>
            </a:r>
            <a:r>
              <a:rPr lang="en-US" sz="2400" dirty="0">
                <a:cs typeface="Arial"/>
              </a:rPr>
              <a:t> et revue</a:t>
            </a:r>
          </a:p>
          <a:p>
            <a:pPr marL="214313" indent="-214313">
              <a:buFont typeface="Wingdings" panose="05000000000000000000" pitchFamily="2" charset="2"/>
              <a:buChar char="§"/>
              <a:defRPr/>
            </a:pPr>
            <a:endParaRPr lang="en-US" sz="2400" dirty="0">
              <a:cs typeface="Arial"/>
            </a:endParaRPr>
          </a:p>
          <a:p>
            <a:pPr marL="214313" indent="-214313">
              <a:buFont typeface="Wingdings" panose="05000000000000000000" pitchFamily="2" charset="2"/>
              <a:buChar char="§"/>
              <a:defRPr/>
            </a:pPr>
            <a:r>
              <a:rPr lang="fr-FR" sz="2400" dirty="0">
                <a:cs typeface="Arial"/>
              </a:rPr>
              <a:t>Comment agréger ces données au niveau national ? </a:t>
            </a:r>
          </a:p>
          <a:p>
            <a:pPr marL="214313" indent="-214313">
              <a:buFont typeface="Wingdings" panose="05000000000000000000" pitchFamily="2" charset="2"/>
              <a:buChar char="§"/>
              <a:defRPr/>
            </a:pPr>
            <a:endParaRPr lang="en-US" sz="2400" dirty="0">
              <a:cs typeface="Arial"/>
            </a:endParaRPr>
          </a:p>
        </p:txBody>
      </p:sp>
      <p:sp>
        <p:nvSpPr>
          <p:cNvPr id="17412" name="Shape 265">
            <a:extLst>
              <a:ext uri="{FF2B5EF4-FFF2-40B4-BE49-F238E27FC236}">
                <a16:creationId xmlns:a16="http://schemas.microsoft.com/office/drawing/2014/main" id="{E1D3D2EF-7DA3-4C89-A308-B089245CA177}"/>
              </a:ext>
            </a:extLst>
          </p:cNvPr>
          <p:cNvSpPr>
            <a:spLocks noChangeArrowheads="1"/>
          </p:cNvSpPr>
          <p:nvPr/>
        </p:nvSpPr>
        <p:spPr bwMode="auto">
          <a:xfrm>
            <a:off x="400613" y="170446"/>
            <a:ext cx="70866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16002" tIns="16002" rIns="16002" bIns="16002"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fr-FR" altLang="en-US" sz="2100" b="1" dirty="0">
                <a:solidFill>
                  <a:srgbClr val="0033CC"/>
                </a:solidFill>
                <a:latin typeface="Arial" panose="020B0604020202020204" pitchFamily="34" charset="0"/>
                <a:cs typeface="Arial" panose="020B0604020202020204" pitchFamily="34" charset="0"/>
                <a:sym typeface="Arial" panose="020B0604020202020204" pitchFamily="34" charset="0"/>
              </a:rPr>
              <a:t>Certains défis liés a la mise en œuvre de l’ODD 11 ...</a:t>
            </a:r>
          </a:p>
        </p:txBody>
      </p:sp>
    </p:spTree>
    <p:extLst>
      <p:ext uri="{BB962C8B-B14F-4D97-AF65-F5344CB8AC3E}">
        <p14:creationId xmlns:p14="http://schemas.microsoft.com/office/powerpoint/2010/main" val="19450590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tunisia map and flaf.jpeg">
            <a:extLst>
              <a:ext uri="{FF2B5EF4-FFF2-40B4-BE49-F238E27FC236}">
                <a16:creationId xmlns:a16="http://schemas.microsoft.com/office/drawing/2014/main" id="{6DB39EE0-5CDF-4CBF-B7A2-829A819ABC5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29001" y="1943100"/>
            <a:ext cx="14001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7" descr="footer">
            <a:extLst>
              <a:ext uri="{FF2B5EF4-FFF2-40B4-BE49-F238E27FC236}">
                <a16:creationId xmlns:a16="http://schemas.microsoft.com/office/drawing/2014/main" id="{C533F838-F438-464F-9936-D12E68ADFA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9999"/>
          <a:stretch>
            <a:fillRect/>
          </a:stretch>
        </p:blipFill>
        <p:spPr bwMode="auto">
          <a:xfrm>
            <a:off x="0" y="634073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frica map.png">
            <a:extLst>
              <a:ext uri="{FF2B5EF4-FFF2-40B4-BE49-F238E27FC236}">
                <a16:creationId xmlns:a16="http://schemas.microsoft.com/office/drawing/2014/main" id="{FE35A156-F784-427D-AFF1-50AACA7BB6BC}"/>
              </a:ext>
            </a:extLst>
          </p:cNvPr>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3357" y="1905000"/>
            <a:ext cx="3760200" cy="3067050"/>
          </a:xfrm>
          <a:prstGeom prst="rect">
            <a:avLst/>
          </a:prstGeom>
        </p:spPr>
      </p:pic>
      <p:pic>
        <p:nvPicPr>
          <p:cNvPr id="19462" name="Picture 3" descr="botswana map and flag.jpeg">
            <a:extLst>
              <a:ext uri="{FF2B5EF4-FFF2-40B4-BE49-F238E27FC236}">
                <a16:creationId xmlns:a16="http://schemas.microsoft.com/office/drawing/2014/main" id="{DB111A77-7D85-4BC9-8E36-FF15BA49C06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3886200"/>
            <a:ext cx="208915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ight Arrow 5">
            <a:extLst>
              <a:ext uri="{FF2B5EF4-FFF2-40B4-BE49-F238E27FC236}">
                <a16:creationId xmlns:a16="http://schemas.microsoft.com/office/drawing/2014/main" id="{33B20687-DD2F-4D83-9D1E-B4B4FB947018}"/>
              </a:ext>
            </a:extLst>
          </p:cNvPr>
          <p:cNvSpPr>
            <a:spLocks noChangeArrowheads="1"/>
          </p:cNvSpPr>
          <p:nvPr/>
        </p:nvSpPr>
        <p:spPr bwMode="auto">
          <a:xfrm rot="577305">
            <a:off x="2622550" y="4227514"/>
            <a:ext cx="992188" cy="300037"/>
          </a:xfrm>
          <a:prstGeom prst="rightArrow">
            <a:avLst>
              <a:gd name="adj1" fmla="val 50000"/>
              <a:gd name="adj2" fmla="val 49772"/>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lIns="91430" tIns="45715" rIns="91430" bIns="45715" anchor="ctr"/>
          <a:lstStyle/>
          <a:p>
            <a:pPr algn="ctr">
              <a:defRPr/>
            </a:pPr>
            <a:endParaRPr lang="en-US">
              <a:solidFill>
                <a:schemeClr val="lt1"/>
              </a:solidFill>
            </a:endParaRPr>
          </a:p>
        </p:txBody>
      </p:sp>
      <p:sp>
        <p:nvSpPr>
          <p:cNvPr id="14" name="Right Arrow 13">
            <a:extLst>
              <a:ext uri="{FF2B5EF4-FFF2-40B4-BE49-F238E27FC236}">
                <a16:creationId xmlns:a16="http://schemas.microsoft.com/office/drawing/2014/main" id="{E574276F-F9DA-4387-96B7-F122B16B0D82}"/>
              </a:ext>
            </a:extLst>
          </p:cNvPr>
          <p:cNvSpPr>
            <a:spLocks noChangeArrowheads="1"/>
          </p:cNvSpPr>
          <p:nvPr/>
        </p:nvSpPr>
        <p:spPr bwMode="auto">
          <a:xfrm rot="873643">
            <a:off x="2695576" y="2424114"/>
            <a:ext cx="900113" cy="255587"/>
          </a:xfrm>
          <a:prstGeom prst="rightArrow">
            <a:avLst>
              <a:gd name="adj1" fmla="val 50000"/>
              <a:gd name="adj2" fmla="val 50120"/>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lIns="91430" tIns="45715" rIns="91430" bIns="45715" anchor="ctr"/>
          <a:lstStyle/>
          <a:p>
            <a:pPr algn="ctr">
              <a:defRPr/>
            </a:pPr>
            <a:endParaRPr lang="en-US">
              <a:solidFill>
                <a:schemeClr val="lt1"/>
              </a:solidFill>
            </a:endParaRPr>
          </a:p>
        </p:txBody>
      </p:sp>
      <p:sp>
        <p:nvSpPr>
          <p:cNvPr id="43017" name="TextBox 1">
            <a:extLst>
              <a:ext uri="{FF2B5EF4-FFF2-40B4-BE49-F238E27FC236}">
                <a16:creationId xmlns:a16="http://schemas.microsoft.com/office/drawing/2014/main" id="{C88C87E1-09DB-4187-B12D-3D5504D31514}"/>
              </a:ext>
            </a:extLst>
          </p:cNvPr>
          <p:cNvSpPr txBox="1">
            <a:spLocks noChangeArrowheads="1"/>
          </p:cNvSpPr>
          <p:nvPr/>
        </p:nvSpPr>
        <p:spPr bwMode="auto">
          <a:xfrm>
            <a:off x="26988" y="4876801"/>
            <a:ext cx="3402012" cy="646113"/>
          </a:xfrm>
          <a:prstGeom prst="rect">
            <a:avLst/>
          </a:prstGeom>
          <a:noFill/>
          <a:ln w="9525">
            <a:solidFill>
              <a:schemeClr val="bg1">
                <a:lumMod val="95000"/>
              </a:schemeClr>
            </a:solidFill>
            <a:miter lim="800000"/>
            <a:headEnd/>
            <a:tailEnd/>
          </a:ln>
          <a:extLst>
            <a:ext uri="{909E8E84-426E-40DD-AFC4-6F175D3DCCD1}">
              <a14:hiddenFill xmlns:a14="http://schemas.microsoft.com/office/drawing/2010/main">
                <a:solidFill>
                  <a:srgbClr val="FFFFFF"/>
                </a:solidFill>
              </a14:hiddenFill>
            </a:ext>
          </a:extLst>
        </p:spPr>
        <p:txBody>
          <a:bodyPr lIns="91430" tIns="45715" rIns="91430" bIns="45715">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defRPr/>
            </a:pPr>
            <a:r>
              <a:rPr lang="en-US" b="1" dirty="0"/>
              <a:t>Le </a:t>
            </a:r>
            <a:r>
              <a:rPr lang="en-US" b="1" dirty="0" err="1"/>
              <a:t>projet</a:t>
            </a:r>
            <a:r>
              <a:rPr lang="en-US" b="1" dirty="0"/>
              <a:t> sera </a:t>
            </a:r>
            <a:r>
              <a:rPr lang="en-US" b="1" dirty="0" err="1"/>
              <a:t>aussi</a:t>
            </a:r>
            <a:r>
              <a:rPr lang="en-US" b="1" dirty="0"/>
              <a:t> </a:t>
            </a:r>
            <a:r>
              <a:rPr lang="en-US" b="1" dirty="0" err="1"/>
              <a:t>mis</a:t>
            </a:r>
            <a:r>
              <a:rPr lang="en-US" b="1" dirty="0"/>
              <a:t> </a:t>
            </a:r>
            <a:r>
              <a:rPr lang="en-US" b="1" dirty="0" err="1"/>
              <a:t>en</a:t>
            </a:r>
            <a:r>
              <a:rPr lang="en-US" b="1" dirty="0"/>
              <a:t> oeuvre </a:t>
            </a:r>
            <a:r>
              <a:rPr lang="en-US" b="1" dirty="0" err="1"/>
              <a:t>en</a:t>
            </a:r>
            <a:r>
              <a:rPr lang="en-US" b="1" dirty="0"/>
              <a:t> Equateur et </a:t>
            </a:r>
            <a:r>
              <a:rPr lang="en-US" b="1" dirty="0" err="1"/>
              <a:t>Colombie</a:t>
            </a:r>
            <a:endParaRPr lang="en-US" b="1" dirty="0"/>
          </a:p>
        </p:txBody>
      </p:sp>
      <p:pic>
        <p:nvPicPr>
          <p:cNvPr id="19466" name="Immagine 14" descr="global-goals-full-icons.png__2318x1180_q85_crop_subsampling-2_upscale.jpg">
            <a:extLst>
              <a:ext uri="{FF2B5EF4-FFF2-40B4-BE49-F238E27FC236}">
                <a16:creationId xmlns:a16="http://schemas.microsoft.com/office/drawing/2014/main" id="{F381BC29-9E5E-4348-A180-9CE47D5DF1A8}"/>
              </a:ext>
            </a:extLst>
          </p:cNvPr>
          <p:cNvPicPr>
            <a:picLocks noChangeAspect="1"/>
          </p:cNvPicPr>
          <p:nvPr/>
        </p:nvPicPr>
        <p:blipFill>
          <a:blip r:embed="rId6">
            <a:extLst>
              <a:ext uri="{28A0092B-C50C-407E-A947-70E740481C1C}">
                <a14:useLocalDpi xmlns:a14="http://schemas.microsoft.com/office/drawing/2010/main" val="0"/>
              </a:ext>
            </a:extLst>
          </a:blip>
          <a:srcRect l="66667" t="34653" r="17882" b="35335"/>
          <a:stretch>
            <a:fillRect/>
          </a:stretch>
        </p:blipFill>
        <p:spPr bwMode="auto">
          <a:xfrm>
            <a:off x="1524000" y="2686050"/>
            <a:ext cx="12334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ttangolo 2">
            <a:extLst>
              <a:ext uri="{FF2B5EF4-FFF2-40B4-BE49-F238E27FC236}">
                <a16:creationId xmlns:a16="http://schemas.microsoft.com/office/drawing/2014/main" id="{53B24093-B145-4496-A4BF-A65718E4DFBB}"/>
              </a:ext>
            </a:extLst>
          </p:cNvPr>
          <p:cNvSpPr/>
          <p:nvPr/>
        </p:nvSpPr>
        <p:spPr>
          <a:xfrm>
            <a:off x="4572000" y="3087152"/>
            <a:ext cx="4267200" cy="3232150"/>
          </a:xfrm>
          <a:prstGeom prst="rect">
            <a:avLst/>
          </a:prstGeom>
        </p:spPr>
        <p:txBody>
          <a:bodyPr lIns="91430" tIns="45715" rIns="91430" bIns="45715">
            <a:spAutoFit/>
          </a:bodyPr>
          <a:lstStyle/>
          <a:p>
            <a:pPr algn="just">
              <a:defRPr/>
            </a:pPr>
            <a:r>
              <a:rPr lang="fr-FR" sz="2400" b="1" dirty="0">
                <a:ea typeface="Arial" charset="0"/>
                <a:cs typeface="Calibri" panose="020F0502020204030204" pitchFamily="34" charset="0"/>
              </a:rPr>
              <a:t>Le projet aidera les pays à : </a:t>
            </a:r>
          </a:p>
          <a:p>
            <a:pPr marL="342900" indent="-342900" algn="just">
              <a:buFont typeface="Arial" panose="020B0604020202020204" pitchFamily="34" charset="0"/>
              <a:buChar char="•"/>
              <a:defRPr/>
            </a:pPr>
            <a:r>
              <a:rPr lang="fr-FR" dirty="0">
                <a:ea typeface="Arial" charset="0"/>
                <a:cs typeface="Calibri" panose="020F0502020204030204" pitchFamily="34" charset="0"/>
              </a:rPr>
              <a:t>Concevoir des outils de suivi pour améliorer la disponibilité et l’accès aux données au niveau des villes  &amp; niveau national pour une revue systématique au fil du temps </a:t>
            </a:r>
          </a:p>
          <a:p>
            <a:pPr marL="342900" indent="-342900" algn="just">
              <a:buFont typeface="Arial" panose="020B0604020202020204" pitchFamily="34" charset="0"/>
              <a:buChar char="•"/>
              <a:defRPr/>
            </a:pPr>
            <a:r>
              <a:rPr lang="fr-FR" dirty="0">
                <a:ea typeface="Arial" charset="0"/>
                <a:cs typeface="Calibri" panose="020F0502020204030204" pitchFamily="34" charset="0"/>
              </a:rPr>
              <a:t>Créer un échantillon cohérent des villes pour le suivi/revue au niveau national (territoire, histoire, géographie, taille) </a:t>
            </a:r>
          </a:p>
          <a:p>
            <a:pPr marL="342900" indent="-342900" algn="just">
              <a:buFont typeface="Arial" panose="020B0604020202020204" pitchFamily="34" charset="0"/>
              <a:buChar char="•"/>
              <a:defRPr/>
            </a:pPr>
            <a:r>
              <a:rPr lang="fr-FR" dirty="0">
                <a:ea typeface="Arial" charset="0"/>
                <a:cs typeface="Calibri" panose="020F0502020204030204" pitchFamily="34" charset="0"/>
              </a:rPr>
              <a:t>Renforcer les capacités de production de données de qualité</a:t>
            </a:r>
          </a:p>
        </p:txBody>
      </p:sp>
      <p:sp>
        <p:nvSpPr>
          <p:cNvPr id="15" name="Rectangle 9">
            <a:extLst>
              <a:ext uri="{FF2B5EF4-FFF2-40B4-BE49-F238E27FC236}">
                <a16:creationId xmlns:a16="http://schemas.microsoft.com/office/drawing/2014/main" id="{21FABF8F-AA89-4B17-BF03-87FFB6B12217}"/>
              </a:ext>
            </a:extLst>
          </p:cNvPr>
          <p:cNvSpPr>
            <a:spLocks noChangeArrowheads="1"/>
          </p:cNvSpPr>
          <p:nvPr/>
        </p:nvSpPr>
        <p:spPr bwMode="auto">
          <a:xfrm>
            <a:off x="537420" y="162752"/>
            <a:ext cx="70087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800">
                <a:solidFill>
                  <a:schemeClr val="tx1"/>
                </a:solidFill>
                <a:latin typeface="Arial" charset="0"/>
                <a:cs typeface="Arial" charset="0"/>
              </a:defRPr>
            </a:lvl1pPr>
            <a:lvl2pPr marL="742950" indent="-285750" eaLnBrk="0" hangingPunct="0">
              <a:spcBef>
                <a:spcPct val="20000"/>
              </a:spcBef>
              <a:buSzPct val="65000"/>
              <a:buChar char="o"/>
              <a:defRPr sz="2400">
                <a:solidFill>
                  <a:schemeClr val="tx1"/>
                </a:solidFill>
                <a:latin typeface="Arial" charset="0"/>
                <a:cs typeface="Arial" charset="0"/>
              </a:defRPr>
            </a:lvl2pPr>
            <a:lvl3pPr marL="1143000" indent="-228600" eaLnBrk="0" hangingPunct="0">
              <a:spcBef>
                <a:spcPct val="20000"/>
              </a:spcBef>
              <a:buFont typeface="Verdana" pitchFamily="34" charset="0"/>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None/>
              <a:defRPr/>
            </a:pPr>
            <a:r>
              <a:rPr lang="en-US" altLang="en-US" sz="3200" b="1" u="sng" dirty="0" err="1">
                <a:solidFill>
                  <a:srgbClr val="00B0F0"/>
                </a:solidFill>
                <a:latin typeface="+mn-lt"/>
              </a:rPr>
              <a:t>Activités</a:t>
            </a:r>
            <a:r>
              <a:rPr lang="en-US" altLang="en-US" sz="3200" b="1" u="sng" dirty="0">
                <a:solidFill>
                  <a:srgbClr val="00B0F0"/>
                </a:solidFill>
                <a:latin typeface="+mn-lt"/>
              </a:rPr>
              <a:t> de </a:t>
            </a:r>
            <a:r>
              <a:rPr lang="en-US" altLang="en-US" sz="3200" b="1" u="sng" dirty="0" err="1">
                <a:solidFill>
                  <a:srgbClr val="00B0F0"/>
                </a:solidFill>
                <a:latin typeface="+mn-lt"/>
              </a:rPr>
              <a:t>renforcement</a:t>
            </a:r>
            <a:r>
              <a:rPr lang="en-US" altLang="en-US" sz="3200" b="1" u="sng" dirty="0">
                <a:solidFill>
                  <a:srgbClr val="00B0F0"/>
                </a:solidFill>
                <a:latin typeface="+mn-lt"/>
              </a:rPr>
              <a:t> des </a:t>
            </a:r>
            <a:r>
              <a:rPr lang="en-US" altLang="en-US" sz="3200" b="1" u="sng" dirty="0" err="1">
                <a:solidFill>
                  <a:srgbClr val="00B0F0"/>
                </a:solidFill>
                <a:latin typeface="+mn-lt"/>
              </a:rPr>
              <a:t>capacités</a:t>
            </a:r>
            <a:endParaRPr lang="en-US" altLang="en-US" sz="3200" b="1" u="sng" dirty="0">
              <a:solidFill>
                <a:srgbClr val="00B0F0"/>
              </a:solidFill>
              <a:latin typeface="+mn-lt"/>
            </a:endParaRPr>
          </a:p>
        </p:txBody>
      </p:sp>
      <p:sp>
        <p:nvSpPr>
          <p:cNvPr id="13" name="TextBox 1">
            <a:extLst>
              <a:ext uri="{FF2B5EF4-FFF2-40B4-BE49-F238E27FC236}">
                <a16:creationId xmlns:a16="http://schemas.microsoft.com/office/drawing/2014/main" id="{601447CA-97DD-4621-B12F-E52596BD1331}"/>
              </a:ext>
            </a:extLst>
          </p:cNvPr>
          <p:cNvSpPr txBox="1">
            <a:spLocks noChangeArrowheads="1"/>
          </p:cNvSpPr>
          <p:nvPr/>
        </p:nvSpPr>
        <p:spPr bwMode="auto">
          <a:xfrm>
            <a:off x="411207" y="819221"/>
            <a:ext cx="8053307" cy="212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lnSpc>
                <a:spcPct val="110000"/>
              </a:lnSpc>
              <a:defRPr/>
            </a:pPr>
            <a:r>
              <a:rPr lang="fr-FR" sz="2000" b="1" dirty="0"/>
              <a:t>Projet pilote: </a:t>
            </a:r>
            <a:r>
              <a:rPr lang="fr-FR" sz="2000" b="1" dirty="0">
                <a:solidFill>
                  <a:schemeClr val="tx2">
                    <a:lumMod val="60000"/>
                    <a:lumOff val="40000"/>
                  </a:schemeClr>
                </a:solidFill>
              </a:rPr>
              <a:t>Renforcer la capacité des quatre pays sélectionnés en Afrique et en Amérique latine pour mesurer, faire le suivi et la revue des indicateurs de l’ODD 11 et d’autres </a:t>
            </a:r>
            <a:r>
              <a:rPr lang="fr-FR" sz="2000" b="1" dirty="0" err="1">
                <a:solidFill>
                  <a:schemeClr val="tx2">
                    <a:lumMod val="60000"/>
                    <a:lumOff val="40000"/>
                  </a:schemeClr>
                </a:solidFill>
              </a:rPr>
              <a:t>ODDs</a:t>
            </a:r>
            <a:r>
              <a:rPr lang="fr-FR" sz="2000" b="1" dirty="0">
                <a:solidFill>
                  <a:schemeClr val="tx2">
                    <a:lumMod val="60000"/>
                    <a:lumOff val="40000"/>
                  </a:schemeClr>
                </a:solidFill>
              </a:rPr>
              <a:t> avec une composante urbaine</a:t>
            </a:r>
          </a:p>
          <a:p>
            <a:pPr eaLnBrk="1" hangingPunct="1">
              <a:lnSpc>
                <a:spcPct val="110000"/>
              </a:lnSpc>
              <a:defRPr/>
            </a:pPr>
            <a:r>
              <a:rPr lang="en-US" altLang="en-US" sz="2000" b="1" dirty="0"/>
              <a:t> </a:t>
            </a:r>
          </a:p>
          <a:p>
            <a:pPr eaLnBrk="1" hangingPunct="1">
              <a:lnSpc>
                <a:spcPct val="110000"/>
              </a:lnSpc>
              <a:defRPr/>
            </a:pPr>
            <a:r>
              <a:rPr lang="en-US" altLang="en-US" sz="2000" b="1" dirty="0"/>
              <a:t> </a:t>
            </a:r>
          </a:p>
          <a:p>
            <a:pPr eaLnBrk="1" hangingPunct="1">
              <a:lnSpc>
                <a:spcPct val="110000"/>
              </a:lnSpc>
              <a:defRPr/>
            </a:pPr>
            <a:endParaRPr lang="en-US" altLang="en-US" sz="2000" b="1" dirty="0"/>
          </a:p>
        </p:txBody>
      </p:sp>
      <p:sp>
        <p:nvSpPr>
          <p:cNvPr id="2" name="TextBox 1">
            <a:extLst>
              <a:ext uri="{FF2B5EF4-FFF2-40B4-BE49-F238E27FC236}">
                <a16:creationId xmlns:a16="http://schemas.microsoft.com/office/drawing/2014/main" id="{75230613-DE4B-46C6-9B7F-021E6C1867D1}"/>
              </a:ext>
            </a:extLst>
          </p:cNvPr>
          <p:cNvSpPr txBox="1"/>
          <p:nvPr/>
        </p:nvSpPr>
        <p:spPr>
          <a:xfrm>
            <a:off x="-44953" y="5929906"/>
            <a:ext cx="4023188" cy="400110"/>
          </a:xfrm>
          <a:prstGeom prst="rect">
            <a:avLst/>
          </a:prstGeom>
          <a:noFill/>
        </p:spPr>
        <p:txBody>
          <a:bodyPr wrap="square" rtlCol="0">
            <a:spAutoFit/>
          </a:bodyPr>
          <a:lstStyle/>
          <a:p>
            <a:r>
              <a:rPr lang="en-US" sz="2000" b="1" dirty="0"/>
              <a:t>Collaboration avec CEA et CEPAL</a:t>
            </a:r>
          </a:p>
        </p:txBody>
      </p:sp>
    </p:spTree>
    <p:extLst>
      <p:ext uri="{BB962C8B-B14F-4D97-AF65-F5344CB8AC3E}">
        <p14:creationId xmlns:p14="http://schemas.microsoft.com/office/powerpoint/2010/main" val="33103034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7" descr="footer">
            <a:extLst>
              <a:ext uri="{FF2B5EF4-FFF2-40B4-BE49-F238E27FC236}">
                <a16:creationId xmlns:a16="http://schemas.microsoft.com/office/drawing/2014/main" id="{DDBEB0F5-CBF3-42E0-84E6-3A5C9E34FA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89999"/>
          <a:stretch>
            <a:fillRect/>
          </a:stretch>
        </p:blipFill>
        <p:spPr bwMode="auto">
          <a:xfrm>
            <a:off x="0" y="634365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9">
            <a:extLst>
              <a:ext uri="{FF2B5EF4-FFF2-40B4-BE49-F238E27FC236}">
                <a16:creationId xmlns:a16="http://schemas.microsoft.com/office/drawing/2014/main" id="{81970DD8-39C4-4A54-9C9F-FA2DCE6E0A47}"/>
              </a:ext>
            </a:extLst>
          </p:cNvPr>
          <p:cNvSpPr>
            <a:spLocks noChangeArrowheads="1"/>
          </p:cNvSpPr>
          <p:nvPr/>
        </p:nvSpPr>
        <p:spPr bwMode="auto">
          <a:xfrm>
            <a:off x="2667000" y="220195"/>
            <a:ext cx="34229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800">
                <a:solidFill>
                  <a:schemeClr val="tx1"/>
                </a:solidFill>
                <a:latin typeface="Arial" charset="0"/>
                <a:cs typeface="Arial" charset="0"/>
              </a:defRPr>
            </a:lvl1pPr>
            <a:lvl2pPr marL="742950" indent="-285750" eaLnBrk="0" hangingPunct="0">
              <a:spcBef>
                <a:spcPct val="20000"/>
              </a:spcBef>
              <a:buSzPct val="65000"/>
              <a:buChar char="o"/>
              <a:defRPr sz="2400">
                <a:solidFill>
                  <a:schemeClr val="tx1"/>
                </a:solidFill>
                <a:latin typeface="Arial" charset="0"/>
                <a:cs typeface="Arial" charset="0"/>
              </a:defRPr>
            </a:lvl2pPr>
            <a:lvl3pPr marL="1143000" indent="-228600" eaLnBrk="0" hangingPunct="0">
              <a:spcBef>
                <a:spcPct val="20000"/>
              </a:spcBef>
              <a:buFont typeface="Verdana" pitchFamily="34" charset="0"/>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None/>
              <a:defRPr/>
            </a:pPr>
            <a:r>
              <a:rPr lang="en-US" altLang="en-US" sz="2400" b="1" u="sng" dirty="0" err="1">
                <a:solidFill>
                  <a:srgbClr val="00B0F0"/>
                </a:solidFill>
                <a:latin typeface="+mn-lt"/>
              </a:rPr>
              <a:t>Projet</a:t>
            </a:r>
            <a:r>
              <a:rPr lang="en-US" altLang="en-US" sz="2400" b="1" u="sng" dirty="0">
                <a:solidFill>
                  <a:srgbClr val="00B0F0"/>
                </a:solidFill>
                <a:latin typeface="+mn-lt"/>
              </a:rPr>
              <a:t> </a:t>
            </a:r>
            <a:r>
              <a:rPr lang="en-US" altLang="en-US" sz="2400" b="1" u="sng" dirty="0" err="1">
                <a:solidFill>
                  <a:srgbClr val="00B0F0"/>
                </a:solidFill>
                <a:latin typeface="+mn-lt"/>
              </a:rPr>
              <a:t>pilote</a:t>
            </a:r>
            <a:r>
              <a:rPr lang="en-US" altLang="en-US" sz="2400" b="1" u="sng" dirty="0">
                <a:solidFill>
                  <a:srgbClr val="00B0F0"/>
                </a:solidFill>
                <a:latin typeface="+mn-lt"/>
              </a:rPr>
              <a:t>: </a:t>
            </a:r>
          </a:p>
          <a:p>
            <a:pPr algn="ctr" eaLnBrk="1" hangingPunct="1">
              <a:spcBef>
                <a:spcPct val="0"/>
              </a:spcBef>
              <a:buNone/>
              <a:defRPr/>
            </a:pPr>
            <a:r>
              <a:rPr lang="en-US" altLang="en-US" sz="2400" b="1" u="sng" dirty="0" err="1">
                <a:solidFill>
                  <a:srgbClr val="00B0F0"/>
                </a:solidFill>
                <a:latin typeface="+mn-lt"/>
              </a:rPr>
              <a:t>Approche</a:t>
            </a:r>
            <a:r>
              <a:rPr lang="en-US" altLang="en-US" sz="2400" b="1" u="sng" dirty="0">
                <a:solidFill>
                  <a:srgbClr val="00B0F0"/>
                </a:solidFill>
                <a:latin typeface="+mn-lt"/>
              </a:rPr>
              <a:t> </a:t>
            </a:r>
            <a:r>
              <a:rPr lang="en-US" altLang="en-US" sz="2400" b="1" u="sng" dirty="0" err="1">
                <a:solidFill>
                  <a:srgbClr val="00B0F0"/>
                </a:solidFill>
                <a:latin typeface="+mn-lt"/>
              </a:rPr>
              <a:t>méthodologique</a:t>
            </a:r>
            <a:endParaRPr lang="en-US" altLang="en-US" sz="2400" b="1" u="sng" dirty="0">
              <a:solidFill>
                <a:srgbClr val="00B0F0"/>
              </a:solidFill>
              <a:latin typeface="+mn-lt"/>
            </a:endParaRPr>
          </a:p>
        </p:txBody>
      </p:sp>
      <p:sp>
        <p:nvSpPr>
          <p:cNvPr id="24581" name="TextBox 1">
            <a:extLst>
              <a:ext uri="{FF2B5EF4-FFF2-40B4-BE49-F238E27FC236}">
                <a16:creationId xmlns:a16="http://schemas.microsoft.com/office/drawing/2014/main" id="{DB9FA02D-77C3-4DCE-B708-7440E7EA2066}"/>
              </a:ext>
            </a:extLst>
          </p:cNvPr>
          <p:cNvSpPr txBox="1">
            <a:spLocks noChangeArrowheads="1"/>
          </p:cNvSpPr>
          <p:nvPr/>
        </p:nvSpPr>
        <p:spPr bwMode="auto">
          <a:xfrm>
            <a:off x="69850" y="1301503"/>
            <a:ext cx="5334000" cy="255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eaLnBrk="1" hangingPunct="1">
              <a:defRPr/>
            </a:pPr>
            <a:r>
              <a:rPr lang="en-US" altLang="en-US" sz="2000" b="1" dirty="0"/>
              <a:t> Tester le concept “</a:t>
            </a:r>
            <a:r>
              <a:rPr lang="fr-FR" altLang="en-US" sz="2000" b="1" dirty="0"/>
              <a:t>Échantillon national des villes (ENV) » </a:t>
            </a:r>
          </a:p>
          <a:p>
            <a:pPr marL="342900" indent="-342900" algn="just">
              <a:buFont typeface="Arial" panose="020B0604020202020204" pitchFamily="34" charset="0"/>
              <a:buChar char="•"/>
              <a:defRPr/>
            </a:pPr>
            <a:r>
              <a:rPr lang="fr-FR" altLang="en-US" sz="2000" b="1" dirty="0"/>
              <a:t>C</a:t>
            </a:r>
            <a:r>
              <a:rPr lang="fr-FR" altLang="en-US" sz="2000" dirty="0"/>
              <a:t>omment le système des villes peut fonctionner pour recueillir des données sur les ODD urbains</a:t>
            </a:r>
          </a:p>
          <a:p>
            <a:pPr marL="342900" indent="-342900" algn="just">
              <a:buFont typeface="Arial" panose="020B0604020202020204" pitchFamily="34" charset="0"/>
              <a:buChar char="•"/>
              <a:defRPr/>
            </a:pPr>
            <a:r>
              <a:rPr lang="fr-FR" altLang="en-US" sz="2000" dirty="0"/>
              <a:t>Comment mettre en place un système de flux de données et de gestion pour le suivi a partir du niveau local vers le niveau national</a:t>
            </a:r>
            <a:endParaRPr lang="en-US" altLang="en-US" sz="2000" dirty="0"/>
          </a:p>
        </p:txBody>
      </p:sp>
      <p:pic>
        <p:nvPicPr>
          <p:cNvPr id="20486" name="Picture 1" descr="National_Sample_of_Cities (1).jpg">
            <a:extLst>
              <a:ext uri="{FF2B5EF4-FFF2-40B4-BE49-F238E27FC236}">
                <a16:creationId xmlns:a16="http://schemas.microsoft.com/office/drawing/2014/main" id="{4BA3C327-B468-4987-8FE9-03D97033505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657350"/>
            <a:ext cx="30734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Screen Shot 2017-09-11 at 09.48.45.png">
            <a:extLst>
              <a:ext uri="{FF2B5EF4-FFF2-40B4-BE49-F238E27FC236}">
                <a16:creationId xmlns:a16="http://schemas.microsoft.com/office/drawing/2014/main" id="{E88EDAD9-8790-444A-8A5D-825C3EA171D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3371851"/>
            <a:ext cx="3048000"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7E3BA6D0-64F7-44AA-A2F6-578DDA4F48BE}"/>
              </a:ext>
            </a:extLst>
          </p:cNvPr>
          <p:cNvSpPr>
            <a:spLocks noChangeArrowheads="1"/>
          </p:cNvSpPr>
          <p:nvPr/>
        </p:nvSpPr>
        <p:spPr bwMode="auto">
          <a:xfrm>
            <a:off x="69850" y="3856038"/>
            <a:ext cx="5672138" cy="2308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buFontTx/>
              <a:buNone/>
            </a:pPr>
            <a:r>
              <a:rPr lang="fr-FR" altLang="en-US" sz="2400" dirty="0"/>
              <a:t>L’échantillon fournit des outils pour assurer la cohérence dans l’analyse, la comparabilité des résultats, une évaluation appropriée des progrès, l’uniformité dans le suivi, et une meilleure connexion aux politiques nationales</a:t>
            </a:r>
            <a:endParaRPr lang="en-US" altLang="en-US" sz="2400" dirty="0"/>
          </a:p>
        </p:txBody>
      </p:sp>
    </p:spTree>
    <p:extLst>
      <p:ext uri="{BB962C8B-B14F-4D97-AF65-F5344CB8AC3E}">
        <p14:creationId xmlns:p14="http://schemas.microsoft.com/office/powerpoint/2010/main" val="35300944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7" descr="footer"/>
          <p:cNvPicPr>
            <a:picLocks noChangeAspect="1" noChangeArrowheads="1"/>
          </p:cNvPicPr>
          <p:nvPr/>
        </p:nvPicPr>
        <p:blipFill>
          <a:blip r:embed="rId2">
            <a:extLst>
              <a:ext uri="{28A0092B-C50C-407E-A947-70E740481C1C}">
                <a14:useLocalDpi xmlns:a14="http://schemas.microsoft.com/office/drawing/2010/main" val="0"/>
              </a:ext>
            </a:extLst>
          </a:blip>
          <a:srcRect t="89999"/>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5" descr="df907ff72483dcee2370f294fc9f03dc.jpg"/>
          <p:cNvPicPr>
            <a:picLocks noChangeAspect="1"/>
          </p:cNvPicPr>
          <p:nvPr/>
        </p:nvPicPr>
        <p:blipFill rotWithShape="1">
          <a:blip r:embed="rId3">
            <a:extLst>
              <a:ext uri="{28A0092B-C50C-407E-A947-70E740481C1C}">
                <a14:useLocalDpi xmlns:a14="http://schemas.microsoft.com/office/drawing/2010/main" val="0"/>
              </a:ext>
            </a:extLst>
          </a:blip>
          <a:srcRect l="45868"/>
          <a:stretch/>
        </p:blipFill>
        <p:spPr>
          <a:xfrm>
            <a:off x="5188857" y="2598226"/>
            <a:ext cx="3961178" cy="3708522"/>
          </a:xfrm>
          <a:prstGeom prst="rect">
            <a:avLst/>
          </a:prstGeom>
        </p:spPr>
      </p:pic>
      <p:sp>
        <p:nvSpPr>
          <p:cNvPr id="7" name="Rectangle 9"/>
          <p:cNvSpPr>
            <a:spLocks noChangeArrowheads="1"/>
          </p:cNvSpPr>
          <p:nvPr/>
        </p:nvSpPr>
        <p:spPr bwMode="auto">
          <a:xfrm>
            <a:off x="228600" y="339442"/>
            <a:ext cx="53107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800">
                <a:solidFill>
                  <a:schemeClr val="tx1"/>
                </a:solidFill>
                <a:latin typeface="Arial" charset="0"/>
                <a:cs typeface="Arial" charset="0"/>
              </a:defRPr>
            </a:lvl1pPr>
            <a:lvl2pPr marL="742950" indent="-285750" eaLnBrk="0" hangingPunct="0">
              <a:spcBef>
                <a:spcPct val="20000"/>
              </a:spcBef>
              <a:buSzPct val="65000"/>
              <a:buChar char="o"/>
              <a:defRPr sz="2400">
                <a:solidFill>
                  <a:schemeClr val="tx1"/>
                </a:solidFill>
                <a:latin typeface="Arial" charset="0"/>
                <a:cs typeface="Arial" charset="0"/>
              </a:defRPr>
            </a:lvl2pPr>
            <a:lvl3pPr marL="1143000" indent="-228600" eaLnBrk="0" hangingPunct="0">
              <a:spcBef>
                <a:spcPct val="20000"/>
              </a:spcBef>
              <a:buFont typeface="Verdana" pitchFamily="34" charset="0"/>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defRPr/>
            </a:pPr>
            <a:r>
              <a:rPr lang="fr-FR" altLang="en-US" sz="2000" b="1" dirty="0">
                <a:solidFill>
                  <a:schemeClr val="tx2">
                    <a:lumMod val="60000"/>
                    <a:lumOff val="40000"/>
                  </a:schemeClr>
                </a:solidFill>
                <a:effectLst>
                  <a:outerShdw blurRad="38100" dist="38100" dir="2700000" algn="tl">
                    <a:srgbClr val="000000">
                      <a:alpha val="43137"/>
                    </a:srgbClr>
                  </a:outerShdw>
                </a:effectLst>
              </a:rPr>
              <a:t>Autres activités</a:t>
            </a:r>
            <a:r>
              <a:rPr lang="en-US" altLang="en-US" sz="2000" b="1" dirty="0">
                <a:solidFill>
                  <a:schemeClr val="tx2">
                    <a:lumMod val="60000"/>
                    <a:lumOff val="40000"/>
                  </a:schemeClr>
                </a:solidFill>
                <a:effectLst>
                  <a:outerShdw blurRad="38100" dist="38100" dir="2700000" algn="tl">
                    <a:srgbClr val="000000">
                      <a:alpha val="43137"/>
                    </a:srgbClr>
                  </a:outerShdw>
                </a:effectLst>
              </a:rPr>
              <a:t> </a:t>
            </a:r>
            <a:r>
              <a:rPr lang="en-US" altLang="en-US" sz="2000" b="1" dirty="0" err="1">
                <a:solidFill>
                  <a:schemeClr val="tx2">
                    <a:lumMod val="60000"/>
                    <a:lumOff val="40000"/>
                  </a:schemeClr>
                </a:solidFill>
                <a:effectLst>
                  <a:outerShdw blurRad="38100" dist="38100" dir="2700000" algn="tl">
                    <a:srgbClr val="000000">
                      <a:alpha val="43137"/>
                    </a:srgbClr>
                  </a:outerShdw>
                </a:effectLst>
              </a:rPr>
              <a:t>conduites</a:t>
            </a:r>
            <a:r>
              <a:rPr lang="en-US" altLang="en-US" sz="2000" b="1" dirty="0">
                <a:solidFill>
                  <a:schemeClr val="tx2">
                    <a:lumMod val="60000"/>
                    <a:lumOff val="40000"/>
                  </a:schemeClr>
                </a:solidFill>
                <a:effectLst>
                  <a:outerShdw blurRad="38100" dist="38100" dir="2700000" algn="tl">
                    <a:srgbClr val="000000">
                      <a:alpha val="43137"/>
                    </a:srgbClr>
                  </a:outerShdw>
                </a:effectLst>
              </a:rPr>
              <a:t> par ONU Habitat </a:t>
            </a:r>
            <a:endParaRPr lang="en-US" altLang="en-US" sz="2000" dirty="0">
              <a:solidFill>
                <a:schemeClr val="tx2">
                  <a:lumMod val="60000"/>
                  <a:lumOff val="40000"/>
                </a:schemeClr>
              </a:solidFill>
              <a:effectLst>
                <a:outerShdw blurRad="38100" dist="38100" dir="2700000" algn="tl">
                  <a:srgbClr val="000000">
                    <a:alpha val="43137"/>
                  </a:srgbClr>
                </a:outerShdw>
              </a:effectLst>
            </a:endParaRPr>
          </a:p>
        </p:txBody>
      </p:sp>
      <p:sp>
        <p:nvSpPr>
          <p:cNvPr id="2" name="Rettangolo 1"/>
          <p:cNvSpPr/>
          <p:nvPr/>
        </p:nvSpPr>
        <p:spPr>
          <a:xfrm>
            <a:off x="762228" y="1502005"/>
            <a:ext cx="4572000" cy="369332"/>
          </a:xfrm>
          <a:prstGeom prst="rect">
            <a:avLst/>
          </a:prstGeom>
        </p:spPr>
        <p:txBody>
          <a:bodyPr>
            <a:spAutoFit/>
          </a:bodyPr>
          <a:lstStyle/>
          <a:p>
            <a:pPr lvl="0"/>
            <a:r>
              <a:rPr lang="en-US" b="1" dirty="0">
                <a:latin typeface="Arial"/>
                <a:cs typeface="Arial"/>
              </a:rPr>
              <a:t>1. Réunion </a:t>
            </a:r>
            <a:r>
              <a:rPr lang="en-US" b="1" dirty="0" err="1">
                <a:latin typeface="Arial"/>
                <a:cs typeface="Arial"/>
              </a:rPr>
              <a:t>d’experts</a:t>
            </a:r>
            <a:r>
              <a:rPr lang="en-US" b="1" dirty="0">
                <a:latin typeface="Arial"/>
                <a:cs typeface="Arial"/>
              </a:rPr>
              <a:t> et Ateliers</a:t>
            </a:r>
            <a:endParaRPr lang="it-IT" dirty="0">
              <a:latin typeface="Arial"/>
              <a:cs typeface="Arial"/>
            </a:endParaRPr>
          </a:p>
        </p:txBody>
      </p:sp>
      <p:sp>
        <p:nvSpPr>
          <p:cNvPr id="4" name="Rettangolo 3"/>
          <p:cNvSpPr/>
          <p:nvPr/>
        </p:nvSpPr>
        <p:spPr>
          <a:xfrm>
            <a:off x="762228" y="2280317"/>
            <a:ext cx="4233105" cy="3139321"/>
          </a:xfrm>
          <a:prstGeom prst="rect">
            <a:avLst/>
          </a:prstGeom>
        </p:spPr>
        <p:txBody>
          <a:bodyPr wrap="square">
            <a:spAutoFit/>
          </a:bodyPr>
          <a:lstStyle/>
          <a:p>
            <a:r>
              <a:rPr lang="fr-FR" dirty="0">
                <a:latin typeface="Arial"/>
                <a:cs typeface="Arial"/>
              </a:rPr>
              <a:t>Objectif principal: Aider ONU-Habitat et ses partenaires à affiner les indicateurs classés dans les niveaux II et III.</a:t>
            </a:r>
          </a:p>
          <a:p>
            <a:endParaRPr lang="fr-FR" dirty="0">
              <a:latin typeface="Arial"/>
              <a:cs typeface="Arial"/>
            </a:endParaRPr>
          </a:p>
          <a:p>
            <a:pPr marL="285750" indent="-285750">
              <a:buFont typeface="Arial" panose="020B0604020202020204" pitchFamily="34" charset="0"/>
              <a:buChar char="•"/>
            </a:pPr>
            <a:r>
              <a:rPr lang="fr-FR" dirty="0">
                <a:latin typeface="Arial"/>
                <a:cs typeface="Arial"/>
              </a:rPr>
              <a:t>Discuter et approuver l'approche, la méthodologie et les méthodes de calcul d'indicateurs spécifiques présentant des défis exceptionnels liés au suivi des ODD au niveau local, en particulier les indicateurs spatiaux.</a:t>
            </a:r>
            <a:endParaRPr lang="it-IT" dirty="0">
              <a:latin typeface="Arial"/>
              <a:cs typeface="Arial"/>
            </a:endParaRPr>
          </a:p>
        </p:txBody>
      </p:sp>
      <p:sp>
        <p:nvSpPr>
          <p:cNvPr id="3" name="Rettangolo 2"/>
          <p:cNvSpPr/>
          <p:nvPr/>
        </p:nvSpPr>
        <p:spPr>
          <a:xfrm>
            <a:off x="5334228" y="1714002"/>
            <a:ext cx="3535801" cy="1569660"/>
          </a:xfrm>
          <a:prstGeom prst="rect">
            <a:avLst/>
          </a:prstGeom>
        </p:spPr>
        <p:txBody>
          <a:bodyPr wrap="square">
            <a:spAutoFit/>
          </a:bodyPr>
          <a:lstStyle/>
          <a:p>
            <a:pPr marL="285750" lvl="0" indent="-285750" algn="just">
              <a:buFont typeface="Arial" panose="020B0604020202020204" pitchFamily="34" charset="0"/>
              <a:buChar char="•"/>
            </a:pPr>
            <a:r>
              <a:rPr lang="it-IT" sz="1600" b="1" dirty="0">
                <a:solidFill>
                  <a:srgbClr val="92D050"/>
                </a:solidFill>
                <a:latin typeface="Arial"/>
                <a:cs typeface="Arial"/>
              </a:rPr>
              <a:t>Premier atelier technique en Fevrier  2017, Naivasha, Kenya.</a:t>
            </a:r>
          </a:p>
          <a:p>
            <a:pPr lvl="0" algn="just"/>
            <a:endParaRPr lang="it-IT" sz="1600" b="1" dirty="0">
              <a:solidFill>
                <a:srgbClr val="92D050"/>
              </a:solidFill>
              <a:latin typeface="Arial"/>
              <a:cs typeface="Arial"/>
            </a:endParaRPr>
          </a:p>
          <a:p>
            <a:pPr marL="285750" lvl="0" indent="-285750" algn="just">
              <a:buFont typeface="Arial" panose="020B0604020202020204" pitchFamily="34" charset="0"/>
              <a:buChar char="•"/>
            </a:pPr>
            <a:r>
              <a:rPr lang="it-IT" sz="1600" b="1" dirty="0">
                <a:solidFill>
                  <a:srgbClr val="92D050"/>
                </a:solidFill>
                <a:latin typeface="Arial"/>
                <a:cs typeface="Arial"/>
              </a:rPr>
              <a:t>Réunion d’Experts sur les données géospatiales en Avril 2017, Bruxelles., </a:t>
            </a:r>
          </a:p>
        </p:txBody>
      </p:sp>
    </p:spTree>
    <p:extLst>
      <p:ext uri="{BB962C8B-B14F-4D97-AF65-F5344CB8AC3E}">
        <p14:creationId xmlns:p14="http://schemas.microsoft.com/office/powerpoint/2010/main" val="11289577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7" descr="footer"/>
          <p:cNvPicPr>
            <a:picLocks noChangeAspect="1" noChangeArrowheads="1"/>
          </p:cNvPicPr>
          <p:nvPr/>
        </p:nvPicPr>
        <p:blipFill>
          <a:blip r:embed="rId2">
            <a:extLst>
              <a:ext uri="{28A0092B-C50C-407E-A947-70E740481C1C}">
                <a14:useLocalDpi xmlns:a14="http://schemas.microsoft.com/office/drawing/2010/main" val="0"/>
              </a:ext>
            </a:extLst>
          </a:blip>
          <a:srcRect t="89999"/>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ttangolo 26"/>
          <p:cNvSpPr/>
          <p:nvPr/>
        </p:nvSpPr>
        <p:spPr>
          <a:xfrm>
            <a:off x="662640" y="3746168"/>
            <a:ext cx="4233105" cy="646331"/>
          </a:xfrm>
          <a:prstGeom prst="rect">
            <a:avLst/>
          </a:prstGeom>
        </p:spPr>
        <p:txBody>
          <a:bodyPr wrap="square">
            <a:spAutoFit/>
          </a:bodyPr>
          <a:lstStyle/>
          <a:p>
            <a:endParaRPr lang="en-US" dirty="0">
              <a:solidFill>
                <a:srgbClr val="000000"/>
              </a:solidFill>
              <a:latin typeface="Arial"/>
              <a:cs typeface="Arial"/>
            </a:endParaRPr>
          </a:p>
          <a:p>
            <a:pPr marL="285750" indent="-285750">
              <a:buFont typeface="Arial" panose="020B0604020202020204" pitchFamily="34" charset="0"/>
              <a:buChar char="•"/>
            </a:pPr>
            <a:endParaRPr lang="en-US" dirty="0">
              <a:solidFill>
                <a:srgbClr val="000000"/>
              </a:solidFill>
              <a:latin typeface="Arial"/>
              <a:cs typeface="Arial"/>
            </a:endParaRPr>
          </a:p>
        </p:txBody>
      </p:sp>
      <p:sp>
        <p:nvSpPr>
          <p:cNvPr id="8" name="Rettangolo 26"/>
          <p:cNvSpPr/>
          <p:nvPr/>
        </p:nvSpPr>
        <p:spPr>
          <a:xfrm>
            <a:off x="431708" y="1761124"/>
            <a:ext cx="4233105" cy="2862322"/>
          </a:xfrm>
          <a:prstGeom prst="rect">
            <a:avLst/>
          </a:prstGeom>
        </p:spPr>
        <p:txBody>
          <a:bodyPr wrap="square">
            <a:spAutoFit/>
          </a:bodyPr>
          <a:lstStyle/>
          <a:p>
            <a:endParaRPr lang="en-US" dirty="0">
              <a:solidFill>
                <a:srgbClr val="000000"/>
              </a:solidFill>
              <a:latin typeface="Arial"/>
              <a:cs typeface="Arial"/>
            </a:endParaRPr>
          </a:p>
          <a:p>
            <a:r>
              <a:rPr lang="en-US" b="1" dirty="0">
                <a:solidFill>
                  <a:srgbClr val="000000"/>
                </a:solidFill>
                <a:latin typeface="Arial"/>
                <a:cs typeface="Arial"/>
              </a:rPr>
              <a:t>2</a:t>
            </a:r>
            <a:r>
              <a:rPr lang="fr-FR" b="1" dirty="0">
                <a:solidFill>
                  <a:srgbClr val="000000"/>
                </a:solidFill>
                <a:latin typeface="Arial"/>
                <a:cs typeface="Arial"/>
              </a:rPr>
              <a:t>. Développement de modules de formation:</a:t>
            </a:r>
          </a:p>
          <a:p>
            <a:pPr marL="285750" indent="-285750">
              <a:buFont typeface="Arial" panose="020B0604020202020204" pitchFamily="34" charset="0"/>
              <a:buChar char="•"/>
            </a:pPr>
            <a:r>
              <a:rPr lang="fr-FR" dirty="0">
                <a:solidFill>
                  <a:srgbClr val="000000"/>
                </a:solidFill>
                <a:latin typeface="Arial"/>
                <a:cs typeface="Arial"/>
              </a:rPr>
              <a:t>Met en évidence le type de données acquises à partir des sources de données</a:t>
            </a:r>
          </a:p>
          <a:p>
            <a:pPr marL="285750" indent="-285750">
              <a:buFont typeface="Arial" panose="020B0604020202020204" pitchFamily="34" charset="0"/>
              <a:buChar char="•"/>
            </a:pPr>
            <a:r>
              <a:rPr lang="fr-FR" dirty="0">
                <a:solidFill>
                  <a:srgbClr val="000000"/>
                </a:solidFill>
                <a:latin typeface="Arial"/>
                <a:cs typeface="Arial"/>
              </a:rPr>
              <a:t>Procédures par étapes de calcul des indicateurs.</a:t>
            </a:r>
          </a:p>
          <a:p>
            <a:pPr marL="285750" indent="-285750">
              <a:buFont typeface="Arial" panose="020B0604020202020204" pitchFamily="34" charset="0"/>
              <a:buChar char="•"/>
            </a:pPr>
            <a:r>
              <a:rPr lang="fr-FR" dirty="0">
                <a:solidFill>
                  <a:srgbClr val="000000"/>
                </a:solidFill>
                <a:latin typeface="Arial"/>
                <a:cs typeface="Arial"/>
              </a:rPr>
              <a:t>Interprétation des indicateurs</a:t>
            </a:r>
          </a:p>
          <a:p>
            <a:pPr marL="285750" indent="-285750">
              <a:buFont typeface="Arial" panose="020B0604020202020204" pitchFamily="34" charset="0"/>
              <a:buChar char="•"/>
            </a:pPr>
            <a:r>
              <a:rPr lang="fr-FR" dirty="0">
                <a:solidFill>
                  <a:srgbClr val="000000"/>
                </a:solidFill>
                <a:latin typeface="Arial"/>
                <a:cs typeface="Arial"/>
              </a:rPr>
              <a:t>Soutien aux sessions de formation</a:t>
            </a:r>
            <a:endParaRPr lang="en-US" dirty="0">
              <a:solidFill>
                <a:srgbClr val="000000"/>
              </a:solidFill>
              <a:latin typeface="Arial"/>
              <a:cs typeface="Arial"/>
            </a:endParaRPr>
          </a:p>
        </p:txBody>
      </p:sp>
      <p:sp>
        <p:nvSpPr>
          <p:cNvPr id="9" name="Rettangolo 26"/>
          <p:cNvSpPr/>
          <p:nvPr/>
        </p:nvSpPr>
        <p:spPr>
          <a:xfrm>
            <a:off x="0" y="875504"/>
            <a:ext cx="8952271" cy="707886"/>
          </a:xfrm>
          <a:prstGeom prst="rect">
            <a:avLst/>
          </a:prstGeom>
        </p:spPr>
        <p:txBody>
          <a:bodyPr wrap="square">
            <a:spAutoFit/>
          </a:bodyPr>
          <a:lstStyle/>
          <a:p>
            <a:pPr>
              <a:defRPr/>
            </a:pPr>
            <a:r>
              <a:rPr lang="fr-FR" sz="2000" b="1" dirty="0">
                <a:solidFill>
                  <a:srgbClr val="000000"/>
                </a:solidFill>
                <a:latin typeface="Arial"/>
                <a:cs typeface="Arial"/>
              </a:rPr>
              <a:t>Formation technique pour renforcer les capacités statistiques nationales et améliorer les mécanismes de suivi/revue.</a:t>
            </a:r>
            <a:endParaRPr lang="en-US" sz="2000" dirty="0"/>
          </a:p>
        </p:txBody>
      </p:sp>
      <p:sp>
        <p:nvSpPr>
          <p:cNvPr id="11" name="Rettangolo 26"/>
          <p:cNvSpPr/>
          <p:nvPr/>
        </p:nvSpPr>
        <p:spPr>
          <a:xfrm>
            <a:off x="5126677" y="1891167"/>
            <a:ext cx="3496815" cy="2862322"/>
          </a:xfrm>
          <a:prstGeom prst="rect">
            <a:avLst/>
          </a:prstGeom>
        </p:spPr>
        <p:txBody>
          <a:bodyPr wrap="square">
            <a:spAutoFit/>
          </a:bodyPr>
          <a:lstStyle/>
          <a:p>
            <a:endParaRPr lang="en-US" dirty="0">
              <a:solidFill>
                <a:srgbClr val="000000"/>
              </a:solidFill>
              <a:latin typeface="Arial"/>
              <a:cs typeface="Arial"/>
            </a:endParaRPr>
          </a:p>
          <a:p>
            <a:pPr marL="285750" indent="-285750">
              <a:buFont typeface="Arial" panose="020B0604020202020204" pitchFamily="34" charset="0"/>
              <a:buChar char="•"/>
            </a:pPr>
            <a:r>
              <a:rPr lang="fr-FR" b="1" dirty="0">
                <a:solidFill>
                  <a:srgbClr val="FF0000"/>
                </a:solidFill>
                <a:latin typeface="Arial"/>
                <a:cs typeface="Arial"/>
              </a:rPr>
              <a:t>Ateliers régionaux</a:t>
            </a:r>
          </a:p>
          <a:p>
            <a:pPr marL="742950" lvl="1" indent="-285750">
              <a:buFont typeface="Arial" panose="020B0604020202020204" pitchFamily="34" charset="0"/>
              <a:buChar char="•"/>
            </a:pPr>
            <a:r>
              <a:rPr lang="fr-FR" b="1" dirty="0">
                <a:solidFill>
                  <a:srgbClr val="FF0000"/>
                </a:solidFill>
                <a:latin typeface="Arial"/>
                <a:cs typeface="Arial"/>
              </a:rPr>
              <a:t>Atelier en Décembre au Botswana pour les pays africains (avec CEA)</a:t>
            </a:r>
          </a:p>
          <a:p>
            <a:pPr marL="285750" indent="-285750">
              <a:buFont typeface="Arial" panose="020B0604020202020204" pitchFamily="34" charset="0"/>
              <a:buChar char="•"/>
            </a:pPr>
            <a:r>
              <a:rPr lang="fr-FR" b="1" dirty="0">
                <a:solidFill>
                  <a:srgbClr val="FF0000"/>
                </a:solidFill>
                <a:latin typeface="Arial"/>
                <a:cs typeface="Arial"/>
              </a:rPr>
              <a:t>10 modules de formation développés</a:t>
            </a:r>
          </a:p>
          <a:p>
            <a:pPr marL="285750" indent="-285750">
              <a:buFont typeface="Arial" panose="020B0604020202020204" pitchFamily="34" charset="0"/>
              <a:buChar char="•"/>
            </a:pPr>
            <a:r>
              <a:rPr lang="fr-FR" b="1" dirty="0">
                <a:solidFill>
                  <a:srgbClr val="FF0000"/>
                </a:solidFill>
                <a:latin typeface="Arial"/>
                <a:cs typeface="Arial"/>
              </a:rPr>
              <a:t>Missions d’assistance technique aux pays</a:t>
            </a:r>
          </a:p>
        </p:txBody>
      </p:sp>
      <p:sp>
        <p:nvSpPr>
          <p:cNvPr id="12" name="Rectangle 9">
            <a:extLst>
              <a:ext uri="{FF2B5EF4-FFF2-40B4-BE49-F238E27FC236}">
                <a16:creationId xmlns:a16="http://schemas.microsoft.com/office/drawing/2014/main" id="{785113D4-CC81-47E6-984D-CE1E79079DE6}"/>
              </a:ext>
            </a:extLst>
          </p:cNvPr>
          <p:cNvSpPr>
            <a:spLocks noChangeArrowheads="1"/>
          </p:cNvSpPr>
          <p:nvPr/>
        </p:nvSpPr>
        <p:spPr bwMode="auto">
          <a:xfrm>
            <a:off x="1856282" y="318567"/>
            <a:ext cx="54966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800">
                <a:solidFill>
                  <a:schemeClr val="tx1"/>
                </a:solidFill>
                <a:latin typeface="Arial" charset="0"/>
                <a:cs typeface="Arial" charset="0"/>
              </a:defRPr>
            </a:lvl1pPr>
            <a:lvl2pPr marL="742950" indent="-285750" eaLnBrk="0" hangingPunct="0">
              <a:spcBef>
                <a:spcPct val="20000"/>
              </a:spcBef>
              <a:buSzPct val="65000"/>
              <a:buChar char="o"/>
              <a:defRPr sz="2400">
                <a:solidFill>
                  <a:schemeClr val="tx1"/>
                </a:solidFill>
                <a:latin typeface="Arial" charset="0"/>
                <a:cs typeface="Arial" charset="0"/>
              </a:defRPr>
            </a:lvl2pPr>
            <a:lvl3pPr marL="1143000" indent="-228600" eaLnBrk="0" hangingPunct="0">
              <a:spcBef>
                <a:spcPct val="20000"/>
              </a:spcBef>
              <a:buFont typeface="Verdana" pitchFamily="34" charset="0"/>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defRPr/>
            </a:pPr>
            <a:r>
              <a:rPr lang="fr-FR" altLang="en-US" sz="2000" b="1" dirty="0">
                <a:solidFill>
                  <a:schemeClr val="tx2">
                    <a:lumMod val="60000"/>
                    <a:lumOff val="40000"/>
                  </a:schemeClr>
                </a:solidFill>
                <a:effectLst>
                  <a:outerShdw blurRad="38100" dist="38100" dir="2700000" algn="tl">
                    <a:srgbClr val="000000">
                      <a:alpha val="43137"/>
                    </a:srgbClr>
                  </a:outerShdw>
                </a:effectLst>
              </a:rPr>
              <a:t>Autres activités</a:t>
            </a:r>
            <a:r>
              <a:rPr lang="en-US" altLang="en-US" sz="2000" b="1" dirty="0">
                <a:solidFill>
                  <a:schemeClr val="tx2">
                    <a:lumMod val="60000"/>
                    <a:lumOff val="40000"/>
                  </a:schemeClr>
                </a:solidFill>
                <a:effectLst>
                  <a:outerShdw blurRad="38100" dist="38100" dir="2700000" algn="tl">
                    <a:srgbClr val="000000">
                      <a:alpha val="43137"/>
                    </a:srgbClr>
                  </a:outerShdw>
                </a:effectLst>
              </a:rPr>
              <a:t> </a:t>
            </a:r>
            <a:r>
              <a:rPr lang="en-US" altLang="en-US" sz="2000" b="1" dirty="0" err="1">
                <a:solidFill>
                  <a:schemeClr val="tx2">
                    <a:lumMod val="60000"/>
                    <a:lumOff val="40000"/>
                  </a:schemeClr>
                </a:solidFill>
                <a:effectLst>
                  <a:outerShdw blurRad="38100" dist="38100" dir="2700000" algn="tl">
                    <a:srgbClr val="000000">
                      <a:alpha val="43137"/>
                    </a:srgbClr>
                  </a:outerShdw>
                </a:effectLst>
              </a:rPr>
              <a:t>conduites</a:t>
            </a:r>
            <a:r>
              <a:rPr lang="en-US" altLang="en-US" sz="2000" b="1" dirty="0">
                <a:solidFill>
                  <a:schemeClr val="tx2">
                    <a:lumMod val="60000"/>
                    <a:lumOff val="40000"/>
                  </a:schemeClr>
                </a:solidFill>
                <a:effectLst>
                  <a:outerShdw blurRad="38100" dist="38100" dir="2700000" algn="tl">
                    <a:srgbClr val="000000">
                      <a:alpha val="43137"/>
                    </a:srgbClr>
                  </a:outerShdw>
                </a:effectLst>
              </a:rPr>
              <a:t> par ONU Habitat </a:t>
            </a:r>
            <a:endParaRPr lang="en-US" altLang="en-US" sz="2000" dirty="0">
              <a:solidFill>
                <a:schemeClr val="tx2">
                  <a:lumMod val="60000"/>
                  <a:lumOff val="4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08090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7" descr="footer"/>
          <p:cNvPicPr>
            <a:picLocks noChangeAspect="1" noChangeArrowheads="1"/>
          </p:cNvPicPr>
          <p:nvPr/>
        </p:nvPicPr>
        <p:blipFill>
          <a:blip r:embed="rId2">
            <a:extLst>
              <a:ext uri="{28A0092B-C50C-407E-A947-70E740481C1C}">
                <a14:useLocalDpi xmlns:a14="http://schemas.microsoft.com/office/drawing/2010/main" val="0"/>
              </a:ext>
            </a:extLst>
          </a:blip>
          <a:srcRect t="89999"/>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1"/>
          <p:cNvPicPr>
            <a:picLocks noChangeAspect="1" noChangeArrowheads="1"/>
          </p:cNvPicPr>
          <p:nvPr/>
        </p:nvPicPr>
        <p:blipFill>
          <a:blip r:embed="rId3">
            <a:extLst>
              <a:ext uri="{28A0092B-C50C-407E-A947-70E740481C1C}">
                <a14:useLocalDpi xmlns:a14="http://schemas.microsoft.com/office/drawing/2010/main" val="0"/>
              </a:ext>
            </a:extLst>
          </a:blip>
          <a:srcRect b="23589"/>
          <a:stretch>
            <a:fillRect/>
          </a:stretch>
        </p:blipFill>
        <p:spPr bwMode="auto">
          <a:xfrm>
            <a:off x="458788" y="106363"/>
            <a:ext cx="8229600" cy="1265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9"/>
          <p:cNvSpPr>
            <a:spLocks noChangeArrowheads="1"/>
          </p:cNvSpPr>
          <p:nvPr/>
        </p:nvSpPr>
        <p:spPr bwMode="auto">
          <a:xfrm>
            <a:off x="1143000" y="784280"/>
            <a:ext cx="65113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800">
                <a:solidFill>
                  <a:schemeClr val="tx1"/>
                </a:solidFill>
                <a:latin typeface="Arial" charset="0"/>
                <a:cs typeface="Arial" charset="0"/>
              </a:defRPr>
            </a:lvl1pPr>
            <a:lvl2pPr marL="742950" indent="-285750" eaLnBrk="0" hangingPunct="0">
              <a:spcBef>
                <a:spcPct val="20000"/>
              </a:spcBef>
              <a:buSzPct val="65000"/>
              <a:buChar char="o"/>
              <a:defRPr sz="2400">
                <a:solidFill>
                  <a:schemeClr val="tx1"/>
                </a:solidFill>
                <a:latin typeface="Arial" charset="0"/>
                <a:cs typeface="Arial" charset="0"/>
              </a:defRPr>
            </a:lvl2pPr>
            <a:lvl3pPr marL="1143000" indent="-228600" eaLnBrk="0" hangingPunct="0">
              <a:spcBef>
                <a:spcPct val="20000"/>
              </a:spcBef>
              <a:buFont typeface="Verdana" pitchFamily="34" charset="0"/>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defRPr/>
            </a:pPr>
            <a:r>
              <a:rPr lang="en-US" altLang="en-US" sz="2000" b="1" dirty="0" err="1">
                <a:solidFill>
                  <a:srgbClr val="FFFFFF"/>
                </a:solidFill>
                <a:effectLst>
                  <a:outerShdw blurRad="38100" dist="38100" dir="2700000" algn="tl">
                    <a:srgbClr val="000000">
                      <a:alpha val="43137"/>
                    </a:srgbClr>
                  </a:outerShdw>
                </a:effectLst>
              </a:rPr>
              <a:t>Indicateurs</a:t>
            </a:r>
            <a:r>
              <a:rPr lang="en-US" altLang="en-US" sz="2000" b="1" dirty="0">
                <a:solidFill>
                  <a:srgbClr val="FFFFFF"/>
                </a:solidFill>
                <a:effectLst>
                  <a:outerShdw blurRad="38100" dist="38100" dir="2700000" algn="tl">
                    <a:srgbClr val="000000">
                      <a:alpha val="43137"/>
                    </a:srgbClr>
                  </a:outerShdw>
                </a:effectLst>
              </a:rPr>
              <a:t> des ODD avec </a:t>
            </a:r>
            <a:r>
              <a:rPr lang="en-US" altLang="en-US" sz="2000" b="1" dirty="0" err="1">
                <a:solidFill>
                  <a:srgbClr val="FFFFFF"/>
                </a:solidFill>
                <a:effectLst>
                  <a:outerShdw blurRad="38100" dist="38100" dir="2700000" algn="tl">
                    <a:srgbClr val="000000">
                      <a:alpha val="43137"/>
                    </a:srgbClr>
                  </a:outerShdw>
                </a:effectLst>
              </a:rPr>
              <a:t>une</a:t>
            </a:r>
            <a:r>
              <a:rPr lang="en-US" altLang="en-US" sz="2000" b="1" dirty="0">
                <a:solidFill>
                  <a:srgbClr val="FFFFFF"/>
                </a:solidFill>
                <a:effectLst>
                  <a:outerShdw blurRad="38100" dist="38100" dir="2700000" algn="tl">
                    <a:srgbClr val="000000">
                      <a:alpha val="43137"/>
                    </a:srgbClr>
                  </a:outerShdw>
                </a:effectLst>
              </a:rPr>
              <a:t> </a:t>
            </a:r>
            <a:r>
              <a:rPr lang="en-US" altLang="en-US" sz="2000" b="1" dirty="0" err="1">
                <a:solidFill>
                  <a:srgbClr val="FFFFFF"/>
                </a:solidFill>
                <a:effectLst>
                  <a:outerShdw blurRad="38100" dist="38100" dir="2700000" algn="tl">
                    <a:srgbClr val="000000">
                      <a:alpha val="43137"/>
                    </a:srgbClr>
                  </a:outerShdw>
                </a:effectLst>
              </a:rPr>
              <a:t>composante</a:t>
            </a:r>
            <a:r>
              <a:rPr lang="en-US" altLang="en-US" sz="2000" b="1" dirty="0">
                <a:solidFill>
                  <a:srgbClr val="FFFFFF"/>
                </a:solidFill>
                <a:effectLst>
                  <a:outerShdw blurRad="38100" dist="38100" dir="2700000" algn="tl">
                    <a:srgbClr val="000000">
                      <a:alpha val="43137"/>
                    </a:srgbClr>
                  </a:outerShdw>
                </a:effectLst>
              </a:rPr>
              <a:t> </a:t>
            </a:r>
            <a:r>
              <a:rPr lang="en-US" altLang="en-US" sz="2000" b="1" dirty="0" err="1">
                <a:solidFill>
                  <a:srgbClr val="FFFFFF"/>
                </a:solidFill>
                <a:effectLst>
                  <a:outerShdw blurRad="38100" dist="38100" dir="2700000" algn="tl">
                    <a:srgbClr val="000000">
                      <a:alpha val="43137"/>
                    </a:srgbClr>
                  </a:outerShdw>
                </a:effectLst>
              </a:rPr>
              <a:t>urbaine</a:t>
            </a:r>
            <a:endParaRPr lang="en-US" altLang="en-US" sz="2000" dirty="0">
              <a:effectLst>
                <a:outerShdw blurRad="38100" dist="38100" dir="2700000" algn="tl">
                  <a:srgbClr val="000000">
                    <a:alpha val="43137"/>
                  </a:srgbClr>
                </a:outerShdw>
              </a:effectLst>
            </a:endParaRPr>
          </a:p>
        </p:txBody>
      </p:sp>
      <p:sp>
        <p:nvSpPr>
          <p:cNvPr id="2" name="Rettangolo 1"/>
          <p:cNvSpPr/>
          <p:nvPr/>
        </p:nvSpPr>
        <p:spPr>
          <a:xfrm>
            <a:off x="2905431" y="2379616"/>
            <a:ext cx="2174571" cy="1200329"/>
          </a:xfrm>
          <a:prstGeom prst="rect">
            <a:avLst/>
          </a:prstGeom>
        </p:spPr>
        <p:txBody>
          <a:bodyPr wrap="square">
            <a:spAutoFit/>
          </a:bodyPr>
          <a:lstStyle/>
          <a:p>
            <a:pPr algn="ctr"/>
            <a:r>
              <a:rPr lang="en-US" b="1" dirty="0">
                <a:latin typeface="Arial"/>
                <a:cs typeface="Arial"/>
              </a:rPr>
              <a:t>Environ 1/3 </a:t>
            </a:r>
            <a:r>
              <a:rPr lang="en-US" b="1" dirty="0" err="1">
                <a:latin typeface="Arial"/>
                <a:cs typeface="Arial"/>
              </a:rPr>
              <a:t>peuvent</a:t>
            </a:r>
            <a:r>
              <a:rPr lang="en-US" b="1" dirty="0">
                <a:latin typeface="Arial"/>
                <a:cs typeface="Arial"/>
              </a:rPr>
              <a:t> </a:t>
            </a:r>
            <a:r>
              <a:rPr lang="en-US" b="1" dirty="0" err="1">
                <a:latin typeface="Arial"/>
                <a:cs typeface="Arial"/>
              </a:rPr>
              <a:t>etre</a:t>
            </a:r>
            <a:r>
              <a:rPr lang="en-US" b="1" dirty="0">
                <a:latin typeface="Arial"/>
                <a:cs typeface="Arial"/>
              </a:rPr>
              <a:t> </a:t>
            </a:r>
            <a:r>
              <a:rPr lang="en-US" b="1" dirty="0" err="1">
                <a:latin typeface="Arial"/>
                <a:cs typeface="Arial"/>
              </a:rPr>
              <a:t>mesurés</a:t>
            </a:r>
            <a:r>
              <a:rPr lang="en-US" b="1" dirty="0">
                <a:latin typeface="Arial"/>
                <a:cs typeface="Arial"/>
              </a:rPr>
              <a:t> au </a:t>
            </a:r>
            <a:r>
              <a:rPr lang="en-US" b="1" dirty="0" err="1">
                <a:latin typeface="Arial"/>
                <a:cs typeface="Arial"/>
              </a:rPr>
              <a:t>niveau</a:t>
            </a:r>
            <a:r>
              <a:rPr lang="en-US" b="1" dirty="0">
                <a:latin typeface="Arial"/>
                <a:cs typeface="Arial"/>
              </a:rPr>
              <a:t> local</a:t>
            </a:r>
            <a:endParaRPr lang="it-IT" b="1" dirty="0">
              <a:latin typeface="Arial"/>
              <a:cs typeface="Arial"/>
            </a:endParaRPr>
          </a:p>
        </p:txBody>
      </p:sp>
      <p:grpSp>
        <p:nvGrpSpPr>
          <p:cNvPr id="3" name="Gruppo 2"/>
          <p:cNvGrpSpPr/>
          <p:nvPr/>
        </p:nvGrpSpPr>
        <p:grpSpPr>
          <a:xfrm>
            <a:off x="5346095" y="2322270"/>
            <a:ext cx="3693695" cy="3449667"/>
            <a:chOff x="5334000" y="1524000"/>
            <a:chExt cx="3693695" cy="3449667"/>
          </a:xfrm>
        </p:grpSpPr>
        <p:pic>
          <p:nvPicPr>
            <p:cNvPr id="12" name="Immagine 11" descr="01_tgg_primary_color.png"/>
            <p:cNvPicPr>
              <a:picLocks noChangeAspect="1"/>
            </p:cNvPicPr>
            <p:nvPr/>
          </p:nvPicPr>
          <p:blipFill rotWithShape="1">
            <a:blip r:embed="rId4" cstate="print">
              <a:alphaModFix/>
              <a:extLst>
                <a:ext uri="{28A0092B-C50C-407E-A947-70E740481C1C}">
                  <a14:useLocalDpi xmlns:a14="http://schemas.microsoft.com/office/drawing/2010/main" val="0"/>
                </a:ext>
              </a:extLst>
            </a:blip>
            <a:srcRect l="13816" r="13159" b="31798"/>
            <a:stretch/>
          </p:blipFill>
          <p:spPr>
            <a:xfrm>
              <a:off x="5334000" y="1524000"/>
              <a:ext cx="3693695" cy="3449667"/>
            </a:xfrm>
            <a:prstGeom prst="rect">
              <a:avLst/>
            </a:prstGeom>
          </p:spPr>
        </p:pic>
        <p:sp>
          <p:nvSpPr>
            <p:cNvPr id="13" name="Rectangle 3"/>
            <p:cNvSpPr/>
            <p:nvPr/>
          </p:nvSpPr>
          <p:spPr>
            <a:xfrm>
              <a:off x="6404430" y="2593927"/>
              <a:ext cx="1421190" cy="1323439"/>
            </a:xfrm>
            <a:prstGeom prst="rect">
              <a:avLst/>
            </a:prstGeom>
            <a:noFill/>
          </p:spPr>
          <p:txBody>
            <a:bodyPr wrap="square">
              <a:spAutoFit/>
            </a:bodyPr>
            <a:lstStyle/>
            <a:p>
              <a:pPr algn="ctr"/>
              <a:r>
                <a:rPr lang="en-US" sz="1600" b="1" dirty="0">
                  <a:latin typeface="Arial" charset="0"/>
                  <a:ea typeface="Arial" charset="0"/>
                  <a:cs typeface="Arial" charset="0"/>
                </a:rPr>
                <a:t>Environ 80 </a:t>
              </a:r>
              <a:r>
                <a:rPr lang="en-US" sz="1600" b="1" dirty="0" err="1">
                  <a:latin typeface="Arial" charset="0"/>
                  <a:ea typeface="Arial" charset="0"/>
                  <a:cs typeface="Arial" charset="0"/>
                </a:rPr>
                <a:t>indicateurs</a:t>
              </a:r>
              <a:r>
                <a:rPr lang="en-US" sz="1600" b="1" dirty="0">
                  <a:latin typeface="Arial" charset="0"/>
                  <a:ea typeface="Arial" charset="0"/>
                  <a:cs typeface="Arial" charset="0"/>
                </a:rPr>
                <a:t> </a:t>
              </a:r>
              <a:r>
                <a:rPr lang="en-US" sz="1600" b="1" dirty="0" err="1">
                  <a:latin typeface="Arial" charset="0"/>
                  <a:ea typeface="Arial" charset="0"/>
                  <a:cs typeface="Arial" charset="0"/>
                </a:rPr>
                <a:t>ont</a:t>
              </a:r>
              <a:r>
                <a:rPr lang="en-US" sz="1600" b="1" dirty="0">
                  <a:latin typeface="Arial" charset="0"/>
                  <a:ea typeface="Arial" charset="0"/>
                  <a:cs typeface="Arial" charset="0"/>
                </a:rPr>
                <a:t> </a:t>
              </a:r>
              <a:r>
                <a:rPr lang="en-US" sz="1600" b="1" dirty="0" err="1">
                  <a:latin typeface="Arial" charset="0"/>
                  <a:ea typeface="Arial" charset="0"/>
                  <a:cs typeface="Arial" charset="0"/>
                </a:rPr>
                <a:t>une</a:t>
              </a:r>
              <a:r>
                <a:rPr lang="en-US" sz="1600" b="1" dirty="0">
                  <a:latin typeface="Arial" charset="0"/>
                  <a:ea typeface="Arial" charset="0"/>
                  <a:cs typeface="Arial" charset="0"/>
                </a:rPr>
                <a:t> </a:t>
              </a:r>
              <a:r>
                <a:rPr lang="en-US" sz="1600" b="1" dirty="0" err="1">
                  <a:solidFill>
                    <a:schemeClr val="accent6">
                      <a:lumMod val="75000"/>
                    </a:schemeClr>
                  </a:solidFill>
                  <a:latin typeface="Arial" charset="0"/>
                  <a:ea typeface="Arial" charset="0"/>
                  <a:cs typeface="Arial" charset="0"/>
                </a:rPr>
                <a:t>composante</a:t>
              </a:r>
              <a:r>
                <a:rPr lang="en-US" sz="1600" b="1" dirty="0">
                  <a:solidFill>
                    <a:schemeClr val="accent6">
                      <a:lumMod val="75000"/>
                    </a:schemeClr>
                  </a:solidFill>
                  <a:latin typeface="Arial" charset="0"/>
                  <a:ea typeface="Arial" charset="0"/>
                  <a:cs typeface="Arial" charset="0"/>
                </a:rPr>
                <a:t> </a:t>
              </a:r>
              <a:r>
                <a:rPr lang="en-US" sz="1600" b="1" dirty="0" err="1">
                  <a:solidFill>
                    <a:schemeClr val="accent6">
                      <a:lumMod val="75000"/>
                    </a:schemeClr>
                  </a:solidFill>
                  <a:latin typeface="Arial" charset="0"/>
                  <a:ea typeface="Arial" charset="0"/>
                  <a:cs typeface="Arial" charset="0"/>
                </a:rPr>
                <a:t>urbaine</a:t>
              </a:r>
              <a:endParaRPr lang="en-US" sz="1200" dirty="0">
                <a:latin typeface="Arial" charset="0"/>
                <a:ea typeface="Arial" charset="0"/>
                <a:cs typeface="Arial" charset="0"/>
              </a:endParaRPr>
            </a:p>
          </p:txBody>
        </p:sp>
      </p:grpSp>
      <p:sp>
        <p:nvSpPr>
          <p:cNvPr id="4" name="Rettangolo 3"/>
          <p:cNvSpPr/>
          <p:nvPr/>
        </p:nvSpPr>
        <p:spPr>
          <a:xfrm>
            <a:off x="3090332" y="1219384"/>
            <a:ext cx="5652489" cy="1107996"/>
          </a:xfrm>
          <a:prstGeom prst="rect">
            <a:avLst/>
          </a:prstGeom>
        </p:spPr>
        <p:txBody>
          <a:bodyPr wrap="square">
            <a:spAutoFit/>
          </a:bodyPr>
          <a:lstStyle/>
          <a:p>
            <a:r>
              <a:rPr lang="en-US" sz="2400" b="1" dirty="0">
                <a:latin typeface="Arial"/>
                <a:cs typeface="Arial"/>
              </a:rPr>
              <a:t>240 </a:t>
            </a:r>
            <a:r>
              <a:rPr lang="en-US" sz="2400" b="1" dirty="0" err="1">
                <a:latin typeface="Arial"/>
                <a:cs typeface="Arial"/>
              </a:rPr>
              <a:t>Indicateurs</a:t>
            </a:r>
            <a:r>
              <a:rPr lang="en-US" sz="2400" b="1" dirty="0">
                <a:latin typeface="Arial"/>
                <a:cs typeface="Arial"/>
              </a:rPr>
              <a:t> </a:t>
            </a:r>
            <a:r>
              <a:rPr lang="en-US" dirty="0">
                <a:latin typeface="Arial"/>
                <a:cs typeface="Arial"/>
              </a:rPr>
              <a:t>font </a:t>
            </a:r>
            <a:r>
              <a:rPr lang="en-US" dirty="0" err="1">
                <a:latin typeface="Arial"/>
                <a:cs typeface="Arial"/>
              </a:rPr>
              <a:t>partie</a:t>
            </a:r>
            <a:r>
              <a:rPr lang="en-US" dirty="0">
                <a:latin typeface="Arial"/>
                <a:cs typeface="Arial"/>
              </a:rPr>
              <a:t> du Cadre de </a:t>
            </a:r>
            <a:r>
              <a:rPr lang="en-US" dirty="0" err="1">
                <a:latin typeface="Arial"/>
                <a:cs typeface="Arial"/>
              </a:rPr>
              <a:t>Suivi</a:t>
            </a:r>
            <a:r>
              <a:rPr lang="en-US" dirty="0">
                <a:latin typeface="Arial"/>
                <a:cs typeface="Arial"/>
              </a:rPr>
              <a:t> Mondial </a:t>
            </a:r>
            <a:r>
              <a:rPr lang="en-US" sz="2400" dirty="0">
                <a:latin typeface="Arial"/>
                <a:cs typeface="Arial"/>
              </a:rPr>
              <a:t>(</a:t>
            </a:r>
            <a:r>
              <a:rPr lang="en-US" dirty="0">
                <a:latin typeface="Arial"/>
                <a:cs typeface="Arial"/>
              </a:rPr>
              <a:t>Global Monitoring Framework) </a:t>
            </a:r>
            <a:r>
              <a:rPr lang="en-US" dirty="0" err="1">
                <a:latin typeface="Arial"/>
                <a:cs typeface="Arial"/>
              </a:rPr>
              <a:t>adopté</a:t>
            </a:r>
            <a:r>
              <a:rPr lang="en-US" dirty="0">
                <a:latin typeface="Arial"/>
                <a:cs typeface="Arial"/>
              </a:rPr>
              <a:t> par la Commission </a:t>
            </a:r>
            <a:r>
              <a:rPr lang="en-US" dirty="0" err="1">
                <a:latin typeface="Arial"/>
                <a:cs typeface="Arial"/>
              </a:rPr>
              <a:t>Statistique</a:t>
            </a:r>
            <a:r>
              <a:rPr lang="en-US" dirty="0">
                <a:latin typeface="Arial"/>
                <a:cs typeface="Arial"/>
              </a:rPr>
              <a:t> </a:t>
            </a:r>
            <a:endParaRPr lang="it-IT" dirty="0"/>
          </a:p>
        </p:txBody>
      </p:sp>
      <p:sp>
        <p:nvSpPr>
          <p:cNvPr id="5" name="Rettangolo 4"/>
          <p:cNvSpPr/>
          <p:nvPr/>
        </p:nvSpPr>
        <p:spPr>
          <a:xfrm>
            <a:off x="507168" y="4127729"/>
            <a:ext cx="4572000" cy="923330"/>
          </a:xfrm>
          <a:prstGeom prst="rect">
            <a:avLst/>
          </a:prstGeom>
        </p:spPr>
        <p:txBody>
          <a:bodyPr>
            <a:spAutoFit/>
          </a:bodyPr>
          <a:lstStyle/>
          <a:p>
            <a:pPr algn="ctr"/>
            <a:r>
              <a:rPr lang="en-US" dirty="0">
                <a:latin typeface="Arial"/>
                <a:cs typeface="Arial"/>
              </a:rPr>
              <a:t>Lien direct avec les politiques </a:t>
            </a:r>
            <a:r>
              <a:rPr lang="en-US" dirty="0" err="1">
                <a:latin typeface="Arial"/>
                <a:cs typeface="Arial"/>
              </a:rPr>
              <a:t>urbaines</a:t>
            </a:r>
            <a:r>
              <a:rPr lang="en-US" dirty="0">
                <a:latin typeface="Arial"/>
                <a:cs typeface="Arial"/>
              </a:rPr>
              <a:t> et impact </a:t>
            </a:r>
            <a:r>
              <a:rPr lang="en-US" dirty="0" err="1">
                <a:latin typeface="Arial"/>
                <a:cs typeface="Arial"/>
              </a:rPr>
              <a:t>réel</a:t>
            </a:r>
            <a:r>
              <a:rPr lang="en-US" dirty="0">
                <a:latin typeface="Arial"/>
                <a:cs typeface="Arial"/>
              </a:rPr>
              <a:t> sur les </a:t>
            </a:r>
            <a:r>
              <a:rPr lang="en-US" dirty="0" err="1">
                <a:latin typeface="Arial"/>
                <a:cs typeface="Arial"/>
              </a:rPr>
              <a:t>villes</a:t>
            </a:r>
            <a:r>
              <a:rPr lang="en-US" dirty="0">
                <a:latin typeface="Arial"/>
                <a:cs typeface="Arial"/>
              </a:rPr>
              <a:t> et </a:t>
            </a:r>
            <a:r>
              <a:rPr lang="fr-FR" dirty="0">
                <a:latin typeface="Arial"/>
                <a:cs typeface="Arial"/>
              </a:rPr>
              <a:t>établissements</a:t>
            </a:r>
            <a:r>
              <a:rPr lang="en-US" dirty="0">
                <a:latin typeface="Arial"/>
                <a:cs typeface="Arial"/>
              </a:rPr>
              <a:t> </a:t>
            </a:r>
            <a:r>
              <a:rPr lang="en-US" dirty="0" err="1">
                <a:latin typeface="Arial"/>
                <a:cs typeface="Arial"/>
              </a:rPr>
              <a:t>humains</a:t>
            </a:r>
            <a:endParaRPr lang="it-IT" dirty="0"/>
          </a:p>
        </p:txBody>
      </p:sp>
      <p:sp>
        <p:nvSpPr>
          <p:cNvPr id="6" name="Freccia giù 5"/>
          <p:cNvSpPr/>
          <p:nvPr/>
        </p:nvSpPr>
        <p:spPr>
          <a:xfrm>
            <a:off x="3325019" y="3558066"/>
            <a:ext cx="495904" cy="689429"/>
          </a:xfrm>
          <a:prstGeom prst="down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CasellaDiTesto 13"/>
          <p:cNvSpPr txBox="1"/>
          <p:nvPr/>
        </p:nvSpPr>
        <p:spPr>
          <a:xfrm>
            <a:off x="798285" y="5237241"/>
            <a:ext cx="5853238" cy="954107"/>
          </a:xfrm>
          <a:prstGeom prst="rect">
            <a:avLst/>
          </a:prstGeom>
          <a:noFill/>
          <a:ln>
            <a:solidFill>
              <a:schemeClr val="tx2"/>
            </a:solidFill>
          </a:ln>
        </p:spPr>
        <p:txBody>
          <a:bodyPr wrap="square" rtlCol="0" anchor="ctr">
            <a:spAutoFit/>
          </a:bodyPr>
          <a:lstStyle/>
          <a:p>
            <a:r>
              <a:rPr lang="it-IT" sz="1400" b="1" i="0" dirty="0">
                <a:solidFill>
                  <a:srgbClr val="000000"/>
                </a:solidFill>
                <a:latin typeface="Arial"/>
                <a:ea typeface="Lucida Grande"/>
                <a:cs typeface="Arial"/>
              </a:rPr>
              <a:t>e.g Indicateur 1.4.2 </a:t>
            </a:r>
            <a:r>
              <a:rPr lang="fr-FR" sz="1400" dirty="0">
                <a:solidFill>
                  <a:srgbClr val="000000"/>
                </a:solidFill>
                <a:latin typeface="Arial"/>
                <a:ea typeface="Lucida Grande"/>
                <a:cs typeface="Arial"/>
              </a:rPr>
              <a:t>Proportion de la population adulte totale disposant de droits  fonciers sécurisés, avec des documents légalement reconnus et qui perçoivent leurs titre de propriété comme sécurisés, par sexe et par type de régime foncier</a:t>
            </a:r>
            <a:endParaRPr lang="it-IT" sz="1400" dirty="0">
              <a:latin typeface="Arial"/>
              <a:cs typeface="Arial"/>
            </a:endParaRPr>
          </a:p>
        </p:txBody>
      </p:sp>
      <p:pic>
        <p:nvPicPr>
          <p:cNvPr id="16" name="Picture 15" descr="http://www.diplomatie.gouv.fr/local/cache-vignettes/L150xH150/odd_150_11_fr_cle832e43-36676.png?1496055622">
            <a:extLst>
              <a:ext uri="{FF2B5EF4-FFF2-40B4-BE49-F238E27FC236}">
                <a16:creationId xmlns:a16="http://schemas.microsoft.com/office/drawing/2014/main" id="{D2564857-BE76-4503-AF6A-80477BEF78F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48350" y="1278239"/>
            <a:ext cx="2502648" cy="2569947"/>
          </a:xfrm>
          <a:prstGeom prst="rect">
            <a:avLst/>
          </a:prstGeom>
          <a:noFill/>
          <a:ln>
            <a:noFill/>
          </a:ln>
        </p:spPr>
      </p:pic>
    </p:spTree>
    <p:extLst>
      <p:ext uri="{BB962C8B-B14F-4D97-AF65-F5344CB8AC3E}">
        <p14:creationId xmlns:p14="http://schemas.microsoft.com/office/powerpoint/2010/main" val="3150161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down)">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7" descr="footer"/>
          <p:cNvPicPr>
            <a:picLocks noChangeAspect="1" noChangeArrowheads="1"/>
          </p:cNvPicPr>
          <p:nvPr/>
        </p:nvPicPr>
        <p:blipFill>
          <a:blip r:embed="rId2">
            <a:extLst>
              <a:ext uri="{28A0092B-C50C-407E-A947-70E740481C1C}">
                <a14:useLocalDpi xmlns:a14="http://schemas.microsoft.com/office/drawing/2010/main" val="0"/>
              </a:ext>
            </a:extLst>
          </a:blip>
          <a:srcRect t="89999"/>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magine 11" descr="Macintosh HD:Users:giulia:Desktop:SDG-Goal 11 Monitoring Framework.compressed.jpg"/>
          <p:cNvPicPr/>
          <p:nvPr/>
        </p:nvPicPr>
        <p:blipFill>
          <a:blip r:embed="rId3">
            <a:extLst>
              <a:ext uri="{28A0092B-C50C-407E-A947-70E740481C1C}">
                <a14:useLocalDpi xmlns:a14="http://schemas.microsoft.com/office/drawing/2010/main" val="0"/>
              </a:ext>
            </a:extLst>
          </a:blip>
          <a:srcRect/>
          <a:stretch>
            <a:fillRect/>
          </a:stretch>
        </p:blipFill>
        <p:spPr bwMode="auto">
          <a:xfrm>
            <a:off x="5346323" y="1371600"/>
            <a:ext cx="3342065" cy="4727503"/>
          </a:xfrm>
          <a:prstGeom prst="rect">
            <a:avLst/>
          </a:prstGeom>
          <a:noFill/>
          <a:ln>
            <a:solidFill>
              <a:schemeClr val="bg1">
                <a:lumMod val="85000"/>
              </a:schemeClr>
            </a:solidFill>
          </a:ln>
        </p:spPr>
      </p:pic>
      <p:sp>
        <p:nvSpPr>
          <p:cNvPr id="2" name="Rettangolo 1"/>
          <p:cNvSpPr/>
          <p:nvPr/>
        </p:nvSpPr>
        <p:spPr>
          <a:xfrm>
            <a:off x="762228" y="1502005"/>
            <a:ext cx="4572000" cy="646331"/>
          </a:xfrm>
          <a:prstGeom prst="rect">
            <a:avLst/>
          </a:prstGeom>
        </p:spPr>
        <p:txBody>
          <a:bodyPr>
            <a:spAutoFit/>
          </a:bodyPr>
          <a:lstStyle/>
          <a:p>
            <a:pPr lvl="0"/>
            <a:r>
              <a:rPr lang="en-US" b="1" dirty="0">
                <a:latin typeface="Arial"/>
                <a:cs typeface="Arial"/>
              </a:rPr>
              <a:t>3. </a:t>
            </a:r>
            <a:r>
              <a:rPr lang="en-US" b="1" dirty="0" err="1">
                <a:latin typeface="Arial"/>
                <a:cs typeface="Arial"/>
              </a:rPr>
              <a:t>Indicateurs</a:t>
            </a:r>
            <a:r>
              <a:rPr lang="en-US" b="1" dirty="0">
                <a:latin typeface="Arial"/>
                <a:cs typeface="Arial"/>
              </a:rPr>
              <a:t> de </a:t>
            </a:r>
            <a:r>
              <a:rPr lang="en-US" b="1" dirty="0" err="1">
                <a:latin typeface="Arial"/>
                <a:cs typeface="Arial"/>
              </a:rPr>
              <a:t>l’ODD</a:t>
            </a:r>
            <a:r>
              <a:rPr lang="en-US" b="1" dirty="0">
                <a:latin typeface="Arial"/>
                <a:cs typeface="Arial"/>
              </a:rPr>
              <a:t> 11 : Definitions and </a:t>
            </a:r>
            <a:r>
              <a:rPr lang="en-US" b="1" dirty="0" err="1">
                <a:latin typeface="Arial"/>
                <a:cs typeface="Arial"/>
              </a:rPr>
              <a:t>Metadonnées</a:t>
            </a:r>
            <a:endParaRPr lang="it-IT" dirty="0">
              <a:latin typeface="Arial"/>
              <a:cs typeface="Arial"/>
            </a:endParaRPr>
          </a:p>
        </p:txBody>
      </p:sp>
      <p:sp>
        <p:nvSpPr>
          <p:cNvPr id="4" name="Rettangolo 3"/>
          <p:cNvSpPr/>
          <p:nvPr/>
        </p:nvSpPr>
        <p:spPr>
          <a:xfrm>
            <a:off x="762228" y="2391530"/>
            <a:ext cx="4233105" cy="3416320"/>
          </a:xfrm>
          <a:prstGeom prst="rect">
            <a:avLst/>
          </a:prstGeom>
        </p:spPr>
        <p:txBody>
          <a:bodyPr wrap="square">
            <a:spAutoFit/>
          </a:bodyPr>
          <a:lstStyle/>
          <a:p>
            <a:r>
              <a:rPr lang="fr-FR" dirty="0">
                <a:latin typeface="Arial"/>
                <a:cs typeface="Arial"/>
              </a:rPr>
              <a:t>Un outil de suivi mondial qui sert de guide pour aider les gouvernements nationaux et locaux dans leurs efforts de collecte, d'analyse, de validation des données et des informations en vue de la préparation de rapports nationaux.</a:t>
            </a:r>
          </a:p>
          <a:p>
            <a:endParaRPr lang="fr-FR" dirty="0">
              <a:latin typeface="Arial"/>
              <a:cs typeface="Arial"/>
            </a:endParaRPr>
          </a:p>
          <a:p>
            <a:r>
              <a:rPr lang="fr-FR" dirty="0">
                <a:latin typeface="Arial"/>
                <a:cs typeface="Arial"/>
              </a:rPr>
              <a:t>Les métadonnées fournissent les définitions nécessaires, la méthode de calcul et les techniques pour estimer les indicateurs, y compris les indicateurs spatiaux.</a:t>
            </a:r>
            <a:endParaRPr lang="it-IT" dirty="0">
              <a:latin typeface="Arial"/>
              <a:cs typeface="Arial"/>
            </a:endParaRPr>
          </a:p>
        </p:txBody>
      </p:sp>
      <p:sp>
        <p:nvSpPr>
          <p:cNvPr id="8" name="Rectangle 9">
            <a:extLst>
              <a:ext uri="{FF2B5EF4-FFF2-40B4-BE49-F238E27FC236}">
                <a16:creationId xmlns:a16="http://schemas.microsoft.com/office/drawing/2014/main" id="{38B78DBE-5B37-4C69-8DA7-2EB49E0DB833}"/>
              </a:ext>
            </a:extLst>
          </p:cNvPr>
          <p:cNvSpPr>
            <a:spLocks noChangeArrowheads="1"/>
          </p:cNvSpPr>
          <p:nvPr/>
        </p:nvSpPr>
        <p:spPr bwMode="auto">
          <a:xfrm>
            <a:off x="1856282" y="318567"/>
            <a:ext cx="54966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800">
                <a:solidFill>
                  <a:schemeClr val="tx1"/>
                </a:solidFill>
                <a:latin typeface="Arial" charset="0"/>
                <a:cs typeface="Arial" charset="0"/>
              </a:defRPr>
            </a:lvl1pPr>
            <a:lvl2pPr marL="742950" indent="-285750" eaLnBrk="0" hangingPunct="0">
              <a:spcBef>
                <a:spcPct val="20000"/>
              </a:spcBef>
              <a:buSzPct val="65000"/>
              <a:buChar char="o"/>
              <a:defRPr sz="2400">
                <a:solidFill>
                  <a:schemeClr val="tx1"/>
                </a:solidFill>
                <a:latin typeface="Arial" charset="0"/>
                <a:cs typeface="Arial" charset="0"/>
              </a:defRPr>
            </a:lvl2pPr>
            <a:lvl3pPr marL="1143000" indent="-228600" eaLnBrk="0" hangingPunct="0">
              <a:spcBef>
                <a:spcPct val="20000"/>
              </a:spcBef>
              <a:buFont typeface="Verdana" pitchFamily="34" charset="0"/>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defRPr/>
            </a:pPr>
            <a:r>
              <a:rPr lang="fr-FR" altLang="en-US" sz="2000" b="1" dirty="0">
                <a:solidFill>
                  <a:schemeClr val="tx2">
                    <a:lumMod val="60000"/>
                    <a:lumOff val="40000"/>
                  </a:schemeClr>
                </a:solidFill>
                <a:effectLst>
                  <a:outerShdw blurRad="38100" dist="38100" dir="2700000" algn="tl">
                    <a:srgbClr val="000000">
                      <a:alpha val="43137"/>
                    </a:srgbClr>
                  </a:outerShdw>
                </a:effectLst>
              </a:rPr>
              <a:t>Autres activités</a:t>
            </a:r>
            <a:r>
              <a:rPr lang="en-US" altLang="en-US" sz="2000" b="1" dirty="0">
                <a:solidFill>
                  <a:schemeClr val="tx2">
                    <a:lumMod val="60000"/>
                    <a:lumOff val="40000"/>
                  </a:schemeClr>
                </a:solidFill>
                <a:effectLst>
                  <a:outerShdw blurRad="38100" dist="38100" dir="2700000" algn="tl">
                    <a:srgbClr val="000000">
                      <a:alpha val="43137"/>
                    </a:srgbClr>
                  </a:outerShdw>
                </a:effectLst>
              </a:rPr>
              <a:t> </a:t>
            </a:r>
            <a:r>
              <a:rPr lang="en-US" altLang="en-US" sz="2000" b="1" dirty="0" err="1">
                <a:solidFill>
                  <a:schemeClr val="tx2">
                    <a:lumMod val="60000"/>
                    <a:lumOff val="40000"/>
                  </a:schemeClr>
                </a:solidFill>
                <a:effectLst>
                  <a:outerShdw blurRad="38100" dist="38100" dir="2700000" algn="tl">
                    <a:srgbClr val="000000">
                      <a:alpha val="43137"/>
                    </a:srgbClr>
                  </a:outerShdw>
                </a:effectLst>
              </a:rPr>
              <a:t>conduites</a:t>
            </a:r>
            <a:r>
              <a:rPr lang="en-US" altLang="en-US" sz="2000" b="1" dirty="0">
                <a:solidFill>
                  <a:schemeClr val="tx2">
                    <a:lumMod val="60000"/>
                    <a:lumOff val="40000"/>
                  </a:schemeClr>
                </a:solidFill>
                <a:effectLst>
                  <a:outerShdw blurRad="38100" dist="38100" dir="2700000" algn="tl">
                    <a:srgbClr val="000000">
                      <a:alpha val="43137"/>
                    </a:srgbClr>
                  </a:outerShdw>
                </a:effectLst>
              </a:rPr>
              <a:t> par ONU Habitat </a:t>
            </a:r>
            <a:endParaRPr lang="en-US" altLang="en-US" sz="2000" dirty="0">
              <a:solidFill>
                <a:schemeClr val="tx2">
                  <a:lumMod val="60000"/>
                  <a:lumOff val="4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653648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7" descr="footer"/>
          <p:cNvPicPr>
            <a:picLocks noChangeAspect="1" noChangeArrowheads="1"/>
          </p:cNvPicPr>
          <p:nvPr/>
        </p:nvPicPr>
        <p:blipFill>
          <a:blip r:embed="rId2">
            <a:extLst>
              <a:ext uri="{28A0092B-C50C-407E-A947-70E740481C1C}">
                <a14:useLocalDpi xmlns:a14="http://schemas.microsoft.com/office/drawing/2010/main" val="0"/>
              </a:ext>
            </a:extLst>
          </a:blip>
          <a:srcRect t="89999"/>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231286" y="1512233"/>
            <a:ext cx="4572000" cy="369332"/>
          </a:xfrm>
          <a:prstGeom prst="rect">
            <a:avLst/>
          </a:prstGeom>
        </p:spPr>
        <p:txBody>
          <a:bodyPr>
            <a:spAutoFit/>
          </a:bodyPr>
          <a:lstStyle/>
          <a:p>
            <a:pPr lvl="0"/>
            <a:r>
              <a:rPr lang="en-US" b="1" dirty="0">
                <a:latin typeface="Arial"/>
                <a:cs typeface="Arial"/>
              </a:rPr>
              <a:t>4. Page web sur les ODD</a:t>
            </a:r>
            <a:endParaRPr lang="it-IT" dirty="0">
              <a:latin typeface="Arial"/>
              <a:cs typeface="Arial"/>
            </a:endParaRPr>
          </a:p>
        </p:txBody>
      </p:sp>
      <p:sp>
        <p:nvSpPr>
          <p:cNvPr id="4" name="Rettangolo 3"/>
          <p:cNvSpPr/>
          <p:nvPr/>
        </p:nvSpPr>
        <p:spPr>
          <a:xfrm>
            <a:off x="231286" y="2391530"/>
            <a:ext cx="4377949" cy="3693319"/>
          </a:xfrm>
          <a:prstGeom prst="rect">
            <a:avLst/>
          </a:prstGeom>
        </p:spPr>
        <p:txBody>
          <a:bodyPr wrap="square">
            <a:spAutoFit/>
          </a:bodyPr>
          <a:lstStyle/>
          <a:p>
            <a:r>
              <a:rPr lang="fr-FR" dirty="0">
                <a:solidFill>
                  <a:srgbClr val="000000"/>
                </a:solidFill>
                <a:latin typeface="Arial"/>
                <a:cs typeface="Arial"/>
              </a:rPr>
              <a:t>Un site web consacré à l'approche, la participation et le soutien d'ONU-Habitat aux ODD, avec un accent particulier sur l'objectif 11 et d'autres indicateurs relatifs aux zones urbaines</a:t>
            </a:r>
          </a:p>
          <a:p>
            <a:endParaRPr lang="fr-FR" dirty="0">
              <a:solidFill>
                <a:srgbClr val="000000"/>
              </a:solidFill>
              <a:latin typeface="Arial"/>
              <a:cs typeface="Arial"/>
            </a:endParaRPr>
          </a:p>
          <a:p>
            <a:endParaRPr lang="fr-FR" dirty="0">
              <a:solidFill>
                <a:srgbClr val="000000"/>
              </a:solidFill>
              <a:latin typeface="Arial"/>
              <a:cs typeface="Arial"/>
            </a:endParaRPr>
          </a:p>
          <a:p>
            <a:r>
              <a:rPr lang="fr-FR" dirty="0">
                <a:solidFill>
                  <a:srgbClr val="000000"/>
                </a:solidFill>
                <a:latin typeface="Arial"/>
                <a:cs typeface="Arial"/>
              </a:rPr>
              <a:t>Les pays, les gouvernements locaux et d'autres parties prenantes trouveront des informations sur le processus des ODD, sur les indicateurs de l'Objectif 11 et sur tous les outils, projets et activités d'ONU-Habitat liés aux ODD.</a:t>
            </a:r>
            <a:endParaRPr lang="en-US" dirty="0">
              <a:solidFill>
                <a:srgbClr val="000000"/>
              </a:solidFill>
              <a:latin typeface="Arial"/>
              <a:cs typeface="Arial"/>
            </a:endParaRPr>
          </a:p>
        </p:txBody>
      </p:sp>
      <p:pic>
        <p:nvPicPr>
          <p:cNvPr id="17" name="Immagin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5045" y="1559336"/>
            <a:ext cx="4053343" cy="2592534"/>
          </a:xfrm>
          <a:prstGeom prst="rect">
            <a:avLst/>
          </a:prstGeom>
        </p:spPr>
      </p:pic>
      <p:pic>
        <p:nvPicPr>
          <p:cNvPr id="18" name="Immagin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5451" y="4282809"/>
            <a:ext cx="2789436" cy="1832594"/>
          </a:xfrm>
          <a:prstGeom prst="rect">
            <a:avLst/>
          </a:prstGeom>
        </p:spPr>
      </p:pic>
      <p:sp>
        <p:nvSpPr>
          <p:cNvPr id="9" name="Rectangle 9">
            <a:extLst>
              <a:ext uri="{FF2B5EF4-FFF2-40B4-BE49-F238E27FC236}">
                <a16:creationId xmlns:a16="http://schemas.microsoft.com/office/drawing/2014/main" id="{06642D0D-A08B-4264-A0F8-E4D3C4E14EA4}"/>
              </a:ext>
            </a:extLst>
          </p:cNvPr>
          <p:cNvSpPr>
            <a:spLocks noChangeArrowheads="1"/>
          </p:cNvSpPr>
          <p:nvPr/>
        </p:nvSpPr>
        <p:spPr bwMode="auto">
          <a:xfrm>
            <a:off x="1856282" y="318567"/>
            <a:ext cx="54966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800">
                <a:solidFill>
                  <a:schemeClr val="tx1"/>
                </a:solidFill>
                <a:latin typeface="Arial" charset="0"/>
                <a:cs typeface="Arial" charset="0"/>
              </a:defRPr>
            </a:lvl1pPr>
            <a:lvl2pPr marL="742950" indent="-285750" eaLnBrk="0" hangingPunct="0">
              <a:spcBef>
                <a:spcPct val="20000"/>
              </a:spcBef>
              <a:buSzPct val="65000"/>
              <a:buChar char="o"/>
              <a:defRPr sz="2400">
                <a:solidFill>
                  <a:schemeClr val="tx1"/>
                </a:solidFill>
                <a:latin typeface="Arial" charset="0"/>
                <a:cs typeface="Arial" charset="0"/>
              </a:defRPr>
            </a:lvl2pPr>
            <a:lvl3pPr marL="1143000" indent="-228600" eaLnBrk="0" hangingPunct="0">
              <a:spcBef>
                <a:spcPct val="20000"/>
              </a:spcBef>
              <a:buFont typeface="Verdana" pitchFamily="34" charset="0"/>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defRPr/>
            </a:pPr>
            <a:r>
              <a:rPr lang="fr-FR" altLang="en-US" sz="2000" b="1" dirty="0">
                <a:solidFill>
                  <a:schemeClr val="tx2">
                    <a:lumMod val="60000"/>
                    <a:lumOff val="40000"/>
                  </a:schemeClr>
                </a:solidFill>
                <a:effectLst>
                  <a:outerShdw blurRad="38100" dist="38100" dir="2700000" algn="tl">
                    <a:srgbClr val="000000">
                      <a:alpha val="43137"/>
                    </a:srgbClr>
                  </a:outerShdw>
                </a:effectLst>
              </a:rPr>
              <a:t>Autres activités</a:t>
            </a:r>
            <a:r>
              <a:rPr lang="en-US" altLang="en-US" sz="2000" b="1" dirty="0">
                <a:solidFill>
                  <a:schemeClr val="tx2">
                    <a:lumMod val="60000"/>
                    <a:lumOff val="40000"/>
                  </a:schemeClr>
                </a:solidFill>
                <a:effectLst>
                  <a:outerShdw blurRad="38100" dist="38100" dir="2700000" algn="tl">
                    <a:srgbClr val="000000">
                      <a:alpha val="43137"/>
                    </a:srgbClr>
                  </a:outerShdw>
                </a:effectLst>
              </a:rPr>
              <a:t> </a:t>
            </a:r>
            <a:r>
              <a:rPr lang="en-US" altLang="en-US" sz="2000" b="1" dirty="0" err="1">
                <a:solidFill>
                  <a:schemeClr val="tx2">
                    <a:lumMod val="60000"/>
                    <a:lumOff val="40000"/>
                  </a:schemeClr>
                </a:solidFill>
                <a:effectLst>
                  <a:outerShdw blurRad="38100" dist="38100" dir="2700000" algn="tl">
                    <a:srgbClr val="000000">
                      <a:alpha val="43137"/>
                    </a:srgbClr>
                  </a:outerShdw>
                </a:effectLst>
              </a:rPr>
              <a:t>conduites</a:t>
            </a:r>
            <a:r>
              <a:rPr lang="en-US" altLang="en-US" sz="2000" b="1" dirty="0">
                <a:solidFill>
                  <a:schemeClr val="tx2">
                    <a:lumMod val="60000"/>
                    <a:lumOff val="40000"/>
                  </a:schemeClr>
                </a:solidFill>
                <a:effectLst>
                  <a:outerShdw blurRad="38100" dist="38100" dir="2700000" algn="tl">
                    <a:srgbClr val="000000">
                      <a:alpha val="43137"/>
                    </a:srgbClr>
                  </a:outerShdw>
                </a:effectLst>
              </a:rPr>
              <a:t> par ONU Habitat </a:t>
            </a:r>
            <a:endParaRPr lang="en-US" altLang="en-US" sz="2000" dirty="0">
              <a:solidFill>
                <a:schemeClr val="tx2">
                  <a:lumMod val="60000"/>
                  <a:lumOff val="4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107068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
          <p:cNvPicPr>
            <a:picLocks noChangeArrowheads="1"/>
          </p:cNvPicPr>
          <p:nvPr/>
        </p:nvPicPr>
        <p:blipFill>
          <a:blip r:embed="rId2">
            <a:extLst>
              <a:ext uri="{28A0092B-C50C-407E-A947-70E740481C1C}">
                <a14:useLocalDpi xmlns:a14="http://schemas.microsoft.com/office/drawing/2010/main" val="0"/>
              </a:ext>
            </a:extLst>
          </a:blip>
          <a:srcRect t="89993"/>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Line 2"/>
          <p:cNvSpPr>
            <a:spLocks noChangeShapeType="1"/>
          </p:cNvSpPr>
          <p:nvPr/>
        </p:nvSpPr>
        <p:spPr bwMode="auto">
          <a:xfrm>
            <a:off x="0" y="914400"/>
            <a:ext cx="9144000" cy="1588"/>
          </a:xfrm>
          <a:prstGeom prst="line">
            <a:avLst/>
          </a:prstGeom>
          <a:noFill/>
          <a:ln w="6350">
            <a:solidFill>
              <a:srgbClr val="0098DB"/>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pic>
        <p:nvPicPr>
          <p:cNvPr id="43012"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4826675"/>
            <a:ext cx="9144000" cy="2031325"/>
          </a:xfrm>
          <a:prstGeom prst="rect">
            <a:avLst/>
          </a:prstGeom>
          <a:solidFill>
            <a:srgbClr val="03ABBD"/>
          </a:solidFill>
        </p:spPr>
        <p:txBody>
          <a:bodyPr wrap="square">
            <a:spAutoFit/>
          </a:bodyPr>
          <a:lstStyle/>
          <a:p>
            <a:r>
              <a:rPr lang="en-US" dirty="0">
                <a:solidFill>
                  <a:srgbClr val="EFEFED"/>
                </a:solidFill>
              </a:rPr>
              <a:t>Donatien </a:t>
            </a:r>
            <a:r>
              <a:rPr lang="en-US" dirty="0" err="1">
                <a:solidFill>
                  <a:srgbClr val="EFEFED"/>
                </a:solidFill>
              </a:rPr>
              <a:t>Beguy</a:t>
            </a:r>
            <a:r>
              <a:rPr lang="en-US" dirty="0">
                <a:solidFill>
                  <a:srgbClr val="EFEFED"/>
                </a:solidFill>
              </a:rPr>
              <a:t>, PhD</a:t>
            </a:r>
          </a:p>
          <a:p>
            <a:r>
              <a:rPr lang="en-US" dirty="0">
                <a:solidFill>
                  <a:srgbClr val="EFEFED"/>
                </a:solidFill>
              </a:rPr>
              <a:t>UN-HABITAT, Nairobi, Kenya.</a:t>
            </a:r>
          </a:p>
          <a:p>
            <a:r>
              <a:rPr lang="en-US" dirty="0">
                <a:solidFill>
                  <a:srgbClr val="EFEFED"/>
                </a:solidFill>
              </a:rPr>
              <a:t>Email: </a:t>
            </a:r>
            <a:r>
              <a:rPr lang="en-US" dirty="0">
                <a:solidFill>
                  <a:srgbClr val="EFEFED"/>
                </a:solidFill>
                <a:hlinkClick r:id="rId4"/>
              </a:rPr>
              <a:t>donatien.beguy@unhabitat.org</a:t>
            </a:r>
            <a:r>
              <a:rPr lang="en-US" dirty="0">
                <a:solidFill>
                  <a:srgbClr val="EFEFED"/>
                </a:solidFill>
              </a:rPr>
              <a:t> </a:t>
            </a:r>
          </a:p>
          <a:p>
            <a:r>
              <a:rPr lang="en-US" dirty="0">
                <a:solidFill>
                  <a:srgbClr val="EFEFED"/>
                </a:solidFill>
              </a:rPr>
              <a:t>            </a:t>
            </a:r>
          </a:p>
          <a:p>
            <a:endParaRPr lang="en-US" dirty="0">
              <a:solidFill>
                <a:srgbClr val="EFEFED"/>
              </a:solidFill>
            </a:endParaRPr>
          </a:p>
          <a:p>
            <a:endParaRPr lang="en-US" dirty="0">
              <a:solidFill>
                <a:srgbClr val="EFEFED"/>
              </a:solidFill>
            </a:endParaRPr>
          </a:p>
          <a:p>
            <a:endParaRPr lang="en-US" dirty="0">
              <a:solidFill>
                <a:srgbClr val="EFEFED"/>
              </a:solidFill>
            </a:endParaRPr>
          </a:p>
        </p:txBody>
      </p:sp>
    </p:spTree>
    <p:extLst>
      <p:ext uri="{BB962C8B-B14F-4D97-AF65-F5344CB8AC3E}">
        <p14:creationId xmlns:p14="http://schemas.microsoft.com/office/powerpoint/2010/main" val="411068375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7" descr="footer"/>
          <p:cNvPicPr>
            <a:picLocks noChangeAspect="1" noChangeArrowheads="1"/>
          </p:cNvPicPr>
          <p:nvPr/>
        </p:nvPicPr>
        <p:blipFill>
          <a:blip r:embed="rId2">
            <a:extLst>
              <a:ext uri="{28A0092B-C50C-407E-A947-70E740481C1C}">
                <a14:useLocalDpi xmlns:a14="http://schemas.microsoft.com/office/drawing/2010/main" val="0"/>
              </a:ext>
            </a:extLst>
          </a:blip>
          <a:srcRect t="89999"/>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9"/>
          <p:cNvSpPr>
            <a:spLocks noChangeArrowheads="1"/>
          </p:cNvSpPr>
          <p:nvPr/>
        </p:nvSpPr>
        <p:spPr bwMode="auto">
          <a:xfrm>
            <a:off x="921774" y="243721"/>
            <a:ext cx="379771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2800">
                <a:solidFill>
                  <a:schemeClr val="tx1"/>
                </a:solidFill>
                <a:latin typeface="Arial" charset="0"/>
                <a:cs typeface="Arial" charset="0"/>
              </a:defRPr>
            </a:lvl1pPr>
            <a:lvl2pPr marL="742950" indent="-285750" eaLnBrk="0" hangingPunct="0">
              <a:spcBef>
                <a:spcPct val="20000"/>
              </a:spcBef>
              <a:buSzPct val="65000"/>
              <a:buChar char="o"/>
              <a:defRPr sz="2400">
                <a:solidFill>
                  <a:schemeClr val="tx1"/>
                </a:solidFill>
                <a:latin typeface="Arial" charset="0"/>
                <a:cs typeface="Arial" charset="0"/>
              </a:defRPr>
            </a:lvl2pPr>
            <a:lvl3pPr marL="1143000" indent="-228600" eaLnBrk="0" hangingPunct="0">
              <a:spcBef>
                <a:spcPct val="20000"/>
              </a:spcBef>
              <a:buFont typeface="Verdana" pitchFamily="34" charset="0"/>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defRPr/>
            </a:pPr>
            <a:r>
              <a:rPr lang="en-US" altLang="en-US" sz="3600" b="1" dirty="0" err="1">
                <a:latin typeface="+mn-lt"/>
              </a:rPr>
              <a:t>Indicateur</a:t>
            </a:r>
            <a:r>
              <a:rPr lang="en-US" altLang="en-US" sz="3600" b="1" dirty="0">
                <a:latin typeface="+mn-lt"/>
              </a:rPr>
              <a:t> 1.4.2 </a:t>
            </a:r>
            <a:endParaRPr lang="en-US" altLang="en-US" sz="3600" dirty="0">
              <a:latin typeface="+mn-lt"/>
            </a:endParaRPr>
          </a:p>
        </p:txBody>
      </p:sp>
      <p:sp>
        <p:nvSpPr>
          <p:cNvPr id="4" name="Rectangle 3">
            <a:extLst>
              <a:ext uri="{FF2B5EF4-FFF2-40B4-BE49-F238E27FC236}">
                <a16:creationId xmlns:a16="http://schemas.microsoft.com/office/drawing/2014/main" id="{8EE02838-2E40-494B-9EEB-63BD863A1CC6}"/>
              </a:ext>
            </a:extLst>
          </p:cNvPr>
          <p:cNvSpPr/>
          <p:nvPr/>
        </p:nvSpPr>
        <p:spPr>
          <a:xfrm>
            <a:off x="155652" y="761362"/>
            <a:ext cx="8855613" cy="5632311"/>
          </a:xfrm>
          <a:prstGeom prst="rect">
            <a:avLst/>
          </a:prstGeom>
        </p:spPr>
        <p:txBody>
          <a:bodyPr wrap="square">
            <a:spAutoFit/>
          </a:bodyPr>
          <a:lstStyle/>
          <a:p>
            <a:r>
              <a:rPr lang="en-US" sz="2400" b="1" dirty="0" err="1"/>
              <a:t>Cible</a:t>
            </a:r>
            <a:r>
              <a:rPr lang="en-US" sz="2400" b="1" dirty="0"/>
              <a:t> </a:t>
            </a:r>
            <a:r>
              <a:rPr lang="en-US" sz="2400" b="1" dirty="0">
                <a:ea typeface="Calibri"/>
                <a:cs typeface="Times New Roman"/>
              </a:rPr>
              <a:t>1.4: </a:t>
            </a:r>
            <a:r>
              <a:rPr lang="fr-FR" sz="2400" dirty="0"/>
              <a:t>D’ici 2030, veiller à ce que tous les hommes et les femmes, en particulier les pauvres et les personnes vulnérables, aient des droits égaux sur les ressources économiques, l’accès aux services de base, la propriété et le contrôle des terres et autres formes de propriété, les nouvelles technologies et services financiers appropriés, y compris la microfinance. </a:t>
            </a:r>
            <a:endParaRPr lang="en-US" sz="2400" dirty="0"/>
          </a:p>
          <a:p>
            <a:pPr lvl="0"/>
            <a:r>
              <a:rPr lang="en-US" sz="2400" b="1" dirty="0"/>
              <a:t>Indicator 1.4.2: </a:t>
            </a:r>
            <a:r>
              <a:rPr lang="fr-FR" sz="2400" dirty="0"/>
              <a:t>Proportion de la population adulte ayant de droits fonciers sécurisés, avec des documents légalement reconnus et qui perçoivent leurs titres de propriété comme sécurisés, par sexe et par type de régime foncier</a:t>
            </a:r>
            <a:endParaRPr lang="en-US" sz="2400" dirty="0">
              <a:solidFill>
                <a:prstClr val="black"/>
              </a:solidFill>
            </a:endParaRPr>
          </a:p>
          <a:p>
            <a:pPr marL="342900" lvl="0" indent="-342900">
              <a:buFont typeface="Arial" panose="020B0604020202020204" pitchFamily="34" charset="0"/>
              <a:buChar char="•"/>
            </a:pPr>
            <a:r>
              <a:rPr lang="en-US" sz="2400" i="1" dirty="0" err="1">
                <a:solidFill>
                  <a:prstClr val="black"/>
                </a:solidFill>
              </a:rPr>
              <a:t>Agenges</a:t>
            </a:r>
            <a:r>
              <a:rPr lang="en-US" sz="2400" i="1" dirty="0">
                <a:solidFill>
                  <a:prstClr val="black"/>
                </a:solidFill>
              </a:rPr>
              <a:t> </a:t>
            </a:r>
            <a:r>
              <a:rPr lang="en-US" sz="2400" i="1" dirty="0" err="1">
                <a:solidFill>
                  <a:prstClr val="black"/>
                </a:solidFill>
              </a:rPr>
              <a:t>en</a:t>
            </a:r>
            <a:r>
              <a:rPr lang="en-US" sz="2400" i="1" dirty="0">
                <a:solidFill>
                  <a:prstClr val="black"/>
                </a:solidFill>
              </a:rPr>
              <a:t> charge: ONU-Habitat et Banque </a:t>
            </a:r>
            <a:r>
              <a:rPr lang="en-US" sz="2400" i="1" dirty="0" err="1">
                <a:solidFill>
                  <a:prstClr val="black"/>
                </a:solidFill>
              </a:rPr>
              <a:t>Mondiale</a:t>
            </a:r>
            <a:endParaRPr lang="en-US" sz="2400" i="1" dirty="0">
              <a:solidFill>
                <a:prstClr val="black"/>
              </a:solidFill>
            </a:endParaRPr>
          </a:p>
          <a:p>
            <a:pPr marL="342900" lvl="0" indent="-342900">
              <a:buFont typeface="Arial" panose="020B0604020202020204" pitchFamily="34" charset="0"/>
              <a:buChar char="•"/>
            </a:pPr>
            <a:r>
              <a:rPr lang="en-US" sz="2400" i="1" dirty="0" err="1">
                <a:solidFill>
                  <a:prstClr val="black"/>
                </a:solidFill>
              </a:rPr>
              <a:t>Catégorie</a:t>
            </a:r>
            <a:r>
              <a:rPr lang="en-US" sz="2400" i="1" dirty="0">
                <a:solidFill>
                  <a:prstClr val="black"/>
                </a:solidFill>
              </a:rPr>
              <a:t> III</a:t>
            </a:r>
          </a:p>
          <a:p>
            <a:pPr marL="342900" lvl="0" indent="-342900">
              <a:buFont typeface="Arial" panose="020B0604020202020204" pitchFamily="34" charset="0"/>
              <a:buChar char="•"/>
            </a:pPr>
            <a:r>
              <a:rPr lang="fr-FR" sz="2400" i="1" dirty="0"/>
              <a:t>Produit de débats et dialogues politiques coordonné par le « </a:t>
            </a:r>
            <a:r>
              <a:rPr lang="en-US" sz="2400" i="1" dirty="0"/>
              <a:t>Global Donor Working Group on Land (GDWGL)” et le “Global Land Tool Network – Global Land Indicators Initiative (GLTN/GLII)”</a:t>
            </a:r>
            <a:endParaRPr lang="en-US" sz="3200" i="1" dirty="0">
              <a:solidFill>
                <a:prstClr val="black"/>
              </a:solidFill>
            </a:endParaRPr>
          </a:p>
        </p:txBody>
      </p:sp>
    </p:spTree>
    <p:extLst>
      <p:ext uri="{BB962C8B-B14F-4D97-AF65-F5344CB8AC3E}">
        <p14:creationId xmlns:p14="http://schemas.microsoft.com/office/powerpoint/2010/main" val="669145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7" descr="footer"/>
          <p:cNvPicPr>
            <a:picLocks noChangeAspect="1" noChangeArrowheads="1"/>
          </p:cNvPicPr>
          <p:nvPr/>
        </p:nvPicPr>
        <p:blipFill rotWithShape="1">
          <a:blip r:embed="rId2">
            <a:extLst>
              <a:ext uri="{28A0092B-C50C-407E-A947-70E740481C1C}">
                <a14:useLocalDpi xmlns:a14="http://schemas.microsoft.com/office/drawing/2010/main" val="0"/>
              </a:ext>
            </a:extLst>
          </a:blip>
          <a:srcRect t="91666"/>
          <a:stretch/>
        </p:blipFill>
        <p:spPr bwMode="auto">
          <a:xfrm>
            <a:off x="0" y="6286500"/>
            <a:ext cx="9144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8" descr="DSC0369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1632" y="3844372"/>
            <a:ext cx="3258382" cy="2172254"/>
          </a:xfrm>
          <a:prstGeom prst="rect">
            <a:avLst/>
          </a:prstGeom>
        </p:spPr>
      </p:pic>
      <p:sp>
        <p:nvSpPr>
          <p:cNvPr id="11" name="Subtitle 2">
            <a:extLst>
              <a:ext uri="{FF2B5EF4-FFF2-40B4-BE49-F238E27FC236}">
                <a16:creationId xmlns:a16="http://schemas.microsoft.com/office/drawing/2014/main" id="{47AF2832-3B7C-49B4-8C82-21572E0BD0A0}"/>
              </a:ext>
            </a:extLst>
          </p:cNvPr>
          <p:cNvSpPr txBox="1">
            <a:spLocks/>
          </p:cNvSpPr>
          <p:nvPr/>
        </p:nvSpPr>
        <p:spPr>
          <a:xfrm>
            <a:off x="-117987" y="896677"/>
            <a:ext cx="9144000" cy="5244068"/>
          </a:xfrm>
          <a:prstGeom prst="rect">
            <a:avLst/>
          </a:prstGeom>
        </p:spPr>
        <p:txBody>
          <a:bodyPr>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dirty="0"/>
              <a:t>Liens avec  d’autres objectifs, cibles et indicateurs:</a:t>
            </a:r>
          </a:p>
          <a:p>
            <a:r>
              <a:rPr lang="fr-FR" dirty="0"/>
              <a:t>  Cibles 5.a.1 (populations agricoles / terres) et 5.a.2 (cadre juridique)</a:t>
            </a:r>
          </a:p>
          <a:p>
            <a:r>
              <a:rPr lang="fr-FR" dirty="0"/>
              <a:t>Cibles 11.1 (accès à des logements abordables / amélioration des bidonvilles) et cible 11.3 (urbanisation durable / planification de l’habitat).</a:t>
            </a:r>
          </a:p>
          <a:p>
            <a:r>
              <a:rPr lang="fr-FR" dirty="0"/>
              <a:t>Objectif 15 sur l'utilisation durable des terres et des ressources naturelles.</a:t>
            </a:r>
          </a:p>
          <a:p>
            <a:pPr lvl="1"/>
            <a:r>
              <a:rPr lang="fr-FR" dirty="0"/>
              <a:t>Le régime foncier influe également sur l'utilisation des terres</a:t>
            </a:r>
          </a:p>
          <a:p>
            <a:r>
              <a:rPr lang="fr-FR" dirty="0"/>
              <a:t>  Objectif 16 pour la promotion de la paix et des sociétés et institutions inclusives</a:t>
            </a:r>
          </a:p>
          <a:p>
            <a:pPr lvl="1"/>
            <a:r>
              <a:rPr lang="fr-FR" dirty="0"/>
              <a:t>La terre est une source importante de conflit dans les pays et entre pays</a:t>
            </a:r>
            <a:endParaRPr lang="en-US" sz="1600" dirty="0"/>
          </a:p>
        </p:txBody>
      </p:sp>
      <p:sp>
        <p:nvSpPr>
          <p:cNvPr id="12" name="Rectangle 9">
            <a:extLst>
              <a:ext uri="{FF2B5EF4-FFF2-40B4-BE49-F238E27FC236}">
                <a16:creationId xmlns:a16="http://schemas.microsoft.com/office/drawing/2014/main" id="{251591B4-8A1F-4D15-BD64-5858921E61AE}"/>
              </a:ext>
            </a:extLst>
          </p:cNvPr>
          <p:cNvSpPr>
            <a:spLocks noChangeArrowheads="1"/>
          </p:cNvSpPr>
          <p:nvPr/>
        </p:nvSpPr>
        <p:spPr bwMode="auto">
          <a:xfrm>
            <a:off x="1143000" y="289257"/>
            <a:ext cx="379771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2800">
                <a:solidFill>
                  <a:schemeClr val="tx1"/>
                </a:solidFill>
                <a:latin typeface="Arial" charset="0"/>
                <a:cs typeface="Arial" charset="0"/>
              </a:defRPr>
            </a:lvl1pPr>
            <a:lvl2pPr marL="742950" indent="-285750" eaLnBrk="0" hangingPunct="0">
              <a:spcBef>
                <a:spcPct val="20000"/>
              </a:spcBef>
              <a:buSzPct val="65000"/>
              <a:buChar char="o"/>
              <a:defRPr sz="2400">
                <a:solidFill>
                  <a:schemeClr val="tx1"/>
                </a:solidFill>
                <a:latin typeface="Arial" charset="0"/>
                <a:cs typeface="Arial" charset="0"/>
              </a:defRPr>
            </a:lvl2pPr>
            <a:lvl3pPr marL="1143000" indent="-228600" eaLnBrk="0" hangingPunct="0">
              <a:spcBef>
                <a:spcPct val="20000"/>
              </a:spcBef>
              <a:buFont typeface="Verdana" pitchFamily="34" charset="0"/>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defRPr/>
            </a:pPr>
            <a:r>
              <a:rPr lang="en-US" altLang="en-US" sz="3600" b="1" dirty="0">
                <a:latin typeface="+mn-lt"/>
              </a:rPr>
              <a:t>Indicator 1.4.2 </a:t>
            </a:r>
            <a:endParaRPr lang="en-US" altLang="en-US" sz="3600" dirty="0">
              <a:latin typeface="+mn-lt"/>
            </a:endParaRPr>
          </a:p>
        </p:txBody>
      </p:sp>
    </p:spTree>
    <p:extLst>
      <p:ext uri="{BB962C8B-B14F-4D97-AF65-F5344CB8AC3E}">
        <p14:creationId xmlns:p14="http://schemas.microsoft.com/office/powerpoint/2010/main" val="3799532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73380"/>
            <a:ext cx="8229600" cy="1143000"/>
          </a:xfrm>
        </p:spPr>
        <p:txBody>
          <a:bodyPr>
            <a:normAutofit/>
          </a:bodyPr>
          <a:lstStyle/>
          <a:p>
            <a:r>
              <a:rPr lang="en-US" sz="3200" b="1" dirty="0">
                <a:solidFill>
                  <a:schemeClr val="bg1"/>
                </a:solidFill>
              </a:rPr>
              <a:t>Relevance</a:t>
            </a:r>
          </a:p>
        </p:txBody>
      </p:sp>
      <p:sp>
        <p:nvSpPr>
          <p:cNvPr id="3" name="Content Placeholder 2"/>
          <p:cNvSpPr>
            <a:spLocks noGrp="1"/>
          </p:cNvSpPr>
          <p:nvPr>
            <p:ph sz="quarter" idx="1"/>
          </p:nvPr>
        </p:nvSpPr>
        <p:spPr>
          <a:xfrm>
            <a:off x="267493" y="854950"/>
            <a:ext cx="8670029" cy="5020491"/>
          </a:xfrm>
        </p:spPr>
        <p:txBody>
          <a:bodyPr>
            <a:normAutofit fontScale="85000" lnSpcReduction="20000"/>
          </a:bodyPr>
          <a:lstStyle/>
          <a:p>
            <a:r>
              <a:rPr lang="fr-FR" dirty="0"/>
              <a:t>La terre est un atout essentiel pour la réduction de la pauvreté et l'égalité des chances dans un pays donné</a:t>
            </a:r>
          </a:p>
          <a:p>
            <a:r>
              <a:rPr lang="fr-FR" dirty="0"/>
              <a:t>Le suivi régulier aide à:</a:t>
            </a:r>
          </a:p>
          <a:p>
            <a:pPr lvl="1"/>
            <a:r>
              <a:rPr lang="fr-FR" dirty="0"/>
              <a:t>Informer les gouvernements et les acteurs non étatiques de la mesure dans laquelle les cadres juridiques et institutionnels des pays reconnaissent et soutiennent les différentes catégories de régimes fonciers, et la capacité de mise en œuvre pour protéger ces droits dans la pratique, ainsi que les progrès réalisés</a:t>
            </a:r>
          </a:p>
          <a:p>
            <a:pPr lvl="1"/>
            <a:r>
              <a:rPr lang="fr-FR" dirty="0"/>
              <a:t>Permettre des actions ciblées au niveau national et au niveau local</a:t>
            </a:r>
          </a:p>
          <a:p>
            <a:pPr lvl="1"/>
            <a:r>
              <a:rPr lang="fr-FR" dirty="0"/>
              <a:t>Fournir des données aux gouvernements pour améliorer la performance de la gouvernance foncière</a:t>
            </a:r>
          </a:p>
          <a:p>
            <a:pPr lvl="1"/>
            <a:r>
              <a:rPr lang="fr-FR" dirty="0"/>
              <a:t>Mieux comprendre les forces et les faiblesses des politiques et pratiques de gouvernance foncière</a:t>
            </a:r>
            <a:endParaRPr lang="en-US" dirty="0"/>
          </a:p>
        </p:txBody>
      </p:sp>
      <p:pic>
        <p:nvPicPr>
          <p:cNvPr id="5" name="Picture 7" descr="footer">
            <a:extLst>
              <a:ext uri="{FF2B5EF4-FFF2-40B4-BE49-F238E27FC236}">
                <a16:creationId xmlns:a16="http://schemas.microsoft.com/office/drawing/2014/main" id="{576DADBF-DC8C-497B-A020-09DBFC731B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1666"/>
          <a:stretch/>
        </p:blipFill>
        <p:spPr bwMode="auto">
          <a:xfrm>
            <a:off x="0" y="6286500"/>
            <a:ext cx="9144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0AE028A6-35EF-44F5-81CF-7CD06DD6EE16}"/>
              </a:ext>
            </a:extLst>
          </p:cNvPr>
          <p:cNvSpPr txBox="1"/>
          <p:nvPr/>
        </p:nvSpPr>
        <p:spPr>
          <a:xfrm>
            <a:off x="619432" y="208619"/>
            <a:ext cx="7551174" cy="646331"/>
          </a:xfrm>
          <a:prstGeom prst="rect">
            <a:avLst/>
          </a:prstGeom>
          <a:noFill/>
        </p:spPr>
        <p:txBody>
          <a:bodyPr wrap="square" rtlCol="0">
            <a:spAutoFit/>
          </a:bodyPr>
          <a:lstStyle/>
          <a:p>
            <a:r>
              <a:rPr lang="en-US" sz="3600" b="1" dirty="0" err="1"/>
              <a:t>Indicateur</a:t>
            </a:r>
            <a:r>
              <a:rPr lang="en-US" sz="3600" b="1" dirty="0"/>
              <a:t> 1.4.2…Pertinence</a:t>
            </a:r>
          </a:p>
        </p:txBody>
      </p:sp>
    </p:spTree>
    <p:extLst>
      <p:ext uri="{BB962C8B-B14F-4D97-AF65-F5344CB8AC3E}">
        <p14:creationId xmlns:p14="http://schemas.microsoft.com/office/powerpoint/2010/main" val="1459026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7" descr="footer">
            <a:extLst>
              <a:ext uri="{FF2B5EF4-FFF2-40B4-BE49-F238E27FC236}">
                <a16:creationId xmlns:a16="http://schemas.microsoft.com/office/drawing/2014/main" id="{576DADBF-DC8C-497B-A020-09DBFC731B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1666"/>
          <a:stretch/>
        </p:blipFill>
        <p:spPr bwMode="auto">
          <a:xfrm>
            <a:off x="0" y="6286500"/>
            <a:ext cx="9144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2">
            <a:extLst>
              <a:ext uri="{FF2B5EF4-FFF2-40B4-BE49-F238E27FC236}">
                <a16:creationId xmlns:a16="http://schemas.microsoft.com/office/drawing/2014/main" id="{1D7EEF5D-798E-4861-84D8-0F5F767FFAFA}"/>
              </a:ext>
            </a:extLst>
          </p:cNvPr>
          <p:cNvSpPr txBox="1">
            <a:spLocks/>
          </p:cNvSpPr>
          <p:nvPr/>
        </p:nvSpPr>
        <p:spPr>
          <a:xfrm>
            <a:off x="0" y="957402"/>
            <a:ext cx="9144000" cy="573774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2000" b="1" i="1" dirty="0">
                <a:ea typeface="Calibri"/>
                <a:cs typeface="Times New Roman"/>
              </a:rPr>
              <a:t>Régime foncier</a:t>
            </a:r>
            <a:r>
              <a:rPr lang="fr-FR" sz="2000" dirty="0">
                <a:ea typeface="Calibri"/>
                <a:cs typeface="Times New Roman"/>
              </a:rPr>
              <a:t>: Les systèmes fonciers déterminent qui peut utiliser la terre/avoir accès à la propriété, pour combien de temps, et dans quelles conditions et peut être basé sur des politiques et des lois formelles, ainsi que des coutumes et des pratiques. Une typologie foncière se réfère à des catégories de droits fonciers, comme par exemple coutumier, location à bail, en pleine propriété, public, et  est spécifique au pays.</a:t>
            </a:r>
          </a:p>
          <a:p>
            <a:r>
              <a:rPr lang="fr-FR" sz="2000" b="1" i="1" dirty="0">
                <a:ea typeface="Calibri"/>
                <a:cs typeface="Times New Roman"/>
              </a:rPr>
              <a:t>Documentation légalement reconnue: </a:t>
            </a:r>
            <a:r>
              <a:rPr lang="fr-FR" sz="2000" dirty="0">
                <a:ea typeface="Calibri"/>
                <a:cs typeface="Times New Roman"/>
              </a:rPr>
              <a:t>désigne l'enregistrement et la publication d'informations sur la nature et la localisation des terres, des droits et des titulaires de droits sous une forme reconnue par le gouvernement, et donc légale.</a:t>
            </a:r>
          </a:p>
          <a:p>
            <a:r>
              <a:rPr lang="fr-FR" sz="2000" b="1" i="1" dirty="0">
                <a:ea typeface="Calibri"/>
                <a:cs typeface="Times New Roman"/>
              </a:rPr>
              <a:t>Perception de la sécurité du titre de propriété: </a:t>
            </a:r>
            <a:r>
              <a:rPr lang="fr-FR" sz="2000" dirty="0">
                <a:ea typeface="Calibri"/>
                <a:cs typeface="Times New Roman"/>
              </a:rPr>
              <a:t>La jouissance est perçue comme sûre si les individus ou les ménages ne se sentent pas menacés d'être privés d'une utilisation légitimement acquise ou d'un droit de propriété sur la terre ou contesté par d'autres (soit le gouvernement des individus).</a:t>
            </a:r>
          </a:p>
          <a:p>
            <a:pPr lvl="1"/>
            <a:r>
              <a:rPr lang="fr-FR" sz="1600" dirty="0">
                <a:ea typeface="Calibri"/>
                <a:cs typeface="Times New Roman"/>
              </a:rPr>
              <a:t>Important dans les contextes où la documentation officielle n'existe pas ou où, en grande partie en raison de lacunes dans la qualité institutionnelle ou la transparence avec laquelle les registres fonciers sont administrés, les documents officiels ne peuvent pas augmenter la sécurité foncière.</a:t>
            </a:r>
            <a:endParaRPr lang="en-US" sz="700" dirty="0">
              <a:ea typeface="Calibri"/>
              <a:cs typeface="Times New Roman"/>
            </a:endParaRPr>
          </a:p>
        </p:txBody>
      </p:sp>
      <p:sp>
        <p:nvSpPr>
          <p:cNvPr id="8" name="Rectangle 9">
            <a:extLst>
              <a:ext uri="{FF2B5EF4-FFF2-40B4-BE49-F238E27FC236}">
                <a16:creationId xmlns:a16="http://schemas.microsoft.com/office/drawing/2014/main" id="{D0220888-D243-4A7A-A6EC-517BD008BE1C}"/>
              </a:ext>
            </a:extLst>
          </p:cNvPr>
          <p:cNvSpPr>
            <a:spLocks noChangeArrowheads="1"/>
          </p:cNvSpPr>
          <p:nvPr/>
        </p:nvSpPr>
        <p:spPr bwMode="auto">
          <a:xfrm>
            <a:off x="995516" y="89185"/>
            <a:ext cx="639342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2800">
                <a:solidFill>
                  <a:schemeClr val="tx1"/>
                </a:solidFill>
                <a:latin typeface="Arial" charset="0"/>
                <a:cs typeface="Arial" charset="0"/>
              </a:defRPr>
            </a:lvl1pPr>
            <a:lvl2pPr marL="742950" indent="-285750" eaLnBrk="0" hangingPunct="0">
              <a:spcBef>
                <a:spcPct val="20000"/>
              </a:spcBef>
              <a:buSzPct val="65000"/>
              <a:buChar char="o"/>
              <a:defRPr sz="2400">
                <a:solidFill>
                  <a:schemeClr val="tx1"/>
                </a:solidFill>
                <a:latin typeface="Arial" charset="0"/>
                <a:cs typeface="Arial" charset="0"/>
              </a:defRPr>
            </a:lvl2pPr>
            <a:lvl3pPr marL="1143000" indent="-228600" eaLnBrk="0" hangingPunct="0">
              <a:spcBef>
                <a:spcPct val="20000"/>
              </a:spcBef>
              <a:buFont typeface="Verdana" pitchFamily="34" charset="0"/>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defRPr/>
            </a:pPr>
            <a:r>
              <a:rPr lang="en-US" altLang="en-US" sz="3200" b="1" dirty="0" err="1"/>
              <a:t>Indicateur</a:t>
            </a:r>
            <a:r>
              <a:rPr lang="en-US" altLang="en-US" sz="3200" b="1" dirty="0"/>
              <a:t> 1.4.2 …Concepts</a:t>
            </a:r>
            <a:endParaRPr lang="en-US" altLang="en-US" sz="3200" dirty="0"/>
          </a:p>
        </p:txBody>
      </p:sp>
    </p:spTree>
    <p:extLst>
      <p:ext uri="{BB962C8B-B14F-4D97-AF65-F5344CB8AC3E}">
        <p14:creationId xmlns:p14="http://schemas.microsoft.com/office/powerpoint/2010/main" val="564755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7" descr="footer"/>
          <p:cNvPicPr>
            <a:picLocks noChangeAspect="1" noChangeArrowheads="1"/>
          </p:cNvPicPr>
          <p:nvPr/>
        </p:nvPicPr>
        <p:blipFill rotWithShape="1">
          <a:blip r:embed="rId2">
            <a:extLst>
              <a:ext uri="{28A0092B-C50C-407E-A947-70E740481C1C}">
                <a14:useLocalDpi xmlns:a14="http://schemas.microsoft.com/office/drawing/2010/main" val="0"/>
              </a:ext>
            </a:extLst>
          </a:blip>
          <a:srcRect t="91666"/>
          <a:stretch/>
        </p:blipFill>
        <p:spPr bwMode="auto">
          <a:xfrm>
            <a:off x="0" y="6286500"/>
            <a:ext cx="9144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8" descr="DSC0369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1632" y="3844372"/>
            <a:ext cx="3258382" cy="2172254"/>
          </a:xfrm>
          <a:prstGeom prst="rect">
            <a:avLst/>
          </a:prstGeom>
        </p:spPr>
      </p:pic>
      <p:sp>
        <p:nvSpPr>
          <p:cNvPr id="6" name="Subtitle 2">
            <a:extLst>
              <a:ext uri="{FF2B5EF4-FFF2-40B4-BE49-F238E27FC236}">
                <a16:creationId xmlns:a16="http://schemas.microsoft.com/office/drawing/2014/main" id="{02816D84-73DA-4CDA-B28C-A0308E14DDB3}"/>
              </a:ext>
            </a:extLst>
          </p:cNvPr>
          <p:cNvSpPr txBox="1">
            <a:spLocks/>
          </p:cNvSpPr>
          <p:nvPr/>
        </p:nvSpPr>
        <p:spPr>
          <a:xfrm>
            <a:off x="339213" y="783625"/>
            <a:ext cx="8349176" cy="4702776"/>
          </a:xfrm>
          <a:prstGeom prst="rect">
            <a:avLst/>
          </a:prstGeom>
        </p:spPr>
        <p:txBody>
          <a:bodyPr>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b="1" i="1" dirty="0"/>
              <a:t>Réunion d'experts pour élaborer une série de questions d'enquête (ménages) pour le suivi de l'indicateur ODD 1.4.2 sur le régime foncier </a:t>
            </a:r>
          </a:p>
          <a:p>
            <a:pPr lvl="1"/>
            <a:r>
              <a:rPr lang="fr-FR" dirty="0"/>
              <a:t>Définir les questions essentielles requises pour les programmes d'enquêtes auprès des ménages pour le suivi de l'indicateur 1.4.2, les mécanismes de collecte de données, l'harmonisation avec d'autres indicateurs SDG (en particulier 5.1.a), complémentaires avec d'autres efforts de collecte de données.</a:t>
            </a:r>
          </a:p>
          <a:p>
            <a:endParaRPr lang="fr-FR" b="1" i="1" dirty="0"/>
          </a:p>
          <a:p>
            <a:r>
              <a:rPr lang="fr-FR" b="1" i="1" dirty="0"/>
              <a:t>Réunion du groupe d'experts: Utilisation de données administratives pour le suivi de l’indicateur ODD sur le régime foncier</a:t>
            </a:r>
          </a:p>
          <a:p>
            <a:pPr lvl="1"/>
            <a:r>
              <a:rPr lang="fr-FR" dirty="0"/>
              <a:t>Convenir d'une méthodologie pour suivre la partie de l'indicateur ODD 1.4.2 relative aux droits légalement documentés à l'aide de données administratives;</a:t>
            </a:r>
          </a:p>
          <a:p>
            <a:pPr lvl="1"/>
            <a:r>
              <a:rPr lang="fr-FR" dirty="0"/>
              <a:t>Évaluer la disponibilité des données existantes et explorer les moyens d'institutionnaliser le suivi  aux niveaux national et régional; et</a:t>
            </a:r>
          </a:p>
          <a:p>
            <a:pPr lvl="1"/>
            <a:r>
              <a:rPr lang="fr-FR" dirty="0"/>
              <a:t>Étudier les possibilités de s'appuyer sur des données administratives pour défendre et mesurer les progrès en matière de durabilité de la réforme des politiques foncières.</a:t>
            </a:r>
            <a:endParaRPr lang="en-US" sz="2000" dirty="0"/>
          </a:p>
          <a:p>
            <a:pPr>
              <a:buFontTx/>
              <a:buChar char="-"/>
            </a:pPr>
            <a:endParaRPr lang="en-US" sz="2400" dirty="0"/>
          </a:p>
          <a:p>
            <a:pPr>
              <a:buFontTx/>
              <a:buChar char="-"/>
            </a:pPr>
            <a:endParaRPr lang="en-US" sz="2400" dirty="0"/>
          </a:p>
          <a:p>
            <a:pPr>
              <a:buFontTx/>
              <a:buChar char="-"/>
            </a:pPr>
            <a:endParaRPr lang="en-US" sz="2400" dirty="0"/>
          </a:p>
          <a:p>
            <a:pPr>
              <a:buFontTx/>
              <a:buChar char="-"/>
            </a:pPr>
            <a:endParaRPr lang="en-US" sz="2400" b="1" dirty="0"/>
          </a:p>
          <a:p>
            <a:endParaRPr lang="en-US" sz="2400" b="1" dirty="0"/>
          </a:p>
        </p:txBody>
      </p:sp>
      <p:sp>
        <p:nvSpPr>
          <p:cNvPr id="2" name="TextBox 1">
            <a:extLst>
              <a:ext uri="{FF2B5EF4-FFF2-40B4-BE49-F238E27FC236}">
                <a16:creationId xmlns:a16="http://schemas.microsoft.com/office/drawing/2014/main" id="{2104E16E-F2B6-4D3E-8AB0-7EE84CB381B2}"/>
              </a:ext>
            </a:extLst>
          </p:cNvPr>
          <p:cNvSpPr txBox="1"/>
          <p:nvPr/>
        </p:nvSpPr>
        <p:spPr>
          <a:xfrm>
            <a:off x="796413" y="36678"/>
            <a:ext cx="4763729" cy="584775"/>
          </a:xfrm>
          <a:prstGeom prst="rect">
            <a:avLst/>
          </a:prstGeom>
          <a:noFill/>
        </p:spPr>
        <p:txBody>
          <a:bodyPr wrap="square" rtlCol="0">
            <a:spAutoFit/>
          </a:bodyPr>
          <a:lstStyle/>
          <a:p>
            <a:r>
              <a:rPr lang="en-US" sz="3200" b="1" dirty="0" err="1"/>
              <a:t>Travaux</a:t>
            </a:r>
            <a:r>
              <a:rPr lang="en-US" sz="3200" b="1" dirty="0"/>
              <a:t> </a:t>
            </a:r>
            <a:r>
              <a:rPr lang="en-US" sz="3200" b="1" dirty="0" err="1"/>
              <a:t>en</a:t>
            </a:r>
            <a:r>
              <a:rPr lang="en-US" sz="3200" b="1" dirty="0"/>
              <a:t> </a:t>
            </a:r>
            <a:r>
              <a:rPr lang="en-US" sz="3200" b="1" dirty="0" err="1"/>
              <a:t>cours</a:t>
            </a:r>
            <a:endParaRPr lang="en-US" sz="3200" b="1" dirty="0"/>
          </a:p>
        </p:txBody>
      </p:sp>
    </p:spTree>
    <p:extLst>
      <p:ext uri="{BB962C8B-B14F-4D97-AF65-F5344CB8AC3E}">
        <p14:creationId xmlns:p14="http://schemas.microsoft.com/office/powerpoint/2010/main" val="1013103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7" descr="footer"/>
          <p:cNvPicPr>
            <a:picLocks noChangeAspect="1" noChangeArrowheads="1"/>
          </p:cNvPicPr>
          <p:nvPr/>
        </p:nvPicPr>
        <p:blipFill rotWithShape="1">
          <a:blip r:embed="rId2">
            <a:extLst>
              <a:ext uri="{28A0092B-C50C-407E-A947-70E740481C1C}">
                <a14:useLocalDpi xmlns:a14="http://schemas.microsoft.com/office/drawing/2010/main" val="0"/>
              </a:ext>
            </a:extLst>
          </a:blip>
          <a:srcRect t="91666"/>
          <a:stretch/>
        </p:blipFill>
        <p:spPr bwMode="auto">
          <a:xfrm>
            <a:off x="0" y="6286500"/>
            <a:ext cx="9144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8" descr="DSC0369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1632" y="3844372"/>
            <a:ext cx="3258382" cy="2172254"/>
          </a:xfrm>
          <a:prstGeom prst="rect">
            <a:avLst/>
          </a:prstGeom>
        </p:spPr>
      </p:pic>
      <p:sp>
        <p:nvSpPr>
          <p:cNvPr id="6" name="Subtitle 2">
            <a:extLst>
              <a:ext uri="{FF2B5EF4-FFF2-40B4-BE49-F238E27FC236}">
                <a16:creationId xmlns:a16="http://schemas.microsoft.com/office/drawing/2014/main" id="{02816D84-73DA-4CDA-B28C-A0308E14DDB3}"/>
              </a:ext>
            </a:extLst>
          </p:cNvPr>
          <p:cNvSpPr txBox="1">
            <a:spLocks/>
          </p:cNvSpPr>
          <p:nvPr/>
        </p:nvSpPr>
        <p:spPr>
          <a:xfrm>
            <a:off x="339213" y="783625"/>
            <a:ext cx="8349176" cy="4702776"/>
          </a:xfrm>
          <a:prstGeom prst="rect">
            <a:avLst/>
          </a:prstGeom>
        </p:spPr>
        <p:txBody>
          <a:bodyPr>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dirty="0"/>
              <a:t>Quatre éléments clés nécessaires à la construction de l'indicateur:</a:t>
            </a:r>
          </a:p>
          <a:p>
            <a:pPr lvl="1"/>
            <a:r>
              <a:rPr lang="fr-FR" dirty="0"/>
              <a:t>Accès à la terre, y compris les droits de location, de propriété et de groupe;</a:t>
            </a:r>
          </a:p>
          <a:p>
            <a:pPr lvl="1"/>
            <a:r>
              <a:rPr lang="fr-FR" dirty="0"/>
              <a:t>Existence d'une documentation valide et juridiquement reconnue des droits fonciers, enregistrée dans des organismes publics ou des institutions légalement reconnues.</a:t>
            </a:r>
          </a:p>
          <a:p>
            <a:pPr lvl="1"/>
            <a:r>
              <a:rPr lang="fr-FR" dirty="0"/>
              <a:t>Sécurité perçue par la capacité de transférer des droits par legs.</a:t>
            </a:r>
          </a:p>
          <a:p>
            <a:pPr lvl="1"/>
            <a:r>
              <a:rPr lang="fr-FR" dirty="0"/>
              <a:t>La perception de la sécurité, c'est-à-dire le fait que le propriétaire soit protégée contre la perte involontaire de ses droits</a:t>
            </a:r>
          </a:p>
          <a:p>
            <a:endParaRPr lang="fr-FR" dirty="0"/>
          </a:p>
          <a:p>
            <a:r>
              <a:rPr lang="fr-FR" dirty="0"/>
              <a:t>Consultations avec diverses parties prenantes</a:t>
            </a:r>
          </a:p>
          <a:p>
            <a:r>
              <a:rPr lang="fr-FR" dirty="0"/>
              <a:t>Pilotage des questions essentielles pour cet indicateur dans quelques pays</a:t>
            </a:r>
            <a:endParaRPr lang="en-US" sz="2400" dirty="0"/>
          </a:p>
          <a:p>
            <a:pPr>
              <a:buFontTx/>
              <a:buChar char="-"/>
            </a:pPr>
            <a:endParaRPr lang="en-US" sz="2400" dirty="0"/>
          </a:p>
          <a:p>
            <a:pPr>
              <a:buFontTx/>
              <a:buChar char="-"/>
            </a:pPr>
            <a:endParaRPr lang="en-US" sz="2400" b="1" dirty="0"/>
          </a:p>
          <a:p>
            <a:endParaRPr lang="en-US" sz="2400" b="1" dirty="0"/>
          </a:p>
        </p:txBody>
      </p:sp>
      <p:sp>
        <p:nvSpPr>
          <p:cNvPr id="2" name="TextBox 1">
            <a:extLst>
              <a:ext uri="{FF2B5EF4-FFF2-40B4-BE49-F238E27FC236}">
                <a16:creationId xmlns:a16="http://schemas.microsoft.com/office/drawing/2014/main" id="{2104E16E-F2B6-4D3E-8AB0-7EE84CB381B2}"/>
              </a:ext>
            </a:extLst>
          </p:cNvPr>
          <p:cNvSpPr txBox="1"/>
          <p:nvPr/>
        </p:nvSpPr>
        <p:spPr>
          <a:xfrm>
            <a:off x="796413" y="36678"/>
            <a:ext cx="4763729" cy="584775"/>
          </a:xfrm>
          <a:prstGeom prst="rect">
            <a:avLst/>
          </a:prstGeom>
          <a:noFill/>
        </p:spPr>
        <p:txBody>
          <a:bodyPr wrap="square" rtlCol="0">
            <a:spAutoFit/>
          </a:bodyPr>
          <a:lstStyle/>
          <a:p>
            <a:r>
              <a:rPr lang="en-US" sz="3200" b="1" dirty="0" err="1"/>
              <a:t>Travaux</a:t>
            </a:r>
            <a:r>
              <a:rPr lang="en-US" sz="3200" b="1" dirty="0"/>
              <a:t> </a:t>
            </a:r>
            <a:r>
              <a:rPr lang="en-US" sz="3200" b="1" dirty="0" err="1"/>
              <a:t>en</a:t>
            </a:r>
            <a:r>
              <a:rPr lang="en-US" sz="3200" b="1" dirty="0"/>
              <a:t> </a:t>
            </a:r>
            <a:r>
              <a:rPr lang="en-US" sz="3200" b="1" dirty="0" err="1"/>
              <a:t>cours</a:t>
            </a:r>
            <a:endParaRPr lang="en-US" sz="3200" b="1" dirty="0"/>
          </a:p>
        </p:txBody>
      </p:sp>
    </p:spTree>
    <p:extLst>
      <p:ext uri="{BB962C8B-B14F-4D97-AF65-F5344CB8AC3E}">
        <p14:creationId xmlns:p14="http://schemas.microsoft.com/office/powerpoint/2010/main" val="171848152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10814</TotalTime>
  <Words>3895</Words>
  <Application>Microsoft Office PowerPoint</Application>
  <PresentationFormat>On-screen Show (4:3)</PresentationFormat>
  <Paragraphs>321</Paragraphs>
  <Slides>32</Slides>
  <Notes>3</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MS PGothic</vt:lpstr>
      <vt:lpstr>MS PGothic</vt:lpstr>
      <vt:lpstr>Arial</vt:lpstr>
      <vt:lpstr>Calibri</vt:lpstr>
      <vt:lpstr>Helvetica</vt:lpstr>
      <vt:lpstr>Lucida Grande</vt:lpstr>
      <vt:lpstr>Times New Roman</vt:lpstr>
      <vt:lpstr>Wingdings</vt:lpstr>
      <vt:lpstr>Tema di Office</vt:lpstr>
      <vt:lpstr>PowerPoint Presentation</vt:lpstr>
      <vt:lpstr>PowerPoint Presentation</vt:lpstr>
      <vt:lpstr>PowerPoint Presentation</vt:lpstr>
      <vt:lpstr>PowerPoint Presentation</vt:lpstr>
      <vt:lpstr>PowerPoint Presentation</vt:lpstr>
      <vt:lpstr>Relevance</vt:lpstr>
      <vt:lpstr>PowerPoint Presentation</vt:lpstr>
      <vt:lpstr>PowerPoint Presentation</vt:lpstr>
      <vt:lpstr>PowerPoint Presentation</vt:lpstr>
      <vt:lpstr>Sources de données</vt:lpstr>
      <vt:lpstr>Source de données</vt:lpstr>
      <vt:lpstr>Sources de données</vt:lpstr>
      <vt:lpstr>Sources de données</vt:lpstr>
      <vt:lpstr>Plan de travail </vt:lpstr>
      <vt:lpstr>PowerPoint Presentation</vt:lpstr>
      <vt:lpstr>PowerPoint Presentation</vt:lpstr>
      <vt:lpstr>Conclusion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Office</dc:creator>
  <cp:lastModifiedBy>Author</cp:lastModifiedBy>
  <cp:revision>244</cp:revision>
  <dcterms:created xsi:type="dcterms:W3CDTF">2015-11-05T11:29:32Z</dcterms:created>
  <dcterms:modified xsi:type="dcterms:W3CDTF">2017-10-26T03:31:00Z</dcterms:modified>
</cp:coreProperties>
</file>