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0" r:id="rId2"/>
  </p:sldMasterIdLst>
  <p:notesMasterIdLst>
    <p:notesMasterId r:id="rId21"/>
  </p:notesMasterIdLst>
  <p:handoutMasterIdLst>
    <p:handoutMasterId r:id="rId22"/>
  </p:handoutMasterIdLst>
  <p:sldIdLst>
    <p:sldId id="256" r:id="rId3"/>
    <p:sldId id="270" r:id="rId4"/>
    <p:sldId id="280" r:id="rId5"/>
    <p:sldId id="294" r:id="rId6"/>
    <p:sldId id="281" r:id="rId7"/>
    <p:sldId id="282" r:id="rId8"/>
    <p:sldId id="293" r:id="rId9"/>
    <p:sldId id="284" r:id="rId10"/>
    <p:sldId id="285" r:id="rId11"/>
    <p:sldId id="286" r:id="rId12"/>
    <p:sldId id="287" r:id="rId13"/>
    <p:sldId id="288" r:id="rId14"/>
    <p:sldId id="289" r:id="rId15"/>
    <p:sldId id="290" r:id="rId16"/>
    <p:sldId id="291" r:id="rId17"/>
    <p:sldId id="292" r:id="rId18"/>
    <p:sldId id="295" r:id="rId19"/>
    <p:sldId id="269" r:id="rId20"/>
  </p:sldIdLst>
  <p:sldSz cx="9144000" cy="6858000" type="screen4x3"/>
  <p:notesSz cx="6797675" cy="9926638"/>
  <p:defaultText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jith Ramadas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43C9D6"/>
    <a:srgbClr val="A4C2D2"/>
    <a:srgbClr val="C7EAFB"/>
    <a:srgbClr val="E1F4FD"/>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85092" autoAdjust="0"/>
  </p:normalViewPr>
  <p:slideViewPr>
    <p:cSldViewPr snapToGrid="0" snapToObjects="1">
      <p:cViewPr>
        <p:scale>
          <a:sx n="75" d="100"/>
          <a:sy n="75" d="100"/>
        </p:scale>
        <p:origin x="-10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39" d="100"/>
          <a:sy n="139" d="100"/>
        </p:scale>
        <p:origin x="-556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8506EF-06C3-404C-8F89-57A0E21DDE20}" type="datetimeFigureOut">
              <a:rPr lang="en-US" smtClean="0"/>
              <a:t>10/26/2017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5FCCDC5-2EC0-A947-93ED-82E1F9248E90}" type="slidenum">
              <a:rPr lang="en-US" smtClean="0"/>
              <a:t>‹#›</a:t>
            </a:fld>
            <a:endParaRPr lang="en-US"/>
          </a:p>
        </p:txBody>
      </p:sp>
    </p:spTree>
    <p:extLst>
      <p:ext uri="{BB962C8B-B14F-4D97-AF65-F5344CB8AC3E}">
        <p14:creationId xmlns:p14="http://schemas.microsoft.com/office/powerpoint/2010/main" val="284994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6D1C28-0F0C-214E-8322-B87F8AA539D8}" type="datetimeFigureOut">
              <a:rPr lang="en-US" smtClean="0"/>
              <a:t>10/26/2017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83311DB-C32A-CC46-90F4-CE205A9DE94D}" type="slidenum">
              <a:rPr lang="en-US" smtClean="0"/>
              <a:t>‹#›</a:t>
            </a:fld>
            <a:endParaRPr lang="en-US"/>
          </a:p>
        </p:txBody>
      </p:sp>
    </p:spTree>
    <p:extLst>
      <p:ext uri="{BB962C8B-B14F-4D97-AF65-F5344CB8AC3E}">
        <p14:creationId xmlns:p14="http://schemas.microsoft.com/office/powerpoint/2010/main" val="1752252329"/>
      </p:ext>
    </p:extLst>
  </p:cSld>
  <p:clrMap bg1="lt1" tx1="dk1" bg2="lt2" tx2="dk2" accent1="accent1" accent2="accent2" accent3="accent3" accent4="accent4" accent5="accent5" accent6="accent6" hlink="hlink" folHlink="folHlink"/>
  <p:notesStyle>
    <a:lvl1pPr marL="0" algn="l" defTabSz="457136" rtl="0" eaLnBrk="1" latinLnBrk="0" hangingPunct="1">
      <a:defRPr sz="1200" kern="1200">
        <a:solidFill>
          <a:schemeClr val="tx1"/>
        </a:solidFill>
        <a:latin typeface="+mn-lt"/>
        <a:ea typeface="+mn-ea"/>
        <a:cs typeface="+mn-cs"/>
      </a:defRPr>
    </a:lvl1pPr>
    <a:lvl2pPr marL="457136" algn="l" defTabSz="457136" rtl="0" eaLnBrk="1" latinLnBrk="0" hangingPunct="1">
      <a:defRPr sz="1200" kern="1200">
        <a:solidFill>
          <a:schemeClr val="tx1"/>
        </a:solidFill>
        <a:latin typeface="+mn-lt"/>
        <a:ea typeface="+mn-ea"/>
        <a:cs typeface="+mn-cs"/>
      </a:defRPr>
    </a:lvl2pPr>
    <a:lvl3pPr marL="914272" algn="l" defTabSz="457136" rtl="0" eaLnBrk="1" latinLnBrk="0" hangingPunct="1">
      <a:defRPr sz="1200" kern="1200">
        <a:solidFill>
          <a:schemeClr val="tx1"/>
        </a:solidFill>
        <a:latin typeface="+mn-lt"/>
        <a:ea typeface="+mn-ea"/>
        <a:cs typeface="+mn-cs"/>
      </a:defRPr>
    </a:lvl3pPr>
    <a:lvl4pPr marL="1371408" algn="l" defTabSz="457136" rtl="0" eaLnBrk="1" latinLnBrk="0" hangingPunct="1">
      <a:defRPr sz="1200" kern="1200">
        <a:solidFill>
          <a:schemeClr val="tx1"/>
        </a:solidFill>
        <a:latin typeface="+mn-lt"/>
        <a:ea typeface="+mn-ea"/>
        <a:cs typeface="+mn-cs"/>
      </a:defRPr>
    </a:lvl4pPr>
    <a:lvl5pPr marL="1828543" algn="l" defTabSz="457136" rtl="0" eaLnBrk="1" latinLnBrk="0" hangingPunct="1">
      <a:defRPr sz="1200" kern="1200">
        <a:solidFill>
          <a:schemeClr val="tx1"/>
        </a:solidFill>
        <a:latin typeface="+mn-lt"/>
        <a:ea typeface="+mn-ea"/>
        <a:cs typeface="+mn-cs"/>
      </a:defRPr>
    </a:lvl5pPr>
    <a:lvl6pPr marL="2285679" algn="l" defTabSz="457136" rtl="0" eaLnBrk="1" latinLnBrk="0" hangingPunct="1">
      <a:defRPr sz="1200" kern="1200">
        <a:solidFill>
          <a:schemeClr val="tx1"/>
        </a:solidFill>
        <a:latin typeface="+mn-lt"/>
        <a:ea typeface="+mn-ea"/>
        <a:cs typeface="+mn-cs"/>
      </a:defRPr>
    </a:lvl6pPr>
    <a:lvl7pPr marL="2742815" algn="l" defTabSz="457136" rtl="0" eaLnBrk="1" latinLnBrk="0" hangingPunct="1">
      <a:defRPr sz="1200" kern="1200">
        <a:solidFill>
          <a:schemeClr val="tx1"/>
        </a:solidFill>
        <a:latin typeface="+mn-lt"/>
        <a:ea typeface="+mn-ea"/>
        <a:cs typeface="+mn-cs"/>
      </a:defRPr>
    </a:lvl7pPr>
    <a:lvl8pPr marL="3199951" algn="l" defTabSz="457136" rtl="0" eaLnBrk="1" latinLnBrk="0" hangingPunct="1">
      <a:defRPr sz="1200" kern="1200">
        <a:solidFill>
          <a:schemeClr val="tx1"/>
        </a:solidFill>
        <a:latin typeface="+mn-lt"/>
        <a:ea typeface="+mn-ea"/>
        <a:cs typeface="+mn-cs"/>
      </a:defRPr>
    </a:lvl8pPr>
    <a:lvl9pPr marL="3657087" algn="l" defTabSz="4571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1</a:t>
            </a:fld>
            <a:endParaRPr lang="en-US"/>
          </a:p>
        </p:txBody>
      </p:sp>
    </p:spTree>
    <p:extLst>
      <p:ext uri="{BB962C8B-B14F-4D97-AF65-F5344CB8AC3E}">
        <p14:creationId xmlns:p14="http://schemas.microsoft.com/office/powerpoint/2010/main" val="282250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10</a:t>
            </a:fld>
            <a:endParaRPr lang="en-US"/>
          </a:p>
        </p:txBody>
      </p:sp>
    </p:spTree>
    <p:extLst>
      <p:ext uri="{BB962C8B-B14F-4D97-AF65-F5344CB8AC3E}">
        <p14:creationId xmlns:p14="http://schemas.microsoft.com/office/powerpoint/2010/main" val="41226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smtClean="0"/>
              <a:t/>
            </a:r>
            <a:br>
              <a:rPr lang="fr-FR" dirty="0" smtClean="0"/>
            </a:br>
            <a:r>
              <a:rPr lang="fr-FR" dirty="0" smtClean="0"/>
              <a:t>NASA</a:t>
            </a:r>
            <a:r>
              <a:rPr lang="fr-FR" baseline="0" dirty="0" smtClean="0"/>
              <a:t>: </a:t>
            </a:r>
            <a:r>
              <a:rPr lang="fr-FR" sz="1200" b="0" i="0" kern="1200" dirty="0" smtClean="0">
                <a:solidFill>
                  <a:schemeClr val="tx1"/>
                </a:solidFill>
                <a:effectLst/>
                <a:latin typeface="+mn-lt"/>
                <a:ea typeface="+mn-ea"/>
                <a:cs typeface="+mn-cs"/>
              </a:rPr>
              <a:t>L'Administration nationale de l'aéronautique et de l'espace</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Check </a:t>
            </a:r>
            <a:r>
              <a:rPr lang="fr-FR" sz="1200" b="0" i="0" kern="1200" dirty="0" err="1" smtClean="0">
                <a:solidFill>
                  <a:schemeClr val="tx1"/>
                </a:solidFill>
                <a:effectLst/>
                <a:latin typeface="+mn-lt"/>
                <a:ea typeface="+mn-ea"/>
                <a:cs typeface="+mn-cs"/>
              </a:rPr>
              <a:t>methodology</a:t>
            </a:r>
            <a:r>
              <a:rPr lang="fr-FR" sz="1200" b="0" i="0" kern="1200" dirty="0" smtClean="0">
                <a:solidFill>
                  <a:schemeClr val="tx1"/>
                </a:solidFill>
                <a:effectLst/>
                <a:latin typeface="+mn-lt"/>
                <a:ea typeface="+mn-ea"/>
                <a:cs typeface="+mn-cs"/>
              </a:rPr>
              <a:t> for 15.3.1</a:t>
            </a:r>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t>11</a:t>
            </a:fld>
            <a:endParaRPr lang="en-US"/>
          </a:p>
        </p:txBody>
      </p:sp>
    </p:spTree>
    <p:extLst>
      <p:ext uri="{BB962C8B-B14F-4D97-AF65-F5344CB8AC3E}">
        <p14:creationId xmlns:p14="http://schemas.microsoft.com/office/powerpoint/2010/main" val="193848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
            </a:r>
            <a:br>
              <a:rPr lang="fr-FR" dirty="0" smtClean="0"/>
            </a:br>
            <a:r>
              <a:rPr lang="fr-FR" sz="1200" b="0" i="0" kern="1200" dirty="0" smtClean="0">
                <a:solidFill>
                  <a:schemeClr val="tx1"/>
                </a:solidFill>
                <a:effectLst/>
                <a:latin typeface="+mn-lt"/>
                <a:ea typeface="+mn-ea"/>
                <a:cs typeface="+mn-cs"/>
              </a:rPr>
              <a:t>Explorateur mondial des eaux de surface</a:t>
            </a:r>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t>12</a:t>
            </a:fld>
            <a:endParaRPr lang="en-US"/>
          </a:p>
        </p:txBody>
      </p:sp>
    </p:spTree>
    <p:extLst>
      <p:ext uri="{BB962C8B-B14F-4D97-AF65-F5344CB8AC3E}">
        <p14:creationId xmlns:p14="http://schemas.microsoft.com/office/powerpoint/2010/main" val="95098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Cropland  		Grassland 	Forest		Settlements 	Other land 		Water bodies 	Vegetative</a:t>
            </a:r>
            <a:r>
              <a:rPr lang="en-US" baseline="0" dirty="0" smtClean="0"/>
              <a:t> wetlands</a:t>
            </a:r>
          </a:p>
          <a:p>
            <a:r>
              <a:rPr lang="fr-FR" dirty="0" smtClean="0"/>
              <a:t>Terre de culture	 Prairie 	Forêt 		Colonies 	Autre terrain 		Les plans d'eau 	Zones humides végétatives</a:t>
            </a:r>
          </a:p>
          <a:p>
            <a:endParaRPr lang="fr-FR" dirty="0" smtClean="0"/>
          </a:p>
          <a:p>
            <a:r>
              <a:rPr lang="fr-FR" dirty="0" smtClean="0"/>
              <a:t>Le Costa Rica a été choisi au hasard comme étude de cas pour démontrer les étapes de l'analyse. Pour cet exemple, la couverture terrestre de l'Initiative mondiale sur les changements climatiques (ICC-CCI) pour 1992, 2000 et 2015 a été utilisée. Comme mentionné ci-dessus, les terres ont été classées comme forêts, prairies, terres cultivées, zones de peuplement, autres terres, plans d'eau ou différentes zones humides végétales Sur la base de cette classification, les cartes du Costa Rica pour 1992, 2000 et 2015 sont illustrées.</a:t>
            </a:r>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13</a:t>
            </a:fld>
            <a:endParaRPr lang="en-US"/>
          </a:p>
        </p:txBody>
      </p:sp>
    </p:spTree>
    <p:extLst>
      <p:ext uri="{BB962C8B-B14F-4D97-AF65-F5344CB8AC3E}">
        <p14:creationId xmlns:p14="http://schemas.microsoft.com/office/powerpoint/2010/main" val="315031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changement d'utilisation des terres</a:t>
            </a:r>
            <a:endParaRPr lang="en-US" dirty="0" smtClean="0"/>
          </a:p>
          <a:p>
            <a:r>
              <a:rPr lang="en-US" dirty="0" smtClean="0"/>
              <a:t>Cropland  		Grassland 	Forest		Settlements 	Other land 		Water bodies 	Vegetative</a:t>
            </a:r>
            <a:r>
              <a:rPr lang="en-US" baseline="0" dirty="0" smtClean="0"/>
              <a:t> wetlands</a:t>
            </a:r>
          </a:p>
          <a:p>
            <a:r>
              <a:rPr lang="fr-FR" dirty="0" smtClean="0"/>
              <a:t>Terre de culture	 Prairie 	Forêt 		Colonies 	Autre terrain 		Les plans d'eau 	Zones humides végétatives</a:t>
            </a:r>
          </a:p>
          <a:p>
            <a:endParaRPr lang="fr-FR" dirty="0" smtClean="0"/>
          </a:p>
          <a:p>
            <a:r>
              <a:rPr lang="fr-FR" dirty="0" smtClean="0"/>
              <a:t>Des changements dans le type d'utilisation des terres peuvent également être créés en regardant le mouvement d'une année à l'autre. Dans le cas du Costa Rica, il y avait très peu de mouvements en termes d'écosystèmes liés à l'eau - à peu près une superficie égale de terres cultivées et de prairies devenait des zones humides végétatives qui se traduisaient par un mouvement de 0,7% des terres cultivées et 0,4% des prairies. Les mouvements les plus importants en termes d'utilisation des terres étaient liés à l'augmentation de la superficie forestière.</a:t>
            </a:r>
            <a:endParaRPr lang="en-GB" dirty="0" smtClean="0"/>
          </a:p>
          <a:p>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14</a:t>
            </a:fld>
            <a:endParaRPr lang="en-US"/>
          </a:p>
        </p:txBody>
      </p:sp>
    </p:spTree>
    <p:extLst>
      <p:ext uri="{BB962C8B-B14F-4D97-AF65-F5344CB8AC3E}">
        <p14:creationId xmlns:p14="http://schemas.microsoft.com/office/powerpoint/2010/main" val="94473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Cropland  		Grassland 	Forest		Settlements 	Other land 		Water bodies 	Vegetative</a:t>
            </a:r>
            <a:r>
              <a:rPr lang="en-US" baseline="0" dirty="0" smtClean="0"/>
              <a:t> wetlands</a:t>
            </a:r>
          </a:p>
          <a:p>
            <a:r>
              <a:rPr lang="fr-FR" dirty="0" smtClean="0"/>
              <a:t>Terre de culture	 Prairie 	Forêt 		Colonies 	Autre terrain 		Les plans d'eau 	Zones humides végétatives</a:t>
            </a:r>
          </a:p>
          <a:p>
            <a:endParaRPr lang="fr-FR" dirty="0" smtClean="0"/>
          </a:p>
          <a:p>
            <a:r>
              <a:rPr lang="fr-FR" dirty="0" smtClean="0"/>
              <a:t>La République du Congo a déclaré plus de 20% de la superficie totale des zones protégées de </a:t>
            </a:r>
            <a:r>
              <a:rPr lang="fr-FR" dirty="0" err="1" smtClean="0"/>
              <a:t>Ramsar</a:t>
            </a:r>
            <a:r>
              <a:rPr lang="fr-FR" dirty="0" smtClean="0"/>
              <a:t>. Ceci fournit un exemple pour évaluer comment les cartes de couverture terrestre globale se rapportent aux aires protégées de </a:t>
            </a:r>
            <a:r>
              <a:rPr lang="fr-FR" dirty="0" err="1" smtClean="0"/>
              <a:t>Ramsar</a:t>
            </a:r>
            <a:r>
              <a:rPr lang="fr-FR" dirty="0" smtClean="0"/>
              <a:t> en termes de pourcentage de zones humides / plans d'eau protégés et de ce qui est inclus dans l'aire protégée. La comparaison des catégories d'utilisation des terres et des zones </a:t>
            </a:r>
            <a:r>
              <a:rPr lang="fr-FR" dirty="0" err="1" smtClean="0"/>
              <a:t>Ramsar</a:t>
            </a:r>
            <a:r>
              <a:rPr lang="fr-FR" dirty="0" smtClean="0"/>
              <a:t> nationales pourrait aider à identifier les zones où le produit terrestre mondial pourrait ne pas capturer avec précision l'écosystème complet que le pays aimerait capturer.</a:t>
            </a:r>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15</a:t>
            </a:fld>
            <a:endParaRPr lang="en-US"/>
          </a:p>
        </p:txBody>
      </p:sp>
    </p:spTree>
    <p:extLst>
      <p:ext uri="{BB962C8B-B14F-4D97-AF65-F5344CB8AC3E}">
        <p14:creationId xmlns:p14="http://schemas.microsoft.com/office/powerpoint/2010/main" val="195121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16</a:t>
            </a:fld>
            <a:endParaRPr lang="en-US"/>
          </a:p>
        </p:txBody>
      </p:sp>
    </p:spTree>
    <p:extLst>
      <p:ext uri="{BB962C8B-B14F-4D97-AF65-F5344CB8AC3E}">
        <p14:creationId xmlns:p14="http://schemas.microsoft.com/office/powerpoint/2010/main" val="309390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17</a:t>
            </a:fld>
            <a:endParaRPr lang="en-US"/>
          </a:p>
        </p:txBody>
      </p:sp>
    </p:spTree>
    <p:extLst>
      <p:ext uri="{BB962C8B-B14F-4D97-AF65-F5344CB8AC3E}">
        <p14:creationId xmlns:p14="http://schemas.microsoft.com/office/powerpoint/2010/main" val="155419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18</a:t>
            </a:fld>
            <a:endParaRPr lang="en-US"/>
          </a:p>
        </p:txBody>
      </p:sp>
    </p:spTree>
    <p:extLst>
      <p:ext uri="{BB962C8B-B14F-4D97-AF65-F5344CB8AC3E}">
        <p14:creationId xmlns:p14="http://schemas.microsoft.com/office/powerpoint/2010/main" val="76878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2</a:t>
            </a:fld>
            <a:endParaRPr lang="en-US"/>
          </a:p>
        </p:txBody>
      </p:sp>
    </p:spTree>
    <p:extLst>
      <p:ext uri="{BB962C8B-B14F-4D97-AF65-F5344CB8AC3E}">
        <p14:creationId xmlns:p14="http://schemas.microsoft.com/office/powerpoint/2010/main" val="324002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Une carte peut être utilisée pour calculer l'aire de chaque type d'écosystème ou de caractéristique afin de générer des statistiques (par exemple l'étendue de la mer Aral)</a:t>
            </a:r>
          </a:p>
          <a:p>
            <a:endParaRPr lang="fr-FR" dirty="0" smtClean="0"/>
          </a:p>
          <a:p>
            <a:r>
              <a:rPr lang="en-US" altLang="x-none" dirty="0" smtClean="0"/>
              <a:t>By </a:t>
            </a:r>
            <a:r>
              <a:rPr lang="en-US" altLang="x-none" dirty="0"/>
              <a:t>User</a:t>
            </a:r>
            <a:r>
              <a:rPr lang="en-US" altLang="x-none" dirty="0" smtClean="0"/>
              <a:t>: </a:t>
            </a:r>
            <a:r>
              <a:rPr lang="en-US" altLang="x-none" dirty="0" err="1" smtClean="0"/>
              <a:t>Staecker</a:t>
            </a:r>
            <a:r>
              <a:rPr lang="en-US" altLang="x-none" dirty="0" smtClean="0"/>
              <a:t> </a:t>
            </a:r>
            <a:r>
              <a:rPr lang="en-US" altLang="x-none" dirty="0"/>
              <a:t>- Own work, Public Domain, https://commons.wikimedia.org/w/index.php?curid=658367</a:t>
            </a:r>
          </a:p>
        </p:txBody>
      </p:sp>
      <p:sp>
        <p:nvSpPr>
          <p:cNvPr id="4" name="Date Placeholder 3"/>
          <p:cNvSpPr>
            <a:spLocks noGrp="1"/>
          </p:cNvSpPr>
          <p:nvPr>
            <p:ph type="dt" sz="quarter" idx="1"/>
          </p:nvPr>
        </p:nvSpPr>
        <p:spPr>
          <a:xfrm>
            <a:off x="3850443" y="0"/>
            <a:ext cx="2945659" cy="496332"/>
          </a:xfrm>
          <a:prstGeom prst="rect">
            <a:avLst/>
          </a:prstGeom>
        </p:spPr>
        <p:txBody>
          <a:bodyPr/>
          <a:lstStyle/>
          <a:p>
            <a:pPr>
              <a:defRPr/>
            </a:pPr>
            <a:endParaRPr lang="en-GB">
              <a:solidFill>
                <a:srgbClr val="000000"/>
              </a:solidFill>
            </a:endParaRPr>
          </a:p>
        </p:txBody>
      </p:sp>
      <p:sp>
        <p:nvSpPr>
          <p:cNvPr id="190468" name="Slide Number Placeholder 4"/>
          <p:cNvSpPr>
            <a:spLocks noGrp="1"/>
          </p:cNvSpPr>
          <p:nvPr>
            <p:ph type="sldNum" sz="quarter" idx="5"/>
          </p:nvPr>
        </p:nvSpPr>
        <p:spPr>
          <a:xfrm>
            <a:off x="3850443" y="9428583"/>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C482143-B693-C449-9979-DDD80AE83CAF}" type="slidenum">
              <a:rPr lang="en-GB" altLang="x-none" sz="1200">
                <a:solidFill>
                  <a:srgbClr val="000000"/>
                </a:solidFill>
              </a:rPr>
              <a:pPr eaLnBrk="1" hangingPunct="1"/>
              <a:t>3</a:t>
            </a:fld>
            <a:endParaRPr lang="en-GB" altLang="x-none"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Une carte peut être utilisée pour calculer l'aire de chaque type d'écosystème ou de caractéristique afin de générer des statistiques</a:t>
            </a:r>
          </a:p>
        </p:txBody>
      </p:sp>
      <p:sp>
        <p:nvSpPr>
          <p:cNvPr id="4" name="Date Placeholder 3"/>
          <p:cNvSpPr>
            <a:spLocks noGrp="1"/>
          </p:cNvSpPr>
          <p:nvPr>
            <p:ph type="dt" sz="quarter" idx="1"/>
          </p:nvPr>
        </p:nvSpPr>
        <p:spPr>
          <a:xfrm>
            <a:off x="3850443" y="0"/>
            <a:ext cx="2945659" cy="496332"/>
          </a:xfrm>
          <a:prstGeom prst="rect">
            <a:avLst/>
          </a:prstGeom>
        </p:spPr>
        <p:txBody>
          <a:bodyPr/>
          <a:lstStyle/>
          <a:p>
            <a:pPr>
              <a:defRPr/>
            </a:pPr>
            <a:endParaRPr lang="en-GB">
              <a:solidFill>
                <a:srgbClr val="000000"/>
              </a:solidFill>
            </a:endParaRPr>
          </a:p>
        </p:txBody>
      </p:sp>
      <p:sp>
        <p:nvSpPr>
          <p:cNvPr id="190468" name="Slide Number Placeholder 4"/>
          <p:cNvSpPr>
            <a:spLocks noGrp="1"/>
          </p:cNvSpPr>
          <p:nvPr>
            <p:ph type="sldNum" sz="quarter" idx="5"/>
          </p:nvPr>
        </p:nvSpPr>
        <p:spPr>
          <a:xfrm>
            <a:off x="3850443" y="9428583"/>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C482143-B693-C449-9979-DDD80AE83CAF}" type="slidenum">
              <a:rPr lang="en-GB" altLang="x-none" sz="1200">
                <a:solidFill>
                  <a:srgbClr val="000000"/>
                </a:solidFill>
              </a:rPr>
              <a:pPr eaLnBrk="1" hangingPunct="1"/>
              <a:t>4</a:t>
            </a:fld>
            <a:endParaRPr lang="en-GB" altLang="x-none"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Ou une carte des stations de surveillance de la qualité de l'air ou de l'eau peut indiquer la situation à un endroit particulier. Ou cette même approche s'applique aux données d'un recensement ou d'une enquête où les données statistiques recueillies sont jumelées avec les coordonnées du point système d'information géographique (SIG).</a:t>
            </a:r>
          </a:p>
          <a:p>
            <a:r>
              <a:rPr lang="en-US" altLang="x-none" dirty="0" smtClean="0"/>
              <a:t>Source:</a:t>
            </a:r>
            <a:r>
              <a:rPr lang="en-US" altLang="x-none" baseline="0" dirty="0" smtClean="0"/>
              <a:t> WHO</a:t>
            </a:r>
          </a:p>
        </p:txBody>
      </p:sp>
      <p:sp>
        <p:nvSpPr>
          <p:cNvPr id="4" name="Date Placeholder 3"/>
          <p:cNvSpPr>
            <a:spLocks noGrp="1"/>
          </p:cNvSpPr>
          <p:nvPr>
            <p:ph type="dt" sz="quarter" idx="1"/>
          </p:nvPr>
        </p:nvSpPr>
        <p:spPr>
          <a:xfrm>
            <a:off x="3850443" y="0"/>
            <a:ext cx="2945659" cy="496332"/>
          </a:xfrm>
          <a:prstGeom prst="rect">
            <a:avLst/>
          </a:prstGeom>
        </p:spPr>
        <p:txBody>
          <a:bodyPr/>
          <a:lstStyle/>
          <a:p>
            <a:pPr>
              <a:defRPr/>
            </a:pPr>
            <a:endParaRPr lang="en-GB">
              <a:solidFill>
                <a:srgbClr val="000000"/>
              </a:solidFill>
            </a:endParaRPr>
          </a:p>
        </p:txBody>
      </p:sp>
      <p:sp>
        <p:nvSpPr>
          <p:cNvPr id="190468" name="Slide Number Placeholder 4"/>
          <p:cNvSpPr>
            <a:spLocks noGrp="1"/>
          </p:cNvSpPr>
          <p:nvPr>
            <p:ph type="sldNum" sz="quarter" idx="5"/>
          </p:nvPr>
        </p:nvSpPr>
        <p:spPr>
          <a:xfrm>
            <a:off x="3850443" y="9428583"/>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C482143-B693-C449-9979-DDD80AE83CAF}" type="slidenum">
              <a:rPr lang="en-GB" altLang="x-none" sz="1200">
                <a:solidFill>
                  <a:srgbClr val="000000"/>
                </a:solidFill>
              </a:rPr>
              <a:pPr eaLnBrk="1" hangingPunct="1"/>
              <a:t>5</a:t>
            </a:fld>
            <a:endParaRPr lang="en-GB" altLang="x-none"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Pour obtenir la liste complète des indicateurs </a:t>
            </a:r>
            <a:r>
              <a:rPr lang="fr-FR" dirty="0" smtClean="0"/>
              <a:t>ODD </a:t>
            </a:r>
            <a:r>
              <a:rPr lang="fr-FR" dirty="0" smtClean="0"/>
              <a:t>correspondant à ces numéros, rendez-vous sur le site Web de l'IAEG SDG. </a:t>
            </a:r>
          </a:p>
          <a:p>
            <a:r>
              <a:rPr lang="fr-FR" dirty="0" smtClean="0"/>
              <a:t>L'objectif n° 2 sur l'agriculture, l'objectif n° 14 sur les océans, l'objectif n° 6 sur l'eau, l'objectif n° 11 sur les villes, l'objectif n° 9 sur les infrastructures et l'objectif n° 15 sur la terre.</a:t>
            </a:r>
            <a:endParaRPr lang="en-US" dirty="0"/>
          </a:p>
        </p:txBody>
      </p:sp>
    </p:spTree>
    <p:extLst>
      <p:ext uri="{BB962C8B-B14F-4D97-AF65-F5344CB8AC3E}">
        <p14:creationId xmlns:p14="http://schemas.microsoft.com/office/powerpoint/2010/main" val="51702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7</a:t>
            </a:fld>
            <a:endParaRPr lang="en-US"/>
          </a:p>
        </p:txBody>
      </p:sp>
    </p:spTree>
    <p:extLst>
      <p:ext uri="{BB962C8B-B14F-4D97-AF65-F5344CB8AC3E}">
        <p14:creationId xmlns:p14="http://schemas.microsoft.com/office/powerpoint/2010/main" val="359575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8</a:t>
            </a:fld>
            <a:endParaRPr lang="en-US"/>
          </a:p>
        </p:txBody>
      </p:sp>
    </p:spTree>
    <p:extLst>
      <p:ext uri="{BB962C8B-B14F-4D97-AF65-F5344CB8AC3E}">
        <p14:creationId xmlns:p14="http://schemas.microsoft.com/office/powerpoint/2010/main" val="90774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311DB-C32A-CC46-90F4-CE205A9DE94D}" type="slidenum">
              <a:rPr lang="en-US" smtClean="0"/>
              <a:t>9</a:t>
            </a:fld>
            <a:endParaRPr lang="en-US"/>
          </a:p>
        </p:txBody>
      </p:sp>
    </p:spTree>
    <p:extLst>
      <p:ext uri="{BB962C8B-B14F-4D97-AF65-F5344CB8AC3E}">
        <p14:creationId xmlns:p14="http://schemas.microsoft.com/office/powerpoint/2010/main" val="78989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pPr/>
              <a:t>10/26/2017</a:t>
            </a:fld>
            <a:endParaRPr lang="en-US"/>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187681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4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7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22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6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5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854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76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5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03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32531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62890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6176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55371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39990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3021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54221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8613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sjdlf</a:t>
            </a:r>
            <a:endParaRPr lang="en-US" dirty="0" smtClean="0"/>
          </a:p>
          <a:p>
            <a:pPr lvl="4"/>
            <a:r>
              <a:rPr lang="en-US" dirty="0" smtClean="0"/>
              <a:t>Fifth level</a:t>
            </a:r>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smtClean="0"/>
              <a:pPr/>
              <a:t>10/26/2017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321645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2642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sa-landcover-cci.org/?q=node/158"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land.copernicus.eu/pan-european/corine-land-cover" TargetMode="External"/><Relationship Id="rId5" Type="http://schemas.openxmlformats.org/officeDocument/2006/relationships/hyperlink" Target="https://modis-land.gsfc.nasa.gov/" TargetMode="External"/><Relationship Id="rId4" Type="http://schemas.openxmlformats.org/officeDocument/2006/relationships/hyperlink" Target="https://global-surface-water.appspot.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2" y="2260601"/>
            <a:ext cx="7679262" cy="2233083"/>
          </a:xfrm>
        </p:spPr>
        <p:txBody>
          <a:bodyPr lIns="0" rIns="0" bIns="144000" anchor="b">
            <a:noAutofit/>
          </a:bodyPr>
          <a:lstStyle/>
          <a:p>
            <a:r>
              <a:rPr lang="fr-FR" sz="4000" dirty="0">
                <a:solidFill>
                  <a:schemeClr val="bg1"/>
                </a:solidFill>
              </a:rPr>
              <a:t>Données </a:t>
            </a:r>
            <a:r>
              <a:rPr lang="fr-FR" sz="4000" dirty="0" smtClean="0">
                <a:solidFill>
                  <a:schemeClr val="bg1"/>
                </a:solidFill>
              </a:rPr>
              <a:t>géo-spatiales </a:t>
            </a:r>
            <a:r>
              <a:rPr lang="fr-FR" sz="4000" dirty="0">
                <a:solidFill>
                  <a:schemeClr val="bg1"/>
                </a:solidFill>
              </a:rPr>
              <a:t>et </a:t>
            </a:r>
            <a:r>
              <a:rPr lang="fr-FR" sz="4000" dirty="0" smtClean="0">
                <a:solidFill>
                  <a:schemeClr val="bg1"/>
                </a:solidFill>
              </a:rPr>
              <a:t/>
            </a:r>
            <a:br>
              <a:rPr lang="fr-FR" sz="4000" dirty="0" smtClean="0">
                <a:solidFill>
                  <a:schemeClr val="bg1"/>
                </a:solidFill>
              </a:rPr>
            </a:br>
            <a:r>
              <a:rPr lang="fr-FR" sz="4000" dirty="0" smtClean="0">
                <a:solidFill>
                  <a:schemeClr val="bg1"/>
                </a:solidFill>
              </a:rPr>
              <a:t>Agenda </a:t>
            </a:r>
            <a:r>
              <a:rPr lang="fr-FR" sz="4000" dirty="0">
                <a:solidFill>
                  <a:schemeClr val="bg1"/>
                </a:solidFill>
              </a:rPr>
              <a:t>2030</a:t>
            </a:r>
            <a:endParaRPr lang="en-US" sz="4000" dirty="0">
              <a:solidFill>
                <a:schemeClr val="bg1"/>
              </a:solidFill>
            </a:endParaRPr>
          </a:p>
        </p:txBody>
      </p:sp>
      <p:sp>
        <p:nvSpPr>
          <p:cNvPr id="3" name="Subtitle 2"/>
          <p:cNvSpPr>
            <a:spLocks noGrp="1"/>
          </p:cNvSpPr>
          <p:nvPr>
            <p:ph type="subTitle" idx="1"/>
          </p:nvPr>
        </p:nvSpPr>
        <p:spPr>
          <a:xfrm>
            <a:off x="728122" y="4493683"/>
            <a:ext cx="7679262" cy="1271156"/>
          </a:xfrm>
        </p:spPr>
        <p:txBody>
          <a:bodyPr lIns="0" tIns="144000" rIns="0" bIns="144000" anchor="t">
            <a:noAutofit/>
          </a:bodyPr>
          <a:lstStyle/>
          <a:p>
            <a:r>
              <a:rPr lang="fr-FR" sz="1800" b="1" dirty="0" smtClean="0">
                <a:solidFill>
                  <a:srgbClr val="FFFFFF"/>
                </a:solidFill>
              </a:rPr>
              <a:t>Qui, quoi, où, quand</a:t>
            </a:r>
            <a:endParaRPr lang="fr-FR" sz="1800" b="1" dirty="0">
              <a:solidFill>
                <a:srgbClr val="FFFFFF"/>
              </a:solidFill>
            </a:endParaRPr>
          </a:p>
        </p:txBody>
      </p:sp>
      <p:cxnSp>
        <p:nvCxnSpPr>
          <p:cNvPr id="5" name="Straight Connector 4"/>
          <p:cNvCxnSpPr/>
          <p:nvPr/>
        </p:nvCxnSpPr>
        <p:spPr>
          <a:xfrm>
            <a:off x="728122" y="449368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2" y="5790240"/>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728122" y="5790240"/>
            <a:ext cx="7679262" cy="458159"/>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1100" dirty="0" smtClean="0">
                <a:solidFill>
                  <a:srgbClr val="FFFFFF"/>
                </a:solidFill>
              </a:rPr>
              <a:t>Victoria</a:t>
            </a:r>
            <a:r>
              <a:rPr lang="fr-FR" sz="1100" dirty="0">
                <a:solidFill>
                  <a:srgbClr val="FFFFFF"/>
                </a:solidFill>
              </a:rPr>
              <a:t>, Seychelles, 25-27 octobre 2017</a:t>
            </a:r>
            <a:r>
              <a:rPr lang="en-US" sz="1100" dirty="0" smtClean="0">
                <a:solidFill>
                  <a:srgbClr val="FFFFFF"/>
                </a:solidFill>
              </a:rPr>
              <a:t> /  </a:t>
            </a:r>
            <a:r>
              <a:rPr lang="fr-FR" sz="1100" dirty="0">
                <a:solidFill>
                  <a:srgbClr val="FFFFFF"/>
                </a:solidFill>
              </a:rPr>
              <a:t>Atelier sous régional sur la désagrégation des </a:t>
            </a:r>
            <a:r>
              <a:rPr lang="fr-FR" sz="1100" dirty="0" smtClean="0">
                <a:solidFill>
                  <a:srgbClr val="FFFFFF"/>
                </a:solidFill>
              </a:rPr>
              <a:t>données</a:t>
            </a:r>
            <a:endParaRPr lang="en-US" sz="1100" dirty="0">
              <a:solidFill>
                <a:srgbClr val="FFFFFF"/>
              </a:solidFill>
            </a:endParaRPr>
          </a:p>
        </p:txBody>
      </p:sp>
      <p:pic>
        <p:nvPicPr>
          <p:cNvPr id="8" name="Picture 7" descr="UN Environment Logo French short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933" y="561966"/>
            <a:ext cx="2566502" cy="1057691"/>
          </a:xfrm>
          <a:prstGeom prst="rect">
            <a:avLst/>
          </a:prstGeom>
        </p:spPr>
      </p:pic>
    </p:spTree>
    <p:extLst>
      <p:ext uri="{BB962C8B-B14F-4D97-AF65-F5344CB8AC3E}">
        <p14:creationId xmlns:p14="http://schemas.microsoft.com/office/powerpoint/2010/main" val="210476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10</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Potentiel d'observation de la Terre</a:t>
            </a:r>
            <a:endParaRPr lang="fr-FR" dirty="0"/>
          </a:p>
        </p:txBody>
      </p:sp>
      <p:sp>
        <p:nvSpPr>
          <p:cNvPr id="629" name="Shape 629"/>
          <p:cNvSpPr/>
          <p:nvPr/>
        </p:nvSpPr>
        <p:spPr>
          <a:xfrm>
            <a:off x="632316" y="1447800"/>
            <a:ext cx="8007368" cy="15696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lang="fr-FR" dirty="0"/>
              <a:t>L'observation de la Terre peut poser certains défis en termes de mesure de l'environnement, fournir des données aux pays ayant une capacité limitée et assurer la comparabilité entre les lieux et le temps.</a:t>
            </a:r>
            <a:endParaRPr dirty="0"/>
          </a:p>
        </p:txBody>
      </p:sp>
      <p:sp>
        <p:nvSpPr>
          <p:cNvPr id="2" name="AutoShape 2" descr="Image result for photo of satellite n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hoto of satellite n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hoto of satellite n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Image result for photo of satellite na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975" y="3048000"/>
            <a:ext cx="6496050" cy="365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360503"/>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11</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248876"/>
            <a:ext cx="7679264" cy="9848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Observation de la Terre et couverture terrestre</a:t>
            </a:r>
            <a:endParaRPr dirty="0"/>
          </a:p>
        </p:txBody>
      </p:sp>
      <p:sp>
        <p:nvSpPr>
          <p:cNvPr id="629" name="Shape 629"/>
          <p:cNvSpPr/>
          <p:nvPr/>
        </p:nvSpPr>
        <p:spPr>
          <a:xfrm>
            <a:off x="641841" y="1605278"/>
            <a:ext cx="8007368" cy="489364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Deux produits de couverture terrestre: </a:t>
            </a:r>
            <a:endParaRPr lang="fr-FR" dirty="0" smtClean="0"/>
          </a:p>
          <a:p>
            <a:pPr marL="697767" lvl="1" indent="-240631">
              <a:buSzPct val="100000"/>
              <a:buChar char="•"/>
              <a:defRPr sz="2400">
                <a:latin typeface="Roboto Regular"/>
                <a:ea typeface="Roboto Regular"/>
                <a:cs typeface="Roboto Regular"/>
                <a:sym typeface="Roboto Regular"/>
              </a:defRPr>
            </a:pPr>
            <a:r>
              <a:rPr lang="fr-FR" dirty="0" smtClean="0"/>
              <a:t>l'ensemble </a:t>
            </a:r>
            <a:r>
              <a:rPr lang="fr-FR" dirty="0"/>
              <a:t>de données sur la couverture terrestre (CCI-LC) de l'Initiative sur les changements climatiques des agences spatiales européennes (</a:t>
            </a:r>
            <a:r>
              <a:rPr lang="fr-FR" dirty="0">
                <a:solidFill>
                  <a:srgbClr val="FF0000"/>
                </a:solidFill>
              </a:rPr>
              <a:t>ESA</a:t>
            </a:r>
            <a:r>
              <a:rPr lang="fr-FR" dirty="0" smtClean="0"/>
              <a:t>)</a:t>
            </a:r>
          </a:p>
          <a:p>
            <a:pPr marL="697767" lvl="1" indent="-240631">
              <a:buSzPct val="100000"/>
              <a:buChar char="•"/>
              <a:defRPr sz="2400">
                <a:latin typeface="Roboto Regular"/>
                <a:ea typeface="Roboto Regular"/>
                <a:cs typeface="Roboto Regular"/>
                <a:sym typeface="Roboto Regular"/>
              </a:defRPr>
            </a:pPr>
            <a:r>
              <a:rPr lang="fr-FR" dirty="0" smtClean="0"/>
              <a:t>l'analyse </a:t>
            </a:r>
            <a:r>
              <a:rPr lang="fr-FR" dirty="0"/>
              <a:t>de la résolution modérée (MODIS) de la </a:t>
            </a:r>
            <a:r>
              <a:rPr lang="fr-FR" dirty="0">
                <a:solidFill>
                  <a:srgbClr val="FF0000"/>
                </a:solidFill>
              </a:rPr>
              <a:t>NASA</a:t>
            </a:r>
            <a:r>
              <a:rPr lang="fr-FR" dirty="0"/>
              <a:t> aux </a:t>
            </a:r>
            <a:r>
              <a:rPr lang="fr-FR" dirty="0" smtClean="0"/>
              <a:t>États-Unis</a:t>
            </a:r>
            <a:endParaRPr lang="fr-FR" dirty="0"/>
          </a:p>
          <a:p>
            <a:pPr>
              <a:buSzPct val="100000"/>
              <a:defRPr sz="2400">
                <a:latin typeface="Roboto Regular"/>
                <a:ea typeface="Roboto Regular"/>
                <a:cs typeface="Roboto Regular"/>
                <a:sym typeface="Roboto Regular"/>
              </a:defRPr>
            </a:pPr>
            <a:r>
              <a:rPr lang="fr-FR" dirty="0">
                <a:solidFill>
                  <a:srgbClr val="FF0000"/>
                </a:solidFill>
              </a:rPr>
              <a:t>Les deux sont disponibles </a:t>
            </a:r>
            <a:r>
              <a:rPr lang="fr-FR" dirty="0" smtClean="0">
                <a:solidFill>
                  <a:srgbClr val="FF0000"/>
                </a:solidFill>
              </a:rPr>
              <a:t>publiquement</a:t>
            </a:r>
            <a:endParaRPr lang="fr-FR" dirty="0">
              <a:solidFill>
                <a:srgbClr val="FF0000"/>
              </a:solidFill>
            </a:endParaRPr>
          </a:p>
          <a:p>
            <a:pPr marL="240631" indent="-240631">
              <a:buSzPct val="100000"/>
              <a:buChar char="•"/>
              <a:defRPr sz="2400">
                <a:latin typeface="Roboto Regular"/>
                <a:ea typeface="Roboto Regular"/>
                <a:cs typeface="Roboto Regular"/>
                <a:sym typeface="Roboto Regular"/>
              </a:defRPr>
            </a:pPr>
            <a:r>
              <a:rPr lang="fr-FR" dirty="0"/>
              <a:t>CCI-LC est proposé pour l'utilisation dans le suivi de l'indicateur </a:t>
            </a:r>
            <a:r>
              <a:rPr lang="fr-FR" b="1" dirty="0" smtClean="0">
                <a:solidFill>
                  <a:schemeClr val="accent1"/>
                </a:solidFill>
              </a:rPr>
              <a:t>ODD 15.3.1</a:t>
            </a:r>
            <a:endParaRPr lang="fr-FR" b="1" dirty="0">
              <a:solidFill>
                <a:schemeClr val="accent1"/>
              </a:solidFill>
            </a:endParaRPr>
          </a:p>
          <a:p>
            <a:pPr marL="240631" indent="-240631">
              <a:buSzPct val="100000"/>
              <a:buChar char="•"/>
              <a:defRPr sz="2400">
                <a:latin typeface="Roboto Regular"/>
                <a:ea typeface="Roboto Regular"/>
                <a:cs typeface="Roboto Regular"/>
                <a:sym typeface="Roboto Regular"/>
              </a:defRPr>
            </a:pPr>
            <a:r>
              <a:rPr lang="fr-FR" dirty="0"/>
              <a:t>Les classes de couverture du sol dans CCI-LC semblent correspondre légèrement mieux à </a:t>
            </a:r>
            <a:r>
              <a:rPr lang="fr-FR" b="1" dirty="0" smtClean="0">
                <a:solidFill>
                  <a:schemeClr val="accent1"/>
                </a:solidFill>
              </a:rPr>
              <a:t>ODD 6.6.1 </a:t>
            </a:r>
            <a:r>
              <a:rPr lang="fr-FR" dirty="0"/>
              <a:t>que les catégories MODIS</a:t>
            </a:r>
            <a:endParaRPr dirty="0"/>
          </a:p>
        </p:txBody>
      </p:sp>
    </p:spTree>
    <p:extLst>
      <p:ext uri="{BB962C8B-B14F-4D97-AF65-F5344CB8AC3E}">
        <p14:creationId xmlns:p14="http://schemas.microsoft.com/office/powerpoint/2010/main" val="360588260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12</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Observation de la Terre</a:t>
            </a:r>
            <a:endParaRPr dirty="0"/>
          </a:p>
        </p:txBody>
      </p:sp>
      <p:sp>
        <p:nvSpPr>
          <p:cNvPr id="629" name="Shape 629"/>
          <p:cNvSpPr/>
          <p:nvPr/>
        </p:nvSpPr>
        <p:spPr>
          <a:xfrm>
            <a:off x="641841" y="1363601"/>
            <a:ext cx="8007368" cy="486286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lang="fr-FR" dirty="0">
                <a:solidFill>
                  <a:schemeClr val="accent1"/>
                </a:solidFill>
              </a:rPr>
              <a:t>Certaines ressources sont déjà disponibles:</a:t>
            </a:r>
          </a:p>
          <a:p>
            <a:pPr marL="457200" indent="-457200">
              <a:buSzPct val="100000"/>
              <a:buFont typeface="+mj-lt"/>
              <a:buAutoNum type="arabicPeriod"/>
              <a:defRPr sz="2400">
                <a:latin typeface="Roboto Regular"/>
                <a:ea typeface="Roboto Regular"/>
                <a:cs typeface="Roboto Regular"/>
                <a:sym typeface="Roboto Regular"/>
              </a:defRPr>
            </a:pPr>
            <a:r>
              <a:rPr lang="fr-FR" sz="2200" dirty="0" smtClean="0"/>
              <a:t>Résolution </a:t>
            </a:r>
            <a:r>
              <a:rPr lang="fr-FR" sz="2200" dirty="0"/>
              <a:t>modérée, 250 m: La carte de la couverture terrestre de l'Initiative sur le changement climatique (</a:t>
            </a:r>
            <a:r>
              <a:rPr lang="fr-FR" sz="2200" dirty="0">
                <a:solidFill>
                  <a:schemeClr val="tx2"/>
                </a:solidFill>
              </a:rPr>
              <a:t>ICC-LC</a:t>
            </a:r>
            <a:r>
              <a:rPr lang="fr-FR" sz="2200" dirty="0"/>
              <a:t>) comprend des cartes de la couverture terrestre pour tous les pays</a:t>
            </a:r>
          </a:p>
          <a:p>
            <a:pPr marL="457200" indent="-457200">
              <a:buSzPct val="100000"/>
              <a:buFont typeface="+mj-lt"/>
              <a:buAutoNum type="arabicPeriod"/>
              <a:defRPr sz="2400">
                <a:latin typeface="Roboto Regular"/>
                <a:ea typeface="Roboto Regular"/>
                <a:cs typeface="Roboto Regular"/>
                <a:sym typeface="Roboto Regular"/>
              </a:defRPr>
            </a:pPr>
            <a:r>
              <a:rPr lang="fr-FR" sz="2200" dirty="0" smtClean="0"/>
              <a:t>Haute </a:t>
            </a:r>
            <a:r>
              <a:rPr lang="fr-FR" sz="2200" dirty="0"/>
              <a:t>résolution</a:t>
            </a:r>
            <a:r>
              <a:rPr lang="fr-FR" sz="2200" dirty="0" smtClean="0"/>
              <a:t>, </a:t>
            </a:r>
            <a:r>
              <a:rPr lang="fr-FR" sz="2200" dirty="0" err="1"/>
              <a:t>Landsat</a:t>
            </a:r>
            <a:r>
              <a:rPr lang="fr-FR" sz="2200" dirty="0"/>
              <a:t>, 30 m: Les cartes des masses d'eau du Global Surface Water Explorer sont disponibles publiquement et UN </a:t>
            </a:r>
            <a:r>
              <a:rPr lang="fr-FR" sz="2200" dirty="0" smtClean="0"/>
              <a:t>Environnement </a:t>
            </a:r>
            <a:r>
              <a:rPr lang="fr-FR" sz="2200" dirty="0"/>
              <a:t>collabore avec la </a:t>
            </a:r>
            <a:r>
              <a:rPr lang="fr-FR" sz="2200" dirty="0">
                <a:solidFill>
                  <a:schemeClr val="tx2"/>
                </a:solidFill>
              </a:rPr>
              <a:t>NASA</a:t>
            </a:r>
            <a:r>
              <a:rPr lang="fr-FR" sz="2200" dirty="0"/>
              <a:t> sur la cartographie des zones humides à une résolution de 30 m.</a:t>
            </a:r>
          </a:p>
          <a:p>
            <a:pPr marL="457200" indent="-457200">
              <a:buSzPct val="100000"/>
              <a:buFont typeface="+mj-lt"/>
              <a:buAutoNum type="arabicPeriod"/>
              <a:defRPr sz="2400">
                <a:latin typeface="Roboto Regular"/>
                <a:ea typeface="Roboto Regular"/>
                <a:cs typeface="Roboto Regular"/>
                <a:sym typeface="Roboto Regular"/>
              </a:defRPr>
            </a:pPr>
            <a:r>
              <a:rPr lang="fr-FR" sz="2200" dirty="0" smtClean="0"/>
              <a:t>Très </a:t>
            </a:r>
            <a:r>
              <a:rPr lang="fr-FR" sz="2200" dirty="0"/>
              <a:t>haute résolution, 0,5 - 2 m: Les données sont disponibles à l'achat. L'environnement de l'ONU avec la </a:t>
            </a:r>
            <a:r>
              <a:rPr lang="fr-FR" sz="2200" dirty="0" smtClean="0">
                <a:solidFill>
                  <a:schemeClr val="tx2"/>
                </a:solidFill>
              </a:rPr>
              <a:t>NASA </a:t>
            </a:r>
            <a:r>
              <a:rPr lang="fr-FR" sz="2200" dirty="0" smtClean="0"/>
              <a:t> </a:t>
            </a:r>
            <a:r>
              <a:rPr lang="fr-FR" sz="2200" dirty="0"/>
              <a:t>prévoit un pilote pour tester les avantages de ce niveau de résolution.</a:t>
            </a:r>
            <a:endParaRPr sz="2200" dirty="0"/>
          </a:p>
        </p:txBody>
      </p:sp>
    </p:spTree>
    <p:extLst>
      <p:ext uri="{BB962C8B-B14F-4D97-AF65-F5344CB8AC3E}">
        <p14:creationId xmlns:p14="http://schemas.microsoft.com/office/powerpoint/2010/main" val="3236255720"/>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13</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595302" y="529652"/>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Couverture du sol de CCI-LC: Exemple</a:t>
            </a:r>
            <a:endParaRPr dirty="0"/>
          </a:p>
        </p:txBody>
      </p:sp>
      <p:sp>
        <p:nvSpPr>
          <p:cNvPr id="629" name="Shape 629"/>
          <p:cNvSpPr/>
          <p:nvPr/>
        </p:nvSpPr>
        <p:spPr>
          <a:xfrm>
            <a:off x="564069" y="1447800"/>
            <a:ext cx="8007368" cy="8309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dirty="0" smtClean="0"/>
              <a:t/>
            </a:r>
            <a:br>
              <a:rPr dirty="0" smtClean="0"/>
            </a:b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21" y="1193800"/>
            <a:ext cx="7441879" cy="398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4069" y="5181600"/>
            <a:ext cx="774173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fr-FR" sz="1400" i="1" dirty="0"/>
              <a:t>Note: Le Costa Rica a été choisi uniquement à des fins </a:t>
            </a:r>
            <a:r>
              <a:rPr lang="fr-FR" sz="1400" i="1" dirty="0" smtClean="0"/>
              <a:t>d'illustration</a:t>
            </a:r>
            <a:endParaRPr kumimoji="0" lang="en-US" sz="1400" b="0" i="1"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246171945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14</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28121" y="212632"/>
            <a:ext cx="7679264" cy="9848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Les données de la diapositive précédente peuvent être tabulées en statistiques</a:t>
            </a:r>
            <a:endParaRPr dirty="0"/>
          </a:p>
        </p:txBody>
      </p:sp>
      <p:sp>
        <p:nvSpPr>
          <p:cNvPr id="629" name="Shape 629"/>
          <p:cNvSpPr/>
          <p:nvPr/>
        </p:nvSpPr>
        <p:spPr>
          <a:xfrm>
            <a:off x="564069" y="1447800"/>
            <a:ext cx="8007368" cy="8309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dirty="0" smtClean="0"/>
              <a:t/>
            </a:r>
            <a:br>
              <a:rPr dirty="0" smtClean="0"/>
            </a:br>
            <a:endParaRPr dirty="0"/>
          </a:p>
        </p:txBody>
      </p:sp>
      <p:sp>
        <p:nvSpPr>
          <p:cNvPr id="2" name="TextBox 1"/>
          <p:cNvSpPr txBox="1"/>
          <p:nvPr/>
        </p:nvSpPr>
        <p:spPr>
          <a:xfrm>
            <a:off x="564069" y="5181600"/>
            <a:ext cx="774173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fr-FR" sz="1400" i="1" dirty="0"/>
              <a:t>Note: Le Costa Rica a été choisi uniquement à des fins d'illustration</a:t>
            </a:r>
            <a:endParaRPr lang="en-US" sz="1400" i="1" dirty="0">
              <a:solidFill>
                <a:srgbClr val="000000"/>
              </a:solidFill>
              <a:sym typeface="Calibri"/>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82" y="1704273"/>
            <a:ext cx="8798719" cy="336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48415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15</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645586" y="224790"/>
            <a:ext cx="7679264" cy="9848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Le CCI-LC peut être superposé avec d'autres cartes ou cartes de la population</a:t>
            </a:r>
            <a:endParaRPr dirty="0"/>
          </a:p>
        </p:txBody>
      </p:sp>
      <p:sp>
        <p:nvSpPr>
          <p:cNvPr id="629" name="Shape 629"/>
          <p:cNvSpPr/>
          <p:nvPr/>
        </p:nvSpPr>
        <p:spPr>
          <a:xfrm>
            <a:off x="564069" y="1447800"/>
            <a:ext cx="8007368" cy="8309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dirty="0" smtClean="0"/>
              <a:t/>
            </a:r>
            <a:br>
              <a:rPr dirty="0" smtClean="0"/>
            </a:br>
            <a:endParaRPr dirty="0"/>
          </a:p>
        </p:txBody>
      </p:sp>
      <p:sp>
        <p:nvSpPr>
          <p:cNvPr id="2" name="TextBox 1"/>
          <p:cNvSpPr txBox="1"/>
          <p:nvPr/>
        </p:nvSpPr>
        <p:spPr>
          <a:xfrm>
            <a:off x="564069" y="5468464"/>
            <a:ext cx="774173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fr-FR" sz="1400" i="1" dirty="0"/>
              <a:t>Note: La République du Congo a été choisie uniquement à des fins d'illustration.</a:t>
            </a:r>
            <a:endParaRPr kumimoji="0" lang="en-US" sz="1400" b="0" i="1" u="none" strike="noStrike" cap="none" spc="0" normalizeH="0" baseline="0" dirty="0">
              <a:ln>
                <a:noFill/>
              </a:ln>
              <a:solidFill>
                <a:srgbClr val="000000"/>
              </a:solidFill>
              <a:effectLst/>
              <a:uFillTx/>
              <a:sym typeface="Calibri"/>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9" y="1317249"/>
            <a:ext cx="6424612" cy="404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28634"/>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16</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smtClean="0"/>
              <a:t>Conclusions</a:t>
            </a:r>
            <a:endParaRPr dirty="0"/>
          </a:p>
        </p:txBody>
      </p:sp>
      <p:sp>
        <p:nvSpPr>
          <p:cNvPr id="629" name="Shape 629"/>
          <p:cNvSpPr/>
          <p:nvPr/>
        </p:nvSpPr>
        <p:spPr>
          <a:xfrm>
            <a:off x="641841" y="1605278"/>
            <a:ext cx="8007368" cy="415498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Fort potentiel d'utilisation de l'observation de la Terre pour d'autres indicateurs liés aux indicateurs des ODD liés aux terres, aux océans, à la population et aux </a:t>
            </a:r>
            <a:r>
              <a:rPr lang="fr-FR" dirty="0" smtClean="0"/>
              <a:t>catastrophes</a:t>
            </a:r>
            <a:br>
              <a:rPr lang="fr-FR" dirty="0" smtClean="0"/>
            </a:br>
            <a:endParaRPr lang="fr-FR" dirty="0"/>
          </a:p>
          <a:p>
            <a:pPr marL="240631" indent="-240631">
              <a:buSzPct val="100000"/>
              <a:buChar char="•"/>
              <a:defRPr sz="2400">
                <a:latin typeface="Roboto Regular"/>
                <a:ea typeface="Roboto Regular"/>
                <a:cs typeface="Roboto Regular"/>
                <a:sym typeface="Roboto Regular"/>
              </a:defRPr>
            </a:pPr>
            <a:r>
              <a:rPr lang="fr-FR" dirty="0"/>
              <a:t>Il est toujours nécessaire de vérifier la vérité sur l'information, en particulier pour que l'information soit utile à l'élaboration des politiques </a:t>
            </a:r>
            <a:r>
              <a:rPr lang="fr-FR" dirty="0" smtClean="0"/>
              <a:t>nationales</a:t>
            </a:r>
            <a:br>
              <a:rPr lang="fr-FR" dirty="0" smtClean="0"/>
            </a:br>
            <a:endParaRPr lang="fr-FR" dirty="0"/>
          </a:p>
          <a:p>
            <a:pPr marL="240631" indent="-240631">
              <a:buSzPct val="100000"/>
              <a:buChar char="•"/>
              <a:defRPr sz="2400">
                <a:latin typeface="Roboto Regular"/>
                <a:ea typeface="Roboto Regular"/>
                <a:cs typeface="Roboto Regular"/>
                <a:sym typeface="Roboto Regular"/>
              </a:defRPr>
            </a:pPr>
            <a:r>
              <a:rPr lang="fr-FR" dirty="0"/>
              <a:t>La collaboration est essentielle pour soutenir ce travail et assurer la cohérence entre les indicateurs des </a:t>
            </a:r>
            <a:r>
              <a:rPr lang="fr-FR" dirty="0" smtClean="0"/>
              <a:t>ODD</a:t>
            </a:r>
            <a:endParaRPr dirty="0"/>
          </a:p>
        </p:txBody>
      </p:sp>
    </p:spTree>
    <p:extLst>
      <p:ext uri="{BB962C8B-B14F-4D97-AF65-F5344CB8AC3E}">
        <p14:creationId xmlns:p14="http://schemas.microsoft.com/office/powerpoint/2010/main" val="352154939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17</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smtClean="0"/>
              <a:t>URL</a:t>
            </a:r>
            <a:endParaRPr dirty="0"/>
          </a:p>
        </p:txBody>
      </p:sp>
      <p:sp>
        <p:nvSpPr>
          <p:cNvPr id="629" name="Shape 629"/>
          <p:cNvSpPr/>
          <p:nvPr/>
        </p:nvSpPr>
        <p:spPr>
          <a:xfrm>
            <a:off x="641841" y="1605278"/>
            <a:ext cx="8007368" cy="452431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en-US" dirty="0" smtClean="0"/>
              <a:t>CCI-LC</a:t>
            </a:r>
          </a:p>
          <a:p>
            <a:pPr>
              <a:buSzPct val="100000"/>
              <a:defRPr sz="2400">
                <a:latin typeface="Roboto Regular"/>
                <a:ea typeface="Roboto Regular"/>
                <a:cs typeface="Roboto Regular"/>
                <a:sym typeface="Roboto Regular"/>
              </a:defRPr>
            </a:pPr>
            <a:r>
              <a:rPr lang="en-US" dirty="0" smtClean="0">
                <a:hlinkClick r:id="rId3"/>
              </a:rPr>
              <a:t>https</a:t>
            </a:r>
            <a:r>
              <a:rPr lang="en-US" dirty="0">
                <a:hlinkClick r:id="rId3"/>
              </a:rPr>
              <a:t>://www.esa-landcover-cci.org/?</a:t>
            </a:r>
            <a:r>
              <a:rPr lang="en-US" dirty="0" smtClean="0">
                <a:hlinkClick r:id="rId3"/>
              </a:rPr>
              <a:t>q=node/158</a:t>
            </a:r>
            <a:r>
              <a:rPr lang="en-US" dirty="0" smtClean="0"/>
              <a:t/>
            </a:r>
            <a:br>
              <a:rPr lang="en-US" dirty="0" smtClean="0"/>
            </a:br>
            <a:r>
              <a:rPr lang="en-US" dirty="0" smtClean="0"/>
              <a:t> </a:t>
            </a:r>
          </a:p>
          <a:p>
            <a:pPr marL="240631" indent="-240631">
              <a:buSzPct val="100000"/>
              <a:buChar char="•"/>
              <a:defRPr sz="2400">
                <a:latin typeface="Roboto Regular"/>
                <a:ea typeface="Roboto Regular"/>
                <a:cs typeface="Roboto Regular"/>
                <a:sym typeface="Roboto Regular"/>
              </a:defRPr>
            </a:pPr>
            <a:r>
              <a:rPr lang="en-US" dirty="0" smtClean="0"/>
              <a:t>Global Surface </a:t>
            </a:r>
            <a:r>
              <a:rPr lang="en-US" dirty="0"/>
              <a:t>Water Explorer: </a:t>
            </a:r>
            <a:endParaRPr lang="en-US" dirty="0" smtClean="0"/>
          </a:p>
          <a:p>
            <a:pPr>
              <a:buSzPct val="100000"/>
              <a:defRPr sz="2400">
                <a:latin typeface="Roboto Regular"/>
                <a:ea typeface="Roboto Regular"/>
                <a:cs typeface="Roboto Regular"/>
                <a:sym typeface="Roboto Regular"/>
              </a:defRPr>
            </a:pPr>
            <a:r>
              <a:rPr lang="en-US" dirty="0" smtClean="0">
                <a:hlinkClick r:id="rId4"/>
              </a:rPr>
              <a:t>https</a:t>
            </a:r>
            <a:r>
              <a:rPr lang="en-US" dirty="0">
                <a:hlinkClick r:id="rId4"/>
              </a:rPr>
              <a:t>://global-surface-water.appspot.com</a:t>
            </a:r>
            <a:r>
              <a:rPr lang="en-US" dirty="0" smtClean="0">
                <a:hlinkClick r:id="rId4"/>
              </a:rPr>
              <a:t>/</a:t>
            </a:r>
            <a:r>
              <a:rPr lang="en-US" dirty="0" smtClean="0"/>
              <a:t> </a:t>
            </a:r>
            <a:br>
              <a:rPr lang="en-US" dirty="0" smtClean="0"/>
            </a:br>
            <a:endParaRPr lang="en-US" dirty="0" smtClean="0"/>
          </a:p>
          <a:p>
            <a:pPr marL="240631" indent="-240631">
              <a:buSzPct val="100000"/>
              <a:buChar char="•"/>
              <a:defRPr sz="2400">
                <a:latin typeface="Roboto Regular"/>
                <a:ea typeface="Roboto Regular"/>
                <a:cs typeface="Roboto Regular"/>
                <a:sym typeface="Roboto Regular"/>
              </a:defRPr>
            </a:pPr>
            <a:r>
              <a:rPr lang="en-US" dirty="0" smtClean="0"/>
              <a:t>MODIS </a:t>
            </a:r>
            <a:r>
              <a:rPr lang="en-US" dirty="0"/>
              <a:t>Land Cover </a:t>
            </a:r>
            <a:endParaRPr lang="en-US" dirty="0" smtClean="0"/>
          </a:p>
          <a:p>
            <a:pPr>
              <a:buSzPct val="100000"/>
              <a:defRPr sz="2400">
                <a:latin typeface="Roboto Regular"/>
                <a:ea typeface="Roboto Regular"/>
                <a:cs typeface="Roboto Regular"/>
                <a:sym typeface="Roboto Regular"/>
              </a:defRPr>
            </a:pPr>
            <a:r>
              <a:rPr lang="en-US" dirty="0" smtClean="0">
                <a:hlinkClick r:id="rId5"/>
              </a:rPr>
              <a:t>https</a:t>
            </a:r>
            <a:r>
              <a:rPr lang="en-US" dirty="0">
                <a:hlinkClick r:id="rId5"/>
              </a:rPr>
              <a:t>://</a:t>
            </a:r>
            <a:r>
              <a:rPr lang="en-US" dirty="0" smtClean="0">
                <a:hlinkClick r:id="rId5"/>
              </a:rPr>
              <a:t>modis-land.gsfc.nasa.gov</a:t>
            </a:r>
            <a:r>
              <a:rPr lang="en-US" dirty="0" smtClean="0"/>
              <a:t/>
            </a:r>
            <a:br>
              <a:rPr lang="en-US" dirty="0" smtClean="0"/>
            </a:br>
            <a:endParaRPr lang="en-US" dirty="0"/>
          </a:p>
          <a:p>
            <a:pPr marL="240631" indent="-240631">
              <a:buSzPct val="100000"/>
              <a:buChar char="•"/>
              <a:defRPr sz="2400">
                <a:latin typeface="Roboto Regular"/>
                <a:ea typeface="Roboto Regular"/>
                <a:cs typeface="Roboto Regular"/>
                <a:sym typeface="Roboto Regular"/>
              </a:defRPr>
            </a:pPr>
            <a:r>
              <a:rPr lang="en-US" dirty="0" smtClean="0"/>
              <a:t>European </a:t>
            </a:r>
            <a:r>
              <a:rPr lang="en-US" dirty="0"/>
              <a:t>Environment Agency CORINE Land </a:t>
            </a:r>
            <a:r>
              <a:rPr lang="en-US" dirty="0" smtClean="0"/>
              <a:t>Cover</a:t>
            </a:r>
          </a:p>
          <a:p>
            <a:pPr>
              <a:buSzPct val="100000"/>
              <a:defRPr sz="2400">
                <a:latin typeface="Roboto Regular"/>
                <a:ea typeface="Roboto Regular"/>
                <a:cs typeface="Roboto Regular"/>
                <a:sym typeface="Roboto Regular"/>
              </a:defRPr>
            </a:pPr>
            <a:r>
              <a:rPr lang="en-US" dirty="0" smtClean="0">
                <a:hlinkClick r:id="rId6"/>
              </a:rPr>
              <a:t>http</a:t>
            </a:r>
            <a:r>
              <a:rPr lang="en-US" dirty="0">
                <a:hlinkClick r:id="rId6"/>
              </a:rPr>
              <a:t>://</a:t>
            </a:r>
            <a:r>
              <a:rPr lang="en-US" dirty="0" smtClean="0">
                <a:hlinkClick r:id="rId6"/>
              </a:rPr>
              <a:t>land.copernicus.eu/pan-european/corine-land-cover</a:t>
            </a:r>
            <a:r>
              <a:rPr lang="en-US" dirty="0"/>
              <a:t>)</a:t>
            </a:r>
            <a:r>
              <a:rPr lang="en-US" dirty="0" smtClean="0"/>
              <a:t>  </a:t>
            </a:r>
            <a:r>
              <a:rPr dirty="0" smtClean="0"/>
              <a:t/>
            </a:r>
            <a:br>
              <a:rPr dirty="0" smtClean="0"/>
            </a:br>
            <a:endParaRPr dirty="0"/>
          </a:p>
        </p:txBody>
      </p:sp>
    </p:spTree>
    <p:extLst>
      <p:ext uri="{BB962C8B-B14F-4D97-AF65-F5344CB8AC3E}">
        <p14:creationId xmlns:p14="http://schemas.microsoft.com/office/powerpoint/2010/main" val="2547944201"/>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2" y="3649132"/>
            <a:ext cx="4995349" cy="844551"/>
          </a:xfrm>
        </p:spPr>
        <p:txBody>
          <a:bodyPr lIns="0" rIns="0" bIns="234000" anchor="b">
            <a:noAutofit/>
          </a:bodyPr>
          <a:lstStyle/>
          <a:p>
            <a:r>
              <a:rPr lang="en-US" sz="3600" dirty="0" smtClean="0">
                <a:solidFill>
                  <a:schemeClr val="bg1"/>
                </a:solidFill>
              </a:rPr>
              <a:t>Merci</a:t>
            </a:r>
            <a:endParaRPr lang="en-US" sz="3600" dirty="0">
              <a:solidFill>
                <a:schemeClr val="bg1"/>
              </a:solidFill>
            </a:endParaRPr>
          </a:p>
        </p:txBody>
      </p:sp>
      <p:cxnSp>
        <p:nvCxnSpPr>
          <p:cNvPr id="5" name="Straight Connector 4"/>
          <p:cNvCxnSpPr/>
          <p:nvPr/>
        </p:nvCxnSpPr>
        <p:spPr>
          <a:xfrm>
            <a:off x="728122" y="449368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
          </p:nvPr>
        </p:nvSpPr>
        <p:spPr>
          <a:xfrm>
            <a:off x="5156201" y="4493684"/>
            <a:ext cx="3251184" cy="1296556"/>
          </a:xfrm>
        </p:spPr>
        <p:txBody>
          <a:bodyPr lIns="0" tIns="144000" rIns="0" anchor="t">
            <a:normAutofit/>
          </a:bodyPr>
          <a:lstStyle/>
          <a:p>
            <a:pPr algn="r">
              <a:spcBef>
                <a:spcPts val="200"/>
              </a:spcBef>
              <a:defRPr sz="900">
                <a:solidFill>
                  <a:srgbClr val="FFFFFF"/>
                </a:solidFill>
              </a:defRPr>
            </a:pPr>
            <a:r>
              <a:rPr lang="fr-FR" dirty="0"/>
              <a:t>Dr. </a:t>
            </a:r>
            <a:r>
              <a:rPr lang="fr-FR" dirty="0" err="1"/>
              <a:t>Ludgarde</a:t>
            </a:r>
            <a:r>
              <a:rPr lang="fr-FR" dirty="0"/>
              <a:t> Coppens </a:t>
            </a:r>
          </a:p>
          <a:p>
            <a:pPr algn="r">
              <a:spcBef>
                <a:spcPts val="200"/>
              </a:spcBef>
              <a:defRPr sz="900">
                <a:solidFill>
                  <a:srgbClr val="FFFFFF"/>
                </a:solidFill>
              </a:defRPr>
            </a:pPr>
            <a:r>
              <a:rPr lang="fr-FR" sz="900" dirty="0">
                <a:solidFill>
                  <a:srgbClr val="FFFFFF"/>
                </a:solidFill>
              </a:rPr>
              <a:t>SDG Data and Information Unit, Science </a:t>
            </a:r>
            <a:r>
              <a:rPr lang="fr-FR" sz="900" dirty="0" smtClean="0">
                <a:solidFill>
                  <a:srgbClr val="FFFFFF"/>
                </a:solidFill>
              </a:rPr>
              <a:t>Division </a:t>
            </a:r>
          </a:p>
          <a:p>
            <a:pPr algn="r"/>
            <a:endParaRPr lang="en-US" sz="900" dirty="0">
              <a:solidFill>
                <a:srgbClr val="FFFFFF"/>
              </a:solidFill>
            </a:endParaRPr>
          </a:p>
        </p:txBody>
      </p:sp>
      <p:cxnSp>
        <p:nvCxnSpPr>
          <p:cNvPr id="8" name="Straight Connector 7"/>
          <p:cNvCxnSpPr/>
          <p:nvPr/>
        </p:nvCxnSpPr>
        <p:spPr>
          <a:xfrm>
            <a:off x="728122" y="5790240"/>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5156201" y="5790240"/>
            <a:ext cx="3251184" cy="597747"/>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600" dirty="0">
                <a:solidFill>
                  <a:srgbClr val="FFFFFF"/>
                </a:solidFill>
              </a:rPr>
              <a:t>www.unep.org</a:t>
            </a:r>
          </a:p>
        </p:txBody>
      </p:sp>
      <p:pic>
        <p:nvPicPr>
          <p:cNvPr id="10" name="Picture 9" descr="UN Environment Logo French short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883" y="3124200"/>
            <a:ext cx="2566502" cy="1057691"/>
          </a:xfrm>
          <a:prstGeom prst="rect">
            <a:avLst/>
          </a:prstGeom>
        </p:spPr>
      </p:pic>
    </p:spTree>
    <p:extLst>
      <p:ext uri="{BB962C8B-B14F-4D97-AF65-F5344CB8AC3E}">
        <p14:creationId xmlns:p14="http://schemas.microsoft.com/office/powerpoint/2010/main" val="65972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2</a:t>
            </a:fld>
            <a:endParaRPr lang="en-US" sz="900" dirty="0">
              <a:solidFill>
                <a:schemeClr val="bg1">
                  <a:lumMod val="65000"/>
                </a:schemeClr>
              </a:solidFill>
            </a:endParaRPr>
          </a:p>
        </p:txBody>
      </p:sp>
      <p:cxnSp>
        <p:nvCxnSpPr>
          <p:cNvPr id="10" name="Straight Connector 9"/>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1193800"/>
            <a:ext cx="7679262"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342900" indent="-342900">
              <a:buFont typeface="Arial" panose="020B0604020202020204" pitchFamily="34" charset="0"/>
              <a:buChar char="•"/>
            </a:pPr>
            <a:endParaRPr lang="fr-FR" sz="24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fr-FR" sz="2400" dirty="0" smtClean="0">
                <a:latin typeface="Roboto" panose="02000000000000000000" pitchFamily="2" charset="0"/>
                <a:ea typeface="Roboto" panose="02000000000000000000" pitchFamily="2" charset="0"/>
                <a:cs typeface="Roboto" panose="02000000000000000000" pitchFamily="2" charset="0"/>
              </a:rPr>
              <a:t>Qu'est-ce que les données géo-spatiales?</a:t>
            </a:r>
            <a:br>
              <a:rPr lang="fr-FR" sz="2400" dirty="0" smtClean="0">
                <a:latin typeface="Roboto" panose="02000000000000000000" pitchFamily="2" charset="0"/>
                <a:ea typeface="Roboto" panose="02000000000000000000" pitchFamily="2" charset="0"/>
                <a:cs typeface="Roboto" panose="02000000000000000000" pitchFamily="2" charset="0"/>
              </a:rPr>
            </a:br>
            <a:endParaRPr lang="fr-FR" sz="24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fr-FR" sz="2400" dirty="0" smtClean="0">
                <a:latin typeface="Roboto" panose="02000000000000000000" pitchFamily="2" charset="0"/>
                <a:ea typeface="Roboto" panose="02000000000000000000" pitchFamily="2" charset="0"/>
                <a:cs typeface="Roboto" panose="02000000000000000000" pitchFamily="2" charset="0"/>
              </a:rPr>
              <a:t>Données géo-spatiales dans les objectifs de développement durable</a:t>
            </a:r>
            <a:br>
              <a:rPr lang="fr-FR" sz="2400" dirty="0" smtClean="0">
                <a:latin typeface="Roboto" panose="02000000000000000000" pitchFamily="2" charset="0"/>
                <a:ea typeface="Roboto" panose="02000000000000000000" pitchFamily="2" charset="0"/>
                <a:cs typeface="Roboto" panose="02000000000000000000" pitchFamily="2" charset="0"/>
              </a:rPr>
            </a:br>
            <a:endParaRPr lang="fr-FR" sz="24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fr-FR" sz="2400" dirty="0" smtClean="0">
                <a:latin typeface="Roboto" panose="02000000000000000000" pitchFamily="2" charset="0"/>
                <a:ea typeface="Roboto" panose="02000000000000000000" pitchFamily="2" charset="0"/>
                <a:cs typeface="Roboto" panose="02000000000000000000" pitchFamily="2" charset="0"/>
              </a:rPr>
              <a:t>Défis et opportunités</a:t>
            </a:r>
            <a:endParaRPr lang="fr-FR" sz="2400" b="1" dirty="0" smtClean="0"/>
          </a:p>
          <a:p>
            <a:endParaRPr lang="en-US" sz="2400" b="1" dirty="0" smtClean="0"/>
          </a:p>
        </p:txBody>
      </p:sp>
      <p:sp>
        <p:nvSpPr>
          <p:cNvPr id="12" name="Title 1"/>
          <p:cNvSpPr txBox="1">
            <a:spLocks/>
          </p:cNvSpPr>
          <p:nvPr/>
        </p:nvSpPr>
        <p:spPr>
          <a:xfrm>
            <a:off x="728122" y="596901"/>
            <a:ext cx="7679262" cy="492443"/>
          </a:xfrm>
          <a:prstGeom prst="rect">
            <a:avLst/>
          </a:prstGeom>
          <a:ln w="12700">
            <a:miter lim="400000"/>
          </a:ln>
        </p:spPr>
        <p:txBody>
          <a:bodyPr lIns="0" tIns="0" rIns="0" bIns="0">
            <a:spAutoFit/>
          </a:bodyPr>
          <a:lstStyle>
            <a:defPPr>
              <a:defRPr lang="en-US"/>
            </a:defPPr>
            <a:lvl1pPr defTabSz="457200">
              <a:defRPr sz="3200">
                <a:solidFill>
                  <a:srgbClr val="00AEEF"/>
                </a:solidFill>
                <a:latin typeface="Roboto Regular"/>
                <a:ea typeface="Roboto Regular"/>
                <a:cs typeface="Roboto Regular"/>
              </a:defRPr>
            </a:lvl1pPr>
          </a:lstStyle>
          <a:p>
            <a:r>
              <a:rPr lang="fr-FR" dirty="0" smtClean="0"/>
              <a:t>Sommaire</a:t>
            </a:r>
            <a:endParaRPr lang="fr-FR" dirty="0"/>
          </a:p>
        </p:txBody>
      </p:sp>
    </p:spTree>
    <p:extLst>
      <p:ext uri="{BB962C8B-B14F-4D97-AF65-F5344CB8AC3E}">
        <p14:creationId xmlns:p14="http://schemas.microsoft.com/office/powerpoint/2010/main" val="81937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preferRelativeResize="0">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7084" y="1286795"/>
            <a:ext cx="3419708" cy="5126038"/>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89443"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544" y="1282712"/>
            <a:ext cx="22558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Box 5"/>
          <p:cNvSpPr txBox="1">
            <a:spLocks noChangeArrowheads="1"/>
          </p:cNvSpPr>
          <p:nvPr/>
        </p:nvSpPr>
        <p:spPr bwMode="auto">
          <a:xfrm>
            <a:off x="278606" y="772898"/>
            <a:ext cx="3167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sz="1800" b="1" dirty="0">
                <a:solidFill>
                  <a:srgbClr val="0F3277"/>
                </a:solidFill>
              </a:rPr>
              <a:t>Carte de la mer d'Aral</a:t>
            </a:r>
            <a:endParaRPr lang="en-US" altLang="x-none" sz="1800" b="1" dirty="0">
              <a:solidFill>
                <a:srgbClr val="0F3277"/>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29200" y="1616075"/>
            <a:ext cx="3969143" cy="2851150"/>
          </a:xfrm>
          <a:prstGeom prst="rect">
            <a:avLst/>
          </a:prstGeom>
          <a:noFill/>
          <a:ln w="9525">
            <a:solidFill>
              <a:srgbClr val="37ACDE"/>
            </a:solidFill>
            <a:miter lim="800000"/>
            <a:headEnd/>
            <a:tailEnd/>
          </a:ln>
          <a:effectLst>
            <a:outerShdw blurRad="50800" dist="635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2" name="Right Arrow 1"/>
          <p:cNvSpPr/>
          <p:nvPr/>
        </p:nvSpPr>
        <p:spPr>
          <a:xfrm>
            <a:off x="3785745" y="2908300"/>
            <a:ext cx="1076092" cy="304800"/>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136"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extBox 5"/>
          <p:cNvSpPr txBox="1">
            <a:spLocks noChangeArrowheads="1"/>
          </p:cNvSpPr>
          <p:nvPr/>
        </p:nvSpPr>
        <p:spPr bwMode="auto">
          <a:xfrm>
            <a:off x="3572108" y="2258109"/>
            <a:ext cx="1457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dirty="0">
                <a:solidFill>
                  <a:srgbClr val="0F3277"/>
                </a:solidFill>
              </a:rPr>
              <a:t>Tabulation de la zone</a:t>
            </a:r>
          </a:p>
        </p:txBody>
      </p:sp>
      <p:sp>
        <p:nvSpPr>
          <p:cNvPr id="8" name="TextBox 5"/>
          <p:cNvSpPr txBox="1">
            <a:spLocks noChangeArrowheads="1"/>
          </p:cNvSpPr>
          <p:nvPr/>
        </p:nvSpPr>
        <p:spPr bwMode="auto">
          <a:xfrm>
            <a:off x="6285225" y="826184"/>
            <a:ext cx="2713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x-none" sz="1800" b="1" dirty="0" smtClean="0">
                <a:solidFill>
                  <a:srgbClr val="0F3277"/>
                </a:solidFill>
              </a:rPr>
              <a:t>Statistiques générées</a:t>
            </a:r>
            <a:endParaRPr lang="fr-FR" altLang="x-none" sz="1800" b="1" dirty="0">
              <a:solidFill>
                <a:srgbClr val="0F3277"/>
              </a:solidFill>
            </a:endParaRPr>
          </a:p>
        </p:txBody>
      </p:sp>
      <p:sp>
        <p:nvSpPr>
          <p:cNvPr id="9" name="Shape 628"/>
          <p:cNvSpPr/>
          <p:nvPr/>
        </p:nvSpPr>
        <p:spPr>
          <a:xfrm>
            <a:off x="703793" y="1669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Données géo-spatiales: fichier raster</a:t>
            </a:r>
            <a:endParaRPr lang="fr-FR" dirty="0"/>
          </a:p>
        </p:txBody>
      </p:sp>
    </p:spTree>
    <p:extLst>
      <p:ext uri="{BB962C8B-B14F-4D97-AF65-F5344CB8AC3E}">
        <p14:creationId xmlns:p14="http://schemas.microsoft.com/office/powerpoint/2010/main" val="118184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Box 5"/>
          <p:cNvSpPr txBox="1">
            <a:spLocks noChangeArrowheads="1"/>
          </p:cNvSpPr>
          <p:nvPr/>
        </p:nvSpPr>
        <p:spPr bwMode="auto">
          <a:xfrm>
            <a:off x="307181" y="641518"/>
            <a:ext cx="3167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dirty="0" smtClean="0">
                <a:solidFill>
                  <a:srgbClr val="0F3277"/>
                </a:solidFill>
              </a:rPr>
              <a:t>Carte</a:t>
            </a:r>
            <a:endParaRPr lang="en-US" altLang="x-none" sz="1800" b="1" dirty="0">
              <a:solidFill>
                <a:srgbClr val="0F3277"/>
              </a:solidFill>
            </a:endParaRPr>
          </a:p>
        </p:txBody>
      </p:sp>
      <p:sp>
        <p:nvSpPr>
          <p:cNvPr id="2" name="Right Arrow 1"/>
          <p:cNvSpPr/>
          <p:nvPr/>
        </p:nvSpPr>
        <p:spPr>
          <a:xfrm>
            <a:off x="3762608" y="2926665"/>
            <a:ext cx="1076092" cy="304800"/>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136"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extBox 5"/>
          <p:cNvSpPr txBox="1">
            <a:spLocks noChangeArrowheads="1"/>
          </p:cNvSpPr>
          <p:nvPr/>
        </p:nvSpPr>
        <p:spPr bwMode="auto">
          <a:xfrm>
            <a:off x="3524793" y="2258109"/>
            <a:ext cx="1355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dirty="0">
                <a:solidFill>
                  <a:srgbClr val="0F3277"/>
                </a:solidFill>
              </a:rPr>
              <a:t>Tabulation de la zone</a:t>
            </a:r>
          </a:p>
        </p:txBody>
      </p:sp>
      <p:sp>
        <p:nvSpPr>
          <p:cNvPr id="8" name="TextBox 5"/>
          <p:cNvSpPr txBox="1">
            <a:spLocks noChangeArrowheads="1"/>
          </p:cNvSpPr>
          <p:nvPr/>
        </p:nvSpPr>
        <p:spPr bwMode="auto">
          <a:xfrm>
            <a:off x="6285224" y="826184"/>
            <a:ext cx="1726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x-none" sz="1800" b="1" dirty="0" smtClean="0">
                <a:solidFill>
                  <a:srgbClr val="0F3277"/>
                </a:solidFill>
              </a:rPr>
              <a:t>Statistiques générées</a:t>
            </a:r>
            <a:endParaRPr lang="fr-FR" altLang="x-none" sz="1800" b="1" dirty="0">
              <a:solidFill>
                <a:srgbClr val="0F3277"/>
              </a:solidFill>
            </a:endParaRPr>
          </a:p>
        </p:txBody>
      </p:sp>
      <p:pic>
        <p:nvPicPr>
          <p:cNvPr id="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081" y="990600"/>
            <a:ext cx="3455712" cy="517787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80171" y="1628015"/>
            <a:ext cx="4040071" cy="2902100"/>
          </a:xfrm>
          <a:prstGeom prst="rect">
            <a:avLst/>
          </a:prstGeom>
          <a:noFill/>
          <a:ln w="9525">
            <a:solidFill>
              <a:srgbClr val="37ACDE"/>
            </a:solidFill>
            <a:miter lim="800000"/>
            <a:headEnd/>
            <a:tailEnd/>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89443"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218638" y="4953000"/>
            <a:ext cx="22558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72079" y="4968141"/>
            <a:ext cx="4572000" cy="1200329"/>
          </a:xfrm>
          <a:prstGeom prst="rect">
            <a:avLst/>
          </a:prstGeom>
        </p:spPr>
        <p:txBody>
          <a:bodyPr>
            <a:spAutoFit/>
          </a:bodyPr>
          <a:lstStyle/>
          <a:p>
            <a:pPr algn="ctr"/>
            <a:r>
              <a:rPr lang="fr-FR" altLang="x-none" b="1" dirty="0">
                <a:solidFill>
                  <a:srgbClr val="0F3277"/>
                </a:solidFill>
              </a:rPr>
              <a:t>L'Iran et l'Afghanistan ont perdu 56% et 54% de leur surface d'eau de surface permanente dans les années 1980: les populations, l'agriculture et les écosystèmes souffrent</a:t>
            </a:r>
            <a:endParaRPr lang="en-US" altLang="x-none" b="1" dirty="0">
              <a:solidFill>
                <a:srgbClr val="0F3277"/>
              </a:solidFill>
            </a:endParaRPr>
          </a:p>
        </p:txBody>
      </p:sp>
      <p:sp>
        <p:nvSpPr>
          <p:cNvPr id="12" name="Shape 628"/>
          <p:cNvSpPr/>
          <p:nvPr/>
        </p:nvSpPr>
        <p:spPr>
          <a:xfrm>
            <a:off x="703793" y="1669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Données géo-spatiales: fichier raster</a:t>
            </a:r>
            <a:endParaRPr lang="fr-FR" dirty="0"/>
          </a:p>
        </p:txBody>
      </p:sp>
    </p:spTree>
    <p:extLst>
      <p:ext uri="{BB962C8B-B14F-4D97-AF65-F5344CB8AC3E}">
        <p14:creationId xmlns:p14="http://schemas.microsoft.com/office/powerpoint/2010/main" val="292774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Box 5"/>
          <p:cNvSpPr txBox="1">
            <a:spLocks noChangeArrowheads="1"/>
          </p:cNvSpPr>
          <p:nvPr/>
        </p:nvSpPr>
        <p:spPr bwMode="auto">
          <a:xfrm>
            <a:off x="5583914" y="1258669"/>
            <a:ext cx="31672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x-none" sz="1800" b="1" dirty="0">
                <a:solidFill>
                  <a:srgbClr val="0F3277"/>
                </a:solidFill>
              </a:rPr>
              <a:t>Carte de pointage de la surveillance de la qualité de l'air</a:t>
            </a:r>
            <a:endParaRPr lang="en-US" altLang="x-none" sz="1800" b="1" dirty="0">
              <a:solidFill>
                <a:srgbClr val="0F3277"/>
              </a:solidFill>
            </a:endParaRPr>
          </a:p>
        </p:txBody>
      </p:sp>
      <p:sp>
        <p:nvSpPr>
          <p:cNvPr id="2" name="Right Arrow 1"/>
          <p:cNvSpPr/>
          <p:nvPr/>
        </p:nvSpPr>
        <p:spPr>
          <a:xfrm>
            <a:off x="3657717" y="2895600"/>
            <a:ext cx="1076092" cy="304800"/>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136"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extBox 5"/>
          <p:cNvSpPr txBox="1">
            <a:spLocks noChangeArrowheads="1"/>
          </p:cNvSpPr>
          <p:nvPr/>
        </p:nvSpPr>
        <p:spPr bwMode="auto">
          <a:xfrm>
            <a:off x="3171825" y="1111560"/>
            <a:ext cx="19907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x-none" sz="1800" b="1" dirty="0">
                <a:solidFill>
                  <a:srgbClr val="0F3277"/>
                </a:solidFill>
              </a:rPr>
              <a:t>Données statistiques avec coordonnées SIG ajoutées à une carte</a:t>
            </a:r>
            <a:endParaRPr lang="en-US" altLang="x-none" sz="1800" b="1" dirty="0">
              <a:solidFill>
                <a:srgbClr val="0F3277"/>
              </a:solidFill>
            </a:endParaRPr>
          </a:p>
        </p:txBody>
      </p:sp>
      <p:sp>
        <p:nvSpPr>
          <p:cNvPr id="8" name="TextBox 5"/>
          <p:cNvSpPr txBox="1">
            <a:spLocks noChangeArrowheads="1"/>
          </p:cNvSpPr>
          <p:nvPr/>
        </p:nvSpPr>
        <p:spPr bwMode="auto">
          <a:xfrm>
            <a:off x="904874" y="704671"/>
            <a:ext cx="2219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x-none" sz="1800" b="1" dirty="0">
                <a:solidFill>
                  <a:srgbClr val="0F3277"/>
                </a:solidFill>
              </a:rPr>
              <a:t>Données provenant des stations de surveillance</a:t>
            </a:r>
            <a:endParaRPr lang="en-US" altLang="x-none" sz="1800" b="1" dirty="0">
              <a:solidFill>
                <a:srgbClr val="0F327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1905000"/>
            <a:ext cx="3952875" cy="295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2205037"/>
            <a:ext cx="22669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124200" y="3429000"/>
            <a:ext cx="3810000" cy="0"/>
          </a:xfrm>
          <a:prstGeom prst="straightConnector1">
            <a:avLst/>
          </a:prstGeom>
          <a:noFill/>
          <a:ln w="12700" cap="flat">
            <a:solidFill>
              <a:schemeClr val="tx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0627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6</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ODD pertinents sur le plan </a:t>
            </a:r>
            <a:r>
              <a:rPr lang="fr-FR" dirty="0" smtClean="0"/>
              <a:t>géo-spatial</a:t>
            </a:r>
            <a:endParaRPr dirty="0"/>
          </a:p>
        </p:txBody>
      </p:sp>
      <p:sp>
        <p:nvSpPr>
          <p:cNvPr id="629" name="Shape 629"/>
          <p:cNvSpPr/>
          <p:nvPr/>
        </p:nvSpPr>
        <p:spPr>
          <a:xfrm>
            <a:off x="641841" y="1371600"/>
            <a:ext cx="8007368" cy="50783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lang="fr-FR" dirty="0"/>
              <a:t>Le Comité d’experts sur la gestion de l’information </a:t>
            </a:r>
            <a:r>
              <a:rPr lang="fr-FR" dirty="0" smtClean="0"/>
              <a:t>géo-spatiale </a:t>
            </a:r>
            <a:r>
              <a:rPr lang="fr-FR" dirty="0"/>
              <a:t>à </a:t>
            </a:r>
            <a:r>
              <a:rPr lang="fr-FR" dirty="0" smtClean="0"/>
              <a:t>l’échelle mondiale a </a:t>
            </a:r>
            <a:r>
              <a:rPr lang="fr-FR" dirty="0"/>
              <a:t>examiné les ODD d'un point de vue </a:t>
            </a:r>
            <a:r>
              <a:rPr lang="fr-FR" dirty="0" smtClean="0"/>
              <a:t>géo-spatial </a:t>
            </a:r>
            <a:r>
              <a:rPr lang="fr-FR" dirty="0"/>
              <a:t>et a constaté</a:t>
            </a:r>
            <a:r>
              <a:rPr lang="fr-FR" dirty="0" smtClean="0"/>
              <a:t>:</a:t>
            </a:r>
          </a:p>
          <a:p>
            <a:pPr marL="240631" indent="-240631">
              <a:buSzPct val="100000"/>
              <a:buChar char="•"/>
              <a:defRPr sz="2400">
                <a:latin typeface="Roboto Regular"/>
                <a:ea typeface="Roboto Regular"/>
                <a:cs typeface="Roboto Regular"/>
                <a:sym typeface="Roboto Regular"/>
              </a:defRPr>
            </a:pPr>
            <a:r>
              <a:rPr lang="fr-FR" sz="2400" dirty="0">
                <a:sym typeface="Roboto Regular"/>
              </a:rPr>
              <a:t>15 indicateurs où l'information </a:t>
            </a:r>
            <a:r>
              <a:rPr lang="fr-FR" sz="2400" dirty="0" smtClean="0">
                <a:sym typeface="Roboto Regular"/>
              </a:rPr>
              <a:t>géo-spatiale </a:t>
            </a:r>
            <a:r>
              <a:rPr lang="fr-FR" sz="2400" dirty="0">
                <a:sym typeface="Roboto Regular"/>
              </a:rPr>
              <a:t>et les données statistiques peuvent être utilisées pour produire l'indicateur:</a:t>
            </a:r>
          </a:p>
          <a:p>
            <a:pPr>
              <a:buSzPct val="100000"/>
              <a:defRPr sz="2400">
                <a:latin typeface="Roboto Regular"/>
                <a:ea typeface="Roboto Regular"/>
                <a:cs typeface="Roboto Regular"/>
                <a:sym typeface="Roboto Regular"/>
              </a:defRPr>
            </a:pPr>
            <a:r>
              <a:rPr lang="fr-FR" sz="2000" i="1" dirty="0" smtClean="0">
                <a:sym typeface="Roboto Regular"/>
              </a:rPr>
              <a:t>		Niveau </a:t>
            </a:r>
            <a:r>
              <a:rPr lang="fr-FR" sz="2000" i="1" dirty="0">
                <a:sym typeface="Roboto Regular"/>
              </a:rPr>
              <a:t>I: 9.c.1 14.5.1 15.1.1 15.1.2</a:t>
            </a:r>
          </a:p>
          <a:p>
            <a:pPr>
              <a:buSzPct val="100000"/>
              <a:defRPr sz="2400">
                <a:latin typeface="Roboto Regular"/>
                <a:ea typeface="Roboto Regular"/>
                <a:cs typeface="Roboto Regular"/>
                <a:sym typeface="Roboto Regular"/>
              </a:defRPr>
            </a:pPr>
            <a:r>
              <a:rPr lang="fr-FR" sz="2000" i="1" dirty="0" smtClean="0">
                <a:sym typeface="Roboto Regular"/>
              </a:rPr>
              <a:t>		Niveau </a:t>
            </a:r>
            <a:r>
              <a:rPr lang="fr-FR" sz="2000" i="1" dirty="0">
                <a:sym typeface="Roboto Regular"/>
              </a:rPr>
              <a:t>II: 11.2.1 11.3.1 15.4.1</a:t>
            </a:r>
          </a:p>
          <a:p>
            <a:pPr>
              <a:buSzPct val="100000"/>
              <a:defRPr sz="2400">
                <a:latin typeface="Roboto Regular"/>
                <a:ea typeface="Roboto Regular"/>
                <a:cs typeface="Roboto Regular"/>
                <a:sym typeface="Roboto Regular"/>
              </a:defRPr>
            </a:pPr>
            <a:r>
              <a:rPr lang="fr-FR" sz="2000" i="1" dirty="0" smtClean="0">
                <a:sym typeface="Roboto Regular"/>
              </a:rPr>
              <a:t>		Niveau </a:t>
            </a:r>
            <a:r>
              <a:rPr lang="fr-FR" sz="2000" i="1" dirty="0">
                <a:sym typeface="Roboto Regular"/>
              </a:rPr>
              <a:t>III: 2.4.1 6.3.2 6.5.2 6.6.1 9.1.1 11.7.1 14.2.1 </a:t>
            </a:r>
            <a:r>
              <a:rPr lang="fr-FR" sz="2000" i="1" dirty="0" smtClean="0">
                <a:sym typeface="Roboto Regular"/>
              </a:rPr>
              <a:t>1</a:t>
            </a:r>
            <a:r>
              <a:rPr lang="fr-FR" sz="2000" dirty="0" smtClean="0">
                <a:sym typeface="Roboto Regular"/>
              </a:rPr>
              <a:t>5.3.1</a:t>
            </a:r>
          </a:p>
          <a:p>
            <a:pPr marL="342900" indent="-342900">
              <a:buSzPct val="100000"/>
              <a:buFont typeface="Arial" panose="020B0604020202020204" pitchFamily="34" charset="0"/>
              <a:buChar char="•"/>
              <a:defRPr sz="2400">
                <a:latin typeface="Roboto Regular"/>
                <a:ea typeface="Roboto Regular"/>
                <a:cs typeface="Roboto Regular"/>
                <a:sym typeface="Roboto Regular"/>
              </a:defRPr>
            </a:pPr>
            <a:r>
              <a:rPr lang="fr-FR" sz="2400" dirty="0">
                <a:sym typeface="Roboto Regular"/>
              </a:rPr>
              <a:t>9 indicateurs où l'information </a:t>
            </a:r>
            <a:r>
              <a:rPr lang="fr-FR" sz="2400" dirty="0" smtClean="0">
                <a:sym typeface="Roboto Regular"/>
              </a:rPr>
              <a:t>géo-spatiale </a:t>
            </a:r>
            <a:r>
              <a:rPr lang="fr-FR" sz="2400" dirty="0">
                <a:sym typeface="Roboto Regular"/>
              </a:rPr>
              <a:t>peut soutenir de manière significative la production de l'indicateur:</a:t>
            </a:r>
          </a:p>
          <a:p>
            <a:pPr>
              <a:buSzPct val="100000"/>
              <a:defRPr sz="2400">
                <a:latin typeface="Roboto Regular"/>
                <a:ea typeface="Roboto Regular"/>
                <a:cs typeface="Roboto Regular"/>
                <a:sym typeface="Roboto Regular"/>
              </a:defRPr>
            </a:pPr>
            <a:r>
              <a:rPr lang="fr-FR" sz="2000" i="1" dirty="0" smtClean="0">
                <a:latin typeface="Roboto Regular"/>
                <a:ea typeface="Roboto Regular"/>
                <a:cs typeface="Roboto Regular"/>
                <a:sym typeface="Roboto Regular"/>
              </a:rPr>
              <a:t>		Niveau </a:t>
            </a:r>
            <a:r>
              <a:rPr lang="fr-FR" sz="2000" i="1" dirty="0">
                <a:latin typeface="Roboto Regular"/>
                <a:ea typeface="Roboto Regular"/>
                <a:cs typeface="Roboto Regular"/>
                <a:sym typeface="Roboto Regular"/>
              </a:rPr>
              <a:t>I: 1.1.1 4.5.1</a:t>
            </a:r>
          </a:p>
          <a:p>
            <a:pPr>
              <a:buSzPct val="100000"/>
              <a:defRPr sz="2400">
                <a:latin typeface="Roboto Regular"/>
                <a:ea typeface="Roboto Regular"/>
                <a:cs typeface="Roboto Regular"/>
                <a:sym typeface="Roboto Regular"/>
              </a:defRPr>
            </a:pPr>
            <a:r>
              <a:rPr lang="fr-FR" sz="2000" i="1" dirty="0" smtClean="0">
                <a:latin typeface="Roboto Regular"/>
                <a:ea typeface="Roboto Regular"/>
                <a:cs typeface="Roboto Regular"/>
                <a:sym typeface="Roboto Regular"/>
              </a:rPr>
              <a:t>		Niveau </a:t>
            </a:r>
            <a:r>
              <a:rPr lang="fr-FR" sz="2000" i="1" dirty="0">
                <a:latin typeface="Roboto Regular"/>
                <a:ea typeface="Roboto Regular"/>
                <a:cs typeface="Roboto Regular"/>
                <a:sym typeface="Roboto Regular"/>
              </a:rPr>
              <a:t>II: 5.2.2 5.4.1 15.4.2</a:t>
            </a:r>
          </a:p>
          <a:p>
            <a:pPr>
              <a:buSzPct val="100000"/>
              <a:defRPr sz="2400">
                <a:latin typeface="Roboto Regular"/>
                <a:ea typeface="Roboto Regular"/>
                <a:cs typeface="Roboto Regular"/>
                <a:sym typeface="Roboto Regular"/>
              </a:defRPr>
            </a:pPr>
            <a:r>
              <a:rPr lang="fr-FR" sz="2000" i="1" dirty="0" smtClean="0">
                <a:latin typeface="Roboto Regular"/>
                <a:ea typeface="Roboto Regular"/>
                <a:cs typeface="Roboto Regular"/>
                <a:sym typeface="Roboto Regular"/>
              </a:rPr>
              <a:t>		Niveau </a:t>
            </a:r>
            <a:r>
              <a:rPr lang="fr-FR" sz="2000" i="1" dirty="0">
                <a:latin typeface="Roboto Regular"/>
                <a:ea typeface="Roboto Regular"/>
                <a:cs typeface="Roboto Regular"/>
                <a:sym typeface="Roboto Regular"/>
              </a:rPr>
              <a:t>III: 1.4.2 5.a.1 5.a.2 11.7.2</a:t>
            </a:r>
            <a:endParaRPr sz="2000" i="1" dirty="0">
              <a:latin typeface="Roboto Regular"/>
              <a:ea typeface="Roboto Regular"/>
              <a:cs typeface="Roboto Regular"/>
            </a:endParaRPr>
          </a:p>
        </p:txBody>
      </p:sp>
    </p:spTree>
    <p:extLst>
      <p:ext uri="{BB962C8B-B14F-4D97-AF65-F5344CB8AC3E}">
        <p14:creationId xmlns:p14="http://schemas.microsoft.com/office/powerpoint/2010/main" val="310602563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7</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Analyse géo-spatiale</a:t>
            </a:r>
            <a:endParaRPr lang="fr-FR" dirty="0"/>
          </a:p>
        </p:txBody>
      </p:sp>
      <p:sp>
        <p:nvSpPr>
          <p:cNvPr id="629" name="Shape 629"/>
          <p:cNvSpPr/>
          <p:nvPr/>
        </p:nvSpPr>
        <p:spPr>
          <a:xfrm>
            <a:off x="641841" y="1447800"/>
            <a:ext cx="8007368" cy="26776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La conduite de l'analyse </a:t>
            </a:r>
            <a:r>
              <a:rPr lang="fr-FR" dirty="0" smtClean="0"/>
              <a:t>géo-spatiale </a:t>
            </a:r>
            <a:r>
              <a:rPr lang="fr-FR" dirty="0"/>
              <a:t>est tout aussi importante que la collecte de données </a:t>
            </a:r>
            <a:r>
              <a:rPr lang="fr-FR" dirty="0" smtClean="0"/>
              <a:t>géo-spatiales</a:t>
            </a:r>
            <a:endParaRPr lang="fr-FR" dirty="0"/>
          </a:p>
          <a:p>
            <a:pPr marL="240631" indent="-240631">
              <a:buSzPct val="100000"/>
              <a:buChar char="•"/>
              <a:defRPr sz="2400">
                <a:latin typeface="Roboto Regular"/>
                <a:ea typeface="Roboto Regular"/>
                <a:cs typeface="Roboto Regular"/>
                <a:sym typeface="Roboto Regular"/>
              </a:defRPr>
            </a:pPr>
            <a:endParaRPr lang="fr-FR" dirty="0"/>
          </a:p>
          <a:p>
            <a:pPr marL="240631" indent="-240631">
              <a:buSzPct val="100000"/>
              <a:buChar char="•"/>
              <a:defRPr sz="2400">
                <a:latin typeface="Roboto Regular"/>
                <a:ea typeface="Roboto Regular"/>
                <a:cs typeface="Roboto Regular"/>
                <a:sym typeface="Roboto Regular"/>
              </a:defRPr>
            </a:pPr>
            <a:r>
              <a:rPr lang="fr-FR" dirty="0"/>
              <a:t>Les données </a:t>
            </a:r>
            <a:r>
              <a:rPr lang="fr-FR" dirty="0" smtClean="0"/>
              <a:t>géo-spatiales </a:t>
            </a:r>
            <a:r>
              <a:rPr lang="fr-FR" dirty="0"/>
              <a:t>peuvent relier les populations à l'environnement en capturant où certaines conditions existent, il est possible de déterminer qui est affecté</a:t>
            </a:r>
            <a:endParaRPr dirty="0"/>
          </a:p>
        </p:txBody>
      </p:sp>
    </p:spTree>
    <p:extLst>
      <p:ext uri="{BB962C8B-B14F-4D97-AF65-F5344CB8AC3E}">
        <p14:creationId xmlns:p14="http://schemas.microsoft.com/office/powerpoint/2010/main" val="1015092207"/>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8</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Exemple</a:t>
            </a:r>
            <a:endParaRPr lang="fr-FR" dirty="0"/>
          </a:p>
        </p:txBody>
      </p:sp>
      <p:sp>
        <p:nvSpPr>
          <p:cNvPr id="629" name="Shape 629"/>
          <p:cNvSpPr/>
          <p:nvPr/>
        </p:nvSpPr>
        <p:spPr>
          <a:xfrm>
            <a:off x="641841" y="1447800"/>
            <a:ext cx="8007368" cy="489364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lang="fr-FR" dirty="0" smtClean="0"/>
              <a:t>L'indicateur </a:t>
            </a:r>
            <a:r>
              <a:rPr lang="fr-FR" b="1" dirty="0" smtClean="0">
                <a:solidFill>
                  <a:schemeClr val="accent1"/>
                </a:solidFill>
              </a:rPr>
              <a:t>ODD </a:t>
            </a:r>
            <a:r>
              <a:rPr lang="fr-FR" b="1" dirty="0">
                <a:solidFill>
                  <a:schemeClr val="accent1"/>
                </a:solidFill>
              </a:rPr>
              <a:t>6.3.2 </a:t>
            </a:r>
            <a:r>
              <a:rPr lang="fr-FR" dirty="0"/>
              <a:t>est la proportion de masses d'eau présentant une bonne qualité de l'eau ambiante. Si un pays a 90% de masses d'eau avec une bonne qualité de l'eau ambiante, </a:t>
            </a:r>
            <a:r>
              <a:rPr lang="fr-FR" dirty="0">
                <a:solidFill>
                  <a:srgbClr val="FF0000"/>
                </a:solidFill>
              </a:rPr>
              <a:t>est-ce </a:t>
            </a:r>
            <a:r>
              <a:rPr lang="fr-FR" dirty="0" smtClean="0">
                <a:solidFill>
                  <a:srgbClr val="FF0000"/>
                </a:solidFill>
              </a:rPr>
              <a:t>que c’est bon?</a:t>
            </a:r>
            <a:br>
              <a:rPr lang="fr-FR" dirty="0" smtClean="0">
                <a:solidFill>
                  <a:srgbClr val="FF0000"/>
                </a:solidFill>
              </a:rPr>
            </a:br>
            <a:endParaRPr lang="fr-FR" dirty="0" smtClean="0">
              <a:solidFill>
                <a:srgbClr val="FF0000"/>
              </a:solidFill>
            </a:endParaRPr>
          </a:p>
          <a:p>
            <a:pPr marL="342900" indent="-342900">
              <a:buSzPct val="100000"/>
              <a:buFont typeface="Arial" panose="020B0604020202020204" pitchFamily="34" charset="0"/>
              <a:buChar char="•"/>
              <a:defRPr sz="2400">
                <a:latin typeface="Roboto Regular"/>
                <a:ea typeface="Roboto Regular"/>
                <a:cs typeface="Roboto Regular"/>
                <a:sym typeface="Roboto Regular"/>
              </a:defRPr>
            </a:pPr>
            <a:r>
              <a:rPr lang="fr-FR" dirty="0"/>
              <a:t>Cela dépend de l'endroit où se trouvent les 10% de «mauvaises» masses d'eau. Si la mauvaise qualité de l'eau est le lieu où la majeure partie de la population vit et retire l'eau, cela pourrait signifier que de grandes populations sont affectées par une mauvaise qualité de l'eau</a:t>
            </a:r>
          </a:p>
          <a:p>
            <a:pPr marL="342900" indent="-342900">
              <a:buSzPct val="100000"/>
              <a:buFont typeface="Arial" panose="020B0604020202020204" pitchFamily="34" charset="0"/>
              <a:buChar char="•"/>
              <a:defRPr sz="2400">
                <a:latin typeface="Roboto Regular"/>
                <a:ea typeface="Roboto Regular"/>
                <a:cs typeface="Roboto Regular"/>
                <a:sym typeface="Roboto Regular"/>
              </a:defRPr>
            </a:pPr>
            <a:r>
              <a:rPr lang="fr-FR" dirty="0"/>
              <a:t>Les décisions liées au lien entre les personnes et l'environnement se font au niveau local.</a:t>
            </a:r>
            <a:endParaRPr lang="en-US" dirty="0" smtClean="0"/>
          </a:p>
        </p:txBody>
      </p:sp>
    </p:spTree>
    <p:extLst>
      <p:ext uri="{BB962C8B-B14F-4D97-AF65-F5344CB8AC3E}">
        <p14:creationId xmlns:p14="http://schemas.microsoft.com/office/powerpoint/2010/main" val="3289725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9</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119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Défis nationaux</a:t>
            </a:r>
            <a:endParaRPr lang="fr-FR" dirty="0"/>
          </a:p>
        </p:txBody>
      </p:sp>
      <p:sp>
        <p:nvSpPr>
          <p:cNvPr id="629" name="Shape 629"/>
          <p:cNvSpPr/>
          <p:nvPr/>
        </p:nvSpPr>
        <p:spPr>
          <a:xfrm>
            <a:off x="641841" y="1605278"/>
            <a:ext cx="8007368" cy="378564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Les experts </a:t>
            </a:r>
            <a:r>
              <a:rPr lang="fr-FR" dirty="0" smtClean="0"/>
              <a:t>géo-spatiaux </a:t>
            </a:r>
            <a:r>
              <a:rPr lang="fr-FR" dirty="0"/>
              <a:t>et les statisticiens ne travaillent souvent pas ensemble et l'expertise </a:t>
            </a:r>
            <a:r>
              <a:rPr lang="fr-FR" dirty="0" smtClean="0"/>
              <a:t>géo-spatiale </a:t>
            </a:r>
            <a:r>
              <a:rPr lang="fr-FR" dirty="0"/>
              <a:t>peut être faible</a:t>
            </a:r>
          </a:p>
          <a:p>
            <a:pPr marL="240631" indent="-240631">
              <a:buSzPct val="100000"/>
              <a:buChar char="•"/>
              <a:defRPr sz="2400">
                <a:latin typeface="Roboto Regular"/>
                <a:ea typeface="Roboto Regular"/>
                <a:cs typeface="Roboto Regular"/>
                <a:sym typeface="Roboto Regular"/>
              </a:defRPr>
            </a:pPr>
            <a:endParaRPr lang="fr-FR" dirty="0"/>
          </a:p>
          <a:p>
            <a:pPr marL="240631" indent="-240631">
              <a:buSzPct val="100000"/>
              <a:buChar char="•"/>
              <a:defRPr sz="2400">
                <a:latin typeface="Roboto Regular"/>
                <a:ea typeface="Roboto Regular"/>
                <a:cs typeface="Roboto Regular"/>
                <a:sym typeface="Roboto Regular"/>
              </a:defRPr>
            </a:pPr>
            <a:r>
              <a:rPr lang="fr-FR" dirty="0"/>
              <a:t>De nombreux pays n'ont pas la capacité de mesurer efficacement les conditions environnementales</a:t>
            </a:r>
          </a:p>
          <a:p>
            <a:pPr marL="240631" indent="-240631">
              <a:buSzPct val="100000"/>
              <a:buChar char="•"/>
              <a:defRPr sz="2400">
                <a:latin typeface="Roboto Regular"/>
                <a:ea typeface="Roboto Regular"/>
                <a:cs typeface="Roboto Regular"/>
                <a:sym typeface="Roboto Regular"/>
              </a:defRPr>
            </a:pPr>
            <a:endParaRPr lang="fr-FR" dirty="0"/>
          </a:p>
          <a:p>
            <a:pPr marL="240631" indent="-240631">
              <a:buSzPct val="100000"/>
              <a:buChar char="•"/>
              <a:defRPr sz="2400">
                <a:latin typeface="Roboto Regular"/>
                <a:ea typeface="Roboto Regular"/>
                <a:cs typeface="Roboto Regular"/>
                <a:sym typeface="Roboto Regular"/>
              </a:defRPr>
            </a:pPr>
            <a:r>
              <a:rPr lang="fr-FR" dirty="0"/>
              <a:t>Même si le SIG est utilisé dans les recensements et les enquêtes, la capacité d'analyser les données peut être faible.</a:t>
            </a:r>
            <a:endParaRPr dirty="0"/>
          </a:p>
        </p:txBody>
      </p:sp>
    </p:spTree>
    <p:extLst>
      <p:ext uri="{BB962C8B-B14F-4D97-AF65-F5344CB8AC3E}">
        <p14:creationId xmlns:p14="http://schemas.microsoft.com/office/powerpoint/2010/main" val="2497585588"/>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UNEnvironment_PPT_English_v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UNEnvironment_PPT_English_ver2</Template>
  <TotalTime>642</TotalTime>
  <Words>1106</Words>
  <Application>Microsoft Office PowerPoint</Application>
  <PresentationFormat>On-screen Show (4:3)</PresentationFormat>
  <Paragraphs>187</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UNEnvironment_PPT_English_ver2</vt:lpstr>
      <vt:lpstr>7_Office Theme</vt:lpstr>
      <vt:lpstr>Données géo-spatiales et  Agenda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Données géospatiales et Agenda 2030</dc:title>
  <dc:creator>UNGSC-Netbook</dc:creator>
  <cp:lastModifiedBy>UNGSC-Netbook</cp:lastModifiedBy>
  <cp:revision>32</cp:revision>
  <cp:lastPrinted>2017-10-23T07:18:08Z</cp:lastPrinted>
  <dcterms:created xsi:type="dcterms:W3CDTF">2017-10-18T08:00:12Z</dcterms:created>
  <dcterms:modified xsi:type="dcterms:W3CDTF">2017-10-26T04:28:46Z</dcterms:modified>
</cp:coreProperties>
</file>