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4058" r:id="rId2"/>
  </p:sldMasterIdLst>
  <p:notesMasterIdLst>
    <p:notesMasterId r:id="rId20"/>
  </p:notesMasterIdLst>
  <p:handoutMasterIdLst>
    <p:handoutMasterId r:id="rId21"/>
  </p:handoutMasterIdLst>
  <p:sldIdLst>
    <p:sldId id="1569" r:id="rId3"/>
    <p:sldId id="1631" r:id="rId4"/>
    <p:sldId id="1606" r:id="rId5"/>
    <p:sldId id="1607" r:id="rId6"/>
    <p:sldId id="1619" r:id="rId7"/>
    <p:sldId id="1623" r:id="rId8"/>
    <p:sldId id="1620" r:id="rId9"/>
    <p:sldId id="1621" r:id="rId10"/>
    <p:sldId id="1622" r:id="rId11"/>
    <p:sldId id="1624" r:id="rId12"/>
    <p:sldId id="1625" r:id="rId13"/>
    <p:sldId id="1626" r:id="rId14"/>
    <p:sldId id="1629" r:id="rId15"/>
    <p:sldId id="1630" r:id="rId16"/>
    <p:sldId id="1632" r:id="rId17"/>
    <p:sldId id="1618" r:id="rId18"/>
    <p:sldId id="1525" r:id="rId19"/>
  </p:sldIdLst>
  <p:sldSz cx="9906000" cy="6858000" type="A4"/>
  <p:notesSz cx="7010400" cy="9296400"/>
  <p:defaultTextStyle>
    <a:defPPr>
      <a:defRPr lang="en-US"/>
    </a:defPPr>
    <a:lvl1pPr algn="l" rtl="0" fontAlgn="base">
      <a:spcBef>
        <a:spcPct val="0"/>
      </a:spcBef>
      <a:spcAft>
        <a:spcPct val="0"/>
      </a:spcAft>
      <a:defRPr sz="1600" u="sng" kern="1200">
        <a:solidFill>
          <a:schemeClr val="tx1"/>
        </a:solidFill>
        <a:latin typeface="Arial" pitchFamily="34" charset="0"/>
        <a:ea typeface="+mn-ea"/>
        <a:cs typeface="+mn-cs"/>
      </a:defRPr>
    </a:lvl1pPr>
    <a:lvl2pPr marL="457200" algn="l" rtl="0" fontAlgn="base">
      <a:spcBef>
        <a:spcPct val="0"/>
      </a:spcBef>
      <a:spcAft>
        <a:spcPct val="0"/>
      </a:spcAft>
      <a:defRPr sz="1600" u="sng" kern="1200">
        <a:solidFill>
          <a:schemeClr val="tx1"/>
        </a:solidFill>
        <a:latin typeface="Arial" pitchFamily="34" charset="0"/>
        <a:ea typeface="+mn-ea"/>
        <a:cs typeface="+mn-cs"/>
      </a:defRPr>
    </a:lvl2pPr>
    <a:lvl3pPr marL="914400" algn="l" rtl="0" fontAlgn="base">
      <a:spcBef>
        <a:spcPct val="0"/>
      </a:spcBef>
      <a:spcAft>
        <a:spcPct val="0"/>
      </a:spcAft>
      <a:defRPr sz="1600" u="sng" kern="1200">
        <a:solidFill>
          <a:schemeClr val="tx1"/>
        </a:solidFill>
        <a:latin typeface="Arial" pitchFamily="34" charset="0"/>
        <a:ea typeface="+mn-ea"/>
        <a:cs typeface="+mn-cs"/>
      </a:defRPr>
    </a:lvl3pPr>
    <a:lvl4pPr marL="1371600" algn="l" rtl="0" fontAlgn="base">
      <a:spcBef>
        <a:spcPct val="0"/>
      </a:spcBef>
      <a:spcAft>
        <a:spcPct val="0"/>
      </a:spcAft>
      <a:defRPr sz="1600" u="sng" kern="1200">
        <a:solidFill>
          <a:schemeClr val="tx1"/>
        </a:solidFill>
        <a:latin typeface="Arial" pitchFamily="34" charset="0"/>
        <a:ea typeface="+mn-ea"/>
        <a:cs typeface="+mn-cs"/>
      </a:defRPr>
    </a:lvl4pPr>
    <a:lvl5pPr marL="1828800" algn="l" rtl="0" fontAlgn="base">
      <a:spcBef>
        <a:spcPct val="0"/>
      </a:spcBef>
      <a:spcAft>
        <a:spcPct val="0"/>
      </a:spcAft>
      <a:defRPr sz="1600" u="sng" kern="1200">
        <a:solidFill>
          <a:schemeClr val="tx1"/>
        </a:solidFill>
        <a:latin typeface="Arial" pitchFamily="34" charset="0"/>
        <a:ea typeface="+mn-ea"/>
        <a:cs typeface="+mn-cs"/>
      </a:defRPr>
    </a:lvl5pPr>
    <a:lvl6pPr marL="2286000" algn="l" defTabSz="914400" rtl="0" eaLnBrk="1" latinLnBrk="0" hangingPunct="1">
      <a:defRPr sz="1600" u="sng" kern="1200">
        <a:solidFill>
          <a:schemeClr val="tx1"/>
        </a:solidFill>
        <a:latin typeface="Arial" pitchFamily="34" charset="0"/>
        <a:ea typeface="+mn-ea"/>
        <a:cs typeface="+mn-cs"/>
      </a:defRPr>
    </a:lvl6pPr>
    <a:lvl7pPr marL="2743200" algn="l" defTabSz="914400" rtl="0" eaLnBrk="1" latinLnBrk="0" hangingPunct="1">
      <a:defRPr sz="1600" u="sng" kern="1200">
        <a:solidFill>
          <a:schemeClr val="tx1"/>
        </a:solidFill>
        <a:latin typeface="Arial" pitchFamily="34" charset="0"/>
        <a:ea typeface="+mn-ea"/>
        <a:cs typeface="+mn-cs"/>
      </a:defRPr>
    </a:lvl7pPr>
    <a:lvl8pPr marL="3200400" algn="l" defTabSz="914400" rtl="0" eaLnBrk="1" latinLnBrk="0" hangingPunct="1">
      <a:defRPr sz="1600" u="sng" kern="1200">
        <a:solidFill>
          <a:schemeClr val="tx1"/>
        </a:solidFill>
        <a:latin typeface="Arial" pitchFamily="34" charset="0"/>
        <a:ea typeface="+mn-ea"/>
        <a:cs typeface="+mn-cs"/>
      </a:defRPr>
    </a:lvl8pPr>
    <a:lvl9pPr marL="3657600" algn="l" defTabSz="914400" rtl="0" eaLnBrk="1" latinLnBrk="0" hangingPunct="1">
      <a:defRPr sz="1600" u="sng"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CC2F6D91-C71E-48E0-B9BE-BB91B960C617}">
          <p14:sldIdLst>
            <p14:sldId id="1569"/>
          </p14:sldIdLst>
        </p14:section>
        <p14:section name="Untitled Section" id="{67C0C662-95EB-4CDE-A07B-1FC935CFC2B5}">
          <p14:sldIdLst>
            <p14:sldId id="1631"/>
            <p14:sldId id="1606"/>
            <p14:sldId id="1607"/>
            <p14:sldId id="1619"/>
            <p14:sldId id="1623"/>
            <p14:sldId id="1620"/>
            <p14:sldId id="1621"/>
            <p14:sldId id="1622"/>
            <p14:sldId id="1624"/>
            <p14:sldId id="1625"/>
            <p14:sldId id="1626"/>
            <p14:sldId id="1629"/>
            <p14:sldId id="1630"/>
            <p14:sldId id="1632"/>
            <p14:sldId id="1618"/>
            <p14:sldId id="1525"/>
          </p14:sldIdLst>
        </p14:section>
      </p14:sectionLst>
    </p:ext>
    <p:ext uri="{EFAFB233-063F-42B5-8137-9DF3F51BA10A}">
      <p15:sldGuideLst xmlns="" xmlns:p15="http://schemas.microsoft.com/office/powerpoint/2012/main">
        <p15:guide id="1" orient="horz" pos="470">
          <p15:clr>
            <a:srgbClr val="A4A3A4"/>
          </p15:clr>
        </p15:guide>
        <p15:guide id="2" orient="horz" pos="1007">
          <p15:clr>
            <a:srgbClr val="A4A3A4"/>
          </p15:clr>
        </p15:guide>
        <p15:guide id="3">
          <p15:clr>
            <a:srgbClr val="A4A3A4"/>
          </p15:clr>
        </p15:guide>
      </p15:sldGuideLst>
    </p:ext>
    <p:ext uri="{2D200454-40CA-4A62-9FC3-DE9A4176ACB9}">
      <p15:notesGuideLst xmlns="" xmlns:p15="http://schemas.microsoft.com/office/powerpoint/2012/main">
        <p15:guide id="1" orient="horz" pos="2927">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1F497D"/>
    <a:srgbClr val="0000FF"/>
    <a:srgbClr val="CC3300"/>
    <a:srgbClr val="A50021"/>
    <a:srgbClr val="000066"/>
    <a:srgbClr val="FFFF99"/>
    <a:srgbClr val="FFFFFF"/>
    <a:srgbClr val="00FF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37" autoAdjust="0"/>
    <p:restoredTop sz="93556" autoAdjust="0"/>
  </p:normalViewPr>
  <p:slideViewPr>
    <p:cSldViewPr snapToGrid="0">
      <p:cViewPr varScale="1">
        <p:scale>
          <a:sx n="69" d="100"/>
          <a:sy n="69" d="100"/>
        </p:scale>
        <p:origin x="-1482" y="-96"/>
      </p:cViewPr>
      <p:guideLst>
        <p:guide orient="horz" pos="470"/>
        <p:guide orient="horz" pos="1007"/>
        <p:guide/>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04"/>
    </p:cViewPr>
  </p:sorterViewPr>
  <p:notesViewPr>
    <p:cSldViewPr snapToGrid="0">
      <p:cViewPr varScale="1">
        <p:scale>
          <a:sx n="79" d="100"/>
          <a:sy n="79" d="100"/>
        </p:scale>
        <p:origin x="-726" y="-72"/>
      </p:cViewPr>
      <p:guideLst>
        <p:guide orient="horz" pos="2927"/>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CD77A-8C36-4C82-BAB4-3CD82EF36F94}" type="doc">
      <dgm:prSet loTypeId="urn:microsoft.com/office/officeart/2005/8/layout/pyramid1" loCatId="pyramid" qsTypeId="urn:microsoft.com/office/officeart/2005/8/quickstyle/simple1" qsCatId="simple" csTypeId="urn:microsoft.com/office/officeart/2005/8/colors/accent1_2" csCatId="accent1" phldr="1"/>
      <dgm:spPr/>
    </dgm:pt>
    <dgm:pt modelId="{F878C688-F9BF-49BC-964D-459CB46287C0}" type="pres">
      <dgm:prSet presAssocID="{F2ACD77A-8C36-4C82-BAB4-3CD82EF36F94}" presName="Name0" presStyleCnt="0">
        <dgm:presLayoutVars>
          <dgm:dir/>
          <dgm:animLvl val="lvl"/>
          <dgm:resizeHandles val="exact"/>
        </dgm:presLayoutVars>
      </dgm:prSet>
      <dgm:spPr/>
    </dgm:pt>
  </dgm:ptLst>
  <dgm:cxnLst>
    <dgm:cxn modelId="{D23588E0-1B3D-4174-B104-6798FA9EACB7}" type="presOf" srcId="{F2ACD77A-8C36-4C82-BAB4-3CD82EF36F94}" destId="{F878C688-F9BF-49BC-964D-459CB46287C0}"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435FA-5F77-4596-A520-B40D9EC5ABAB}"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B8E41A5A-DBE1-4281-B426-9AFE935A47D6}">
      <dgm:prSet phldrT="[Text]" custT="1"/>
      <dgm:spPr/>
      <dgm:t>
        <a:bodyPr/>
        <a:lstStyle/>
        <a:p>
          <a:r>
            <a:rPr lang="en-US" sz="1200" dirty="0" smtClean="0"/>
            <a:t>Seychelles’ vision</a:t>
          </a:r>
          <a:endParaRPr lang="en-US" sz="1200" dirty="0"/>
        </a:p>
      </dgm:t>
    </dgm:pt>
    <dgm:pt modelId="{75551659-E468-4001-9B77-19C84FA601C2}" type="parTrans" cxnId="{8DF6266F-AEA8-41EE-B84B-4C9331C276A1}">
      <dgm:prSet/>
      <dgm:spPr/>
      <dgm:t>
        <a:bodyPr/>
        <a:lstStyle/>
        <a:p>
          <a:endParaRPr lang="en-US" sz="1200"/>
        </a:p>
      </dgm:t>
    </dgm:pt>
    <dgm:pt modelId="{E9C186D3-EE6E-4ED3-95C4-4C4127D8AC6F}" type="sibTrans" cxnId="{8DF6266F-AEA8-41EE-B84B-4C9331C276A1}">
      <dgm:prSet/>
      <dgm:spPr/>
      <dgm:t>
        <a:bodyPr/>
        <a:lstStyle/>
        <a:p>
          <a:endParaRPr lang="en-US" sz="1200"/>
        </a:p>
      </dgm:t>
    </dgm:pt>
    <dgm:pt modelId="{E1D8B11E-A428-4F3C-89B9-181903DB4ECD}">
      <dgm:prSet phldrT="[Text]" custT="1"/>
      <dgm:spPr/>
      <dgm:t>
        <a:bodyPr/>
        <a:lstStyle/>
        <a:p>
          <a:r>
            <a:rPr lang="en-US" sz="1200" dirty="0" smtClean="0"/>
            <a:t>National Development Plan</a:t>
          </a:r>
          <a:endParaRPr lang="en-US" sz="1200" dirty="0"/>
        </a:p>
      </dgm:t>
    </dgm:pt>
    <dgm:pt modelId="{1F83E680-B254-4F6C-9B9E-8C6C44B82C43}" type="parTrans" cxnId="{9347515A-48E3-4316-91C8-3C7ABC2F6AAF}">
      <dgm:prSet/>
      <dgm:spPr/>
      <dgm:t>
        <a:bodyPr/>
        <a:lstStyle/>
        <a:p>
          <a:endParaRPr lang="en-US" sz="1200"/>
        </a:p>
      </dgm:t>
    </dgm:pt>
    <dgm:pt modelId="{4FB54B31-F682-491A-BF96-C3938FDB7615}" type="sibTrans" cxnId="{9347515A-48E3-4316-91C8-3C7ABC2F6AAF}">
      <dgm:prSet/>
      <dgm:spPr/>
      <dgm:t>
        <a:bodyPr/>
        <a:lstStyle/>
        <a:p>
          <a:endParaRPr lang="en-US" sz="1200"/>
        </a:p>
      </dgm:t>
    </dgm:pt>
    <dgm:pt modelId="{27CEFE2C-90C5-4148-B992-D70D591754B9}">
      <dgm:prSet phldrT="[Text]" custT="1"/>
      <dgm:spPr/>
      <dgm:t>
        <a:bodyPr/>
        <a:lstStyle/>
        <a:p>
          <a:r>
            <a:rPr lang="en-US" sz="1200" dirty="0" smtClean="0"/>
            <a:t>Sector Strategies</a:t>
          </a:r>
          <a:endParaRPr lang="en-US" sz="1200" dirty="0"/>
        </a:p>
      </dgm:t>
    </dgm:pt>
    <dgm:pt modelId="{250B4A37-6D66-40E2-B3D6-DBAAD37F75DF}" type="parTrans" cxnId="{87332D8C-76B5-4D0D-9430-C2F6091042A4}">
      <dgm:prSet/>
      <dgm:spPr/>
      <dgm:t>
        <a:bodyPr/>
        <a:lstStyle/>
        <a:p>
          <a:endParaRPr lang="en-US" sz="1200"/>
        </a:p>
      </dgm:t>
    </dgm:pt>
    <dgm:pt modelId="{E197E935-C4DE-4B4E-BB93-091E5B4EAD07}" type="sibTrans" cxnId="{87332D8C-76B5-4D0D-9430-C2F6091042A4}">
      <dgm:prSet/>
      <dgm:spPr/>
      <dgm:t>
        <a:bodyPr/>
        <a:lstStyle/>
        <a:p>
          <a:endParaRPr lang="en-US" sz="1200"/>
        </a:p>
      </dgm:t>
    </dgm:pt>
    <dgm:pt modelId="{05E6FEA9-B4B3-459E-A390-1EC0EF7ADD45}">
      <dgm:prSet custT="1"/>
      <dgm:spPr/>
      <dgm:t>
        <a:bodyPr/>
        <a:lstStyle/>
        <a:p>
          <a:r>
            <a:rPr lang="en-US" sz="1200" dirty="0" smtClean="0"/>
            <a:t>MTFF</a:t>
          </a:r>
          <a:endParaRPr lang="en-US" sz="1200" dirty="0"/>
        </a:p>
      </dgm:t>
    </dgm:pt>
    <dgm:pt modelId="{6E75787A-EE60-41D6-8F04-10BA473601EB}" type="parTrans" cxnId="{C2F4DC11-7A33-4BDB-8A0D-BCB52F42940E}">
      <dgm:prSet/>
      <dgm:spPr/>
      <dgm:t>
        <a:bodyPr/>
        <a:lstStyle/>
        <a:p>
          <a:endParaRPr lang="en-US" sz="1200"/>
        </a:p>
      </dgm:t>
    </dgm:pt>
    <dgm:pt modelId="{C0933A3D-32CC-4804-902E-36298ACE2113}" type="sibTrans" cxnId="{C2F4DC11-7A33-4BDB-8A0D-BCB52F42940E}">
      <dgm:prSet/>
      <dgm:spPr/>
      <dgm:t>
        <a:bodyPr/>
        <a:lstStyle/>
        <a:p>
          <a:endParaRPr lang="en-US" sz="1200"/>
        </a:p>
      </dgm:t>
    </dgm:pt>
    <dgm:pt modelId="{9F54CD4D-DCE7-463E-AD73-10094F5529E7}">
      <dgm:prSet custT="1"/>
      <dgm:spPr/>
      <dgm:t>
        <a:bodyPr/>
        <a:lstStyle/>
        <a:p>
          <a:r>
            <a:rPr lang="en-US" sz="1200" dirty="0" smtClean="0"/>
            <a:t>Annual Action Plan</a:t>
          </a:r>
          <a:endParaRPr lang="en-US" sz="1200" dirty="0"/>
        </a:p>
      </dgm:t>
    </dgm:pt>
    <dgm:pt modelId="{A9E85A84-BAA0-4A81-806D-573220A64B98}" type="parTrans" cxnId="{360FB35F-88ED-4CD2-82F2-DE43D0EA99C4}">
      <dgm:prSet/>
      <dgm:spPr/>
      <dgm:t>
        <a:bodyPr/>
        <a:lstStyle/>
        <a:p>
          <a:endParaRPr lang="en-US" sz="1200"/>
        </a:p>
      </dgm:t>
    </dgm:pt>
    <dgm:pt modelId="{DCE98CF9-1493-4637-B7D4-4566FF03660D}" type="sibTrans" cxnId="{360FB35F-88ED-4CD2-82F2-DE43D0EA99C4}">
      <dgm:prSet/>
      <dgm:spPr/>
      <dgm:t>
        <a:bodyPr/>
        <a:lstStyle/>
        <a:p>
          <a:endParaRPr lang="en-US" sz="1200"/>
        </a:p>
      </dgm:t>
    </dgm:pt>
    <dgm:pt modelId="{24330C56-DDAB-4540-A001-716B8C5AB832}">
      <dgm:prSet custT="1"/>
      <dgm:spPr/>
      <dgm:t>
        <a:bodyPr/>
        <a:lstStyle/>
        <a:p>
          <a:r>
            <a:rPr lang="en-US" sz="1200" dirty="0" smtClean="0"/>
            <a:t>Annual Budget</a:t>
          </a:r>
        </a:p>
      </dgm:t>
    </dgm:pt>
    <dgm:pt modelId="{FEFA45FA-772D-402A-BDB6-107E28FA7594}" type="parTrans" cxnId="{7696C8E4-02E4-47CE-BE15-F257786362C1}">
      <dgm:prSet/>
      <dgm:spPr/>
      <dgm:t>
        <a:bodyPr/>
        <a:lstStyle/>
        <a:p>
          <a:endParaRPr lang="en-US" sz="1200"/>
        </a:p>
      </dgm:t>
    </dgm:pt>
    <dgm:pt modelId="{03229163-51AA-4BA6-8571-F105E437D378}" type="sibTrans" cxnId="{7696C8E4-02E4-47CE-BE15-F257786362C1}">
      <dgm:prSet/>
      <dgm:spPr/>
      <dgm:t>
        <a:bodyPr/>
        <a:lstStyle/>
        <a:p>
          <a:endParaRPr lang="en-US" sz="1200"/>
        </a:p>
      </dgm:t>
    </dgm:pt>
    <dgm:pt modelId="{FD89F4D6-10CA-4395-A75A-1A9190AD64C3}">
      <dgm:prSet custT="1"/>
      <dgm:spPr/>
      <dgm:t>
        <a:bodyPr/>
        <a:lstStyle/>
        <a:p>
          <a:r>
            <a:rPr lang="en-US" sz="1200" dirty="0" smtClean="0"/>
            <a:t>Monitoring and Evaluation</a:t>
          </a:r>
        </a:p>
      </dgm:t>
    </dgm:pt>
    <dgm:pt modelId="{B4089DBF-50CF-40AE-9EE2-67B43915A850}" type="parTrans" cxnId="{28ECFBD5-AF76-40A4-B2AC-6D7FD130E7A4}">
      <dgm:prSet/>
      <dgm:spPr/>
      <dgm:t>
        <a:bodyPr/>
        <a:lstStyle/>
        <a:p>
          <a:endParaRPr lang="en-US" sz="1200"/>
        </a:p>
      </dgm:t>
    </dgm:pt>
    <dgm:pt modelId="{F3031C34-3C09-4B1D-B859-26FED0C999D5}" type="sibTrans" cxnId="{28ECFBD5-AF76-40A4-B2AC-6D7FD130E7A4}">
      <dgm:prSet/>
      <dgm:spPr/>
      <dgm:t>
        <a:bodyPr/>
        <a:lstStyle/>
        <a:p>
          <a:endParaRPr lang="en-US" sz="1200"/>
        </a:p>
      </dgm:t>
    </dgm:pt>
    <dgm:pt modelId="{B6162A00-C5AC-4CEC-A335-10809C76E15D}" type="pres">
      <dgm:prSet presAssocID="{BE6435FA-5F77-4596-A520-B40D9EC5ABAB}" presName="Name0" presStyleCnt="0">
        <dgm:presLayoutVars>
          <dgm:chMax val="7"/>
          <dgm:chPref val="7"/>
          <dgm:dir/>
          <dgm:animLvl val="lvl"/>
        </dgm:presLayoutVars>
      </dgm:prSet>
      <dgm:spPr/>
      <dgm:t>
        <a:bodyPr/>
        <a:lstStyle/>
        <a:p>
          <a:endParaRPr lang="en-US"/>
        </a:p>
      </dgm:t>
    </dgm:pt>
    <dgm:pt modelId="{6FCD8D8E-9C67-44A7-B275-34C2DE14DF73}" type="pres">
      <dgm:prSet presAssocID="{B8E41A5A-DBE1-4281-B426-9AFE935A47D6}" presName="Accent1" presStyleCnt="0"/>
      <dgm:spPr/>
    </dgm:pt>
    <dgm:pt modelId="{12757937-F0A4-4C30-B4FC-798A28CFC0A8}" type="pres">
      <dgm:prSet presAssocID="{B8E41A5A-DBE1-4281-B426-9AFE935A47D6}" presName="Accent" presStyleLbl="node1" presStyleIdx="0" presStyleCnt="7"/>
      <dgm:spPr/>
      <dgm:t>
        <a:bodyPr/>
        <a:lstStyle/>
        <a:p>
          <a:endParaRPr lang="en-US"/>
        </a:p>
      </dgm:t>
    </dgm:pt>
    <dgm:pt modelId="{78A84DCA-6B13-4950-A8EF-CA92DFC84141}" type="pres">
      <dgm:prSet presAssocID="{B8E41A5A-DBE1-4281-B426-9AFE935A47D6}" presName="Parent1" presStyleLbl="revTx" presStyleIdx="0" presStyleCnt="7">
        <dgm:presLayoutVars>
          <dgm:chMax val="1"/>
          <dgm:chPref val="1"/>
          <dgm:bulletEnabled val="1"/>
        </dgm:presLayoutVars>
      </dgm:prSet>
      <dgm:spPr/>
      <dgm:t>
        <a:bodyPr/>
        <a:lstStyle/>
        <a:p>
          <a:endParaRPr lang="en-US"/>
        </a:p>
      </dgm:t>
    </dgm:pt>
    <dgm:pt modelId="{F782A0C6-43A6-43E4-BDAC-2F65BEAE0B06}" type="pres">
      <dgm:prSet presAssocID="{E1D8B11E-A428-4F3C-89B9-181903DB4ECD}" presName="Accent2" presStyleCnt="0"/>
      <dgm:spPr/>
    </dgm:pt>
    <dgm:pt modelId="{AFB07958-38F4-47BB-A1D9-52EB1643756B}" type="pres">
      <dgm:prSet presAssocID="{E1D8B11E-A428-4F3C-89B9-181903DB4ECD}" presName="Accent" presStyleLbl="node1" presStyleIdx="1" presStyleCnt="7"/>
      <dgm:spPr/>
    </dgm:pt>
    <dgm:pt modelId="{D077EA5B-77AA-40BD-BAD1-2E8F5074452B}" type="pres">
      <dgm:prSet presAssocID="{E1D8B11E-A428-4F3C-89B9-181903DB4ECD}" presName="Parent2" presStyleLbl="revTx" presStyleIdx="1" presStyleCnt="7">
        <dgm:presLayoutVars>
          <dgm:chMax val="1"/>
          <dgm:chPref val="1"/>
          <dgm:bulletEnabled val="1"/>
        </dgm:presLayoutVars>
      </dgm:prSet>
      <dgm:spPr/>
      <dgm:t>
        <a:bodyPr/>
        <a:lstStyle/>
        <a:p>
          <a:endParaRPr lang="en-US"/>
        </a:p>
      </dgm:t>
    </dgm:pt>
    <dgm:pt modelId="{2F96BFA2-F983-4EB9-B866-E4D981EFC960}" type="pres">
      <dgm:prSet presAssocID="{27CEFE2C-90C5-4148-B992-D70D591754B9}" presName="Accent3" presStyleCnt="0"/>
      <dgm:spPr/>
    </dgm:pt>
    <dgm:pt modelId="{D7282636-9B25-40F1-BB20-5D6A414DD65F}" type="pres">
      <dgm:prSet presAssocID="{27CEFE2C-90C5-4148-B992-D70D591754B9}" presName="Accent" presStyleLbl="node1" presStyleIdx="2" presStyleCnt="7"/>
      <dgm:spPr/>
    </dgm:pt>
    <dgm:pt modelId="{AFE8C619-5483-4A45-9381-04E03393FF21}" type="pres">
      <dgm:prSet presAssocID="{27CEFE2C-90C5-4148-B992-D70D591754B9}" presName="Parent3" presStyleLbl="revTx" presStyleIdx="2" presStyleCnt="7">
        <dgm:presLayoutVars>
          <dgm:chMax val="1"/>
          <dgm:chPref val="1"/>
          <dgm:bulletEnabled val="1"/>
        </dgm:presLayoutVars>
      </dgm:prSet>
      <dgm:spPr/>
      <dgm:t>
        <a:bodyPr/>
        <a:lstStyle/>
        <a:p>
          <a:endParaRPr lang="en-US"/>
        </a:p>
      </dgm:t>
    </dgm:pt>
    <dgm:pt modelId="{8A9C6A97-8A85-49B9-8E4B-511777F6D541}" type="pres">
      <dgm:prSet presAssocID="{9F54CD4D-DCE7-463E-AD73-10094F5529E7}" presName="Accent4" presStyleCnt="0"/>
      <dgm:spPr/>
    </dgm:pt>
    <dgm:pt modelId="{9D8A3C10-C4AA-4097-B73E-58709ECC2E14}" type="pres">
      <dgm:prSet presAssocID="{9F54CD4D-DCE7-463E-AD73-10094F5529E7}" presName="Accent" presStyleLbl="node1" presStyleIdx="3" presStyleCnt="7"/>
      <dgm:spPr/>
    </dgm:pt>
    <dgm:pt modelId="{98FD5E3C-77B0-40A1-B279-558D2881492A}" type="pres">
      <dgm:prSet presAssocID="{9F54CD4D-DCE7-463E-AD73-10094F5529E7}" presName="Parent4" presStyleLbl="revTx" presStyleIdx="3" presStyleCnt="7">
        <dgm:presLayoutVars>
          <dgm:chMax val="1"/>
          <dgm:chPref val="1"/>
          <dgm:bulletEnabled val="1"/>
        </dgm:presLayoutVars>
      </dgm:prSet>
      <dgm:spPr/>
      <dgm:t>
        <a:bodyPr/>
        <a:lstStyle/>
        <a:p>
          <a:endParaRPr lang="en-US"/>
        </a:p>
      </dgm:t>
    </dgm:pt>
    <dgm:pt modelId="{A118076F-B96C-4D2B-B48A-A4D676468608}" type="pres">
      <dgm:prSet presAssocID="{05E6FEA9-B4B3-459E-A390-1EC0EF7ADD45}" presName="Accent5" presStyleCnt="0"/>
      <dgm:spPr/>
    </dgm:pt>
    <dgm:pt modelId="{5E59BEC8-1F6A-4F06-A86B-C7BCE87484C1}" type="pres">
      <dgm:prSet presAssocID="{05E6FEA9-B4B3-459E-A390-1EC0EF7ADD45}" presName="Accent" presStyleLbl="node1" presStyleIdx="4" presStyleCnt="7"/>
      <dgm:spPr/>
      <dgm:t>
        <a:bodyPr/>
        <a:lstStyle/>
        <a:p>
          <a:endParaRPr lang="en-US"/>
        </a:p>
      </dgm:t>
    </dgm:pt>
    <dgm:pt modelId="{B4A6F827-10F2-4A96-B978-77C0B03ABAD1}" type="pres">
      <dgm:prSet presAssocID="{05E6FEA9-B4B3-459E-A390-1EC0EF7ADD45}" presName="Parent5" presStyleLbl="revTx" presStyleIdx="4" presStyleCnt="7">
        <dgm:presLayoutVars>
          <dgm:chMax val="1"/>
          <dgm:chPref val="1"/>
          <dgm:bulletEnabled val="1"/>
        </dgm:presLayoutVars>
      </dgm:prSet>
      <dgm:spPr/>
      <dgm:t>
        <a:bodyPr/>
        <a:lstStyle/>
        <a:p>
          <a:endParaRPr lang="en-US"/>
        </a:p>
      </dgm:t>
    </dgm:pt>
    <dgm:pt modelId="{277D8946-16DB-4882-BACE-C17D3CC5BC59}" type="pres">
      <dgm:prSet presAssocID="{24330C56-DDAB-4540-A001-716B8C5AB832}" presName="Accent6" presStyleCnt="0"/>
      <dgm:spPr/>
    </dgm:pt>
    <dgm:pt modelId="{2F9B414B-7E32-437F-B8FE-8C77CCC1F265}" type="pres">
      <dgm:prSet presAssocID="{24330C56-DDAB-4540-A001-716B8C5AB832}" presName="Accent" presStyleLbl="node1" presStyleIdx="5" presStyleCnt="7"/>
      <dgm:spPr/>
    </dgm:pt>
    <dgm:pt modelId="{95375651-25A7-4E8A-B771-07D5E2F63448}" type="pres">
      <dgm:prSet presAssocID="{24330C56-DDAB-4540-A001-716B8C5AB832}" presName="Parent6" presStyleLbl="revTx" presStyleIdx="5" presStyleCnt="7">
        <dgm:presLayoutVars>
          <dgm:chMax val="1"/>
          <dgm:chPref val="1"/>
          <dgm:bulletEnabled val="1"/>
        </dgm:presLayoutVars>
      </dgm:prSet>
      <dgm:spPr/>
      <dgm:t>
        <a:bodyPr/>
        <a:lstStyle/>
        <a:p>
          <a:endParaRPr lang="en-US"/>
        </a:p>
      </dgm:t>
    </dgm:pt>
    <dgm:pt modelId="{348E6FFD-454D-4E2A-B3A6-36626F4D16AF}" type="pres">
      <dgm:prSet presAssocID="{FD89F4D6-10CA-4395-A75A-1A9190AD64C3}" presName="Accent7" presStyleCnt="0"/>
      <dgm:spPr/>
    </dgm:pt>
    <dgm:pt modelId="{70668ABE-3CD2-40B2-BF16-BC55CB2C831F}" type="pres">
      <dgm:prSet presAssocID="{FD89F4D6-10CA-4395-A75A-1A9190AD64C3}" presName="Accent" presStyleLbl="node1" presStyleIdx="6" presStyleCnt="7" custLinFactNeighborX="-19382" custLinFactNeighborY="12888"/>
      <dgm:spPr/>
    </dgm:pt>
    <dgm:pt modelId="{2E8FD197-37EE-43D5-B5C9-C4B60AC364CF}" type="pres">
      <dgm:prSet presAssocID="{FD89F4D6-10CA-4395-A75A-1A9190AD64C3}" presName="Parent7" presStyleLbl="revTx" presStyleIdx="6" presStyleCnt="7" custLinFactNeighborX="-12315" custLinFactNeighborY="52800">
        <dgm:presLayoutVars>
          <dgm:chMax val="1"/>
          <dgm:chPref val="1"/>
          <dgm:bulletEnabled val="1"/>
        </dgm:presLayoutVars>
      </dgm:prSet>
      <dgm:spPr/>
      <dgm:t>
        <a:bodyPr/>
        <a:lstStyle/>
        <a:p>
          <a:endParaRPr lang="en-US"/>
        </a:p>
      </dgm:t>
    </dgm:pt>
  </dgm:ptLst>
  <dgm:cxnLst>
    <dgm:cxn modelId="{7696C8E4-02E4-47CE-BE15-F257786362C1}" srcId="{BE6435FA-5F77-4596-A520-B40D9EC5ABAB}" destId="{24330C56-DDAB-4540-A001-716B8C5AB832}" srcOrd="5" destOrd="0" parTransId="{FEFA45FA-772D-402A-BDB6-107E28FA7594}" sibTransId="{03229163-51AA-4BA6-8571-F105E437D378}"/>
    <dgm:cxn modelId="{E2ED1988-AEA7-4FF9-8D76-A8B6F84CA866}" type="presOf" srcId="{27CEFE2C-90C5-4148-B992-D70D591754B9}" destId="{AFE8C619-5483-4A45-9381-04E03393FF21}" srcOrd="0" destOrd="0" presId="urn:microsoft.com/office/officeart/2009/layout/CircleArrowProcess"/>
    <dgm:cxn modelId="{E875BD5D-6A48-4FA9-8C9F-71265699BAFB}" type="presOf" srcId="{B8E41A5A-DBE1-4281-B426-9AFE935A47D6}" destId="{78A84DCA-6B13-4950-A8EF-CA92DFC84141}" srcOrd="0" destOrd="0" presId="urn:microsoft.com/office/officeart/2009/layout/CircleArrowProcess"/>
    <dgm:cxn modelId="{A199C459-57F9-4F99-A131-A74BC6588A53}" type="presOf" srcId="{BE6435FA-5F77-4596-A520-B40D9EC5ABAB}" destId="{B6162A00-C5AC-4CEC-A335-10809C76E15D}" srcOrd="0" destOrd="0" presId="urn:microsoft.com/office/officeart/2009/layout/CircleArrowProcess"/>
    <dgm:cxn modelId="{360FB35F-88ED-4CD2-82F2-DE43D0EA99C4}" srcId="{BE6435FA-5F77-4596-A520-B40D9EC5ABAB}" destId="{9F54CD4D-DCE7-463E-AD73-10094F5529E7}" srcOrd="3" destOrd="0" parTransId="{A9E85A84-BAA0-4A81-806D-573220A64B98}" sibTransId="{DCE98CF9-1493-4637-B7D4-4566FF03660D}"/>
    <dgm:cxn modelId="{8DF6266F-AEA8-41EE-B84B-4C9331C276A1}" srcId="{BE6435FA-5F77-4596-A520-B40D9EC5ABAB}" destId="{B8E41A5A-DBE1-4281-B426-9AFE935A47D6}" srcOrd="0" destOrd="0" parTransId="{75551659-E468-4001-9B77-19C84FA601C2}" sibTransId="{E9C186D3-EE6E-4ED3-95C4-4C4127D8AC6F}"/>
    <dgm:cxn modelId="{17115ABD-46EE-4560-A968-F4142E65B6C3}" type="presOf" srcId="{FD89F4D6-10CA-4395-A75A-1A9190AD64C3}" destId="{2E8FD197-37EE-43D5-B5C9-C4B60AC364CF}" srcOrd="0" destOrd="0" presId="urn:microsoft.com/office/officeart/2009/layout/CircleArrowProcess"/>
    <dgm:cxn modelId="{47EECC05-6203-4DB6-B909-99F4ECBEEB38}" type="presOf" srcId="{05E6FEA9-B4B3-459E-A390-1EC0EF7ADD45}" destId="{B4A6F827-10F2-4A96-B978-77C0B03ABAD1}" srcOrd="0" destOrd="0" presId="urn:microsoft.com/office/officeart/2009/layout/CircleArrowProcess"/>
    <dgm:cxn modelId="{9347515A-48E3-4316-91C8-3C7ABC2F6AAF}" srcId="{BE6435FA-5F77-4596-A520-B40D9EC5ABAB}" destId="{E1D8B11E-A428-4F3C-89B9-181903DB4ECD}" srcOrd="1" destOrd="0" parTransId="{1F83E680-B254-4F6C-9B9E-8C6C44B82C43}" sibTransId="{4FB54B31-F682-491A-BF96-C3938FDB7615}"/>
    <dgm:cxn modelId="{CBE7F940-FB10-456D-81DB-3E321C8CF34E}" type="presOf" srcId="{24330C56-DDAB-4540-A001-716B8C5AB832}" destId="{95375651-25A7-4E8A-B771-07D5E2F63448}" srcOrd="0" destOrd="0" presId="urn:microsoft.com/office/officeart/2009/layout/CircleArrowProcess"/>
    <dgm:cxn modelId="{94881949-2E85-4D34-ABEF-14AF742A9EB0}" type="presOf" srcId="{E1D8B11E-A428-4F3C-89B9-181903DB4ECD}" destId="{D077EA5B-77AA-40BD-BAD1-2E8F5074452B}" srcOrd="0" destOrd="0" presId="urn:microsoft.com/office/officeart/2009/layout/CircleArrowProcess"/>
    <dgm:cxn modelId="{C2F4DC11-7A33-4BDB-8A0D-BCB52F42940E}" srcId="{BE6435FA-5F77-4596-A520-B40D9EC5ABAB}" destId="{05E6FEA9-B4B3-459E-A390-1EC0EF7ADD45}" srcOrd="4" destOrd="0" parTransId="{6E75787A-EE60-41D6-8F04-10BA473601EB}" sibTransId="{C0933A3D-32CC-4804-902E-36298ACE2113}"/>
    <dgm:cxn modelId="{28ECFBD5-AF76-40A4-B2AC-6D7FD130E7A4}" srcId="{BE6435FA-5F77-4596-A520-B40D9EC5ABAB}" destId="{FD89F4D6-10CA-4395-A75A-1A9190AD64C3}" srcOrd="6" destOrd="0" parTransId="{B4089DBF-50CF-40AE-9EE2-67B43915A850}" sibTransId="{F3031C34-3C09-4B1D-B859-26FED0C999D5}"/>
    <dgm:cxn modelId="{87332D8C-76B5-4D0D-9430-C2F6091042A4}" srcId="{BE6435FA-5F77-4596-A520-B40D9EC5ABAB}" destId="{27CEFE2C-90C5-4148-B992-D70D591754B9}" srcOrd="2" destOrd="0" parTransId="{250B4A37-6D66-40E2-B3D6-DBAAD37F75DF}" sibTransId="{E197E935-C4DE-4B4E-BB93-091E5B4EAD07}"/>
    <dgm:cxn modelId="{510B1B09-E22B-426D-BD59-37C2EC46DD62}" type="presOf" srcId="{9F54CD4D-DCE7-463E-AD73-10094F5529E7}" destId="{98FD5E3C-77B0-40A1-B279-558D2881492A}" srcOrd="0" destOrd="0" presId="urn:microsoft.com/office/officeart/2009/layout/CircleArrowProcess"/>
    <dgm:cxn modelId="{1565B12F-1EAD-4378-9BFE-8FA349918841}" type="presParOf" srcId="{B6162A00-C5AC-4CEC-A335-10809C76E15D}" destId="{6FCD8D8E-9C67-44A7-B275-34C2DE14DF73}" srcOrd="0" destOrd="0" presId="urn:microsoft.com/office/officeart/2009/layout/CircleArrowProcess"/>
    <dgm:cxn modelId="{11A0B2FA-84B5-4BB6-88C9-0B05452AC515}" type="presParOf" srcId="{6FCD8D8E-9C67-44A7-B275-34C2DE14DF73}" destId="{12757937-F0A4-4C30-B4FC-798A28CFC0A8}" srcOrd="0" destOrd="0" presId="urn:microsoft.com/office/officeart/2009/layout/CircleArrowProcess"/>
    <dgm:cxn modelId="{B5DD7D82-C872-4E2A-83CB-66EB3B54D7CE}" type="presParOf" srcId="{B6162A00-C5AC-4CEC-A335-10809C76E15D}" destId="{78A84DCA-6B13-4950-A8EF-CA92DFC84141}" srcOrd="1" destOrd="0" presId="urn:microsoft.com/office/officeart/2009/layout/CircleArrowProcess"/>
    <dgm:cxn modelId="{0B354BA0-30C3-4A5A-B5E0-5F6A5B0BC149}" type="presParOf" srcId="{B6162A00-C5AC-4CEC-A335-10809C76E15D}" destId="{F782A0C6-43A6-43E4-BDAC-2F65BEAE0B06}" srcOrd="2" destOrd="0" presId="urn:microsoft.com/office/officeart/2009/layout/CircleArrowProcess"/>
    <dgm:cxn modelId="{6BAD9F00-F018-4C78-BFC4-63C3EB369D67}" type="presParOf" srcId="{F782A0C6-43A6-43E4-BDAC-2F65BEAE0B06}" destId="{AFB07958-38F4-47BB-A1D9-52EB1643756B}" srcOrd="0" destOrd="0" presId="urn:microsoft.com/office/officeart/2009/layout/CircleArrowProcess"/>
    <dgm:cxn modelId="{EFC0AD65-DA1A-4F9D-9535-F8AB5B85ACE6}" type="presParOf" srcId="{B6162A00-C5AC-4CEC-A335-10809C76E15D}" destId="{D077EA5B-77AA-40BD-BAD1-2E8F5074452B}" srcOrd="3" destOrd="0" presId="urn:microsoft.com/office/officeart/2009/layout/CircleArrowProcess"/>
    <dgm:cxn modelId="{5A2A59B3-8BA7-44A4-9676-05C2929BE39C}" type="presParOf" srcId="{B6162A00-C5AC-4CEC-A335-10809C76E15D}" destId="{2F96BFA2-F983-4EB9-B866-E4D981EFC960}" srcOrd="4" destOrd="0" presId="urn:microsoft.com/office/officeart/2009/layout/CircleArrowProcess"/>
    <dgm:cxn modelId="{218D8CD9-7ED6-40A7-BBDB-4DE3796A32F4}" type="presParOf" srcId="{2F96BFA2-F983-4EB9-B866-E4D981EFC960}" destId="{D7282636-9B25-40F1-BB20-5D6A414DD65F}" srcOrd="0" destOrd="0" presId="urn:microsoft.com/office/officeart/2009/layout/CircleArrowProcess"/>
    <dgm:cxn modelId="{A1E3F3C9-02C0-47DB-8094-BE1F35588CDF}" type="presParOf" srcId="{B6162A00-C5AC-4CEC-A335-10809C76E15D}" destId="{AFE8C619-5483-4A45-9381-04E03393FF21}" srcOrd="5" destOrd="0" presId="urn:microsoft.com/office/officeart/2009/layout/CircleArrowProcess"/>
    <dgm:cxn modelId="{AFDBFB01-A696-4DC3-A30D-C4E8132AEFB1}" type="presParOf" srcId="{B6162A00-C5AC-4CEC-A335-10809C76E15D}" destId="{8A9C6A97-8A85-49B9-8E4B-511777F6D541}" srcOrd="6" destOrd="0" presId="urn:microsoft.com/office/officeart/2009/layout/CircleArrowProcess"/>
    <dgm:cxn modelId="{F90F9BB3-DAB2-46B5-AD96-BFCE0FEF4E02}" type="presParOf" srcId="{8A9C6A97-8A85-49B9-8E4B-511777F6D541}" destId="{9D8A3C10-C4AA-4097-B73E-58709ECC2E14}" srcOrd="0" destOrd="0" presId="urn:microsoft.com/office/officeart/2009/layout/CircleArrowProcess"/>
    <dgm:cxn modelId="{B8F1106D-AC1B-4D78-B9A5-4FB3FDCD5DCF}" type="presParOf" srcId="{B6162A00-C5AC-4CEC-A335-10809C76E15D}" destId="{98FD5E3C-77B0-40A1-B279-558D2881492A}" srcOrd="7" destOrd="0" presId="urn:microsoft.com/office/officeart/2009/layout/CircleArrowProcess"/>
    <dgm:cxn modelId="{8C4A3D77-F663-41E6-958A-DC5C9C21A252}" type="presParOf" srcId="{B6162A00-C5AC-4CEC-A335-10809C76E15D}" destId="{A118076F-B96C-4D2B-B48A-A4D676468608}" srcOrd="8" destOrd="0" presId="urn:microsoft.com/office/officeart/2009/layout/CircleArrowProcess"/>
    <dgm:cxn modelId="{B65A6707-AE49-4E44-9A81-87038A52F441}" type="presParOf" srcId="{A118076F-B96C-4D2B-B48A-A4D676468608}" destId="{5E59BEC8-1F6A-4F06-A86B-C7BCE87484C1}" srcOrd="0" destOrd="0" presId="urn:microsoft.com/office/officeart/2009/layout/CircleArrowProcess"/>
    <dgm:cxn modelId="{01EF1B70-BDC2-47AE-BCFA-98B6AE716E90}" type="presParOf" srcId="{B6162A00-C5AC-4CEC-A335-10809C76E15D}" destId="{B4A6F827-10F2-4A96-B978-77C0B03ABAD1}" srcOrd="9" destOrd="0" presId="urn:microsoft.com/office/officeart/2009/layout/CircleArrowProcess"/>
    <dgm:cxn modelId="{A2BD9C3A-9EB3-4753-9E01-BDE4BB2FD72A}" type="presParOf" srcId="{B6162A00-C5AC-4CEC-A335-10809C76E15D}" destId="{277D8946-16DB-4882-BACE-C17D3CC5BC59}" srcOrd="10" destOrd="0" presId="urn:microsoft.com/office/officeart/2009/layout/CircleArrowProcess"/>
    <dgm:cxn modelId="{C1A8B783-66D1-4A94-AC6E-BF6233B2DB04}" type="presParOf" srcId="{277D8946-16DB-4882-BACE-C17D3CC5BC59}" destId="{2F9B414B-7E32-437F-B8FE-8C77CCC1F265}" srcOrd="0" destOrd="0" presId="urn:microsoft.com/office/officeart/2009/layout/CircleArrowProcess"/>
    <dgm:cxn modelId="{CC716781-6F0F-4F7A-A7A7-CFD13F7C69F5}" type="presParOf" srcId="{B6162A00-C5AC-4CEC-A335-10809C76E15D}" destId="{95375651-25A7-4E8A-B771-07D5E2F63448}" srcOrd="11" destOrd="0" presId="urn:microsoft.com/office/officeart/2009/layout/CircleArrowProcess"/>
    <dgm:cxn modelId="{077C57EB-53AE-42ED-89EF-B68D35A26192}" type="presParOf" srcId="{B6162A00-C5AC-4CEC-A335-10809C76E15D}" destId="{348E6FFD-454D-4E2A-B3A6-36626F4D16AF}" srcOrd="12" destOrd="0" presId="urn:microsoft.com/office/officeart/2009/layout/CircleArrowProcess"/>
    <dgm:cxn modelId="{1CF38E85-6255-451A-B49B-EE52964BFE98}" type="presParOf" srcId="{348E6FFD-454D-4E2A-B3A6-36626F4D16AF}" destId="{70668ABE-3CD2-40B2-BF16-BC55CB2C831F}" srcOrd="0" destOrd="0" presId="urn:microsoft.com/office/officeart/2009/layout/CircleArrowProcess"/>
    <dgm:cxn modelId="{EE9E7553-D2FC-4906-ADFE-13D3B7D0E2FF}" type="presParOf" srcId="{B6162A00-C5AC-4CEC-A335-10809C76E15D}" destId="{2E8FD197-37EE-43D5-B5C9-C4B60AC364CF}" srcOrd="13"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7937-F0A4-4C30-B4FC-798A28CFC0A8}">
      <dsp:nvSpPr>
        <dsp:cNvPr id="0" name=""/>
        <dsp:cNvSpPr/>
      </dsp:nvSpPr>
      <dsp:spPr>
        <a:xfrm>
          <a:off x="2739462" y="0"/>
          <a:ext cx="1411144" cy="141126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84DCA-6B13-4950-A8EF-CA92DFC84141}">
      <dsp:nvSpPr>
        <dsp:cNvPr id="0" name=""/>
        <dsp:cNvSpPr/>
      </dsp:nvSpPr>
      <dsp:spPr>
        <a:xfrm>
          <a:off x="3051020" y="510997"/>
          <a:ext cx="787498" cy="39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Seychelles’ vision</a:t>
          </a:r>
          <a:endParaRPr lang="en-US" sz="1200" kern="1200" dirty="0"/>
        </a:p>
      </dsp:txBody>
      <dsp:txXfrm>
        <a:off x="3051020" y="510997"/>
        <a:ext cx="787498" cy="393597"/>
      </dsp:txXfrm>
    </dsp:sp>
    <dsp:sp modelId="{AFB07958-38F4-47BB-A1D9-52EB1643756B}">
      <dsp:nvSpPr>
        <dsp:cNvPr id="0" name=""/>
        <dsp:cNvSpPr/>
      </dsp:nvSpPr>
      <dsp:spPr>
        <a:xfrm>
          <a:off x="2347433" y="810675"/>
          <a:ext cx="1411144" cy="141126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7EA5B-77AA-40BD-BAD1-2E8F5074452B}">
      <dsp:nvSpPr>
        <dsp:cNvPr id="0" name=""/>
        <dsp:cNvSpPr/>
      </dsp:nvSpPr>
      <dsp:spPr>
        <a:xfrm>
          <a:off x="2657403" y="1323527"/>
          <a:ext cx="787498" cy="39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National Development Plan</a:t>
          </a:r>
          <a:endParaRPr lang="en-US" sz="1200" kern="1200" dirty="0"/>
        </a:p>
      </dsp:txBody>
      <dsp:txXfrm>
        <a:off x="2657403" y="1323527"/>
        <a:ext cx="787498" cy="393597"/>
      </dsp:txXfrm>
    </dsp:sp>
    <dsp:sp modelId="{D7282636-9B25-40F1-BB20-5D6A414DD65F}">
      <dsp:nvSpPr>
        <dsp:cNvPr id="0" name=""/>
        <dsp:cNvSpPr/>
      </dsp:nvSpPr>
      <dsp:spPr>
        <a:xfrm>
          <a:off x="2739462" y="1625058"/>
          <a:ext cx="1411144" cy="1411267"/>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8C619-5483-4A45-9381-04E03393FF21}">
      <dsp:nvSpPr>
        <dsp:cNvPr id="0" name=""/>
        <dsp:cNvSpPr/>
      </dsp:nvSpPr>
      <dsp:spPr>
        <a:xfrm>
          <a:off x="3051020" y="2136056"/>
          <a:ext cx="787498" cy="39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Sector Strategies</a:t>
          </a:r>
          <a:endParaRPr lang="en-US" sz="1200" kern="1200" dirty="0"/>
        </a:p>
      </dsp:txBody>
      <dsp:txXfrm>
        <a:off x="3051020" y="2136056"/>
        <a:ext cx="787498" cy="393597"/>
      </dsp:txXfrm>
    </dsp:sp>
    <dsp:sp modelId="{9D8A3C10-C4AA-4097-B73E-58709ECC2E14}">
      <dsp:nvSpPr>
        <dsp:cNvPr id="0" name=""/>
        <dsp:cNvSpPr/>
      </dsp:nvSpPr>
      <dsp:spPr>
        <a:xfrm>
          <a:off x="2347433" y="2437588"/>
          <a:ext cx="1411144" cy="141126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FD5E3C-77B0-40A1-B279-558D2881492A}">
      <dsp:nvSpPr>
        <dsp:cNvPr id="0" name=""/>
        <dsp:cNvSpPr/>
      </dsp:nvSpPr>
      <dsp:spPr>
        <a:xfrm>
          <a:off x="2657403" y="2948585"/>
          <a:ext cx="787498" cy="39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Annual Action Plan</a:t>
          </a:r>
          <a:endParaRPr lang="en-US" sz="1200" kern="1200" dirty="0"/>
        </a:p>
      </dsp:txBody>
      <dsp:txXfrm>
        <a:off x="2657403" y="2948585"/>
        <a:ext cx="787498" cy="393597"/>
      </dsp:txXfrm>
    </dsp:sp>
    <dsp:sp modelId="{5E59BEC8-1F6A-4F06-A86B-C7BCE87484C1}">
      <dsp:nvSpPr>
        <dsp:cNvPr id="0" name=""/>
        <dsp:cNvSpPr/>
      </dsp:nvSpPr>
      <dsp:spPr>
        <a:xfrm>
          <a:off x="2739462" y="3248881"/>
          <a:ext cx="1411144" cy="1411267"/>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A6F827-10F2-4A96-B978-77C0B03ABAD1}">
      <dsp:nvSpPr>
        <dsp:cNvPr id="0" name=""/>
        <dsp:cNvSpPr/>
      </dsp:nvSpPr>
      <dsp:spPr>
        <a:xfrm>
          <a:off x="3051020" y="3759879"/>
          <a:ext cx="787498" cy="39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MTFF</a:t>
          </a:r>
          <a:endParaRPr lang="en-US" sz="1200" kern="1200" dirty="0"/>
        </a:p>
      </dsp:txBody>
      <dsp:txXfrm>
        <a:off x="3051020" y="3759879"/>
        <a:ext cx="787498" cy="393597"/>
      </dsp:txXfrm>
    </dsp:sp>
    <dsp:sp modelId="{2F9B414B-7E32-437F-B8FE-8C77CCC1F265}">
      <dsp:nvSpPr>
        <dsp:cNvPr id="0" name=""/>
        <dsp:cNvSpPr/>
      </dsp:nvSpPr>
      <dsp:spPr>
        <a:xfrm>
          <a:off x="2347433" y="4061411"/>
          <a:ext cx="1411144" cy="141126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75651-25A7-4E8A-B771-07D5E2F63448}">
      <dsp:nvSpPr>
        <dsp:cNvPr id="0" name=""/>
        <dsp:cNvSpPr/>
      </dsp:nvSpPr>
      <dsp:spPr>
        <a:xfrm>
          <a:off x="2657403" y="4572408"/>
          <a:ext cx="787498" cy="39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Annual Budget</a:t>
          </a:r>
        </a:p>
      </dsp:txBody>
      <dsp:txXfrm>
        <a:off x="2657403" y="4572408"/>
        <a:ext cx="787498" cy="393597"/>
      </dsp:txXfrm>
    </dsp:sp>
    <dsp:sp modelId="{70668ABE-3CD2-40B2-BF16-BC55CB2C831F}">
      <dsp:nvSpPr>
        <dsp:cNvPr id="0" name=""/>
        <dsp:cNvSpPr/>
      </dsp:nvSpPr>
      <dsp:spPr>
        <a:xfrm>
          <a:off x="2604808" y="5122328"/>
          <a:ext cx="1212350" cy="1212924"/>
        </a:xfrm>
        <a:prstGeom prst="blockArc">
          <a:avLst>
            <a:gd name="adj1" fmla="val 13500000"/>
            <a:gd name="adj2" fmla="val 10800000"/>
            <a:gd name="adj3" fmla="val 1274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8FD197-37EE-43D5-B5C9-C4B60AC364CF}">
      <dsp:nvSpPr>
        <dsp:cNvPr id="0" name=""/>
        <dsp:cNvSpPr/>
      </dsp:nvSpPr>
      <dsp:spPr>
        <a:xfrm>
          <a:off x="2954040" y="5592758"/>
          <a:ext cx="787498" cy="39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Monitoring and Evaluation</a:t>
          </a:r>
        </a:p>
      </dsp:txBody>
      <dsp:txXfrm>
        <a:off x="2954040" y="5592758"/>
        <a:ext cx="787498" cy="3935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519" tIns="46760" rIns="93519" bIns="46760" numCol="1" anchor="t" anchorCtr="0" compatLnSpc="1">
            <a:prstTxWarp prst="textNoShape">
              <a:avLst/>
            </a:prstTxWarp>
          </a:bodyPr>
          <a:lstStyle>
            <a:lvl1pPr defTabSz="935022">
              <a:defRPr sz="1200" u="none">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519" tIns="46760" rIns="93519" bIns="46760" numCol="1" anchor="t" anchorCtr="0" compatLnSpc="1">
            <a:prstTxWarp prst="textNoShape">
              <a:avLst/>
            </a:prstTxWarp>
          </a:bodyPr>
          <a:lstStyle>
            <a:lvl1pPr algn="r" defTabSz="935022">
              <a:defRPr sz="1200" u="none">
                <a:latin typeface="Times New Roman" pitchFamily="18" charset="0"/>
              </a:defRPr>
            </a:lvl1pPr>
          </a:lstStyle>
          <a:p>
            <a:pPr>
              <a:defRPr/>
            </a:pPr>
            <a:fld id="{49B4AE82-6F7C-453B-BB3C-1D1D5623002C}" type="datetime1">
              <a:rPr lang="en-US"/>
              <a:pPr>
                <a:defRPr/>
              </a:pPr>
              <a:t>10/26/2017</a:t>
            </a:fld>
            <a:endParaRPr lang="en-US"/>
          </a:p>
        </p:txBody>
      </p:sp>
      <p:sp>
        <p:nvSpPr>
          <p:cNvPr id="717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519" tIns="46760" rIns="93519" bIns="46760" numCol="1" anchor="b" anchorCtr="0" compatLnSpc="1">
            <a:prstTxWarp prst="textNoShape">
              <a:avLst/>
            </a:prstTxWarp>
          </a:bodyPr>
          <a:lstStyle>
            <a:lvl1pPr defTabSz="935022">
              <a:defRPr sz="1200" u="none">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519" tIns="46760" rIns="93519" bIns="46760" numCol="1" anchor="b" anchorCtr="0" compatLnSpc="1">
            <a:prstTxWarp prst="textNoShape">
              <a:avLst/>
            </a:prstTxWarp>
          </a:bodyPr>
          <a:lstStyle>
            <a:lvl1pPr algn="r" defTabSz="935022">
              <a:defRPr sz="1200" u="none">
                <a:latin typeface="Times New Roman" pitchFamily="18" charset="0"/>
              </a:defRPr>
            </a:lvl1pPr>
          </a:lstStyle>
          <a:p>
            <a:pPr>
              <a:defRPr/>
            </a:pPr>
            <a:fld id="{7B7CFC8C-6BAA-46E6-A97B-0A2262A1BD27}" type="slidenum">
              <a:rPr lang="en-US"/>
              <a:pPr>
                <a:defRPr/>
              </a:pPr>
              <a:t>‹#›</a:t>
            </a:fld>
            <a:endParaRPr lang="en-US"/>
          </a:p>
        </p:txBody>
      </p:sp>
    </p:spTree>
    <p:extLst>
      <p:ext uri="{BB962C8B-B14F-4D97-AF65-F5344CB8AC3E}">
        <p14:creationId xmlns:p14="http://schemas.microsoft.com/office/powerpoint/2010/main" val="79209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4"/>
          <p:cNvSpPr>
            <a:spLocks noGrp="1" noRot="1" noChangeAspect="1" noChangeArrowheads="1" noTextEdit="1"/>
          </p:cNvSpPr>
          <p:nvPr>
            <p:ph type="sldImg" idx="2"/>
          </p:nvPr>
        </p:nvSpPr>
        <p:spPr bwMode="auto">
          <a:xfrm>
            <a:off x="-2254250" y="1196975"/>
            <a:ext cx="11469688" cy="7940675"/>
          </a:xfrm>
          <a:prstGeom prst="rect">
            <a:avLst/>
          </a:prstGeom>
          <a:noFill/>
          <a:ln w="9525">
            <a:solidFill>
              <a:schemeClr val="bg1"/>
            </a:solidFill>
            <a:miter lim="800000"/>
            <a:headEnd/>
            <a:tailEnd/>
          </a:ln>
        </p:spPr>
      </p:sp>
      <p:sp>
        <p:nvSpPr>
          <p:cNvPr id="5125" name="Rectangle 5"/>
          <p:cNvSpPr>
            <a:spLocks noGrp="1" noChangeArrowheads="1"/>
          </p:cNvSpPr>
          <p:nvPr>
            <p:ph type="body" sz="quarter" idx="3"/>
          </p:nvPr>
        </p:nvSpPr>
        <p:spPr bwMode="auto">
          <a:xfrm>
            <a:off x="838200" y="346075"/>
            <a:ext cx="5972175" cy="2238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noProof="0" smtClean="0"/>
              <a:t>Click to edit Master text styles</a:t>
            </a:r>
          </a:p>
        </p:txBody>
      </p:sp>
      <p:sp>
        <p:nvSpPr>
          <p:cNvPr id="5126" name="doc id"/>
          <p:cNvSpPr>
            <a:spLocks noGrp="1" noChangeArrowheads="1"/>
          </p:cNvSpPr>
          <p:nvPr>
            <p:ph type="ftr" sz="quarter" idx="4"/>
          </p:nvPr>
        </p:nvSpPr>
        <p:spPr bwMode="auto">
          <a:xfrm>
            <a:off x="6811963" y="96838"/>
            <a:ext cx="0" cy="1222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5022">
              <a:defRPr sz="800" u="none">
                <a:latin typeface="Arial" charset="0"/>
              </a:defRPr>
            </a:lvl1pPr>
          </a:lstStyle>
          <a:p>
            <a:pPr>
              <a:defRPr/>
            </a:pPr>
            <a:endParaRPr lang="da-DK"/>
          </a:p>
        </p:txBody>
      </p:sp>
      <p:sp>
        <p:nvSpPr>
          <p:cNvPr id="5127" name="Rectangle 7"/>
          <p:cNvSpPr>
            <a:spLocks noGrp="1" noChangeArrowheads="1"/>
          </p:cNvSpPr>
          <p:nvPr>
            <p:ph type="sldNum" sz="quarter" idx="5"/>
          </p:nvPr>
        </p:nvSpPr>
        <p:spPr bwMode="auto">
          <a:xfrm>
            <a:off x="6256338" y="8929688"/>
            <a:ext cx="555625" cy="1841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5022">
              <a:defRPr sz="1200" u="none">
                <a:latin typeface="Arial" charset="0"/>
              </a:defRPr>
            </a:lvl1pPr>
          </a:lstStyle>
          <a:p>
            <a:pPr>
              <a:defRPr/>
            </a:pPr>
            <a:fld id="{DDD69791-F51A-4D6B-A20D-46DB72F8F90C}" type="slidenum">
              <a:rPr lang="en-US"/>
              <a:pPr>
                <a:defRPr/>
              </a:pPr>
              <a:t>‹#›</a:t>
            </a:fld>
            <a:endParaRPr lang="en-US"/>
          </a:p>
        </p:txBody>
      </p:sp>
      <p:sp>
        <p:nvSpPr>
          <p:cNvPr id="5137" name="McK Separator" hidden="1"/>
          <p:cNvSpPr>
            <a:spLocks noChangeShapeType="1"/>
          </p:cNvSpPr>
          <p:nvPr/>
        </p:nvSpPr>
        <p:spPr bwMode="auto">
          <a:xfrm>
            <a:off x="842963" y="1411288"/>
            <a:ext cx="5359400" cy="0"/>
          </a:xfrm>
          <a:prstGeom prst="line">
            <a:avLst/>
          </a:prstGeom>
          <a:noFill/>
          <a:ln w="9525">
            <a:solidFill>
              <a:schemeClr val="tx1"/>
            </a:solidFill>
            <a:round/>
            <a:headEnd/>
            <a:tailEnd/>
          </a:ln>
          <a:effectLst/>
        </p:spPr>
        <p:txBody>
          <a:bodyPr lIns="92857" tIns="46429" rIns="92857" bIns="46429"/>
          <a:lstStyle/>
          <a:p>
            <a:pPr>
              <a:defRPr/>
            </a:pPr>
            <a:endParaRPr lang="en-GB">
              <a:latin typeface="Arial" charset="0"/>
            </a:endParaRPr>
          </a:p>
        </p:txBody>
      </p:sp>
    </p:spTree>
    <p:extLst>
      <p:ext uri="{BB962C8B-B14F-4D97-AF65-F5344CB8AC3E}">
        <p14:creationId xmlns:p14="http://schemas.microsoft.com/office/powerpoint/2010/main" val="238218863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075E43D-645C-4779-A6CF-DB62143B4D5B}" type="slidenum">
              <a:rPr lang="en-US"/>
              <a:pPr/>
              <a:t>0</a:t>
            </a:fld>
            <a:endParaRPr lang="en-US" dirty="0"/>
          </a:p>
        </p:txBody>
      </p:sp>
      <p:sp>
        <p:nvSpPr>
          <p:cNvPr id="31747" name="Rectangle 2"/>
          <p:cNvSpPr>
            <a:spLocks noGrp="1" noRot="1" noChangeAspect="1" noChangeArrowheads="1" noTextEdit="1"/>
          </p:cNvSpPr>
          <p:nvPr>
            <p:ph type="sldImg"/>
          </p:nvPr>
        </p:nvSpPr>
        <p:spPr>
          <a:xfrm>
            <a:off x="995363" y="701675"/>
            <a:ext cx="5024437" cy="3478213"/>
          </a:xfrm>
          <a:ln w="12700" cap="flat">
            <a:solidFill>
              <a:srgbClr val="000000"/>
            </a:solidFill>
          </a:ln>
        </p:spPr>
      </p:sp>
      <p:sp>
        <p:nvSpPr>
          <p:cNvPr id="31748" name="Rectangle 3"/>
          <p:cNvSpPr>
            <a:spLocks noGrp="1" noChangeArrowheads="1"/>
          </p:cNvSpPr>
          <p:nvPr>
            <p:ph type="body" idx="1"/>
          </p:nvPr>
        </p:nvSpPr>
        <p:spPr>
          <a:xfrm>
            <a:off x="936344" y="4414787"/>
            <a:ext cx="5137714" cy="316557"/>
          </a:xfrm>
          <a:noFill/>
          <a:ln/>
        </p:spPr>
        <p:txBody>
          <a:bodyPr lIns="94041" tIns="47020" rIns="94041" bIns="47020"/>
          <a:lstStyle/>
          <a:p>
            <a:pPr eaLnBrk="1" hangingPunct="1"/>
            <a:endParaRPr lang="en-GB" dirty="0" smtClean="0"/>
          </a:p>
        </p:txBody>
      </p:sp>
    </p:spTree>
    <p:extLst>
      <p:ext uri="{BB962C8B-B14F-4D97-AF65-F5344CB8AC3E}">
        <p14:creationId xmlns:p14="http://schemas.microsoft.com/office/powerpoint/2010/main" val="1829454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E0E9B81-368E-4676-8FC2-7ACBB3B18F7C}" type="slidenum">
              <a:rPr lang="en-US" smtClean="0"/>
              <a:pPr/>
              <a:t>16</a:t>
            </a:fld>
            <a:endParaRPr lang="en-US" smtClean="0"/>
          </a:p>
        </p:txBody>
      </p:sp>
      <p:sp>
        <p:nvSpPr>
          <p:cNvPr id="17411" name="Rectangle 2"/>
          <p:cNvSpPr>
            <a:spLocks noGrp="1" noRot="1" noChangeAspect="1" noChangeArrowheads="1" noTextEdit="1"/>
          </p:cNvSpPr>
          <p:nvPr>
            <p:ph type="sldImg"/>
          </p:nvPr>
        </p:nvSpPr>
        <p:spPr>
          <a:xfrm>
            <a:off x="995363" y="701675"/>
            <a:ext cx="5024437" cy="3478213"/>
          </a:xfrm>
          <a:ln/>
        </p:spPr>
      </p:sp>
      <p:sp>
        <p:nvSpPr>
          <p:cNvPr id="17412" name="Rectangle 3"/>
          <p:cNvSpPr>
            <a:spLocks noGrp="1" noChangeArrowheads="1"/>
          </p:cNvSpPr>
          <p:nvPr>
            <p:ph type="body" idx="1"/>
          </p:nvPr>
        </p:nvSpPr>
        <p:spPr>
          <a:xfrm>
            <a:off x="936344" y="4414787"/>
            <a:ext cx="5137714" cy="221599"/>
          </a:xfrm>
          <a:noFill/>
          <a:ln/>
        </p:spPr>
        <p:txBody>
          <a:bodyPr/>
          <a:lstStyle/>
          <a:p>
            <a:pPr eaLnBrk="1" hangingPunct="1"/>
            <a:endParaRPr lang="en-GB" smtClean="0"/>
          </a:p>
        </p:txBody>
      </p:sp>
    </p:spTree>
    <p:extLst>
      <p:ext uri="{BB962C8B-B14F-4D97-AF65-F5344CB8AC3E}">
        <p14:creationId xmlns:p14="http://schemas.microsoft.com/office/powerpoint/2010/main" val="173596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2E9B957-B6CA-43B7-99B8-A05A4BEC9A4A}" type="slidenum">
              <a:rPr lang="en-US"/>
              <a:pPr/>
              <a:t>2</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838977" y="346509"/>
            <a:ext cx="5971822" cy="221599"/>
          </a:xfrm>
          <a:noFill/>
          <a:ln/>
        </p:spPr>
        <p:txBody>
          <a:bodyPr/>
          <a:lstStyle/>
          <a:p>
            <a:pPr eaLnBrk="1" hangingPunct="1"/>
            <a:endParaRPr lang="en-US" b="0" dirty="0" smtClean="0"/>
          </a:p>
        </p:txBody>
      </p:sp>
    </p:spTree>
    <p:extLst>
      <p:ext uri="{BB962C8B-B14F-4D97-AF65-F5344CB8AC3E}">
        <p14:creationId xmlns:p14="http://schemas.microsoft.com/office/powerpoint/2010/main" val="196078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2E9B957-B6CA-43B7-99B8-A05A4BEC9A4A}" type="slidenum">
              <a:rPr lang="en-US"/>
              <a:pPr/>
              <a:t>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838977" y="346509"/>
            <a:ext cx="5971822" cy="221599"/>
          </a:xfrm>
          <a:noFill/>
          <a:ln/>
        </p:spPr>
        <p:txBody>
          <a:bodyPr/>
          <a:lstStyle/>
          <a:p>
            <a:pPr eaLnBrk="1" hangingPunct="1"/>
            <a:endParaRPr lang="en-US" b="0" smtClean="0"/>
          </a:p>
        </p:txBody>
      </p:sp>
    </p:spTree>
    <p:extLst>
      <p:ext uri="{BB962C8B-B14F-4D97-AF65-F5344CB8AC3E}">
        <p14:creationId xmlns:p14="http://schemas.microsoft.com/office/powerpoint/2010/main" val="129329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2E9B957-B6CA-43B7-99B8-A05A4BEC9A4A}" type="slidenum">
              <a:rPr lang="en-US"/>
              <a:pPr/>
              <a:t>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838977" y="346509"/>
            <a:ext cx="5971822" cy="221599"/>
          </a:xfrm>
          <a:noFill/>
          <a:ln/>
        </p:spPr>
        <p:txBody>
          <a:bodyPr/>
          <a:lstStyle/>
          <a:p>
            <a:pPr eaLnBrk="1" hangingPunct="1"/>
            <a:endParaRPr lang="en-US" b="0" smtClean="0"/>
          </a:p>
        </p:txBody>
      </p:sp>
    </p:spTree>
    <p:extLst>
      <p:ext uri="{BB962C8B-B14F-4D97-AF65-F5344CB8AC3E}">
        <p14:creationId xmlns:p14="http://schemas.microsoft.com/office/powerpoint/2010/main" val="129329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2E9B957-B6CA-43B7-99B8-A05A4BEC9A4A}" type="slidenum">
              <a:rPr lang="en-US"/>
              <a:pPr/>
              <a:t>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838977" y="346509"/>
            <a:ext cx="5971822" cy="221599"/>
          </a:xfrm>
          <a:noFill/>
          <a:ln/>
        </p:spPr>
        <p:txBody>
          <a:bodyPr/>
          <a:lstStyle/>
          <a:p>
            <a:pPr eaLnBrk="1" hangingPunct="1"/>
            <a:endParaRPr lang="en-US" b="0" smtClean="0"/>
          </a:p>
        </p:txBody>
      </p:sp>
    </p:spTree>
    <p:extLst>
      <p:ext uri="{BB962C8B-B14F-4D97-AF65-F5344CB8AC3E}">
        <p14:creationId xmlns:p14="http://schemas.microsoft.com/office/powerpoint/2010/main" val="129329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2E9B957-B6CA-43B7-99B8-A05A4BEC9A4A}" type="slidenum">
              <a:rPr lang="en-US"/>
              <a:pPr/>
              <a:t>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838977" y="346509"/>
            <a:ext cx="5971822" cy="221599"/>
          </a:xfrm>
          <a:noFill/>
          <a:ln/>
        </p:spPr>
        <p:txBody>
          <a:bodyPr/>
          <a:lstStyle/>
          <a:p>
            <a:pPr eaLnBrk="1" hangingPunct="1"/>
            <a:endParaRPr lang="en-US" b="0" smtClean="0"/>
          </a:p>
        </p:txBody>
      </p:sp>
    </p:spTree>
    <p:extLst>
      <p:ext uri="{BB962C8B-B14F-4D97-AF65-F5344CB8AC3E}">
        <p14:creationId xmlns:p14="http://schemas.microsoft.com/office/powerpoint/2010/main" val="129329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2E9B957-B6CA-43B7-99B8-A05A4BEC9A4A}" type="slidenum">
              <a:rPr lang="en-US"/>
              <a:pPr/>
              <a:t>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838977" y="346509"/>
            <a:ext cx="5971822" cy="221599"/>
          </a:xfrm>
          <a:noFill/>
          <a:ln/>
        </p:spPr>
        <p:txBody>
          <a:bodyPr/>
          <a:lstStyle/>
          <a:p>
            <a:pPr eaLnBrk="1" hangingPunct="1"/>
            <a:endParaRPr lang="en-US" b="0" smtClean="0"/>
          </a:p>
        </p:txBody>
      </p:sp>
    </p:spTree>
    <p:extLst>
      <p:ext uri="{BB962C8B-B14F-4D97-AF65-F5344CB8AC3E}">
        <p14:creationId xmlns:p14="http://schemas.microsoft.com/office/powerpoint/2010/main" val="129329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F2F0F4-2BF4-4090-AD8E-48E4526EC57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9505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2E9B957-B6CA-43B7-99B8-A05A4BEC9A4A}" type="slidenum">
              <a:rPr lang="en-US"/>
              <a:pPr/>
              <a:t>15</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838977" y="346509"/>
            <a:ext cx="5971822" cy="221599"/>
          </a:xfrm>
          <a:noFill/>
          <a:ln/>
        </p:spPr>
        <p:txBody>
          <a:bodyPr/>
          <a:lstStyle/>
          <a:p>
            <a:pPr eaLnBrk="1" hangingPunct="1"/>
            <a:endParaRPr lang="en-US" b="0" smtClean="0"/>
          </a:p>
        </p:txBody>
      </p:sp>
    </p:spTree>
    <p:extLst>
      <p:ext uri="{BB962C8B-B14F-4D97-AF65-F5344CB8AC3E}">
        <p14:creationId xmlns:p14="http://schemas.microsoft.com/office/powerpoint/2010/main" val="3270934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w="9525">
              <a:noFill/>
              <a:miter lim="800000"/>
              <a:headEnd/>
              <a:tailEnd/>
            </a:ln>
            <a:effectLst/>
          </p:spPr>
          <p:txBody>
            <a:bodyPr lIns="0" tIns="0" rIns="0" bIns="0">
              <a:spAutoFit/>
            </a:bodyPr>
            <a:lstStyle/>
            <a:p>
              <a:pPr defTabSz="977900">
                <a:defRPr/>
              </a:pPr>
              <a:r>
                <a:rPr lang="en-US" sz="1500" u="none">
                  <a:latin typeface="Arial" charset="0"/>
                </a:rPr>
                <a:t>CONFIDENTIAL</a:t>
              </a:r>
            </a:p>
          </p:txBody>
        </p:sp>
        <p:sp>
          <p:nvSpPr>
            <p:cNvPr id="6" name="McK Document" hidden="1"/>
            <p:cNvSpPr txBox="1">
              <a:spLocks noChangeArrowheads="1"/>
            </p:cNvSpPr>
            <p:nvPr userDrawn="1"/>
          </p:nvSpPr>
          <p:spPr bwMode="auto">
            <a:xfrm>
              <a:off x="1663" y="3049"/>
              <a:ext cx="3167" cy="122"/>
            </a:xfrm>
            <a:prstGeom prst="rect">
              <a:avLst/>
            </a:prstGeom>
            <a:noFill/>
            <a:ln w="9525">
              <a:noFill/>
              <a:miter lim="800000"/>
              <a:headEnd/>
              <a:tailEnd/>
            </a:ln>
            <a:effectLst/>
          </p:spPr>
          <p:txBody>
            <a:bodyPr lIns="0" tIns="0" rIns="0" bIns="0">
              <a:spAutoFit/>
            </a:bodyPr>
            <a:lstStyle/>
            <a:p>
              <a:pPr defTabSz="977900">
                <a:defRPr/>
              </a:pPr>
              <a:r>
                <a:rPr lang="en-US" sz="1500" u="none">
                  <a:latin typeface="Arial" charset="0"/>
                </a:rPr>
                <a:t>Document</a:t>
              </a:r>
            </a:p>
          </p:txBody>
        </p:sp>
        <p:sp>
          <p:nvSpPr>
            <p:cNvPr id="7" name="McK Date" hidden="1"/>
            <p:cNvSpPr txBox="1">
              <a:spLocks noChangeArrowheads="1"/>
            </p:cNvSpPr>
            <p:nvPr userDrawn="1"/>
          </p:nvSpPr>
          <p:spPr bwMode="auto">
            <a:xfrm>
              <a:off x="1663" y="3216"/>
              <a:ext cx="3167" cy="134"/>
            </a:xfrm>
            <a:prstGeom prst="rect">
              <a:avLst/>
            </a:prstGeom>
            <a:noFill/>
            <a:ln w="9525">
              <a:noFill/>
              <a:miter lim="800000"/>
              <a:headEnd/>
              <a:tailEnd/>
            </a:ln>
            <a:effectLst/>
          </p:spPr>
          <p:txBody>
            <a:bodyPr lIns="0" tIns="0" rIns="0" bIns="0">
              <a:spAutoFit/>
            </a:bodyPr>
            <a:lstStyle/>
            <a:p>
              <a:pPr defTabSz="977900">
                <a:defRPr/>
              </a:pPr>
              <a:r>
                <a:rPr lang="en-US" sz="1500" u="none">
                  <a:latin typeface="Arial" charset="0"/>
                </a:rPr>
                <a:t>Date</a:t>
              </a:r>
            </a:p>
          </p:txBody>
        </p:sp>
        <p:sp>
          <p:nvSpPr>
            <p:cNvPr id="8" name="McK Disclaimer" hidden="1"/>
            <p:cNvSpPr>
              <a:spLocks noChangeArrowheads="1"/>
            </p:cNvSpPr>
            <p:nvPr userDrawn="1">
              <p:custDataLst>
                <p:tags r:id="rId1"/>
              </p:custDataLst>
            </p:nvPr>
          </p:nvSpPr>
          <p:spPr bwMode="auto">
            <a:xfrm>
              <a:off x="1663" y="3759"/>
              <a:ext cx="2303" cy="430"/>
            </a:xfrm>
            <a:prstGeom prst="rect">
              <a:avLst/>
            </a:prstGeom>
            <a:noFill/>
            <a:ln w="9525">
              <a:noFill/>
              <a:miter lim="800000"/>
              <a:headEnd/>
              <a:tailEnd/>
            </a:ln>
            <a:effectLst/>
          </p:spPr>
          <p:txBody>
            <a:bodyPr lIns="0" tIns="0" rIns="0" bIns="0">
              <a:spAutoFit/>
            </a:bodyPr>
            <a:lstStyle/>
            <a:p>
              <a:pPr defTabSz="860425" eaLnBrk="0" hangingPunct="0">
                <a:defRPr/>
              </a:pPr>
              <a:r>
                <a:rPr lang="en-US" sz="1000" u="none">
                  <a:latin typeface="Arial" charset="0"/>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pic>
        <p:nvPicPr>
          <p:cNvPr id="9" name="Picture 33" descr="UNDP Foo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5413"/>
            <a:ext cx="9906000" cy="379412"/>
          </a:xfrm>
          <a:prstGeom prst="rect">
            <a:avLst/>
          </a:prstGeom>
          <a:noFill/>
          <a:ln w="9525">
            <a:noFill/>
            <a:miter lim="800000"/>
            <a:headEnd/>
            <a:tailEnd/>
          </a:ln>
        </p:spPr>
      </p:pic>
      <p:sp>
        <p:nvSpPr>
          <p:cNvPr id="10" name="Rectangle 38"/>
          <p:cNvSpPr>
            <a:spLocks noChangeArrowheads="1"/>
          </p:cNvSpPr>
          <p:nvPr/>
        </p:nvSpPr>
        <p:spPr bwMode="auto">
          <a:xfrm>
            <a:off x="0" y="622300"/>
            <a:ext cx="2779713" cy="5853113"/>
          </a:xfrm>
          <a:prstGeom prst="rect">
            <a:avLst/>
          </a:prstGeom>
          <a:solidFill>
            <a:srgbClr val="003399"/>
          </a:solidFill>
          <a:ln w="9525">
            <a:noFill/>
            <a:miter lim="800000"/>
            <a:headEnd/>
            <a:tailEnd/>
          </a:ln>
          <a:effectLst/>
        </p:spPr>
        <p:txBody>
          <a:bodyPr wrap="none" anchor="ctr"/>
          <a:lstStyle/>
          <a:p>
            <a:pPr>
              <a:defRPr/>
            </a:pPr>
            <a:endParaRPr lang="en-GB">
              <a:latin typeface="Arial" charset="0"/>
            </a:endParaRPr>
          </a:p>
        </p:txBody>
      </p:sp>
      <p:pic>
        <p:nvPicPr>
          <p:cNvPr id="11" name="Picture 39" descr="bundp43m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963" y="1631950"/>
            <a:ext cx="1604962" cy="2840038"/>
          </a:xfrm>
          <a:prstGeom prst="rect">
            <a:avLst/>
          </a:prstGeom>
          <a:noFill/>
          <a:ln w="9525">
            <a:noFill/>
            <a:miter lim="800000"/>
            <a:headEnd/>
            <a:tailEnd/>
          </a:ln>
        </p:spPr>
      </p:pic>
      <p:pic>
        <p:nvPicPr>
          <p:cNvPr id="12" name="Picture 40" descr="UNDP Header - No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906000" cy="622300"/>
          </a:xfrm>
          <a:prstGeom prst="rect">
            <a:avLst/>
          </a:prstGeom>
          <a:noFill/>
          <a:ln w="9525">
            <a:noFill/>
            <a:miter lim="800000"/>
            <a:headEnd/>
            <a:tailEnd/>
          </a:ln>
        </p:spPr>
      </p:pic>
      <p:sp>
        <p:nvSpPr>
          <p:cNvPr id="13314" name="Rectangle 2"/>
          <p:cNvSpPr>
            <a:spLocks noGrp="1" noChangeArrowheads="1"/>
          </p:cNvSpPr>
          <p:nvPr>
            <p:ph type="ctrTitle"/>
          </p:nvPr>
        </p:nvSpPr>
        <p:spPr>
          <a:xfrm>
            <a:off x="2917825" y="2757488"/>
            <a:ext cx="5557838" cy="396875"/>
          </a:xfrm>
        </p:spPr>
        <p:txBody>
          <a:bodyPr/>
          <a:lstStyle>
            <a:lvl1pPr>
              <a:defRPr sz="2600" b="0"/>
            </a:lvl1pPr>
          </a:lstStyle>
          <a:p>
            <a:r>
              <a:rPr lang="en-US"/>
              <a:t>Click to edit Master title style</a:t>
            </a:r>
          </a:p>
        </p:txBody>
      </p:sp>
      <p:sp>
        <p:nvSpPr>
          <p:cNvPr id="13315" name="Rectangle 3"/>
          <p:cNvSpPr>
            <a:spLocks noGrp="1" noChangeArrowheads="1"/>
          </p:cNvSpPr>
          <p:nvPr>
            <p:ph type="subTitle" idx="1"/>
          </p:nvPr>
        </p:nvSpPr>
        <p:spPr>
          <a:xfrm>
            <a:off x="2917825" y="3962400"/>
            <a:ext cx="5557838" cy="320675"/>
          </a:xfrm>
        </p:spPr>
        <p:txBody>
          <a:bodyPr/>
          <a:lstStyle>
            <a:lvl1pPr>
              <a:defRPr sz="2100"/>
            </a:lvl1pPr>
          </a:lstStyle>
          <a:p>
            <a:r>
              <a:rPr lang="en-US"/>
              <a:t>Click to edit Master subtitle style</a:t>
            </a:r>
          </a:p>
        </p:txBody>
      </p:sp>
      <p:sp>
        <p:nvSpPr>
          <p:cNvPr id="13" name="doc id"/>
          <p:cNvSpPr>
            <a:spLocks noGrp="1" noChangeArrowheads="1"/>
          </p:cNvSpPr>
          <p:nvPr>
            <p:ph type="ftr" sz="quarter" idx="10"/>
          </p:nvPr>
        </p:nvSpPr>
        <p:spPr bwMode="auto">
          <a:xfrm>
            <a:off x="9290050" y="36513"/>
            <a:ext cx="368300" cy="1365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900" u="none">
                <a:solidFill>
                  <a:srgbClr val="000000"/>
                </a:solidFill>
                <a:latin typeface="Arial" charset="0"/>
              </a:defRPr>
            </a:lvl1pPr>
          </a:lstStyle>
          <a:p>
            <a:pPr>
              <a:defRPr/>
            </a:pPr>
            <a:r>
              <a:rPr lang="da-DK"/>
              <a:t>Presentation to RR Meeting</a:t>
            </a:r>
          </a:p>
        </p:txBody>
      </p:sp>
      <p:sp>
        <p:nvSpPr>
          <p:cNvPr id="14" name="Rectangle 32"/>
          <p:cNvSpPr>
            <a:spLocks noGrp="1" noChangeArrowheads="1"/>
          </p:cNvSpPr>
          <p:nvPr>
            <p:ph type="sldNum" sz="quarter" idx="11"/>
          </p:nvPr>
        </p:nvSpPr>
        <p:spPr/>
        <p:txBody>
          <a:bodyPr/>
          <a:lstStyle>
            <a:lvl1pPr>
              <a:defRPr/>
            </a:lvl1pPr>
          </a:lstStyle>
          <a:p>
            <a:pPr>
              <a:defRPr/>
            </a:pPr>
            <a:fld id="{460B6521-A0B2-403B-BE9F-71D183DE19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0072B31-D54B-4138-85E8-757B23D02F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9800" y="717550"/>
            <a:ext cx="2386013" cy="2206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1763" y="717550"/>
            <a:ext cx="7005637" cy="220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B4D352F-FB9F-411E-B775-8AAA37A127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03736" y="2514601"/>
            <a:ext cx="7243762"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103736" y="4777380"/>
            <a:ext cx="7243762"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2418E0-50D8-405C-AC66-857828B328E2}" type="datetime1">
              <a:rPr lang="en-US" smtClean="0">
                <a:solidFill>
                  <a:srgbClr val="000000">
                    <a:lumMod val="50000"/>
                    <a:lumOff val="50000"/>
                  </a:srgbClr>
                </a:solidFill>
              </a:rPr>
              <a:pPr/>
              <a:t>10/26/2017</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7" name="Freeform 6"/>
          <p:cNvSpPr/>
          <p:nvPr/>
        </p:nvSpPr>
        <p:spPr bwMode="auto">
          <a:xfrm>
            <a:off x="0" y="4323811"/>
            <a:ext cx="1417530"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432098" y="4529541"/>
            <a:ext cx="633561" cy="365125"/>
          </a:xfrm>
        </p:spPr>
        <p:txBody>
          <a:bodyPr/>
          <a:lstStyle/>
          <a:p>
            <a:fld id="{4FAB73BC-B049-4115-A692-8D63A059BFB8}" type="slidenum">
              <a:rPr lang="en-US" smtClean="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368102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06752" y="624110"/>
            <a:ext cx="7240746"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103735" y="2133600"/>
            <a:ext cx="7243763"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6119C3-91B6-43BD-BF1A-E2217516CFF9}" type="datetime1">
              <a:rPr lang="en-US" smtClean="0">
                <a:solidFill>
                  <a:srgbClr val="000000">
                    <a:lumMod val="50000"/>
                    <a:lumOff val="50000"/>
                  </a:srgbClr>
                </a:solidFill>
              </a:rPr>
              <a:pPr/>
              <a:t>10/26/2017</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8" name="Freeform 11"/>
          <p:cNvSpPr/>
          <p:nvPr/>
        </p:nvSpPr>
        <p:spPr bwMode="auto">
          <a:xfrm flipV="1">
            <a:off x="-3403" y="71437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77262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03735" y="2058750"/>
            <a:ext cx="7243762"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03735" y="3530129"/>
            <a:ext cx="7243762"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DDC85A-BF6A-45F4-86F1-96903D456F0C}" type="datetime1">
              <a:rPr lang="en-US" smtClean="0">
                <a:solidFill>
                  <a:srgbClr val="000000">
                    <a:lumMod val="50000"/>
                    <a:lumOff val="50000"/>
                  </a:srgbClr>
                </a:solidFill>
              </a:rPr>
              <a:pPr/>
              <a:t>10/26/2017</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9" name="Freeform 11"/>
          <p:cNvSpPr/>
          <p:nvPr/>
        </p:nvSpPr>
        <p:spPr bwMode="auto">
          <a:xfrm flipV="1">
            <a:off x="-3403" y="317817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32098" y="3244140"/>
            <a:ext cx="633561" cy="365125"/>
          </a:xfrm>
        </p:spPr>
        <p:txBody>
          <a:bodyPr/>
          <a:lstStyle/>
          <a:p>
            <a:fld id="{4FAB73BC-B049-4115-A692-8D63A059BFB8}" type="slidenum">
              <a:rPr lang="en-US" smtClean="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293308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103735" y="2133600"/>
            <a:ext cx="3505015"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42482" y="2126222"/>
            <a:ext cx="3505015"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FB6ACA-19B5-4D53-BF90-1A1FA773AB30}" type="datetime1">
              <a:rPr lang="en-US" smtClean="0">
                <a:solidFill>
                  <a:srgbClr val="000000">
                    <a:lumMod val="50000"/>
                    <a:lumOff val="50000"/>
                  </a:srgbClr>
                </a:solidFill>
              </a:rPr>
              <a:pPr/>
              <a:t>10/26/2017</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12" name="Freeform 11"/>
          <p:cNvSpPr/>
          <p:nvPr/>
        </p:nvSpPr>
        <p:spPr bwMode="auto">
          <a:xfrm flipV="1">
            <a:off x="-3403" y="71437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32098" y="787783"/>
            <a:ext cx="633561" cy="365125"/>
          </a:xfrm>
        </p:spPr>
        <p:txBody>
          <a:bodyPr/>
          <a:lstStyle/>
          <a:p>
            <a:fld id="{4FAB73BC-B049-4115-A692-8D63A059BFB8}" type="slidenum">
              <a:rPr lang="en-US" smtClean="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33350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388240" y="1972703"/>
            <a:ext cx="32440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03735" y="2548966"/>
            <a:ext cx="3528601"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9137" y="1969475"/>
            <a:ext cx="32491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152" y="2545738"/>
            <a:ext cx="352517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FF05CD-90FF-4664-B818-731FC2604648}" type="datetime1">
              <a:rPr lang="en-US" smtClean="0">
                <a:solidFill>
                  <a:srgbClr val="000000">
                    <a:lumMod val="50000"/>
                    <a:lumOff val="50000"/>
                  </a:srgbClr>
                </a:solidFill>
              </a:rPr>
              <a:pPr/>
              <a:t>10/26/2017</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12" name="Freeform 11"/>
          <p:cNvSpPr/>
          <p:nvPr/>
        </p:nvSpPr>
        <p:spPr bwMode="auto">
          <a:xfrm flipV="1">
            <a:off x="-3403" y="71437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32098" y="787783"/>
            <a:ext cx="633561" cy="365125"/>
          </a:xfrm>
        </p:spPr>
        <p:txBody>
          <a:bodyPr/>
          <a:lstStyle/>
          <a:p>
            <a:fld id="{4FAB73BC-B049-4115-A692-8D63A059BFB8}" type="slidenum">
              <a:rPr lang="en-US" smtClean="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31054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0AA61D-2967-4B11-B43D-AED0841841E7}" type="datetime1">
              <a:rPr lang="en-US" smtClean="0">
                <a:solidFill>
                  <a:srgbClr val="000000">
                    <a:lumMod val="50000"/>
                    <a:lumOff val="50000"/>
                  </a:srgbClr>
                </a:solidFill>
              </a:rPr>
              <a:pPr/>
              <a:t>10/26/2017</a:t>
            </a:fld>
            <a:endParaRPr lang="en-US" dirty="0">
              <a:solidFill>
                <a:srgbClr val="000000">
                  <a:lumMod val="50000"/>
                  <a:lumOff val="50000"/>
                </a:srgbClr>
              </a:solidFill>
            </a:endParaRPr>
          </a:p>
        </p:txBody>
      </p:sp>
      <p:sp>
        <p:nvSpPr>
          <p:cNvPr id="4" name="Footer Placeholder 3"/>
          <p:cNvSpPr>
            <a:spLocks noGrp="1"/>
          </p:cNvSpPr>
          <p:nvPr>
            <p:ph type="ftr" sz="quarter" idx="11"/>
          </p:nvPr>
        </p:nvSpPr>
        <p:spPr/>
        <p:txBody>
          <a:bodyPr/>
          <a:lstStyle/>
          <a:p>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7" name="Freeform 11"/>
          <p:cNvSpPr/>
          <p:nvPr/>
        </p:nvSpPr>
        <p:spPr bwMode="auto">
          <a:xfrm flipV="1">
            <a:off x="-3403" y="71437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28864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D944F-53DB-4BAE-910A-344A52BBDF35}" type="datetime1">
              <a:rPr lang="en-US" smtClean="0">
                <a:solidFill>
                  <a:srgbClr val="000000">
                    <a:lumMod val="50000"/>
                    <a:lumOff val="50000"/>
                  </a:srgbClr>
                </a:solidFill>
              </a:rPr>
              <a:pPr/>
              <a:t>10/26/2017</a:t>
            </a:fld>
            <a:endParaRPr lang="en-US" dirty="0">
              <a:solidFill>
                <a:srgbClr val="000000">
                  <a:lumMod val="50000"/>
                  <a:lumOff val="50000"/>
                </a:srgbClr>
              </a:solidFill>
            </a:endParaRPr>
          </a:p>
        </p:txBody>
      </p:sp>
      <p:sp>
        <p:nvSpPr>
          <p:cNvPr id="3" name="Footer Placeholder 2"/>
          <p:cNvSpPr>
            <a:spLocks noGrp="1"/>
          </p:cNvSpPr>
          <p:nvPr>
            <p:ph type="ftr" sz="quarter" idx="11"/>
          </p:nvPr>
        </p:nvSpPr>
        <p:spPr/>
        <p:txBody>
          <a:bodyPr/>
          <a:lstStyle/>
          <a:p>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6" name="Freeform 11"/>
          <p:cNvSpPr/>
          <p:nvPr/>
        </p:nvSpPr>
        <p:spPr bwMode="auto">
          <a:xfrm flipV="1">
            <a:off x="-3403" y="71437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157959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735" y="446088"/>
            <a:ext cx="284797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137447" y="446089"/>
            <a:ext cx="421005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103735" y="1598613"/>
            <a:ext cx="284797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7097E-FEA5-4A39-BBEA-0A1236988954}" type="datetime1">
              <a:rPr lang="en-US" smtClean="0">
                <a:solidFill>
                  <a:srgbClr val="000000">
                    <a:lumMod val="50000"/>
                    <a:lumOff val="50000"/>
                  </a:srgbClr>
                </a:solidFill>
              </a:rPr>
              <a:pPr/>
              <a:t>10/26/2017</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9" name="Freeform 11"/>
          <p:cNvSpPr/>
          <p:nvPr/>
        </p:nvSpPr>
        <p:spPr bwMode="auto">
          <a:xfrm flipV="1">
            <a:off x="-3403" y="71437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70429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662ED3B-680A-461D-81B7-35CA0D1E3CE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735" y="4800600"/>
            <a:ext cx="724376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03735" y="634965"/>
            <a:ext cx="724376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103735" y="5367338"/>
            <a:ext cx="724376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FBFE7-CCBB-4545-BA18-1BA455664972}" type="datetime1">
              <a:rPr lang="en-US" smtClean="0">
                <a:solidFill>
                  <a:srgbClr val="000000">
                    <a:lumMod val="50000"/>
                    <a:lumOff val="50000"/>
                  </a:srgbClr>
                </a:solidFill>
              </a:rPr>
              <a:pPr/>
              <a:t>10/26/2017</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9" name="Freeform 11"/>
          <p:cNvSpPr/>
          <p:nvPr/>
        </p:nvSpPr>
        <p:spPr bwMode="auto">
          <a:xfrm flipV="1">
            <a:off x="-3403" y="491172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32098" y="4983088"/>
            <a:ext cx="633561" cy="365125"/>
          </a:xfrm>
        </p:spPr>
        <p:txBody>
          <a:bodyPr/>
          <a:lstStyle/>
          <a:p>
            <a:fld id="{4FAB73BC-B049-4115-A692-8D63A059BFB8}" type="slidenum">
              <a:rPr lang="en-US" smtClean="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541882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735" y="609600"/>
            <a:ext cx="7243762"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103735" y="4354046"/>
            <a:ext cx="7243762"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fld id="{9791542B-C60A-4C2F-9CE3-A79EC4EE2619}" type="datetime1">
              <a:rPr lang="en-US" smtClean="0">
                <a:solidFill>
                  <a:srgbClr val="000000">
                    <a:lumMod val="50000"/>
                    <a:lumOff val="50000"/>
                  </a:srgbClr>
                </a:solidFill>
              </a:rPr>
              <a:pPr defTabSz="457200"/>
              <a:t>10/26/2017</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pPr defTabSz="457200"/>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9" name="Freeform 11"/>
          <p:cNvSpPr/>
          <p:nvPr/>
        </p:nvSpPr>
        <p:spPr bwMode="auto">
          <a:xfrm flipV="1">
            <a:off x="-3403" y="317817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32098" y="3244140"/>
            <a:ext cx="633561" cy="365125"/>
          </a:xfrm>
        </p:spPr>
        <p:txBody>
          <a:bodyPr/>
          <a:lstStyle/>
          <a:p>
            <a:pPr defTabSz="457200"/>
            <a:fld id="{4FAB73BC-B049-4115-A692-8D63A059BFB8}" type="slidenum">
              <a:rPr lang="en-US" smtClean="0">
                <a:solidFill>
                  <a:srgbClr val="40BAD2"/>
                </a:solidFill>
              </a:rPr>
              <a:pPr defTabSz="457200"/>
              <a:t>‹#›</a:t>
            </a:fld>
            <a:endParaRPr lang="en-US" dirty="0">
              <a:solidFill>
                <a:srgbClr val="40BAD2"/>
              </a:solidFill>
            </a:endParaRPr>
          </a:p>
        </p:txBody>
      </p:sp>
    </p:spTree>
    <p:extLst>
      <p:ext uri="{BB962C8B-B14F-4D97-AF65-F5344CB8AC3E}">
        <p14:creationId xmlns:p14="http://schemas.microsoft.com/office/powerpoint/2010/main" val="261052172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15584" y="609600"/>
            <a:ext cx="6820065"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660947" y="3505200"/>
            <a:ext cx="6123450"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103735" y="4354046"/>
            <a:ext cx="7243762"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fld id="{9791542B-C60A-4C2F-9CE3-A79EC4EE2619}" type="datetime1">
              <a:rPr lang="en-US" smtClean="0">
                <a:solidFill>
                  <a:srgbClr val="000000">
                    <a:lumMod val="50000"/>
                    <a:lumOff val="50000"/>
                  </a:srgbClr>
                </a:solidFill>
              </a:rPr>
              <a:pPr defTabSz="457200"/>
              <a:t>10/26/2017</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pPr defTabSz="457200"/>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11" name="Freeform 11"/>
          <p:cNvSpPr/>
          <p:nvPr/>
        </p:nvSpPr>
        <p:spPr bwMode="auto">
          <a:xfrm flipV="1">
            <a:off x="-3403" y="317817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32098" y="3244140"/>
            <a:ext cx="633561" cy="365125"/>
          </a:xfrm>
        </p:spPr>
        <p:txBody>
          <a:bodyPr/>
          <a:lstStyle/>
          <a:p>
            <a:pPr defTabSz="457200"/>
            <a:fld id="{4FAB73BC-B049-4115-A692-8D63A059BFB8}" type="slidenum">
              <a:rPr lang="en-US" smtClean="0">
                <a:solidFill>
                  <a:srgbClr val="40BAD2"/>
                </a:solidFill>
              </a:rPr>
              <a:pPr defTabSz="457200"/>
              <a:t>‹#›</a:t>
            </a:fld>
            <a:endParaRPr lang="en-US" dirty="0">
              <a:solidFill>
                <a:srgbClr val="40BAD2"/>
              </a:solidFill>
            </a:endParaRPr>
          </a:p>
        </p:txBody>
      </p:sp>
      <p:sp>
        <p:nvSpPr>
          <p:cNvPr id="14" name="TextBox 13"/>
          <p:cNvSpPr txBox="1"/>
          <p:nvPr/>
        </p:nvSpPr>
        <p:spPr>
          <a:xfrm>
            <a:off x="2004967" y="648005"/>
            <a:ext cx="495300" cy="584776"/>
          </a:xfrm>
          <a:prstGeom prst="rect">
            <a:avLst/>
          </a:prstGeom>
        </p:spPr>
        <p:txBody>
          <a:bodyPr vert="horz" lIns="91440" tIns="45720" rIns="91440" bIns="45720" rtlCol="0" anchor="ctr">
            <a:noAutofit/>
          </a:bodyPr>
          <a:lstStyle/>
          <a:p>
            <a:pPr fontAlgn="auto">
              <a:spcBef>
                <a:spcPts val="0"/>
              </a:spcBef>
              <a:spcAft>
                <a:spcPts val="0"/>
              </a:spcAft>
            </a:pPr>
            <a:r>
              <a:rPr lang="en-US" sz="8000" u="none" dirty="0">
                <a:ln w="3175" cmpd="sng">
                  <a:noFill/>
                </a:ln>
                <a:solidFill>
                  <a:srgbClr val="353535"/>
                </a:solidFill>
                <a:latin typeface="Arial"/>
              </a:rPr>
              <a:t>“</a:t>
            </a:r>
          </a:p>
        </p:txBody>
      </p:sp>
      <p:sp>
        <p:nvSpPr>
          <p:cNvPr id="15" name="TextBox 14"/>
          <p:cNvSpPr txBox="1"/>
          <p:nvPr/>
        </p:nvSpPr>
        <p:spPr>
          <a:xfrm>
            <a:off x="9030817" y="2905306"/>
            <a:ext cx="495300" cy="584776"/>
          </a:xfrm>
          <a:prstGeom prst="rect">
            <a:avLst/>
          </a:prstGeom>
        </p:spPr>
        <p:txBody>
          <a:bodyPr vert="horz" lIns="91440" tIns="45720" rIns="91440" bIns="45720" rtlCol="0" anchor="ctr">
            <a:noAutofit/>
          </a:bodyPr>
          <a:lstStyle/>
          <a:p>
            <a:pPr fontAlgn="auto">
              <a:spcBef>
                <a:spcPts val="0"/>
              </a:spcBef>
              <a:spcAft>
                <a:spcPts val="0"/>
              </a:spcAft>
            </a:pPr>
            <a:r>
              <a:rPr lang="en-US" sz="8000" u="none" dirty="0">
                <a:ln w="3175" cmpd="sng">
                  <a:noFill/>
                </a:ln>
                <a:solidFill>
                  <a:srgbClr val="353535"/>
                </a:solidFill>
                <a:latin typeface="Arial"/>
              </a:rPr>
              <a:t>”</a:t>
            </a:r>
          </a:p>
        </p:txBody>
      </p:sp>
    </p:spTree>
    <p:extLst>
      <p:ext uri="{BB962C8B-B14F-4D97-AF65-F5344CB8AC3E}">
        <p14:creationId xmlns:p14="http://schemas.microsoft.com/office/powerpoint/2010/main" val="2133485245"/>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03735" y="2438401"/>
            <a:ext cx="7243763"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103735" y="5181600"/>
            <a:ext cx="724376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defTabSz="457200"/>
            <a:fld id="{9791542B-C60A-4C2F-9CE3-A79EC4EE2619}" type="datetime1">
              <a:rPr lang="en-US" smtClean="0">
                <a:solidFill>
                  <a:srgbClr val="000000">
                    <a:lumMod val="50000"/>
                    <a:lumOff val="50000"/>
                  </a:srgbClr>
                </a:solidFill>
              </a:rPr>
              <a:pPr defTabSz="457200"/>
              <a:t>10/26/2017</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pPr defTabSz="457200"/>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9" name="Freeform 11"/>
          <p:cNvSpPr/>
          <p:nvPr/>
        </p:nvSpPr>
        <p:spPr bwMode="auto">
          <a:xfrm flipV="1">
            <a:off x="-3403" y="491172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32098" y="4983088"/>
            <a:ext cx="633561" cy="365125"/>
          </a:xfrm>
        </p:spPr>
        <p:txBody>
          <a:bodyPr/>
          <a:lstStyle/>
          <a:p>
            <a:pPr defTabSz="457200"/>
            <a:fld id="{4FAB73BC-B049-4115-A692-8D63A059BFB8}" type="slidenum">
              <a:rPr lang="en-US" smtClean="0">
                <a:solidFill>
                  <a:srgbClr val="40BAD2"/>
                </a:solidFill>
              </a:rPr>
              <a:pPr defTabSz="457200"/>
              <a:t>‹#›</a:t>
            </a:fld>
            <a:endParaRPr lang="en-US" dirty="0">
              <a:solidFill>
                <a:srgbClr val="40BAD2"/>
              </a:solidFill>
            </a:endParaRPr>
          </a:p>
        </p:txBody>
      </p:sp>
    </p:spTree>
    <p:extLst>
      <p:ext uri="{BB962C8B-B14F-4D97-AF65-F5344CB8AC3E}">
        <p14:creationId xmlns:p14="http://schemas.microsoft.com/office/powerpoint/2010/main" val="915824708"/>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315584" y="609600"/>
            <a:ext cx="6820065"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103735" y="4343400"/>
            <a:ext cx="724376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103735" y="5181600"/>
            <a:ext cx="724376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defTabSz="457200"/>
            <a:fld id="{9791542B-C60A-4C2F-9CE3-A79EC4EE2619}" type="datetime1">
              <a:rPr lang="en-US" smtClean="0">
                <a:solidFill>
                  <a:srgbClr val="000000">
                    <a:lumMod val="50000"/>
                    <a:lumOff val="50000"/>
                  </a:srgbClr>
                </a:solidFill>
              </a:rPr>
              <a:pPr defTabSz="457200"/>
              <a:t>10/26/2017</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pPr defTabSz="457200"/>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11" name="Freeform 11"/>
          <p:cNvSpPr/>
          <p:nvPr/>
        </p:nvSpPr>
        <p:spPr bwMode="auto">
          <a:xfrm flipV="1">
            <a:off x="-3403" y="491172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32098" y="4983088"/>
            <a:ext cx="633561" cy="365125"/>
          </a:xfrm>
        </p:spPr>
        <p:txBody>
          <a:bodyPr/>
          <a:lstStyle/>
          <a:p>
            <a:pPr defTabSz="457200"/>
            <a:fld id="{4FAB73BC-B049-4115-A692-8D63A059BFB8}" type="slidenum">
              <a:rPr lang="en-US" smtClean="0">
                <a:solidFill>
                  <a:srgbClr val="40BAD2"/>
                </a:solidFill>
              </a:rPr>
              <a:pPr defTabSz="457200"/>
              <a:t>‹#›</a:t>
            </a:fld>
            <a:endParaRPr lang="en-US" dirty="0">
              <a:solidFill>
                <a:srgbClr val="40BAD2"/>
              </a:solidFill>
            </a:endParaRPr>
          </a:p>
        </p:txBody>
      </p:sp>
      <p:sp>
        <p:nvSpPr>
          <p:cNvPr id="17" name="TextBox 16"/>
          <p:cNvSpPr txBox="1"/>
          <p:nvPr/>
        </p:nvSpPr>
        <p:spPr>
          <a:xfrm>
            <a:off x="2004967" y="648005"/>
            <a:ext cx="495300" cy="584776"/>
          </a:xfrm>
          <a:prstGeom prst="rect">
            <a:avLst/>
          </a:prstGeom>
        </p:spPr>
        <p:txBody>
          <a:bodyPr vert="horz" lIns="91440" tIns="45720" rIns="91440" bIns="45720" rtlCol="0" anchor="ctr">
            <a:noAutofit/>
          </a:bodyPr>
          <a:lstStyle/>
          <a:p>
            <a:pPr fontAlgn="auto">
              <a:spcBef>
                <a:spcPts val="0"/>
              </a:spcBef>
              <a:spcAft>
                <a:spcPts val="0"/>
              </a:spcAft>
            </a:pPr>
            <a:r>
              <a:rPr lang="en-US" sz="8000" u="none" dirty="0">
                <a:ln w="3175" cmpd="sng">
                  <a:noFill/>
                </a:ln>
                <a:solidFill>
                  <a:srgbClr val="353535"/>
                </a:solidFill>
                <a:latin typeface="Arial"/>
              </a:rPr>
              <a:t>“</a:t>
            </a:r>
          </a:p>
        </p:txBody>
      </p:sp>
      <p:sp>
        <p:nvSpPr>
          <p:cNvPr id="18" name="TextBox 17"/>
          <p:cNvSpPr txBox="1"/>
          <p:nvPr/>
        </p:nvSpPr>
        <p:spPr>
          <a:xfrm>
            <a:off x="9030817" y="2905306"/>
            <a:ext cx="495300" cy="584776"/>
          </a:xfrm>
          <a:prstGeom prst="rect">
            <a:avLst/>
          </a:prstGeom>
        </p:spPr>
        <p:txBody>
          <a:bodyPr vert="horz" lIns="91440" tIns="45720" rIns="91440" bIns="45720" rtlCol="0" anchor="ctr">
            <a:noAutofit/>
          </a:bodyPr>
          <a:lstStyle/>
          <a:p>
            <a:pPr fontAlgn="auto">
              <a:spcBef>
                <a:spcPts val="0"/>
              </a:spcBef>
              <a:spcAft>
                <a:spcPts val="0"/>
              </a:spcAft>
            </a:pPr>
            <a:r>
              <a:rPr lang="en-US" sz="8000" u="none" dirty="0">
                <a:ln w="3175" cmpd="sng">
                  <a:noFill/>
                </a:ln>
                <a:solidFill>
                  <a:srgbClr val="353535"/>
                </a:solidFill>
                <a:latin typeface="Arial"/>
              </a:rPr>
              <a:t>”</a:t>
            </a:r>
          </a:p>
        </p:txBody>
      </p:sp>
    </p:spTree>
    <p:extLst>
      <p:ext uri="{BB962C8B-B14F-4D97-AF65-F5344CB8AC3E}">
        <p14:creationId xmlns:p14="http://schemas.microsoft.com/office/powerpoint/2010/main" val="4108519464"/>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03735" y="627407"/>
            <a:ext cx="7243762"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103735" y="4343400"/>
            <a:ext cx="724376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103735" y="5181600"/>
            <a:ext cx="724376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defTabSz="457200"/>
            <a:fld id="{9791542B-C60A-4C2F-9CE3-A79EC4EE2619}" type="datetime1">
              <a:rPr lang="en-US" smtClean="0">
                <a:solidFill>
                  <a:srgbClr val="000000">
                    <a:lumMod val="50000"/>
                    <a:lumOff val="50000"/>
                  </a:srgbClr>
                </a:solidFill>
              </a:rPr>
              <a:pPr defTabSz="457200"/>
              <a:t>10/26/2017</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pPr defTabSz="457200"/>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9" name="Freeform 11"/>
          <p:cNvSpPr/>
          <p:nvPr/>
        </p:nvSpPr>
        <p:spPr bwMode="auto">
          <a:xfrm flipV="1">
            <a:off x="-3403" y="491172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32098" y="4983088"/>
            <a:ext cx="633561" cy="365125"/>
          </a:xfrm>
        </p:spPr>
        <p:txBody>
          <a:bodyPr/>
          <a:lstStyle/>
          <a:p>
            <a:pPr defTabSz="457200"/>
            <a:fld id="{4FAB73BC-B049-4115-A692-8D63A059BFB8}" type="slidenum">
              <a:rPr lang="en-US" smtClean="0">
                <a:solidFill>
                  <a:srgbClr val="40BAD2"/>
                </a:solidFill>
              </a:rPr>
              <a:pPr defTabSz="457200"/>
              <a:t>‹#›</a:t>
            </a:fld>
            <a:endParaRPr lang="en-US" dirty="0">
              <a:solidFill>
                <a:srgbClr val="40BAD2"/>
              </a:solidFill>
            </a:endParaRPr>
          </a:p>
        </p:txBody>
      </p:sp>
    </p:spTree>
    <p:extLst>
      <p:ext uri="{BB962C8B-B14F-4D97-AF65-F5344CB8AC3E}">
        <p14:creationId xmlns:p14="http://schemas.microsoft.com/office/powerpoint/2010/main" val="398592652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1DB123-7FF0-4BB9-A631-54BC5FC9574D}" type="datetime1">
              <a:rPr lang="en-US" smtClean="0">
                <a:solidFill>
                  <a:srgbClr val="000000">
                    <a:lumMod val="50000"/>
                    <a:lumOff val="50000"/>
                  </a:srgbClr>
                </a:solidFill>
              </a:rPr>
              <a:pPr/>
              <a:t>10/26/2017</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8" name="Freeform 11"/>
          <p:cNvSpPr/>
          <p:nvPr/>
        </p:nvSpPr>
        <p:spPr bwMode="auto">
          <a:xfrm flipV="1">
            <a:off x="-3403" y="71437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098718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2035" y="627406"/>
            <a:ext cx="1793676"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03735" y="627406"/>
            <a:ext cx="5262563"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BAE9D4-6519-4762-83A4-A123D11CA856}" type="datetime1">
              <a:rPr lang="en-US" smtClean="0">
                <a:solidFill>
                  <a:srgbClr val="000000">
                    <a:lumMod val="50000"/>
                    <a:lumOff val="50000"/>
                  </a:srgbClr>
                </a:solidFill>
              </a:rPr>
              <a:pPr/>
              <a:t>10/26/2017</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8" name="Freeform 11"/>
          <p:cNvSpPr/>
          <p:nvPr/>
        </p:nvSpPr>
        <p:spPr bwMode="auto">
          <a:xfrm flipV="1">
            <a:off x="-3403" y="714376"/>
            <a:ext cx="1290678"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84802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F883A51-FD2C-491F-9677-E6C3AC14D4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9225" y="1338263"/>
            <a:ext cx="4686300" cy="1585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87925" y="1338263"/>
            <a:ext cx="4687888" cy="1585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55E968BE-AD22-4497-AFBE-AB0EB43E8D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FB162E1E-E0E1-43B5-8F95-DFD497F865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464749E2-C514-419C-A7C8-9729F234BE2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212A321-F16C-4157-8A83-BA65369697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6FEDC63-2FB4-41F6-93B3-FA8DD78A1B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DF1C7E6-B8CF-4747-9D59-3837DCAD990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3" descr="UNDP Head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906000" cy="622300"/>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7594600" y="6643688"/>
            <a:ext cx="2063750" cy="1984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300" u="none">
                <a:solidFill>
                  <a:srgbClr val="000000"/>
                </a:solidFill>
                <a:latin typeface="Arial" charset="0"/>
              </a:defRPr>
            </a:lvl1pPr>
          </a:lstStyle>
          <a:p>
            <a:pPr>
              <a:defRPr/>
            </a:pPr>
            <a:fld id="{D62FD0FD-87E8-4346-9429-5F76F75E98D1}" type="slidenum">
              <a:rPr lang="en-US"/>
              <a:pPr>
                <a:defRPr/>
              </a:pPr>
              <a:t>‹#›</a:t>
            </a:fld>
            <a:endParaRPr lang="en-US"/>
          </a:p>
        </p:txBody>
      </p:sp>
      <p:sp>
        <p:nvSpPr>
          <p:cNvPr id="1028" name="Rectangle 2"/>
          <p:cNvSpPr>
            <a:spLocks noGrp="1" noChangeArrowheads="1"/>
          </p:cNvSpPr>
          <p:nvPr>
            <p:ph type="title"/>
          </p:nvPr>
        </p:nvSpPr>
        <p:spPr bwMode="auto">
          <a:xfrm>
            <a:off x="131763" y="717550"/>
            <a:ext cx="9526587" cy="304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9" name="Rectangle 3"/>
          <p:cNvSpPr>
            <a:spLocks noGrp="1" noChangeArrowheads="1"/>
          </p:cNvSpPr>
          <p:nvPr>
            <p:ph type="body" idx="1"/>
          </p:nvPr>
        </p:nvSpPr>
        <p:spPr bwMode="auto">
          <a:xfrm>
            <a:off x="149225" y="1338263"/>
            <a:ext cx="9526588" cy="15859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McK Slide Elements"/>
          <p:cNvGrpSpPr>
            <a:grpSpLocks/>
          </p:cNvGrpSpPr>
          <p:nvPr/>
        </p:nvGrpSpPr>
        <p:grpSpPr bwMode="auto">
          <a:xfrm>
            <a:off x="134938" y="542925"/>
            <a:ext cx="9526587" cy="6288088"/>
            <a:chOff x="77" y="335"/>
            <a:chExt cx="5429" cy="3882"/>
          </a:xfrm>
        </p:grpSpPr>
        <p:sp>
          <p:nvSpPr>
            <p:cNvPr id="1032" name="McK Measure" hidden="1"/>
            <p:cNvSpPr txBox="1">
              <a:spLocks noChangeArrowheads="1"/>
            </p:cNvSpPr>
            <p:nvPr userDrawn="1"/>
          </p:nvSpPr>
          <p:spPr bwMode="auto">
            <a:xfrm>
              <a:off x="77" y="335"/>
              <a:ext cx="5429" cy="154"/>
            </a:xfrm>
            <a:prstGeom prst="rect">
              <a:avLst/>
            </a:prstGeom>
            <a:noFill/>
            <a:ln w="9525">
              <a:noFill/>
              <a:miter lim="800000"/>
              <a:headEnd/>
              <a:tailEnd/>
            </a:ln>
            <a:effectLst/>
          </p:spPr>
          <p:txBody>
            <a:bodyPr lIns="0" tIns="0" rIns="0" bIns="0">
              <a:spAutoFit/>
            </a:bodyPr>
            <a:lstStyle/>
            <a:p>
              <a:pPr defTabSz="957263">
                <a:defRPr/>
              </a:pPr>
              <a:r>
                <a:rPr lang="en-US" sz="1700" u="none">
                  <a:latin typeface="Arial" charset="0"/>
                </a:rPr>
                <a:t>Unit of measure</a:t>
              </a:r>
            </a:p>
          </p:txBody>
        </p:sp>
        <p:sp>
          <p:nvSpPr>
            <p:cNvPr id="1033" name="McK Footnote" hidden="1"/>
            <p:cNvSpPr txBox="1">
              <a:spLocks noChangeArrowheads="1"/>
            </p:cNvSpPr>
            <p:nvPr userDrawn="1"/>
          </p:nvSpPr>
          <p:spPr bwMode="auto">
            <a:xfrm>
              <a:off x="79" y="3964"/>
              <a:ext cx="5145" cy="253"/>
            </a:xfrm>
            <a:prstGeom prst="rect">
              <a:avLst/>
            </a:prstGeom>
            <a:noFill/>
            <a:ln w="9525">
              <a:noFill/>
              <a:miter lim="800000"/>
              <a:headEnd/>
              <a:tailEnd/>
            </a:ln>
            <a:effectLst/>
          </p:spPr>
          <p:txBody>
            <a:bodyPr lIns="0" tIns="0" rIns="0" bIns="0">
              <a:spAutoFit/>
            </a:bodyPr>
            <a:lstStyle/>
            <a:p>
              <a:pPr marL="614363" indent="-614363" defTabSz="957263">
                <a:tabLst>
                  <a:tab pos="569913" algn="r"/>
                </a:tabLst>
                <a:defRPr/>
              </a:pPr>
              <a:r>
                <a:rPr lang="en-US" sz="1300" u="none">
                  <a:solidFill>
                    <a:srgbClr val="000000"/>
                  </a:solidFill>
                  <a:latin typeface="Arial" charset="0"/>
                </a:rPr>
                <a:t>	*	Footnote</a:t>
              </a:r>
            </a:p>
            <a:p>
              <a:pPr marL="614363" indent="-614363" defTabSz="957263">
                <a:spcBef>
                  <a:spcPct val="20000"/>
                </a:spcBef>
                <a:tabLst>
                  <a:tab pos="569913" algn="r"/>
                </a:tabLst>
                <a:defRPr/>
              </a:pPr>
              <a:r>
                <a:rPr lang="en-US" sz="1300" u="none">
                  <a:solidFill>
                    <a:srgbClr val="000000"/>
                  </a:solidFill>
                  <a:latin typeface="Arial" charset="0"/>
                </a:rPr>
                <a:t>Source:		Source</a:t>
              </a:r>
            </a:p>
          </p:txBody>
        </p:sp>
      </p:grpSp>
      <p:pic>
        <p:nvPicPr>
          <p:cNvPr id="1031" name="Picture 28" descr="UNDP Foot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475413"/>
            <a:ext cx="9906000" cy="379412"/>
          </a:xfrm>
          <a:prstGeom prst="rect">
            <a:avLst/>
          </a:prstGeom>
          <a:noFill/>
          <a:ln w="9525">
            <a:noFill/>
            <a:miter lim="800000"/>
            <a:headEnd/>
            <a:tailEnd/>
          </a:ln>
        </p:spPr>
      </p:pic>
      <p:sp>
        <p:nvSpPr>
          <p:cNvPr id="1054" name="Rectangle 30"/>
          <p:cNvSpPr>
            <a:spLocks noChangeArrowheads="1"/>
          </p:cNvSpPr>
          <p:nvPr/>
        </p:nvSpPr>
        <p:spPr bwMode="auto">
          <a:xfrm>
            <a:off x="127000" y="6556375"/>
            <a:ext cx="3817938" cy="246063"/>
          </a:xfrm>
          <a:prstGeom prst="rect">
            <a:avLst/>
          </a:prstGeom>
          <a:noFill/>
          <a:ln w="9525">
            <a:noFill/>
            <a:miter lim="800000"/>
            <a:headEnd/>
            <a:tailEnd/>
          </a:ln>
          <a:effectLst/>
        </p:spPr>
        <p:txBody>
          <a:bodyPr lIns="97642" tIns="48821" rIns="97642" bIns="48821" anchor="b"/>
          <a:lstStyle/>
          <a:p>
            <a:pPr defTabSz="977900">
              <a:defRPr/>
            </a:pPr>
            <a:endParaRPr lang="en-GB" sz="1100" b="1" u="none">
              <a:solidFill>
                <a:schemeClr val="bg1"/>
              </a:solidFill>
              <a:latin typeface="Tahoma" pitchFamily="34" charset="0"/>
            </a:endParaRPr>
          </a:p>
        </p:txBody>
      </p:sp>
      <p:sp>
        <p:nvSpPr>
          <p:cNvPr id="1055" name="Rectangle 31"/>
          <p:cNvSpPr>
            <a:spLocks noChangeArrowheads="1"/>
          </p:cNvSpPr>
          <p:nvPr/>
        </p:nvSpPr>
        <p:spPr bwMode="auto">
          <a:xfrm>
            <a:off x="7834313" y="6621463"/>
            <a:ext cx="2105025" cy="233362"/>
          </a:xfrm>
          <a:prstGeom prst="rect">
            <a:avLst/>
          </a:prstGeom>
          <a:noFill/>
          <a:ln w="9525">
            <a:noFill/>
            <a:miter lim="800000"/>
            <a:headEnd/>
            <a:tailEnd/>
          </a:ln>
          <a:effectLst/>
        </p:spPr>
        <p:txBody>
          <a:bodyPr lIns="97642" tIns="48821" rIns="97642" bIns="48821" anchor="b"/>
          <a:lstStyle/>
          <a:p>
            <a:pPr algn="r" defTabSz="977900">
              <a:defRPr/>
            </a:pPr>
            <a:fld id="{785CE78D-64A5-427B-9585-E1A1A6682249}" type="slidenum">
              <a:rPr lang="en-US" sz="1300" b="1" u="none">
                <a:solidFill>
                  <a:schemeClr val="bg1"/>
                </a:solidFill>
                <a:latin typeface="Tahoma" pitchFamily="34" charset="0"/>
              </a:rPr>
              <a:pPr algn="r" defTabSz="977900">
                <a:defRPr/>
              </a:pPr>
              <a:t>‹#›</a:t>
            </a:fld>
            <a:endParaRPr lang="en-US" sz="1300" b="1" u="none">
              <a:solidFill>
                <a:schemeClr val="bg1"/>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4057"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hf hdr="0" ftr="0" dt="0"/>
  <p:txStyles>
    <p:titleStyle>
      <a:lvl1pPr algn="r" defTabSz="957263" rtl="0" eaLnBrk="0" fontAlgn="base" hangingPunct="0">
        <a:spcBef>
          <a:spcPct val="0"/>
        </a:spcBef>
        <a:spcAft>
          <a:spcPct val="0"/>
        </a:spcAft>
        <a:defRPr sz="2000" b="1">
          <a:solidFill>
            <a:srgbClr val="3333CC"/>
          </a:solidFill>
          <a:latin typeface="+mj-lt"/>
          <a:ea typeface="+mj-ea"/>
          <a:cs typeface="+mj-cs"/>
        </a:defRPr>
      </a:lvl1pPr>
      <a:lvl2pPr algn="r" defTabSz="957263" rtl="0" eaLnBrk="0" fontAlgn="base" hangingPunct="0">
        <a:spcBef>
          <a:spcPct val="0"/>
        </a:spcBef>
        <a:spcAft>
          <a:spcPct val="0"/>
        </a:spcAft>
        <a:defRPr sz="2000" b="1">
          <a:solidFill>
            <a:srgbClr val="3333CC"/>
          </a:solidFill>
          <a:latin typeface="Arial" charset="0"/>
        </a:defRPr>
      </a:lvl2pPr>
      <a:lvl3pPr algn="r" defTabSz="957263" rtl="0" eaLnBrk="0" fontAlgn="base" hangingPunct="0">
        <a:spcBef>
          <a:spcPct val="0"/>
        </a:spcBef>
        <a:spcAft>
          <a:spcPct val="0"/>
        </a:spcAft>
        <a:defRPr sz="2000" b="1">
          <a:solidFill>
            <a:srgbClr val="3333CC"/>
          </a:solidFill>
          <a:latin typeface="Arial" charset="0"/>
        </a:defRPr>
      </a:lvl3pPr>
      <a:lvl4pPr algn="r" defTabSz="957263" rtl="0" eaLnBrk="0" fontAlgn="base" hangingPunct="0">
        <a:spcBef>
          <a:spcPct val="0"/>
        </a:spcBef>
        <a:spcAft>
          <a:spcPct val="0"/>
        </a:spcAft>
        <a:defRPr sz="2000" b="1">
          <a:solidFill>
            <a:srgbClr val="3333CC"/>
          </a:solidFill>
          <a:latin typeface="Arial" charset="0"/>
        </a:defRPr>
      </a:lvl4pPr>
      <a:lvl5pPr algn="r" defTabSz="957263" rtl="0" eaLnBrk="0" fontAlgn="base" hangingPunct="0">
        <a:spcBef>
          <a:spcPct val="0"/>
        </a:spcBef>
        <a:spcAft>
          <a:spcPct val="0"/>
        </a:spcAft>
        <a:defRPr sz="2000" b="1">
          <a:solidFill>
            <a:srgbClr val="3333CC"/>
          </a:solidFill>
          <a:latin typeface="Arial" charset="0"/>
        </a:defRPr>
      </a:lvl5pPr>
      <a:lvl6pPr marL="457200" algn="r" defTabSz="957263" rtl="0" fontAlgn="base">
        <a:spcBef>
          <a:spcPct val="0"/>
        </a:spcBef>
        <a:spcAft>
          <a:spcPct val="0"/>
        </a:spcAft>
        <a:defRPr sz="2000" b="1">
          <a:solidFill>
            <a:srgbClr val="3333CC"/>
          </a:solidFill>
          <a:latin typeface="Arial" charset="0"/>
        </a:defRPr>
      </a:lvl6pPr>
      <a:lvl7pPr marL="914400" algn="r" defTabSz="957263" rtl="0" fontAlgn="base">
        <a:spcBef>
          <a:spcPct val="0"/>
        </a:spcBef>
        <a:spcAft>
          <a:spcPct val="0"/>
        </a:spcAft>
        <a:defRPr sz="2000" b="1">
          <a:solidFill>
            <a:srgbClr val="3333CC"/>
          </a:solidFill>
          <a:latin typeface="Arial" charset="0"/>
        </a:defRPr>
      </a:lvl7pPr>
      <a:lvl8pPr marL="1371600" algn="r" defTabSz="957263" rtl="0" fontAlgn="base">
        <a:spcBef>
          <a:spcPct val="0"/>
        </a:spcBef>
        <a:spcAft>
          <a:spcPct val="0"/>
        </a:spcAft>
        <a:defRPr sz="2000" b="1">
          <a:solidFill>
            <a:srgbClr val="3333CC"/>
          </a:solidFill>
          <a:latin typeface="Arial" charset="0"/>
        </a:defRPr>
      </a:lvl8pPr>
      <a:lvl9pPr marL="1828800" algn="r" defTabSz="957263" rtl="0" fontAlgn="base">
        <a:spcBef>
          <a:spcPct val="0"/>
        </a:spcBef>
        <a:spcAft>
          <a:spcPct val="0"/>
        </a:spcAft>
        <a:defRPr sz="2000" b="1">
          <a:solidFill>
            <a:srgbClr val="3333CC"/>
          </a:solidFill>
          <a:latin typeface="Arial" charset="0"/>
        </a:defRPr>
      </a:lvl9pPr>
    </p:titleStyle>
    <p:bodyStyle>
      <a:lvl1pPr marL="342900" indent="-342900" algn="l" defTabSz="957263" rtl="0" eaLnBrk="0" fontAlgn="base" hangingPunct="0">
        <a:spcBef>
          <a:spcPct val="0"/>
        </a:spcBef>
        <a:spcAft>
          <a:spcPct val="0"/>
        </a:spcAft>
        <a:buSzPct val="120000"/>
        <a:buChar char="•"/>
        <a:defRPr sz="2600">
          <a:solidFill>
            <a:schemeClr val="tx1"/>
          </a:solidFill>
          <a:latin typeface="+mn-lt"/>
          <a:ea typeface="+mn-ea"/>
          <a:cs typeface="+mn-cs"/>
        </a:defRPr>
      </a:lvl1pPr>
      <a:lvl2pPr marL="153988" indent="-152400" algn="l" defTabSz="957263" rtl="0" eaLnBrk="0" fontAlgn="base" hangingPunct="0">
        <a:spcBef>
          <a:spcPct val="0"/>
        </a:spcBef>
        <a:spcAft>
          <a:spcPct val="0"/>
        </a:spcAft>
        <a:buSzPct val="120000"/>
        <a:buChar char="•"/>
        <a:defRPr sz="2100">
          <a:solidFill>
            <a:schemeClr val="tx1"/>
          </a:solidFill>
          <a:latin typeface="+mn-lt"/>
        </a:defRPr>
      </a:lvl2pPr>
      <a:lvl3pPr marL="315913" indent="-160338" algn="l" defTabSz="957263" rtl="0" eaLnBrk="0" fontAlgn="base" hangingPunct="0">
        <a:spcBef>
          <a:spcPct val="0"/>
        </a:spcBef>
        <a:spcAft>
          <a:spcPct val="0"/>
        </a:spcAft>
        <a:buChar char="–"/>
        <a:defRPr sz="2100">
          <a:solidFill>
            <a:schemeClr val="tx1"/>
          </a:solidFill>
          <a:latin typeface="+mn-lt"/>
        </a:defRPr>
      </a:lvl3pPr>
      <a:lvl4pPr marL="461963" indent="-144463" algn="l" defTabSz="957263" rtl="0" eaLnBrk="0" fontAlgn="base" hangingPunct="0">
        <a:spcBef>
          <a:spcPct val="0"/>
        </a:spcBef>
        <a:spcAft>
          <a:spcPct val="0"/>
        </a:spcAft>
        <a:buSzPct val="89000"/>
        <a:buChar char="•"/>
        <a:defRPr sz="1900">
          <a:solidFill>
            <a:schemeClr val="tx1"/>
          </a:solidFill>
          <a:latin typeface="+mn-lt"/>
        </a:defRPr>
      </a:lvl4pPr>
      <a:lvl5pPr marL="622300" indent="-158750" algn="l" defTabSz="957263" rtl="0" eaLnBrk="0" fontAlgn="base" hangingPunct="0">
        <a:spcBef>
          <a:spcPct val="0"/>
        </a:spcBef>
        <a:spcAft>
          <a:spcPct val="0"/>
        </a:spcAft>
        <a:buSzPct val="75000"/>
        <a:buChar char="–"/>
        <a:defRPr sz="1700">
          <a:solidFill>
            <a:schemeClr val="tx1"/>
          </a:solidFill>
          <a:latin typeface="+mn-lt"/>
        </a:defRPr>
      </a:lvl5pPr>
      <a:lvl6pPr marL="1079500" indent="-158750" algn="l" defTabSz="957263" rtl="0" fontAlgn="base">
        <a:spcBef>
          <a:spcPct val="0"/>
        </a:spcBef>
        <a:spcAft>
          <a:spcPct val="0"/>
        </a:spcAft>
        <a:buSzPct val="75000"/>
        <a:buChar char="–"/>
        <a:defRPr sz="1700">
          <a:solidFill>
            <a:schemeClr val="tx1"/>
          </a:solidFill>
          <a:latin typeface="+mn-lt"/>
        </a:defRPr>
      </a:lvl6pPr>
      <a:lvl7pPr marL="1536700" indent="-158750" algn="l" defTabSz="957263" rtl="0" fontAlgn="base">
        <a:spcBef>
          <a:spcPct val="0"/>
        </a:spcBef>
        <a:spcAft>
          <a:spcPct val="0"/>
        </a:spcAft>
        <a:buSzPct val="75000"/>
        <a:buChar char="–"/>
        <a:defRPr sz="1700">
          <a:solidFill>
            <a:schemeClr val="tx1"/>
          </a:solidFill>
          <a:latin typeface="+mn-lt"/>
        </a:defRPr>
      </a:lvl7pPr>
      <a:lvl8pPr marL="1993900" indent="-158750" algn="l" defTabSz="957263" rtl="0" fontAlgn="base">
        <a:spcBef>
          <a:spcPct val="0"/>
        </a:spcBef>
        <a:spcAft>
          <a:spcPct val="0"/>
        </a:spcAft>
        <a:buSzPct val="75000"/>
        <a:buChar char="–"/>
        <a:defRPr sz="1700">
          <a:solidFill>
            <a:schemeClr val="tx1"/>
          </a:solidFill>
          <a:latin typeface="+mn-lt"/>
        </a:defRPr>
      </a:lvl8pPr>
      <a:lvl9pPr marL="2451100" indent="-158750" algn="l" defTabSz="957263" rtl="0" fontAlgn="base">
        <a:spcBef>
          <a:spcPct val="0"/>
        </a:spcBef>
        <a:spcAft>
          <a:spcPct val="0"/>
        </a:spcAft>
        <a:buSzPct val="75000"/>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31685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2117" y="157"/>
            <a:ext cx="1914798"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4859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06751" y="624110"/>
            <a:ext cx="7240746"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03735" y="2133600"/>
            <a:ext cx="7243763"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18810" y="6130437"/>
            <a:ext cx="931355"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B61BEF0D-F0BB-DE4B-95CE-6DB70DBA9567}" type="datetimeFigureOut">
              <a:rPr lang="en-US" u="none" smtClean="0">
                <a:solidFill>
                  <a:prstClr val="black">
                    <a:tint val="75000"/>
                  </a:prstClr>
                </a:solidFill>
                <a:latin typeface="Century Gothic" panose="020B0502020202020204"/>
              </a:rPr>
              <a:pPr fontAlgn="auto">
                <a:spcBef>
                  <a:spcPts val="0"/>
                </a:spcBef>
                <a:spcAft>
                  <a:spcPts val="0"/>
                </a:spcAft>
              </a:pPr>
              <a:t>10/26/2017</a:t>
            </a:fld>
            <a:endParaRPr lang="en-US" u="none" dirty="0">
              <a:solidFill>
                <a:prstClr val="black">
                  <a:tint val="75000"/>
                </a:prstClr>
              </a:solidFill>
              <a:latin typeface="Century Gothic" panose="020B0502020202020204"/>
            </a:endParaRPr>
          </a:p>
        </p:txBody>
      </p:sp>
      <p:sp>
        <p:nvSpPr>
          <p:cNvPr id="5" name="Footer Placeholder 4"/>
          <p:cNvSpPr>
            <a:spLocks noGrp="1"/>
          </p:cNvSpPr>
          <p:nvPr>
            <p:ph type="ftr" sz="quarter" idx="3"/>
          </p:nvPr>
        </p:nvSpPr>
        <p:spPr>
          <a:xfrm>
            <a:off x="2103735" y="6135809"/>
            <a:ext cx="619124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endParaRPr lang="en-US" u="none" dirty="0">
              <a:solidFill>
                <a:prstClr val="black">
                  <a:tint val="75000"/>
                </a:prstClr>
              </a:solidFill>
              <a:latin typeface="Century Gothic" panose="020B0502020202020204"/>
            </a:endParaRPr>
          </a:p>
        </p:txBody>
      </p:sp>
      <p:sp>
        <p:nvSpPr>
          <p:cNvPr id="6" name="Slide Number Placeholder 5"/>
          <p:cNvSpPr>
            <a:spLocks noGrp="1"/>
          </p:cNvSpPr>
          <p:nvPr>
            <p:ph type="sldNum" sz="quarter" idx="4"/>
          </p:nvPr>
        </p:nvSpPr>
        <p:spPr bwMode="gray">
          <a:xfrm>
            <a:off x="432098" y="787783"/>
            <a:ext cx="633561" cy="365125"/>
          </a:xfrm>
          <a:prstGeom prst="rect">
            <a:avLst/>
          </a:prstGeom>
        </p:spPr>
        <p:txBody>
          <a:bodyPr vert="horz" lIns="91440" tIns="45720" rIns="91440" bIns="45720" rtlCol="0" anchor="ctr"/>
          <a:lstStyle>
            <a:lvl1pPr algn="r">
              <a:defRPr sz="2000">
                <a:solidFill>
                  <a:srgbClr val="FEFFFF"/>
                </a:solidFill>
              </a:defRPr>
            </a:lvl1pPr>
          </a:lstStyle>
          <a:p>
            <a:pPr fontAlgn="auto">
              <a:spcBef>
                <a:spcPts val="0"/>
              </a:spcBef>
              <a:spcAft>
                <a:spcPts val="0"/>
              </a:spcAft>
            </a:pPr>
            <a:fld id="{D57F1E4F-1CFF-5643-939E-217C01CDF565}" type="slidenum">
              <a:rPr lang="en-US" u="none" smtClean="0">
                <a:latin typeface="Century Gothic" panose="020B0502020202020204"/>
              </a:rPr>
              <a:pPr fontAlgn="auto">
                <a:spcBef>
                  <a:spcPts val="0"/>
                </a:spcBef>
                <a:spcAft>
                  <a:spcPts val="0"/>
                </a:spcAft>
              </a:pPr>
              <a:t>‹#›</a:t>
            </a:fld>
            <a:endParaRPr lang="en-US" u="none" dirty="0">
              <a:latin typeface="Century Gothic" panose="020B0502020202020204"/>
            </a:endParaRPr>
          </a:p>
        </p:txBody>
      </p:sp>
    </p:spTree>
    <p:extLst>
      <p:ext uri="{BB962C8B-B14F-4D97-AF65-F5344CB8AC3E}">
        <p14:creationId xmlns:p14="http://schemas.microsoft.com/office/powerpoint/2010/main" val="353262604"/>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5"/>
          <p:cNvSpPr txBox="1">
            <a:spLocks noChangeArrowheads="1"/>
          </p:cNvSpPr>
          <p:nvPr/>
        </p:nvSpPr>
        <p:spPr bwMode="auto">
          <a:xfrm>
            <a:off x="3571700" y="5238478"/>
            <a:ext cx="5738553" cy="707886"/>
          </a:xfrm>
          <a:prstGeom prst="rect">
            <a:avLst/>
          </a:prstGeom>
          <a:noFill/>
          <a:ln w="9525">
            <a:noFill/>
            <a:miter lim="800000"/>
            <a:headEnd/>
            <a:tailEnd/>
          </a:ln>
        </p:spPr>
        <p:txBody>
          <a:bodyPr wrap="square">
            <a:spAutoFit/>
          </a:bodyPr>
          <a:lstStyle/>
          <a:p>
            <a:pPr algn="ctr">
              <a:spcBef>
                <a:spcPct val="50000"/>
              </a:spcBef>
            </a:pPr>
            <a:r>
              <a:rPr lang="en-GB" sz="2000" b="1" u="none" dirty="0" smtClean="0">
                <a:solidFill>
                  <a:srgbClr val="6991B9"/>
                </a:solidFill>
              </a:rPr>
              <a:t>Roland Alcindor</a:t>
            </a:r>
            <a:br>
              <a:rPr lang="en-GB" sz="2000" b="1" u="none" dirty="0" smtClean="0">
                <a:solidFill>
                  <a:srgbClr val="6991B9"/>
                </a:solidFill>
              </a:rPr>
            </a:br>
            <a:r>
              <a:rPr lang="en-GB" sz="2000" b="1" u="none" dirty="0" smtClean="0">
                <a:solidFill>
                  <a:srgbClr val="6991B9"/>
                </a:solidFill>
              </a:rPr>
              <a:t>Programme Manager – UNDP Seychelles</a:t>
            </a:r>
            <a:endParaRPr lang="en-GB" sz="2000" b="1" u="none" dirty="0">
              <a:solidFill>
                <a:srgbClr val="6991B9"/>
              </a:solidFill>
            </a:endParaRPr>
          </a:p>
        </p:txBody>
      </p:sp>
      <p:sp>
        <p:nvSpPr>
          <p:cNvPr id="38" name="Text Box 3"/>
          <p:cNvSpPr txBox="1">
            <a:spLocks noChangeArrowheads="1"/>
          </p:cNvSpPr>
          <p:nvPr/>
        </p:nvSpPr>
        <p:spPr bwMode="auto">
          <a:xfrm>
            <a:off x="3183774" y="2176582"/>
            <a:ext cx="5849938" cy="2831544"/>
          </a:xfrm>
          <a:prstGeom prst="rect">
            <a:avLst/>
          </a:prstGeom>
          <a:noFill/>
          <a:ln w="12700">
            <a:noFill/>
            <a:miter lim="800000"/>
            <a:headEnd type="none" w="sm" len="sm"/>
            <a:tailEnd type="none" w="sm" len="sm"/>
          </a:ln>
        </p:spPr>
        <p:txBody>
          <a:bodyPr>
            <a:spAutoFit/>
          </a:bodyPr>
          <a:lstStyle/>
          <a:p>
            <a:pPr algn="ctr"/>
            <a:r>
              <a:rPr lang="en-GB" sz="3200" b="1" u="none" dirty="0" smtClean="0">
                <a:solidFill>
                  <a:srgbClr val="FFC000"/>
                </a:solidFill>
              </a:rPr>
              <a:t>UN Support to SDG implementation in Seychelles.</a:t>
            </a:r>
          </a:p>
          <a:p>
            <a:pPr algn="ctr"/>
            <a:endParaRPr lang="en-GB" sz="3200" b="1" u="none" dirty="0" smtClean="0">
              <a:solidFill>
                <a:srgbClr val="FFC000"/>
              </a:solidFill>
            </a:endParaRPr>
          </a:p>
          <a:p>
            <a:pPr algn="ctr"/>
            <a:r>
              <a:rPr lang="en-GB" sz="1800" b="1" u="none" dirty="0" smtClean="0">
                <a:solidFill>
                  <a:srgbClr val="FFC000"/>
                </a:solidFill>
              </a:rPr>
              <a:t>Savoy Hotel 25-27 October 2017</a:t>
            </a:r>
            <a:endParaRPr lang="en-GB" sz="1800" b="1" u="none" dirty="0">
              <a:solidFill>
                <a:srgbClr val="FFC000"/>
              </a:solidFill>
            </a:endParaRPr>
          </a:p>
          <a:p>
            <a:pPr algn="ctr"/>
            <a:endParaRPr lang="en-GB" sz="3200" b="1" u="none" dirty="0">
              <a:solidFill>
                <a:srgbClr val="6991B9"/>
              </a:solidFill>
            </a:endParaRPr>
          </a:p>
        </p:txBody>
      </p:sp>
    </p:spTree>
    <p:extLst>
      <p:ext uri="{BB962C8B-B14F-4D97-AF65-F5344CB8AC3E}">
        <p14:creationId xmlns:p14="http://schemas.microsoft.com/office/powerpoint/2010/main" val="1556611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3" y="717550"/>
            <a:ext cx="9526587" cy="1046440"/>
          </a:xfrm>
        </p:spPr>
        <p:txBody>
          <a:bodyPr/>
          <a:lstStyle/>
          <a:p>
            <a:pPr lvl="1" algn="ctr"/>
            <a:r>
              <a:rPr lang="en-GB" sz="2400" i="1" dirty="0"/>
              <a:t>National Oversight Strategic Committee for  Implementation of </a:t>
            </a:r>
            <a:r>
              <a:rPr lang="en-GB" sz="2400" i="1" dirty="0" smtClean="0"/>
              <a:t>Seychelles </a:t>
            </a:r>
            <a:r>
              <a:rPr lang="en-GB" sz="2400" i="1" dirty="0"/>
              <a:t>Regional and Global </a:t>
            </a:r>
            <a:r>
              <a:rPr lang="en-GB" sz="2400" i="1" dirty="0" smtClean="0"/>
              <a:t>Commitments .</a:t>
            </a:r>
            <a:r>
              <a:rPr lang="en-US" sz="2400" dirty="0"/>
              <a:t/>
            </a:r>
            <a:br>
              <a:rPr lang="en-US" sz="2400" dirty="0"/>
            </a:br>
            <a:endParaRPr lang="en-GB" dirty="0"/>
          </a:p>
        </p:txBody>
      </p:sp>
      <p:sp>
        <p:nvSpPr>
          <p:cNvPr id="3" name="Content Placeholder 2"/>
          <p:cNvSpPr>
            <a:spLocks noGrp="1"/>
          </p:cNvSpPr>
          <p:nvPr>
            <p:ph idx="1"/>
          </p:nvPr>
        </p:nvSpPr>
        <p:spPr>
          <a:xfrm>
            <a:off x="149225" y="1698482"/>
            <a:ext cx="9526588" cy="5170646"/>
          </a:xfrm>
        </p:spPr>
        <p:txBody>
          <a:bodyPr/>
          <a:lstStyle/>
          <a:p>
            <a:pPr lvl="0"/>
            <a:r>
              <a:rPr lang="en-GB" sz="2400" dirty="0">
                <a:solidFill>
                  <a:srgbClr val="3333CC"/>
                </a:solidFill>
              </a:rPr>
              <a:t>To ensure that Agenda 2030 and global agreements and sustainable development are implemented in an integrated and balanced manner; in doing so it will promote a “whole of government” approach; </a:t>
            </a:r>
            <a:endParaRPr lang="en-GB" sz="2400" dirty="0" smtClean="0">
              <a:solidFill>
                <a:srgbClr val="3333CC"/>
              </a:solidFill>
            </a:endParaRPr>
          </a:p>
          <a:p>
            <a:pPr lvl="0"/>
            <a:endParaRPr lang="en-GB" sz="2400" dirty="0">
              <a:solidFill>
                <a:srgbClr val="3333CC"/>
              </a:solidFill>
            </a:endParaRPr>
          </a:p>
          <a:p>
            <a:pPr lvl="0"/>
            <a:r>
              <a:rPr lang="en-GB" sz="2400" dirty="0">
                <a:solidFill>
                  <a:srgbClr val="3333CC"/>
                </a:solidFill>
              </a:rPr>
              <a:t>To </a:t>
            </a:r>
            <a:r>
              <a:rPr lang="en-GB" sz="2400" b="1" u="sng" dirty="0">
                <a:solidFill>
                  <a:srgbClr val="CC3300"/>
                </a:solidFill>
              </a:rPr>
              <a:t>strengthen the knowledge and competencies of national institutions, public policy officials and other key stakeholders on developing integrated policies to advance the SDGs </a:t>
            </a:r>
            <a:r>
              <a:rPr lang="en-GB" sz="2400" dirty="0">
                <a:solidFill>
                  <a:srgbClr val="3333CC"/>
                </a:solidFill>
              </a:rPr>
              <a:t>and Seychelles’ Global Commitments</a:t>
            </a:r>
            <a:r>
              <a:rPr lang="en-GB" sz="2400" dirty="0" smtClean="0">
                <a:solidFill>
                  <a:srgbClr val="3333CC"/>
                </a:solidFill>
              </a:rPr>
              <a:t>;</a:t>
            </a:r>
          </a:p>
          <a:p>
            <a:pPr lvl="0"/>
            <a:endParaRPr lang="en-GB" sz="2400" dirty="0">
              <a:solidFill>
                <a:srgbClr val="3333CC"/>
              </a:solidFill>
            </a:endParaRPr>
          </a:p>
          <a:p>
            <a:pPr lvl="0"/>
            <a:r>
              <a:rPr lang="en-US" sz="2400" dirty="0">
                <a:solidFill>
                  <a:srgbClr val="3333CC"/>
                </a:solidFill>
              </a:rPr>
              <a:t>To </a:t>
            </a:r>
            <a:r>
              <a:rPr lang="en-US" sz="2400" dirty="0">
                <a:solidFill>
                  <a:srgbClr val="CC3300"/>
                </a:solidFill>
              </a:rPr>
              <a:t>address the major </a:t>
            </a:r>
            <a:r>
              <a:rPr lang="en-US" sz="2400" b="1" u="sng" dirty="0">
                <a:solidFill>
                  <a:srgbClr val="CC3300"/>
                </a:solidFill>
              </a:rPr>
              <a:t>weakness of national capacity for data collection </a:t>
            </a:r>
            <a:r>
              <a:rPr lang="en-US" sz="2400" dirty="0">
                <a:solidFill>
                  <a:srgbClr val="3333CC"/>
                </a:solidFill>
              </a:rPr>
              <a:t>and make recommendations on how to improve and strengthen same;</a:t>
            </a:r>
            <a:endParaRPr lang="en-GB" sz="2400" dirty="0">
              <a:solidFill>
                <a:srgbClr val="3333CC"/>
              </a:solidFill>
            </a:endParaRPr>
          </a:p>
          <a:p>
            <a:endParaRPr lang="en-GB" sz="2400" dirty="0">
              <a:solidFill>
                <a:srgbClr val="3333CC"/>
              </a:solidFill>
            </a:endParaRPr>
          </a:p>
        </p:txBody>
      </p:sp>
      <p:sp>
        <p:nvSpPr>
          <p:cNvPr id="4" name="Slide Number Placeholder 3"/>
          <p:cNvSpPr>
            <a:spLocks noGrp="1"/>
          </p:cNvSpPr>
          <p:nvPr>
            <p:ph type="sldNum" sz="quarter" idx="10"/>
          </p:nvPr>
        </p:nvSpPr>
        <p:spPr/>
        <p:txBody>
          <a:bodyPr/>
          <a:lstStyle/>
          <a:p>
            <a:pPr>
              <a:defRPr/>
            </a:pPr>
            <a:fld id="{C662ED3B-680A-461D-81B7-35CA0D1E3CE4}" type="slidenum">
              <a:rPr lang="en-US" smtClean="0"/>
              <a:pPr>
                <a:defRPr/>
              </a:pPr>
              <a:t>9</a:t>
            </a:fld>
            <a:endParaRPr lang="en-US"/>
          </a:p>
        </p:txBody>
      </p:sp>
    </p:spTree>
    <p:extLst>
      <p:ext uri="{BB962C8B-B14F-4D97-AF65-F5344CB8AC3E}">
        <p14:creationId xmlns:p14="http://schemas.microsoft.com/office/powerpoint/2010/main" val="324552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3" y="717550"/>
            <a:ext cx="9526587" cy="738664"/>
          </a:xfrm>
        </p:spPr>
        <p:txBody>
          <a:bodyPr/>
          <a:lstStyle/>
          <a:p>
            <a:pPr algn="ctr"/>
            <a:r>
              <a:rPr lang="en-GB" sz="2400" dirty="0" smtClean="0"/>
              <a:t>Dialogue for Integrating SDG and Agenda 2063 into National development Planning Processes.</a:t>
            </a:r>
            <a:endParaRPr lang="en-GB" sz="2400" dirty="0"/>
          </a:p>
        </p:txBody>
      </p:sp>
      <p:sp>
        <p:nvSpPr>
          <p:cNvPr id="3" name="Content Placeholder 2"/>
          <p:cNvSpPr>
            <a:spLocks noGrp="1"/>
          </p:cNvSpPr>
          <p:nvPr>
            <p:ph idx="1"/>
          </p:nvPr>
        </p:nvSpPr>
        <p:spPr>
          <a:xfrm>
            <a:off x="135370" y="1740045"/>
            <a:ext cx="9526588" cy="5416868"/>
          </a:xfrm>
        </p:spPr>
        <p:txBody>
          <a:bodyPr/>
          <a:lstStyle/>
          <a:p>
            <a:r>
              <a:rPr lang="en-GB" sz="2400" b="1" dirty="0" smtClean="0">
                <a:solidFill>
                  <a:srgbClr val="3333CC"/>
                </a:solidFill>
              </a:rPr>
              <a:t>UNDP-Kazak Partnership – July 2017</a:t>
            </a:r>
          </a:p>
          <a:p>
            <a:endParaRPr lang="en-GB" sz="2400" b="1" dirty="0" smtClean="0">
              <a:solidFill>
                <a:srgbClr val="3333CC"/>
              </a:solidFill>
            </a:endParaRPr>
          </a:p>
          <a:p>
            <a:pPr marL="317500" lvl="3" indent="0">
              <a:buNone/>
            </a:pPr>
            <a:r>
              <a:rPr lang="en-GB" sz="2000" b="1" dirty="0" smtClean="0">
                <a:solidFill>
                  <a:srgbClr val="3333CC"/>
                </a:solidFill>
              </a:rPr>
              <a:t>Workshop on Integrating SDG into National development planning process</a:t>
            </a:r>
          </a:p>
          <a:p>
            <a:pPr lvl="3"/>
            <a:endParaRPr lang="en-GB" sz="2000" b="1" dirty="0">
              <a:solidFill>
                <a:srgbClr val="3333CC"/>
              </a:solidFill>
            </a:endParaRPr>
          </a:p>
          <a:p>
            <a:pPr lvl="0"/>
            <a:r>
              <a:rPr lang="en-GB" sz="1800" b="1" dirty="0" smtClean="0">
                <a:solidFill>
                  <a:srgbClr val="3333CC"/>
                </a:solidFill>
              </a:rPr>
              <a:t>Purpose</a:t>
            </a:r>
          </a:p>
          <a:p>
            <a:pPr lvl="0"/>
            <a:endParaRPr lang="en-GB" sz="1800" b="1" dirty="0" smtClean="0">
              <a:solidFill>
                <a:srgbClr val="3333CC"/>
              </a:solidFill>
            </a:endParaRPr>
          </a:p>
          <a:p>
            <a:pPr lvl="3"/>
            <a:r>
              <a:rPr lang="en-GB" sz="1800" b="1" dirty="0" smtClean="0">
                <a:solidFill>
                  <a:srgbClr val="3333CC"/>
                </a:solidFill>
              </a:rPr>
              <a:t>Assess </a:t>
            </a:r>
            <a:r>
              <a:rPr lang="en-GB" sz="1800" b="1" dirty="0">
                <a:solidFill>
                  <a:srgbClr val="3333CC"/>
                </a:solidFill>
              </a:rPr>
              <a:t>the linkages between the National Development Strategy and the SDGs</a:t>
            </a:r>
          </a:p>
          <a:p>
            <a:pPr lvl="3"/>
            <a:r>
              <a:rPr lang="en-GB" sz="1800" b="1" dirty="0">
                <a:solidFill>
                  <a:srgbClr val="CC3300"/>
                </a:solidFill>
              </a:rPr>
              <a:t>Identify existing Data Gaps and Challenges</a:t>
            </a:r>
          </a:p>
          <a:p>
            <a:pPr lvl="3"/>
            <a:r>
              <a:rPr lang="en-GB" sz="1800" b="1" dirty="0">
                <a:solidFill>
                  <a:srgbClr val="3333CC"/>
                </a:solidFill>
              </a:rPr>
              <a:t>Disseminate Results from the </a:t>
            </a:r>
            <a:r>
              <a:rPr lang="en-GB" sz="1800" b="1" dirty="0">
                <a:solidFill>
                  <a:srgbClr val="CC3300"/>
                </a:solidFill>
              </a:rPr>
              <a:t>Rapid Integrated </a:t>
            </a:r>
            <a:r>
              <a:rPr lang="en-GB" sz="1800" b="1" dirty="0" smtClean="0">
                <a:solidFill>
                  <a:srgbClr val="CC3300"/>
                </a:solidFill>
              </a:rPr>
              <a:t>Ass</a:t>
            </a:r>
            <a:r>
              <a:rPr lang="en-GB" sz="1800" b="1" dirty="0" smtClean="0">
                <a:solidFill>
                  <a:srgbClr val="3333CC"/>
                </a:solidFill>
              </a:rPr>
              <a:t>essment (Gaps in National Strategies both policy/data</a:t>
            </a:r>
            <a:endParaRPr lang="en-GB" sz="1800" b="1" dirty="0">
              <a:solidFill>
                <a:srgbClr val="3333CC"/>
              </a:solidFill>
            </a:endParaRPr>
          </a:p>
          <a:p>
            <a:pPr lvl="3"/>
            <a:r>
              <a:rPr lang="en-GB" sz="1800" b="1" dirty="0">
                <a:solidFill>
                  <a:srgbClr val="3333CC"/>
                </a:solidFill>
              </a:rPr>
              <a:t>Come up with key recommendations to harmonize SDGs (as well as Africa Vision 2063 and the Samoa Pathway) into planning processes</a:t>
            </a:r>
          </a:p>
          <a:p>
            <a:pPr lvl="3"/>
            <a:r>
              <a:rPr lang="en-GB" sz="1800" b="1" dirty="0">
                <a:solidFill>
                  <a:srgbClr val="3333CC"/>
                </a:solidFill>
              </a:rPr>
              <a:t>Initial recommendations on indicator harmonization / alignment to add in reporting</a:t>
            </a:r>
          </a:p>
          <a:p>
            <a:pPr lvl="3"/>
            <a:r>
              <a:rPr lang="en-GB" sz="1800" b="1" dirty="0">
                <a:solidFill>
                  <a:srgbClr val="3333CC"/>
                </a:solidFill>
              </a:rPr>
              <a:t>Create Knowledge Sharing of Best Practice and Lessons Learnt (</a:t>
            </a:r>
            <a:r>
              <a:rPr lang="en-GB" sz="1800" b="1" dirty="0" err="1" smtClean="0">
                <a:solidFill>
                  <a:srgbClr val="3333CC"/>
                </a:solidFill>
              </a:rPr>
              <a:t>eg</a:t>
            </a:r>
            <a:r>
              <a:rPr lang="en-GB" sz="1800" b="1" dirty="0" smtClean="0">
                <a:solidFill>
                  <a:srgbClr val="3333CC"/>
                </a:solidFill>
              </a:rPr>
              <a:t>:  </a:t>
            </a:r>
            <a:r>
              <a:rPr lang="en-GB" sz="1800" b="1" dirty="0" smtClean="0">
                <a:solidFill>
                  <a:srgbClr val="CC3300"/>
                </a:solidFill>
              </a:rPr>
              <a:t>Education integration of SDG into PPBB)</a:t>
            </a:r>
          </a:p>
          <a:p>
            <a:pPr lvl="3"/>
            <a:endParaRPr lang="en-GB" sz="2000" dirty="0" smtClean="0"/>
          </a:p>
          <a:p>
            <a:pPr lvl="3"/>
            <a:endParaRPr lang="en-GB" sz="2000" dirty="0" smtClean="0"/>
          </a:p>
          <a:p>
            <a:endParaRPr lang="en-GB" dirty="0"/>
          </a:p>
        </p:txBody>
      </p:sp>
      <p:sp>
        <p:nvSpPr>
          <p:cNvPr id="4" name="Slide Number Placeholder 3"/>
          <p:cNvSpPr>
            <a:spLocks noGrp="1"/>
          </p:cNvSpPr>
          <p:nvPr>
            <p:ph type="sldNum" sz="quarter" idx="10"/>
          </p:nvPr>
        </p:nvSpPr>
        <p:spPr/>
        <p:txBody>
          <a:bodyPr/>
          <a:lstStyle/>
          <a:p>
            <a:pPr>
              <a:defRPr/>
            </a:pPr>
            <a:fld id="{C662ED3B-680A-461D-81B7-35CA0D1E3CE4}" type="slidenum">
              <a:rPr lang="en-US" smtClean="0"/>
              <a:pPr>
                <a:defRPr/>
              </a:pPr>
              <a:t>10</a:t>
            </a:fld>
            <a:endParaRPr lang="en-US"/>
          </a:p>
        </p:txBody>
      </p:sp>
    </p:spTree>
    <p:extLst>
      <p:ext uri="{BB962C8B-B14F-4D97-AF65-F5344CB8AC3E}">
        <p14:creationId xmlns:p14="http://schemas.microsoft.com/office/powerpoint/2010/main" val="423693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3" y="717550"/>
            <a:ext cx="9526587" cy="917286"/>
          </a:xfrm>
        </p:spPr>
        <p:txBody>
          <a:bodyPr/>
          <a:lstStyle/>
          <a:p>
            <a:pPr algn="ctr"/>
            <a:r>
              <a:rPr lang="en-GB" dirty="0"/>
              <a:t>Dialogue for Integrating SDG and Agenda 2063 into National development Planning </a:t>
            </a:r>
            <a:r>
              <a:rPr lang="en-GB" dirty="0" smtClean="0"/>
              <a:t>Processes</a:t>
            </a:r>
            <a:br>
              <a:rPr lang="en-GB" dirty="0" smtClean="0"/>
            </a:br>
            <a:endParaRPr lang="en-GB" dirty="0"/>
          </a:p>
        </p:txBody>
      </p:sp>
      <p:sp>
        <p:nvSpPr>
          <p:cNvPr id="3" name="Content Placeholder 2"/>
          <p:cNvSpPr>
            <a:spLocks noGrp="1"/>
          </p:cNvSpPr>
          <p:nvPr>
            <p:ph idx="1"/>
          </p:nvPr>
        </p:nvSpPr>
        <p:spPr>
          <a:xfrm>
            <a:off x="149225" y="1634835"/>
            <a:ext cx="9526588" cy="2954655"/>
          </a:xfrm>
        </p:spPr>
        <p:txBody>
          <a:bodyPr/>
          <a:lstStyle/>
          <a:p>
            <a:r>
              <a:rPr lang="en-GB" sz="2400" b="1" dirty="0">
                <a:solidFill>
                  <a:srgbClr val="0000FF"/>
                </a:solidFill>
              </a:rPr>
              <a:t>Output </a:t>
            </a:r>
            <a:r>
              <a:rPr lang="en-GB" sz="2400" dirty="0">
                <a:solidFill>
                  <a:srgbClr val="0000FF"/>
                </a:solidFill>
              </a:rPr>
              <a:t>National Dialogue on Integrating SDGs into National Plans and Budget with the aim to strengthen capacities of relevant ministries and agencies to mainstream and accelerate, implement, monitor and report on the </a:t>
            </a:r>
            <a:r>
              <a:rPr lang="en-GB" sz="2400" dirty="0" smtClean="0">
                <a:solidFill>
                  <a:srgbClr val="0000FF"/>
                </a:solidFill>
              </a:rPr>
              <a:t>SDGs</a:t>
            </a:r>
          </a:p>
          <a:p>
            <a:endParaRPr lang="en-GB" sz="2400" dirty="0">
              <a:solidFill>
                <a:srgbClr val="0000FF"/>
              </a:solidFill>
            </a:endParaRPr>
          </a:p>
          <a:p>
            <a:r>
              <a:rPr lang="en-GB" sz="2400" dirty="0" smtClean="0">
                <a:solidFill>
                  <a:srgbClr val="0000FF"/>
                </a:solidFill>
              </a:rPr>
              <a:t>Vision 2032</a:t>
            </a:r>
          </a:p>
          <a:p>
            <a:r>
              <a:rPr lang="en-GB" sz="2400" dirty="0" smtClean="0">
                <a:solidFill>
                  <a:srgbClr val="0000FF"/>
                </a:solidFill>
              </a:rPr>
              <a:t>Sector Strategies</a:t>
            </a:r>
          </a:p>
          <a:p>
            <a:r>
              <a:rPr lang="en-GB" sz="2400" dirty="0" smtClean="0">
                <a:solidFill>
                  <a:srgbClr val="0000FF"/>
                </a:solidFill>
              </a:rPr>
              <a:t>National Development Strategy 20198-2022</a:t>
            </a:r>
            <a:endParaRPr lang="en-GB" sz="2400" dirty="0">
              <a:solidFill>
                <a:srgbClr val="0000FF"/>
              </a:solidFill>
            </a:endParaRPr>
          </a:p>
        </p:txBody>
      </p:sp>
      <p:sp>
        <p:nvSpPr>
          <p:cNvPr id="4" name="Slide Number Placeholder 3"/>
          <p:cNvSpPr>
            <a:spLocks noGrp="1"/>
          </p:cNvSpPr>
          <p:nvPr>
            <p:ph type="sldNum" sz="quarter" idx="10"/>
          </p:nvPr>
        </p:nvSpPr>
        <p:spPr/>
        <p:txBody>
          <a:bodyPr/>
          <a:lstStyle/>
          <a:p>
            <a:pPr>
              <a:defRPr/>
            </a:pPr>
            <a:fld id="{C662ED3B-680A-461D-81B7-35CA0D1E3CE4}" type="slidenum">
              <a:rPr lang="en-US" smtClean="0"/>
              <a:pPr>
                <a:defRPr/>
              </a:pPr>
              <a:t>11</a:t>
            </a:fld>
            <a:endParaRPr lang="en-US"/>
          </a:p>
        </p:txBody>
      </p:sp>
    </p:spTree>
    <p:extLst>
      <p:ext uri="{BB962C8B-B14F-4D97-AF65-F5344CB8AC3E}">
        <p14:creationId xmlns:p14="http://schemas.microsoft.com/office/powerpoint/2010/main" val="330315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rgbClr val="000000">
                    <a:lumMod val="50000"/>
                    <a:lumOff val="50000"/>
                  </a:srgbClr>
                </a:solidFill>
              </a:rPr>
              <a:t>Ministry of Finance, Trade and Economic Planning</a:t>
            </a:r>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40BAD2"/>
                </a:solidFill>
              </a:rPr>
              <a:pPr/>
              <a:t>12</a:t>
            </a:fld>
            <a:endParaRPr lang="en-US" dirty="0">
              <a:solidFill>
                <a:srgbClr val="40BAD2"/>
              </a:solidFill>
            </a:endParaRPr>
          </a:p>
        </p:txBody>
      </p:sp>
      <p:graphicFrame>
        <p:nvGraphicFramePr>
          <p:cNvPr id="4" name="Content Placeholder 3"/>
          <p:cNvGraphicFramePr>
            <a:graphicFrameLocks noGrp="1"/>
          </p:cNvGraphicFramePr>
          <p:nvPr>
            <p:ph idx="4294967295"/>
            <p:extLst/>
          </p:nvPr>
        </p:nvGraphicFramePr>
        <p:xfrm>
          <a:off x="3962400" y="863603"/>
          <a:ext cx="59436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99061" y="1325882"/>
            <a:ext cx="3479483" cy="1386841"/>
          </a:xfrm>
        </p:spPr>
        <p:txBody>
          <a:bodyPr>
            <a:normAutofit fontScale="90000"/>
          </a:bodyPr>
          <a:lstStyle/>
          <a:p>
            <a:r>
              <a:rPr lang="en-US" dirty="0" smtClean="0"/>
              <a:t>Converting </a:t>
            </a:r>
            <a:r>
              <a:rPr lang="en-US" dirty="0"/>
              <a:t>Vision </a:t>
            </a:r>
            <a:r>
              <a:rPr lang="en-US" dirty="0" smtClean="0"/>
              <a:t>2032 </a:t>
            </a:r>
            <a:r>
              <a:rPr lang="en-US" dirty="0"/>
              <a:t>into a reality</a:t>
            </a:r>
          </a:p>
        </p:txBody>
      </p:sp>
      <p:graphicFrame>
        <p:nvGraphicFramePr>
          <p:cNvPr id="5" name="Diagram 4"/>
          <p:cNvGraphicFramePr/>
          <p:nvPr>
            <p:extLst>
              <p:ext uri="{D42A27DB-BD31-4B8C-83A1-F6EECF244321}">
                <p14:modId xmlns:p14="http://schemas.microsoft.com/office/powerpoint/2010/main" val="17618363"/>
              </p:ext>
            </p:extLst>
          </p:nvPr>
        </p:nvGraphicFramePr>
        <p:xfrm>
          <a:off x="2949623" y="177424"/>
          <a:ext cx="6498041" cy="61789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0899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UNDP COUNTRY PROGRAMME AND SUPPORT TO INSTITUTIONS</a:t>
            </a:r>
            <a:endParaRPr lang="en-GB" dirty="0"/>
          </a:p>
        </p:txBody>
      </p:sp>
      <p:sp>
        <p:nvSpPr>
          <p:cNvPr id="3" name="Content Placeholder 2"/>
          <p:cNvSpPr>
            <a:spLocks noGrp="1"/>
          </p:cNvSpPr>
          <p:nvPr>
            <p:ph idx="1"/>
          </p:nvPr>
        </p:nvSpPr>
        <p:spPr>
          <a:xfrm>
            <a:off x="149225" y="1338263"/>
            <a:ext cx="9526588" cy="4770537"/>
          </a:xfrm>
        </p:spPr>
        <p:txBody>
          <a:bodyPr/>
          <a:lstStyle/>
          <a:p>
            <a:r>
              <a:rPr lang="en-GB" b="1" dirty="0" smtClean="0">
                <a:solidFill>
                  <a:srgbClr val="0070C0"/>
                </a:solidFill>
              </a:rPr>
              <a:t>Poverty and Environment Focus.</a:t>
            </a:r>
          </a:p>
          <a:p>
            <a:endParaRPr lang="en-GB" dirty="0">
              <a:solidFill>
                <a:srgbClr val="0070C0"/>
              </a:solidFill>
            </a:endParaRPr>
          </a:p>
          <a:p>
            <a:r>
              <a:rPr lang="en-GB" dirty="0" smtClean="0">
                <a:solidFill>
                  <a:srgbClr val="0070C0"/>
                </a:solidFill>
              </a:rPr>
              <a:t>M &amp; E of 2017-2020 CPD</a:t>
            </a:r>
          </a:p>
          <a:p>
            <a:endParaRPr lang="en-GB" dirty="0">
              <a:solidFill>
                <a:srgbClr val="0070C0"/>
              </a:solidFill>
            </a:endParaRPr>
          </a:p>
          <a:p>
            <a:r>
              <a:rPr lang="en-GB" sz="2000" dirty="0">
                <a:solidFill>
                  <a:srgbClr val="0070C0"/>
                </a:solidFill>
              </a:rPr>
              <a:t>UNDP will ensure that project monitoring and evaluation frameworks are in place and aligned with programme priorities, including strengthening the capacities of implementing partners in data collection and usage. UNDP will establish and manage a cost-shared project monitoring and evaluation function supporting the baseline, project and impact evaluations. </a:t>
            </a:r>
            <a:r>
              <a:rPr lang="en-GB" sz="2000" b="1" i="1" dirty="0">
                <a:solidFill>
                  <a:srgbClr val="C00000"/>
                </a:solidFill>
              </a:rPr>
              <a:t>The emphasis will be on data disaggregation to allow better monitoring and targeting. </a:t>
            </a:r>
            <a:r>
              <a:rPr lang="en-GB" sz="2000" dirty="0">
                <a:solidFill>
                  <a:srgbClr val="0070C0"/>
                </a:solidFill>
              </a:rPr>
              <a:t>Partners will be involved in joint monitoring visits and mid-year reviews, as well as assurance activities to promote understanding of the relevance of monitoring and evaluation activities and to improve results-based management </a:t>
            </a:r>
          </a:p>
          <a:p>
            <a:endParaRPr lang="en-GB" dirty="0"/>
          </a:p>
        </p:txBody>
      </p:sp>
      <p:sp>
        <p:nvSpPr>
          <p:cNvPr id="4" name="Slide Number Placeholder 3"/>
          <p:cNvSpPr>
            <a:spLocks noGrp="1"/>
          </p:cNvSpPr>
          <p:nvPr>
            <p:ph type="sldNum" sz="quarter" idx="10"/>
          </p:nvPr>
        </p:nvSpPr>
        <p:spPr/>
        <p:txBody>
          <a:bodyPr/>
          <a:lstStyle/>
          <a:p>
            <a:pPr>
              <a:defRPr/>
            </a:pPr>
            <a:fld id="{C662ED3B-680A-461D-81B7-35CA0D1E3CE4}" type="slidenum">
              <a:rPr lang="en-US" smtClean="0"/>
              <a:pPr>
                <a:defRPr/>
              </a:pPr>
              <a:t>13</a:t>
            </a:fld>
            <a:endParaRPr lang="en-US"/>
          </a:p>
        </p:txBody>
      </p:sp>
    </p:spTree>
    <p:extLst>
      <p:ext uri="{BB962C8B-B14F-4D97-AF65-F5344CB8AC3E}">
        <p14:creationId xmlns:p14="http://schemas.microsoft.com/office/powerpoint/2010/main" val="379352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3" y="717550"/>
            <a:ext cx="9526587" cy="307777"/>
          </a:xfrm>
        </p:spPr>
        <p:txBody>
          <a:bodyPr/>
          <a:lstStyle/>
          <a:p>
            <a:pPr algn="ctr"/>
            <a:r>
              <a:rPr lang="en-GB" dirty="0" smtClean="0"/>
              <a:t>ADHOC Support on Data for Sustainable Development/SDG</a:t>
            </a:r>
            <a:endParaRPr lang="en-GB" dirty="0"/>
          </a:p>
        </p:txBody>
      </p:sp>
      <p:sp>
        <p:nvSpPr>
          <p:cNvPr id="3" name="Content Placeholder 2"/>
          <p:cNvSpPr>
            <a:spLocks noGrp="1"/>
          </p:cNvSpPr>
          <p:nvPr>
            <p:ph idx="1"/>
          </p:nvPr>
        </p:nvSpPr>
        <p:spPr>
          <a:xfrm>
            <a:off x="149225" y="1338263"/>
            <a:ext cx="9526588" cy="3354765"/>
          </a:xfrm>
        </p:spPr>
        <p:txBody>
          <a:bodyPr/>
          <a:lstStyle/>
          <a:p>
            <a:endParaRPr lang="en-GB" dirty="0"/>
          </a:p>
          <a:p>
            <a:r>
              <a:rPr lang="en-GB" sz="2400" dirty="0" smtClean="0">
                <a:solidFill>
                  <a:srgbClr val="002060"/>
                </a:solidFill>
              </a:rPr>
              <a:t>Big Data using satellite (UK Space Agency/Institute </a:t>
            </a:r>
            <a:r>
              <a:rPr lang="en-GB" sz="2400" dirty="0">
                <a:solidFill>
                  <a:srgbClr val="002060"/>
                </a:solidFill>
              </a:rPr>
              <a:t>of Environmental Analytics </a:t>
            </a:r>
            <a:r>
              <a:rPr lang="en-GB" sz="2400" dirty="0" smtClean="0">
                <a:solidFill>
                  <a:srgbClr val="002060"/>
                </a:solidFill>
              </a:rPr>
              <a:t>)</a:t>
            </a:r>
          </a:p>
          <a:p>
            <a:r>
              <a:rPr lang="en-GB" sz="2400" dirty="0" smtClean="0">
                <a:solidFill>
                  <a:srgbClr val="002060"/>
                </a:solidFill>
              </a:rPr>
              <a:t>Anti- Corruption Survey</a:t>
            </a:r>
          </a:p>
          <a:p>
            <a:r>
              <a:rPr lang="en-GB" sz="2400" dirty="0" smtClean="0">
                <a:solidFill>
                  <a:srgbClr val="002060"/>
                </a:solidFill>
              </a:rPr>
              <a:t>Marine Spatial Planning – </a:t>
            </a:r>
          </a:p>
          <a:p>
            <a:r>
              <a:rPr lang="en-GB" sz="2400" dirty="0" smtClean="0">
                <a:solidFill>
                  <a:srgbClr val="002060"/>
                </a:solidFill>
              </a:rPr>
              <a:t>Environmental Information System (Database)</a:t>
            </a:r>
          </a:p>
          <a:p>
            <a:endParaRPr lang="en-GB" sz="2400" dirty="0" smtClean="0">
              <a:solidFill>
                <a:srgbClr val="002060"/>
              </a:solidFill>
            </a:endParaRPr>
          </a:p>
          <a:p>
            <a:endParaRPr lang="en-GB" sz="2400" dirty="0">
              <a:solidFill>
                <a:srgbClr val="002060"/>
              </a:solidFill>
            </a:endParaRPr>
          </a:p>
          <a:p>
            <a:endParaRPr lang="en-GB" sz="2400" dirty="0">
              <a:solidFill>
                <a:srgbClr val="002060"/>
              </a:solidFill>
            </a:endParaRPr>
          </a:p>
        </p:txBody>
      </p:sp>
      <p:sp>
        <p:nvSpPr>
          <p:cNvPr id="4" name="Slide Number Placeholder 3"/>
          <p:cNvSpPr>
            <a:spLocks noGrp="1"/>
          </p:cNvSpPr>
          <p:nvPr>
            <p:ph type="sldNum" sz="quarter" idx="10"/>
          </p:nvPr>
        </p:nvSpPr>
        <p:spPr/>
        <p:txBody>
          <a:bodyPr/>
          <a:lstStyle/>
          <a:p>
            <a:pPr>
              <a:defRPr/>
            </a:pPr>
            <a:fld id="{C662ED3B-680A-461D-81B7-35CA0D1E3CE4}" type="slidenum">
              <a:rPr lang="en-US" smtClean="0"/>
              <a:pPr>
                <a:defRPr/>
              </a:pPr>
              <a:t>14</a:t>
            </a:fld>
            <a:endParaRPr lang="en-US"/>
          </a:p>
        </p:txBody>
      </p:sp>
    </p:spTree>
    <p:extLst>
      <p:ext uri="{BB962C8B-B14F-4D97-AF65-F5344CB8AC3E}">
        <p14:creationId xmlns:p14="http://schemas.microsoft.com/office/powerpoint/2010/main" val="307150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7"/>
          <p:cNvSpPr>
            <a:spLocks noChangeArrowheads="1"/>
          </p:cNvSpPr>
          <p:nvPr/>
        </p:nvSpPr>
        <p:spPr bwMode="auto">
          <a:xfrm>
            <a:off x="658839" y="882650"/>
            <a:ext cx="8999512" cy="738664"/>
          </a:xfrm>
          <a:prstGeom prst="rect">
            <a:avLst/>
          </a:prstGeom>
          <a:noFill/>
          <a:ln w="9525">
            <a:noFill/>
            <a:miter lim="800000"/>
            <a:headEnd/>
            <a:tailEnd/>
          </a:ln>
        </p:spPr>
        <p:txBody>
          <a:bodyPr wrap="square" lIns="0" tIns="0" rIns="0" bIns="0">
            <a:spAutoFit/>
          </a:bodyPr>
          <a:lstStyle/>
          <a:p>
            <a:pPr defTabSz="957263"/>
            <a:r>
              <a:rPr lang="en-US" sz="2400" b="1" u="none" dirty="0" smtClean="0">
                <a:solidFill>
                  <a:srgbClr val="3333CC"/>
                </a:solidFill>
              </a:rPr>
              <a:t>Trust no other source ..except your own reliable disaggregated data)</a:t>
            </a:r>
            <a:endParaRPr lang="en-US" sz="2400" b="1" u="none" dirty="0">
              <a:solidFill>
                <a:srgbClr val="3333CC"/>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37" y="1898280"/>
            <a:ext cx="8516203" cy="4790364"/>
          </a:xfrm>
          <a:prstGeom prst="rect">
            <a:avLst/>
          </a:prstGeom>
        </p:spPr>
      </p:pic>
    </p:spTree>
    <p:extLst>
      <p:ext uri="{BB962C8B-B14F-4D97-AF65-F5344CB8AC3E}">
        <p14:creationId xmlns:p14="http://schemas.microsoft.com/office/powerpoint/2010/main" val="1139345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492716" y="1711902"/>
            <a:ext cx="7540448" cy="3045142"/>
          </a:xfrm>
          <a:prstGeom prst="rect">
            <a:avLst/>
          </a:prstGeom>
          <a:noFill/>
          <a:ln w="9525">
            <a:noFill/>
            <a:miter lim="800000"/>
            <a:headEnd/>
            <a:tailEnd/>
          </a:ln>
        </p:spPr>
        <p:txBody>
          <a:bodyPr wrap="square" lIns="89611" tIns="44806" rIns="89611" bIns="44806">
            <a:spAutoFit/>
          </a:bodyPr>
          <a:lstStyle/>
          <a:p>
            <a:pPr algn="ctr" defTabSz="895350"/>
            <a:r>
              <a:rPr kumimoji="1" lang="en-US" sz="3200" b="1" u="none" dirty="0" smtClean="0">
                <a:solidFill>
                  <a:srgbClr val="A50021"/>
                </a:solidFill>
              </a:rPr>
              <a:t>Thank you for your attention</a:t>
            </a:r>
          </a:p>
          <a:p>
            <a:pPr algn="ctr" defTabSz="895350"/>
            <a:endParaRPr kumimoji="1" lang="en-US" sz="3200" b="1" u="none" dirty="0">
              <a:solidFill>
                <a:srgbClr val="A50021"/>
              </a:solidFill>
            </a:endParaRPr>
          </a:p>
          <a:p>
            <a:pPr algn="ctr" defTabSz="895350"/>
            <a:endParaRPr kumimoji="1" lang="en-US" sz="3200" b="1" u="none" dirty="0" smtClean="0">
              <a:solidFill>
                <a:srgbClr val="A50021"/>
              </a:solidFill>
            </a:endParaRPr>
          </a:p>
          <a:p>
            <a:pPr algn="ctr" defTabSz="895350"/>
            <a:endParaRPr kumimoji="1" lang="en-US" sz="3200" b="1" u="none" dirty="0">
              <a:solidFill>
                <a:srgbClr val="A50021"/>
              </a:solidFill>
            </a:endParaRPr>
          </a:p>
          <a:p>
            <a:pPr algn="ctr" defTabSz="895350"/>
            <a:endParaRPr kumimoji="1" lang="en-US" sz="3200" b="1" u="none" dirty="0" smtClean="0">
              <a:solidFill>
                <a:srgbClr val="A50021"/>
              </a:solidFill>
            </a:endParaRPr>
          </a:p>
          <a:p>
            <a:pPr algn="ctr" defTabSz="895350"/>
            <a:endParaRPr kumimoji="1" lang="en-US" sz="3200" b="1" u="none" dirty="0" smtClean="0">
              <a:solidFill>
                <a:srgbClr val="A5002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3" y="717551"/>
            <a:ext cx="9526587" cy="738664"/>
          </a:xfrm>
        </p:spPr>
        <p:txBody>
          <a:bodyPr/>
          <a:lstStyle/>
          <a:p>
            <a:pPr algn="ctr"/>
            <a:r>
              <a:rPr lang="en-GB" sz="2400" dirty="0"/>
              <a:t>Contents</a:t>
            </a:r>
            <a:br>
              <a:rPr lang="en-GB" sz="2400" dirty="0"/>
            </a:br>
            <a:endParaRPr lang="en-GB" sz="2400" dirty="0"/>
          </a:p>
        </p:txBody>
      </p:sp>
      <p:sp>
        <p:nvSpPr>
          <p:cNvPr id="3" name="Content Placeholder 2"/>
          <p:cNvSpPr>
            <a:spLocks noGrp="1"/>
          </p:cNvSpPr>
          <p:nvPr>
            <p:ph idx="1"/>
          </p:nvPr>
        </p:nvSpPr>
        <p:spPr>
          <a:xfrm>
            <a:off x="149225" y="964191"/>
            <a:ext cx="9526588" cy="6771084"/>
          </a:xfrm>
        </p:spPr>
        <p:txBody>
          <a:bodyPr/>
          <a:lstStyle/>
          <a:p>
            <a:pPr>
              <a:buFont typeface="Wingdings" panose="05000000000000000000" pitchFamily="2" charset="2"/>
              <a:buChar char="v"/>
            </a:pPr>
            <a:endParaRPr lang="en-GB" sz="2000" b="1" dirty="0">
              <a:solidFill>
                <a:srgbClr val="3333CC"/>
              </a:solidFill>
            </a:endParaRPr>
          </a:p>
          <a:p>
            <a:pPr lvl="2">
              <a:buFont typeface="Wingdings" panose="05000000000000000000" pitchFamily="2" charset="2"/>
              <a:buChar char="v"/>
            </a:pPr>
            <a:r>
              <a:rPr lang="en-GB" sz="2000" b="1" dirty="0" smtClean="0">
                <a:solidFill>
                  <a:srgbClr val="3333CC"/>
                </a:solidFill>
              </a:rPr>
              <a:t>  SDG Awareness </a:t>
            </a:r>
          </a:p>
          <a:p>
            <a:pPr marL="155575" lvl="2" indent="0">
              <a:buNone/>
            </a:pPr>
            <a:endParaRPr lang="en-GB" sz="2000" b="1" dirty="0" smtClean="0">
              <a:solidFill>
                <a:srgbClr val="3333CC"/>
              </a:solidFill>
            </a:endParaRPr>
          </a:p>
          <a:p>
            <a:pPr lvl="2">
              <a:buFont typeface="Wingdings" panose="05000000000000000000" pitchFamily="2" charset="2"/>
              <a:buChar char="v"/>
            </a:pPr>
            <a:r>
              <a:rPr lang="en-GB" sz="2000" b="1" dirty="0" smtClean="0">
                <a:solidFill>
                  <a:srgbClr val="3333CC"/>
                </a:solidFill>
              </a:rPr>
              <a:t>  Prioritization workshop</a:t>
            </a:r>
          </a:p>
          <a:p>
            <a:pPr marL="155575" lvl="2" indent="0">
              <a:buNone/>
            </a:pPr>
            <a:endParaRPr lang="en-GB" sz="2000" b="1" dirty="0" smtClean="0">
              <a:solidFill>
                <a:srgbClr val="3333CC"/>
              </a:solidFill>
            </a:endParaRPr>
          </a:p>
          <a:p>
            <a:pPr lvl="2">
              <a:buFont typeface="Wingdings" panose="05000000000000000000" pitchFamily="2" charset="2"/>
              <a:buChar char="v"/>
            </a:pPr>
            <a:r>
              <a:rPr lang="en-GB" sz="2000" b="1" dirty="0" smtClean="0">
                <a:solidFill>
                  <a:srgbClr val="3333CC"/>
                </a:solidFill>
              </a:rPr>
              <a:t>  VRCP </a:t>
            </a:r>
            <a:r>
              <a:rPr lang="en-GB" sz="2000" b="1" dirty="0" smtClean="0">
                <a:solidFill>
                  <a:srgbClr val="3333CC"/>
                </a:solidFill>
              </a:rPr>
              <a:t>/  </a:t>
            </a:r>
            <a:r>
              <a:rPr lang="en-GB" sz="2000" b="1" dirty="0" smtClean="0">
                <a:solidFill>
                  <a:srgbClr val="3333CC"/>
                </a:solidFill>
              </a:rPr>
              <a:t>Baseline Study</a:t>
            </a:r>
          </a:p>
          <a:p>
            <a:pPr lvl="2">
              <a:buFont typeface="Wingdings" panose="05000000000000000000" pitchFamily="2" charset="2"/>
              <a:buChar char="v"/>
            </a:pPr>
            <a:endParaRPr lang="en-GB" sz="2000" b="1" dirty="0">
              <a:solidFill>
                <a:srgbClr val="3333CC"/>
              </a:solidFill>
            </a:endParaRPr>
          </a:p>
          <a:p>
            <a:pPr lvl="2">
              <a:buFont typeface="Wingdings" panose="05000000000000000000" pitchFamily="2" charset="2"/>
              <a:buChar char="v"/>
            </a:pPr>
            <a:r>
              <a:rPr lang="en-GB" sz="2000" b="1" dirty="0" smtClean="0">
                <a:solidFill>
                  <a:srgbClr val="3333CC"/>
                </a:solidFill>
              </a:rPr>
              <a:t>  Domestication of SDG in local language</a:t>
            </a:r>
          </a:p>
          <a:p>
            <a:pPr lvl="2">
              <a:buFont typeface="Wingdings" panose="05000000000000000000" pitchFamily="2" charset="2"/>
              <a:buChar char="v"/>
            </a:pPr>
            <a:endParaRPr lang="en-GB" sz="2000" b="1" dirty="0" smtClean="0">
              <a:solidFill>
                <a:srgbClr val="3333CC"/>
              </a:solidFill>
            </a:endParaRPr>
          </a:p>
          <a:p>
            <a:pPr lvl="2">
              <a:buFont typeface="Wingdings" panose="05000000000000000000" pitchFamily="2" charset="2"/>
              <a:buChar char="v"/>
            </a:pPr>
            <a:r>
              <a:rPr lang="en-US" sz="2000" b="1" dirty="0" smtClean="0">
                <a:solidFill>
                  <a:srgbClr val="3333CC"/>
                </a:solidFill>
              </a:rPr>
              <a:t>  SDG </a:t>
            </a:r>
            <a:r>
              <a:rPr lang="en-US" sz="2000" b="1" dirty="0">
                <a:solidFill>
                  <a:srgbClr val="3333CC"/>
                </a:solidFill>
              </a:rPr>
              <a:t>Monitoring </a:t>
            </a:r>
            <a:r>
              <a:rPr lang="en-US" sz="2000" b="1" dirty="0" smtClean="0">
                <a:solidFill>
                  <a:srgbClr val="3333CC"/>
                </a:solidFill>
              </a:rPr>
              <a:t>Mechanism </a:t>
            </a:r>
            <a:r>
              <a:rPr lang="en-US" sz="2000" b="1" dirty="0" smtClean="0">
                <a:solidFill>
                  <a:srgbClr val="3333CC"/>
                </a:solidFill>
              </a:rPr>
              <a:t>(NOSCIS)</a:t>
            </a:r>
          </a:p>
          <a:p>
            <a:pPr lvl="2">
              <a:buFont typeface="Wingdings" panose="05000000000000000000" pitchFamily="2" charset="2"/>
              <a:buChar char="v"/>
            </a:pPr>
            <a:endParaRPr lang="en-US" sz="2000" b="1" dirty="0">
              <a:solidFill>
                <a:srgbClr val="3333CC"/>
              </a:solidFill>
            </a:endParaRPr>
          </a:p>
          <a:p>
            <a:pPr lvl="2">
              <a:buFont typeface="Wingdings" panose="05000000000000000000" pitchFamily="2" charset="2"/>
              <a:buChar char="v"/>
            </a:pPr>
            <a:r>
              <a:rPr lang="en-GB" sz="2000" b="1" dirty="0" smtClean="0">
                <a:solidFill>
                  <a:srgbClr val="3333CC"/>
                </a:solidFill>
              </a:rPr>
              <a:t>  Integration </a:t>
            </a:r>
            <a:r>
              <a:rPr lang="en-GB" sz="2000" b="1" dirty="0">
                <a:solidFill>
                  <a:srgbClr val="3333CC"/>
                </a:solidFill>
              </a:rPr>
              <a:t>of SDG in National </a:t>
            </a:r>
            <a:r>
              <a:rPr lang="en-GB" sz="2000" b="1" dirty="0" smtClean="0">
                <a:solidFill>
                  <a:srgbClr val="3333CC"/>
                </a:solidFill>
              </a:rPr>
              <a:t>Development</a:t>
            </a:r>
          </a:p>
          <a:p>
            <a:pPr lvl="2">
              <a:buFont typeface="Wingdings" panose="05000000000000000000" pitchFamily="2" charset="2"/>
              <a:buChar char="v"/>
            </a:pPr>
            <a:endParaRPr lang="en-GB" sz="2000" b="1" dirty="0" smtClean="0">
              <a:solidFill>
                <a:srgbClr val="3333CC"/>
              </a:solidFill>
            </a:endParaRPr>
          </a:p>
          <a:p>
            <a:pPr lvl="2">
              <a:buFont typeface="Wingdings" panose="05000000000000000000" pitchFamily="2" charset="2"/>
              <a:buChar char="v"/>
            </a:pPr>
            <a:r>
              <a:rPr lang="en-GB" sz="2000" b="1" dirty="0" smtClean="0">
                <a:solidFill>
                  <a:srgbClr val="3333CC"/>
                </a:solidFill>
              </a:rPr>
              <a:t>  UNDP Country </a:t>
            </a:r>
            <a:r>
              <a:rPr lang="en-GB" sz="2000" b="1" dirty="0" smtClean="0">
                <a:solidFill>
                  <a:srgbClr val="3333CC"/>
                </a:solidFill>
              </a:rPr>
              <a:t>Programming</a:t>
            </a:r>
          </a:p>
          <a:p>
            <a:pPr marL="155575" lvl="2" indent="0">
              <a:buNone/>
            </a:pPr>
            <a:endParaRPr lang="en-GB" sz="2000" b="1" dirty="0">
              <a:solidFill>
                <a:srgbClr val="3333CC"/>
              </a:solidFill>
            </a:endParaRPr>
          </a:p>
          <a:p>
            <a:pPr lvl="2">
              <a:buFont typeface="Wingdings" panose="05000000000000000000" pitchFamily="2" charset="2"/>
              <a:buChar char="v"/>
            </a:pPr>
            <a:r>
              <a:rPr lang="en-GB" sz="2000" b="1" dirty="0" smtClean="0">
                <a:solidFill>
                  <a:srgbClr val="3333CC"/>
                </a:solidFill>
              </a:rPr>
              <a:t>   Data  in support of SDGs (Various interventions)</a:t>
            </a:r>
            <a:endParaRPr lang="en-GB" sz="2000" b="1" dirty="0">
              <a:solidFill>
                <a:srgbClr val="3333CC"/>
              </a:solidFill>
            </a:endParaRPr>
          </a:p>
          <a:p>
            <a:pPr marL="155575" lvl="2" indent="0">
              <a:buNone/>
            </a:pPr>
            <a:endParaRPr lang="en-GB" sz="2000" b="1" dirty="0" smtClean="0">
              <a:solidFill>
                <a:srgbClr val="3333CC"/>
              </a:solidFill>
            </a:endParaRPr>
          </a:p>
          <a:p>
            <a:pPr marL="155575" lvl="2" indent="0">
              <a:buNone/>
            </a:pPr>
            <a:endParaRPr lang="en-GB" sz="2000" b="1" dirty="0" smtClean="0">
              <a:solidFill>
                <a:srgbClr val="3333CC"/>
              </a:solidFill>
            </a:endParaRPr>
          </a:p>
          <a:p>
            <a:pPr marL="155575" lvl="2" indent="0">
              <a:buNone/>
            </a:pPr>
            <a:endParaRPr lang="en-GB" sz="2000" b="1" dirty="0" smtClean="0">
              <a:solidFill>
                <a:srgbClr val="3333CC"/>
              </a:solidFill>
            </a:endParaRPr>
          </a:p>
          <a:p>
            <a:pPr marL="155575" lvl="2" indent="0">
              <a:buNone/>
            </a:pPr>
            <a:endParaRPr lang="en-GB" sz="2000" b="1" dirty="0" smtClean="0">
              <a:solidFill>
                <a:srgbClr val="3333CC"/>
              </a:solidFill>
            </a:endParaRPr>
          </a:p>
          <a:p>
            <a:pPr marL="155575" lvl="2" indent="0">
              <a:buNone/>
            </a:pPr>
            <a:endParaRPr lang="en-GB" sz="2000" b="1" dirty="0" smtClean="0">
              <a:solidFill>
                <a:srgbClr val="3333CC"/>
              </a:solidFill>
            </a:endParaRPr>
          </a:p>
          <a:p>
            <a:pPr lvl="2"/>
            <a:endParaRPr lang="en-GB" sz="2000" b="1" dirty="0">
              <a:solidFill>
                <a:srgbClr val="3333CC"/>
              </a:solidFill>
            </a:endParaRPr>
          </a:p>
        </p:txBody>
      </p:sp>
      <p:sp>
        <p:nvSpPr>
          <p:cNvPr id="4" name="Slide Number Placeholder 3"/>
          <p:cNvSpPr>
            <a:spLocks noGrp="1"/>
          </p:cNvSpPr>
          <p:nvPr>
            <p:ph type="sldNum" sz="quarter" idx="10"/>
          </p:nvPr>
        </p:nvSpPr>
        <p:spPr>
          <a:xfrm>
            <a:off x="7594600" y="6643688"/>
            <a:ext cx="2063750" cy="307777"/>
          </a:xfrm>
        </p:spPr>
        <p:txBody>
          <a:bodyPr/>
          <a:lstStyle/>
          <a:p>
            <a:pPr>
              <a:defRPr/>
            </a:pPr>
            <a:fld id="{C662ED3B-680A-461D-81B7-35CA0D1E3CE4}" type="slidenum">
              <a:rPr lang="en-US" sz="2000" b="1" smtClean="0">
                <a:solidFill>
                  <a:srgbClr val="3333CC"/>
                </a:solidFill>
              </a:rPr>
              <a:pPr>
                <a:defRPr/>
              </a:pPr>
              <a:t>1</a:t>
            </a:fld>
            <a:endParaRPr lang="en-US" sz="2000" b="1">
              <a:solidFill>
                <a:srgbClr val="3333CC"/>
              </a:solidFill>
            </a:endParaRPr>
          </a:p>
        </p:txBody>
      </p:sp>
    </p:spTree>
    <p:extLst>
      <p:ext uri="{BB962C8B-B14F-4D97-AF65-F5344CB8AC3E}">
        <p14:creationId xmlns:p14="http://schemas.microsoft.com/office/powerpoint/2010/main" val="261551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7"/>
          <p:cNvSpPr>
            <a:spLocks noChangeArrowheads="1"/>
          </p:cNvSpPr>
          <p:nvPr/>
        </p:nvSpPr>
        <p:spPr bwMode="auto">
          <a:xfrm>
            <a:off x="1115555" y="882650"/>
            <a:ext cx="8542795" cy="7755969"/>
          </a:xfrm>
          <a:prstGeom prst="rect">
            <a:avLst/>
          </a:prstGeom>
          <a:noFill/>
          <a:ln w="9525">
            <a:noFill/>
            <a:miter lim="800000"/>
            <a:headEnd/>
            <a:tailEnd/>
          </a:ln>
        </p:spPr>
        <p:txBody>
          <a:bodyPr wrap="square" lIns="0" tIns="0" rIns="0" bIns="0">
            <a:spAutoFit/>
          </a:bodyPr>
          <a:lstStyle/>
          <a:p>
            <a:pPr defTabSz="957263"/>
            <a:r>
              <a:rPr lang="en-US" sz="2400" b="1" u="none" dirty="0" smtClean="0">
                <a:solidFill>
                  <a:srgbClr val="3333CC"/>
                </a:solidFill>
              </a:rPr>
              <a:t>UNDP Support to SDG in Seychelles</a:t>
            </a:r>
          </a:p>
          <a:p>
            <a:pPr defTabSz="957263"/>
            <a:endParaRPr lang="en-US" sz="2400" b="1" u="none" dirty="0">
              <a:solidFill>
                <a:srgbClr val="3333CC"/>
              </a:solidFill>
            </a:endParaRPr>
          </a:p>
          <a:p>
            <a:pPr defTabSz="957263"/>
            <a:endParaRPr lang="en-US" sz="2400" b="1" u="none" dirty="0" smtClean="0">
              <a:solidFill>
                <a:srgbClr val="3333CC"/>
              </a:solidFill>
            </a:endParaRPr>
          </a:p>
          <a:p>
            <a:pPr defTabSz="957263"/>
            <a:r>
              <a:rPr lang="en-US" sz="2400" b="1" u="none" dirty="0" smtClean="0">
                <a:solidFill>
                  <a:srgbClr val="3333CC"/>
                </a:solidFill>
              </a:rPr>
              <a:t>SDG Symposium – September 2015 to coincide with adoption of Agenda 2030 at UNGA</a:t>
            </a:r>
          </a:p>
          <a:p>
            <a:pPr defTabSz="957263"/>
            <a:endParaRPr lang="en-US" sz="2400" b="1" u="none" dirty="0">
              <a:solidFill>
                <a:srgbClr val="3333CC"/>
              </a:solidFill>
            </a:endParaRPr>
          </a:p>
          <a:p>
            <a:pPr marL="800100" lvl="1" indent="-342900" defTabSz="957263">
              <a:buFont typeface="Arial" panose="020B0604020202020204" pitchFamily="34" charset="0"/>
              <a:buChar char="•"/>
            </a:pPr>
            <a:r>
              <a:rPr lang="en-US" sz="2400" b="1" u="none" dirty="0" smtClean="0">
                <a:solidFill>
                  <a:srgbClr val="3333CC"/>
                </a:solidFill>
              </a:rPr>
              <a:t>Awareness of Agenda 2030 (ensure it does not remains an MFA issue but t</a:t>
            </a:r>
            <a:r>
              <a:rPr lang="en-GB" sz="2400" b="1" u="none" dirty="0" smtClean="0">
                <a:solidFill>
                  <a:srgbClr val="3333CC"/>
                </a:solidFill>
              </a:rPr>
              <a:t>hat </a:t>
            </a:r>
            <a:r>
              <a:rPr lang="en-GB" sz="2400" b="1" u="none" dirty="0">
                <a:solidFill>
                  <a:srgbClr val="3333CC"/>
                </a:solidFill>
              </a:rPr>
              <a:t>all line ministries discuss the implications </a:t>
            </a:r>
            <a:r>
              <a:rPr lang="en-GB" sz="2400" b="1" u="none" dirty="0" smtClean="0">
                <a:solidFill>
                  <a:srgbClr val="3333CC"/>
                </a:solidFill>
              </a:rPr>
              <a:t>of SDG for Seychelles</a:t>
            </a:r>
            <a:r>
              <a:rPr lang="en-GB" sz="2400" dirty="0" smtClean="0"/>
              <a:t>. </a:t>
            </a:r>
            <a:endParaRPr lang="en-US" sz="2400" b="1" u="none" dirty="0" smtClean="0">
              <a:solidFill>
                <a:srgbClr val="3333CC"/>
              </a:solidFill>
            </a:endParaRPr>
          </a:p>
          <a:p>
            <a:pPr marL="342900" indent="-342900" defTabSz="957263">
              <a:buFontTx/>
              <a:buChar char="-"/>
            </a:pPr>
            <a:endParaRPr lang="en-US" sz="2400" b="1" u="none" dirty="0" smtClean="0">
              <a:solidFill>
                <a:srgbClr val="3333CC"/>
              </a:solidFill>
            </a:endParaRPr>
          </a:p>
          <a:p>
            <a:pPr marL="800100" lvl="1" indent="-342900" defTabSz="957263">
              <a:buFont typeface="Arial" panose="020B0604020202020204" pitchFamily="34" charset="0"/>
              <a:buChar char="•"/>
            </a:pPr>
            <a:r>
              <a:rPr lang="en-US" sz="2400" b="1" u="none" dirty="0" smtClean="0">
                <a:solidFill>
                  <a:srgbClr val="3333CC"/>
                </a:solidFill>
              </a:rPr>
              <a:t>Focus on each of the Goals and relevance to Seychelles</a:t>
            </a:r>
          </a:p>
          <a:p>
            <a:pPr marL="342900" indent="-342900" defTabSz="957263">
              <a:buFontTx/>
              <a:buChar char="-"/>
            </a:pPr>
            <a:endParaRPr lang="en-US" sz="2400" b="1" u="none" dirty="0">
              <a:solidFill>
                <a:srgbClr val="3333CC"/>
              </a:solidFill>
            </a:endParaRPr>
          </a:p>
          <a:p>
            <a:pPr marL="342900" indent="-342900" defTabSz="957263">
              <a:buFontTx/>
              <a:buChar char="-"/>
            </a:pPr>
            <a:endParaRPr lang="en-US" sz="2400" b="1" u="none" dirty="0" smtClean="0">
              <a:solidFill>
                <a:srgbClr val="3333CC"/>
              </a:solidFill>
            </a:endParaRPr>
          </a:p>
          <a:p>
            <a:pPr marL="800100" lvl="1" indent="-342900" defTabSz="957263">
              <a:buFontTx/>
              <a:buChar char="-"/>
            </a:pPr>
            <a:endParaRPr lang="en-US" sz="2400" b="1" u="none" dirty="0" smtClean="0">
              <a:solidFill>
                <a:srgbClr val="3333CC"/>
              </a:solidFill>
            </a:endParaRPr>
          </a:p>
          <a:p>
            <a:pPr marL="800100" lvl="1" indent="-342900" defTabSz="957263">
              <a:buFontTx/>
              <a:buChar char="-"/>
            </a:pPr>
            <a:endParaRPr lang="en-US" sz="2400" b="1" u="none" dirty="0">
              <a:solidFill>
                <a:srgbClr val="3333CC"/>
              </a:solidFill>
            </a:endParaRPr>
          </a:p>
          <a:p>
            <a:pPr defTabSz="957263"/>
            <a:endParaRPr lang="en-US" sz="2400" b="1" u="none" dirty="0" smtClean="0">
              <a:solidFill>
                <a:srgbClr val="3333CC"/>
              </a:solidFill>
            </a:endParaRPr>
          </a:p>
          <a:p>
            <a:pPr defTabSz="957263"/>
            <a:endParaRPr lang="en-US" sz="2400" b="1" u="none" dirty="0">
              <a:solidFill>
                <a:srgbClr val="3333CC"/>
              </a:solidFill>
            </a:endParaRPr>
          </a:p>
          <a:p>
            <a:pPr defTabSz="957263"/>
            <a:endParaRPr lang="en-US" sz="2400" b="1" u="none" dirty="0" smtClean="0">
              <a:solidFill>
                <a:srgbClr val="3333CC"/>
              </a:solidFill>
            </a:endParaRPr>
          </a:p>
          <a:p>
            <a:pPr defTabSz="957263"/>
            <a:endParaRPr lang="en-US" sz="2400" b="1" u="none" dirty="0">
              <a:solidFill>
                <a:srgbClr val="3333CC"/>
              </a:solidFill>
            </a:endParaRPr>
          </a:p>
          <a:p>
            <a:pPr defTabSz="957263"/>
            <a:r>
              <a:rPr lang="en-US" sz="2400" b="1" u="none" dirty="0" smtClean="0">
                <a:solidFill>
                  <a:srgbClr val="3333CC"/>
                </a:solidFill>
              </a:rPr>
              <a:t>…</a:t>
            </a:r>
            <a:endParaRPr lang="en-US" sz="2400" b="1" u="none" dirty="0">
              <a:solidFill>
                <a:srgbClr val="3333CC"/>
              </a:solidFill>
            </a:endParaRPr>
          </a:p>
        </p:txBody>
      </p:sp>
    </p:spTree>
    <p:extLst>
      <p:ext uri="{BB962C8B-B14F-4D97-AF65-F5344CB8AC3E}">
        <p14:creationId xmlns:p14="http://schemas.microsoft.com/office/powerpoint/2010/main" val="1466498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7"/>
          <p:cNvSpPr>
            <a:spLocks noChangeArrowheads="1"/>
          </p:cNvSpPr>
          <p:nvPr/>
        </p:nvSpPr>
        <p:spPr bwMode="auto">
          <a:xfrm>
            <a:off x="1115555" y="882650"/>
            <a:ext cx="8542795" cy="8125301"/>
          </a:xfrm>
          <a:prstGeom prst="rect">
            <a:avLst/>
          </a:prstGeom>
          <a:noFill/>
          <a:ln w="9525">
            <a:noFill/>
            <a:miter lim="800000"/>
            <a:headEnd/>
            <a:tailEnd/>
          </a:ln>
        </p:spPr>
        <p:txBody>
          <a:bodyPr wrap="square" lIns="0" tIns="0" rIns="0" bIns="0">
            <a:spAutoFit/>
          </a:bodyPr>
          <a:lstStyle/>
          <a:p>
            <a:pPr defTabSz="957263"/>
            <a:r>
              <a:rPr lang="en-US" sz="2400" b="1" u="none" dirty="0">
                <a:solidFill>
                  <a:srgbClr val="3333CC"/>
                </a:solidFill>
              </a:rPr>
              <a:t>UNDP Support to SDG in </a:t>
            </a:r>
            <a:r>
              <a:rPr lang="en-US" sz="2400" b="1" u="none" dirty="0" smtClean="0">
                <a:solidFill>
                  <a:srgbClr val="3333CC"/>
                </a:solidFill>
              </a:rPr>
              <a:t>Seychelles</a:t>
            </a:r>
          </a:p>
          <a:p>
            <a:pPr defTabSz="957263"/>
            <a:endParaRPr lang="en-US" sz="2400" b="1" u="none" dirty="0">
              <a:solidFill>
                <a:srgbClr val="3333CC"/>
              </a:solidFill>
            </a:endParaRPr>
          </a:p>
          <a:p>
            <a:pPr defTabSz="957263"/>
            <a:endParaRPr lang="en-US" sz="2400" b="1" u="none" dirty="0" smtClean="0">
              <a:solidFill>
                <a:srgbClr val="3333CC"/>
              </a:solidFill>
            </a:endParaRPr>
          </a:p>
          <a:p>
            <a:pPr defTabSz="957263"/>
            <a:r>
              <a:rPr lang="en-US" sz="2400" b="1" u="none" dirty="0" smtClean="0">
                <a:solidFill>
                  <a:srgbClr val="3333CC"/>
                </a:solidFill>
              </a:rPr>
              <a:t> </a:t>
            </a:r>
            <a:r>
              <a:rPr lang="en-US" sz="2400" b="1" u="none" dirty="0">
                <a:solidFill>
                  <a:srgbClr val="3333CC"/>
                </a:solidFill>
              </a:rPr>
              <a:t>SDG Prioritization workshop (May 2016</a:t>
            </a:r>
            <a:r>
              <a:rPr lang="en-US" sz="2400" b="1" u="none" dirty="0" smtClean="0">
                <a:solidFill>
                  <a:srgbClr val="3333CC"/>
                </a:solidFill>
              </a:rPr>
              <a:t>)</a:t>
            </a:r>
          </a:p>
          <a:p>
            <a:pPr defTabSz="957263"/>
            <a:endParaRPr lang="en-US" sz="2400" b="1" u="none" dirty="0">
              <a:solidFill>
                <a:srgbClr val="3333CC"/>
              </a:solidFill>
            </a:endParaRPr>
          </a:p>
          <a:p>
            <a:pPr marL="800100" lvl="1" indent="-342900" defTabSz="957263">
              <a:buFont typeface="Arial" panose="020B0604020202020204" pitchFamily="34" charset="0"/>
              <a:buChar char="•"/>
            </a:pPr>
            <a:r>
              <a:rPr lang="en-US" sz="2400" b="1" u="none" dirty="0">
                <a:solidFill>
                  <a:srgbClr val="3333CC"/>
                </a:solidFill>
              </a:rPr>
              <a:t>Support from UNDP/ Kazakhstan </a:t>
            </a:r>
            <a:r>
              <a:rPr lang="en-US" sz="2400" b="1" u="none" dirty="0" smtClean="0">
                <a:solidFill>
                  <a:srgbClr val="3333CC"/>
                </a:solidFill>
              </a:rPr>
              <a:t>partnership</a:t>
            </a:r>
          </a:p>
          <a:p>
            <a:pPr marL="800100" lvl="1" indent="-342900" defTabSz="957263">
              <a:buFont typeface="Arial" panose="020B0604020202020204" pitchFamily="34" charset="0"/>
              <a:buChar char="•"/>
            </a:pPr>
            <a:endParaRPr lang="en-US" sz="2400" b="1" u="none" dirty="0">
              <a:solidFill>
                <a:srgbClr val="3333CC"/>
              </a:solidFill>
            </a:endParaRPr>
          </a:p>
          <a:p>
            <a:pPr marL="800100" lvl="1" indent="-342900" defTabSz="957263">
              <a:buFont typeface="Arial" panose="020B0604020202020204" pitchFamily="34" charset="0"/>
              <a:buChar char="•"/>
            </a:pPr>
            <a:r>
              <a:rPr lang="en-US" sz="2400" b="1" u="none" dirty="0">
                <a:solidFill>
                  <a:srgbClr val="3333CC"/>
                </a:solidFill>
              </a:rPr>
              <a:t>Online Survey to determine priority </a:t>
            </a:r>
            <a:r>
              <a:rPr lang="en-US" sz="2400" b="1" u="none" dirty="0" smtClean="0">
                <a:solidFill>
                  <a:srgbClr val="3333CC"/>
                </a:solidFill>
              </a:rPr>
              <a:t>goals</a:t>
            </a:r>
          </a:p>
          <a:p>
            <a:pPr marL="800100" lvl="1" indent="-342900" defTabSz="957263">
              <a:buFont typeface="Arial" panose="020B0604020202020204" pitchFamily="34" charset="0"/>
              <a:buChar char="•"/>
            </a:pPr>
            <a:endParaRPr lang="en-US" sz="2400" b="1" u="none" dirty="0">
              <a:solidFill>
                <a:srgbClr val="3333CC"/>
              </a:solidFill>
            </a:endParaRPr>
          </a:p>
          <a:p>
            <a:pPr marL="800100" lvl="1" indent="-342900" defTabSz="957263">
              <a:buFont typeface="Arial" panose="020B0604020202020204" pitchFamily="34" charset="0"/>
              <a:buChar char="•"/>
            </a:pPr>
            <a:r>
              <a:rPr lang="en-US" sz="2400" b="1" u="none" dirty="0">
                <a:solidFill>
                  <a:srgbClr val="3333CC"/>
                </a:solidFill>
              </a:rPr>
              <a:t>Priority Goals </a:t>
            </a:r>
            <a:r>
              <a:rPr lang="en-US" sz="2400" b="1" u="none" dirty="0" smtClean="0">
                <a:solidFill>
                  <a:srgbClr val="3333CC"/>
                </a:solidFill>
              </a:rPr>
              <a:t>– HEALTH &amp; EDUCATION considered top priority. </a:t>
            </a:r>
          </a:p>
          <a:p>
            <a:pPr marL="800100" lvl="1" indent="-342900" defTabSz="957263">
              <a:buFont typeface="Arial" panose="020B0604020202020204" pitchFamily="34" charset="0"/>
              <a:buChar char="•"/>
            </a:pPr>
            <a:endParaRPr lang="en-US" sz="2400" b="1" u="none" dirty="0" smtClean="0">
              <a:solidFill>
                <a:srgbClr val="3333CC"/>
              </a:solidFill>
            </a:endParaRPr>
          </a:p>
          <a:p>
            <a:pPr marL="800100" lvl="1" indent="-342900" defTabSz="957263">
              <a:buFont typeface="Arial" panose="020B0604020202020204" pitchFamily="34" charset="0"/>
              <a:buChar char="•"/>
            </a:pPr>
            <a:r>
              <a:rPr lang="en-US" sz="2400" b="1" i="1" u="none" dirty="0" smtClean="0">
                <a:solidFill>
                  <a:srgbClr val="CC3300"/>
                </a:solidFill>
              </a:rPr>
              <a:t>Why Education and Health? </a:t>
            </a:r>
            <a:r>
              <a:rPr lang="en-US" sz="2400" b="1" u="none" dirty="0">
                <a:solidFill>
                  <a:srgbClr val="CC3300"/>
                </a:solidFill>
              </a:rPr>
              <a:t>(</a:t>
            </a:r>
            <a:r>
              <a:rPr lang="en-US" sz="2400" b="1" i="1" u="none" dirty="0">
                <a:solidFill>
                  <a:srgbClr val="CC3300"/>
                </a:solidFill>
              </a:rPr>
              <a:t>2 areas where data is more readily available) </a:t>
            </a:r>
          </a:p>
          <a:p>
            <a:pPr marL="800100" lvl="1" indent="-342900" defTabSz="957263">
              <a:buFont typeface="Arial" panose="020B0604020202020204" pitchFamily="34" charset="0"/>
              <a:buChar char="•"/>
            </a:pPr>
            <a:endParaRPr lang="en-US" sz="2400" b="1" u="none" dirty="0">
              <a:solidFill>
                <a:srgbClr val="3333CC"/>
              </a:solidFill>
            </a:endParaRPr>
          </a:p>
          <a:p>
            <a:pPr defTabSz="957263"/>
            <a:endParaRPr lang="en-US" sz="2400" b="1" u="none" dirty="0" smtClean="0">
              <a:solidFill>
                <a:srgbClr val="3333CC"/>
              </a:solidFill>
            </a:endParaRPr>
          </a:p>
          <a:p>
            <a:pPr defTabSz="957263"/>
            <a:endParaRPr lang="en-US" sz="2400" b="1" u="none" dirty="0">
              <a:solidFill>
                <a:srgbClr val="3333CC"/>
              </a:solidFill>
            </a:endParaRPr>
          </a:p>
          <a:p>
            <a:pPr defTabSz="957263"/>
            <a:endParaRPr lang="en-US" sz="2400" b="1" u="none" dirty="0" smtClean="0">
              <a:solidFill>
                <a:srgbClr val="3333CC"/>
              </a:solidFill>
            </a:endParaRPr>
          </a:p>
          <a:p>
            <a:pPr defTabSz="957263"/>
            <a:endParaRPr lang="en-US" sz="2400" b="1" u="none" dirty="0">
              <a:solidFill>
                <a:srgbClr val="3333CC"/>
              </a:solidFill>
            </a:endParaRPr>
          </a:p>
          <a:p>
            <a:pPr defTabSz="957263"/>
            <a:endParaRPr lang="en-US" sz="2400" b="1" u="none" dirty="0" smtClean="0">
              <a:solidFill>
                <a:srgbClr val="3333CC"/>
              </a:solidFill>
            </a:endParaRPr>
          </a:p>
          <a:p>
            <a:pPr defTabSz="957263"/>
            <a:endParaRPr lang="en-US" sz="2400" b="1" u="none" dirty="0">
              <a:solidFill>
                <a:srgbClr val="3333CC"/>
              </a:solidFill>
            </a:endParaRPr>
          </a:p>
          <a:p>
            <a:pPr defTabSz="957263"/>
            <a:endParaRPr lang="en-US" sz="2400" b="1" u="none" dirty="0">
              <a:solidFill>
                <a:srgbClr val="3333CC"/>
              </a:solidFill>
            </a:endParaRPr>
          </a:p>
        </p:txBody>
      </p:sp>
    </p:spTree>
    <p:extLst>
      <p:ext uri="{BB962C8B-B14F-4D97-AF65-F5344CB8AC3E}">
        <p14:creationId xmlns:p14="http://schemas.microsoft.com/office/powerpoint/2010/main" val="3367650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7"/>
          <p:cNvSpPr>
            <a:spLocks noChangeArrowheads="1"/>
          </p:cNvSpPr>
          <p:nvPr/>
        </p:nvSpPr>
        <p:spPr bwMode="auto">
          <a:xfrm>
            <a:off x="1115555" y="882650"/>
            <a:ext cx="8542795" cy="9140964"/>
          </a:xfrm>
          <a:prstGeom prst="rect">
            <a:avLst/>
          </a:prstGeom>
          <a:noFill/>
          <a:ln w="9525">
            <a:noFill/>
            <a:miter lim="800000"/>
            <a:headEnd/>
            <a:tailEnd/>
          </a:ln>
        </p:spPr>
        <p:txBody>
          <a:bodyPr wrap="square" lIns="0" tIns="0" rIns="0" bIns="0">
            <a:spAutoFit/>
          </a:bodyPr>
          <a:lstStyle/>
          <a:p>
            <a:pPr defTabSz="957263"/>
            <a:r>
              <a:rPr lang="en-US" sz="2400" b="1" u="none" dirty="0">
                <a:solidFill>
                  <a:srgbClr val="3333CC"/>
                </a:solidFill>
              </a:rPr>
              <a:t>UNDP Support to SDG in </a:t>
            </a:r>
            <a:r>
              <a:rPr lang="en-US" sz="2400" b="1" u="none" dirty="0" smtClean="0">
                <a:solidFill>
                  <a:srgbClr val="3333CC"/>
                </a:solidFill>
              </a:rPr>
              <a:t>Seychelles - VRCP</a:t>
            </a:r>
          </a:p>
          <a:p>
            <a:pPr defTabSz="957263"/>
            <a:endParaRPr lang="en-US" sz="2400" b="1" u="none" dirty="0" smtClean="0">
              <a:solidFill>
                <a:srgbClr val="3333CC"/>
              </a:solidFill>
            </a:endParaRPr>
          </a:p>
          <a:p>
            <a:pPr defTabSz="957263"/>
            <a:r>
              <a:rPr lang="en-US" sz="2400" b="1" u="none" dirty="0" smtClean="0">
                <a:solidFill>
                  <a:srgbClr val="3333CC"/>
                </a:solidFill>
              </a:rPr>
              <a:t>VRCP Workshop (March 2017</a:t>
            </a:r>
          </a:p>
          <a:p>
            <a:pPr defTabSz="957263"/>
            <a:r>
              <a:rPr lang="en-US" sz="2400" b="1" u="none" dirty="0" smtClean="0">
                <a:solidFill>
                  <a:srgbClr val="3333CC"/>
                </a:solidFill>
              </a:rPr>
              <a:t>-</a:t>
            </a:r>
          </a:p>
          <a:p>
            <a:pPr marL="285750" indent="-285750" defTabSz="957263">
              <a:buFont typeface="Arial" panose="020B0604020202020204" pitchFamily="34" charset="0"/>
              <a:buChar char="•"/>
            </a:pPr>
            <a:r>
              <a:rPr lang="en-GB" sz="2400" u="none" dirty="0" smtClean="0">
                <a:solidFill>
                  <a:srgbClr val="3333CC"/>
                </a:solidFill>
              </a:rPr>
              <a:t>help </a:t>
            </a:r>
            <a:r>
              <a:rPr lang="en-GB" sz="2400" u="none" dirty="0">
                <a:solidFill>
                  <a:srgbClr val="3333CC"/>
                </a:solidFill>
              </a:rPr>
              <a:t>small island developing States (SIDS) track their progress in the implementation of the Samoa Pathway. </a:t>
            </a:r>
            <a:endParaRPr lang="en-GB" sz="2400" u="none" dirty="0" smtClean="0">
              <a:solidFill>
                <a:srgbClr val="3333CC"/>
              </a:solidFill>
            </a:endParaRPr>
          </a:p>
          <a:p>
            <a:pPr marL="285750" indent="-285750" defTabSz="957263">
              <a:buFont typeface="Arial" panose="020B0604020202020204" pitchFamily="34" charset="0"/>
              <a:buChar char="•"/>
            </a:pPr>
            <a:endParaRPr lang="en-GB" sz="2400" u="none" dirty="0">
              <a:solidFill>
                <a:srgbClr val="3333CC"/>
              </a:solidFill>
            </a:endParaRPr>
          </a:p>
          <a:p>
            <a:pPr marL="285750" indent="-285750" defTabSz="957263">
              <a:buFont typeface="Arial" panose="020B0604020202020204" pitchFamily="34" charset="0"/>
              <a:buChar char="•"/>
            </a:pPr>
            <a:r>
              <a:rPr lang="en-GB" sz="2400" u="none" dirty="0" smtClean="0">
                <a:solidFill>
                  <a:srgbClr val="3333CC"/>
                </a:solidFill>
              </a:rPr>
              <a:t>-VRCP </a:t>
            </a:r>
            <a:r>
              <a:rPr lang="en-GB" sz="2400" u="none" dirty="0">
                <a:solidFill>
                  <a:srgbClr val="3333CC"/>
                </a:solidFill>
              </a:rPr>
              <a:t>provides guidance for monitoring progress in each of the thematic areas of the Samoa </a:t>
            </a:r>
            <a:r>
              <a:rPr lang="en-GB" sz="2400" u="none" dirty="0" smtClean="0">
                <a:solidFill>
                  <a:srgbClr val="3333CC"/>
                </a:solidFill>
              </a:rPr>
              <a:t>Pathway. (Thematic areas of Samoa Pathway linked to the 17 goals). </a:t>
            </a:r>
          </a:p>
          <a:p>
            <a:pPr marL="285750" indent="-285750" defTabSz="957263">
              <a:buFont typeface="Arial" panose="020B0604020202020204" pitchFamily="34" charset="0"/>
              <a:buChar char="•"/>
            </a:pPr>
            <a:endParaRPr lang="en-GB" sz="2400" u="none" dirty="0" smtClean="0">
              <a:solidFill>
                <a:srgbClr val="3333CC"/>
              </a:solidFill>
            </a:endParaRPr>
          </a:p>
          <a:p>
            <a:pPr marL="285750" indent="-285750" defTabSz="957263">
              <a:buFont typeface="Arial" panose="020B0604020202020204" pitchFamily="34" charset="0"/>
              <a:buChar char="•"/>
            </a:pPr>
            <a:r>
              <a:rPr lang="en-GB" sz="2400" u="none" dirty="0" smtClean="0">
                <a:solidFill>
                  <a:srgbClr val="3333CC"/>
                </a:solidFill>
              </a:rPr>
              <a:t>-</a:t>
            </a:r>
            <a:r>
              <a:rPr lang="en-GB" sz="2400" u="none" dirty="0" smtClean="0">
                <a:solidFill>
                  <a:srgbClr val="CC3300"/>
                </a:solidFill>
              </a:rPr>
              <a:t>complement </a:t>
            </a:r>
            <a:r>
              <a:rPr lang="en-GB" sz="2400" u="none" dirty="0">
                <a:solidFill>
                  <a:srgbClr val="CC3300"/>
                </a:solidFill>
              </a:rPr>
              <a:t>ongoing national planning processes and facilitate future review of the implementation of the Samoa Pathway. </a:t>
            </a:r>
            <a:endParaRPr lang="en-GB" sz="2400" u="none" dirty="0" smtClean="0">
              <a:solidFill>
                <a:srgbClr val="CC3300"/>
              </a:solidFill>
            </a:endParaRPr>
          </a:p>
          <a:p>
            <a:pPr marL="285750" indent="-285750" defTabSz="957263">
              <a:buFont typeface="Arial" panose="020B0604020202020204" pitchFamily="34" charset="0"/>
              <a:buChar char="•"/>
            </a:pPr>
            <a:endParaRPr lang="en-GB" sz="1800" u="none" dirty="0" smtClean="0">
              <a:solidFill>
                <a:srgbClr val="3333CC"/>
              </a:solidFill>
            </a:endParaRPr>
          </a:p>
          <a:p>
            <a:pPr defTabSz="957263"/>
            <a:r>
              <a:rPr lang="en-US" sz="2400" b="1" u="none" dirty="0" smtClean="0">
                <a:solidFill>
                  <a:srgbClr val="3333CC"/>
                </a:solidFill>
              </a:rPr>
              <a:t> </a:t>
            </a:r>
          </a:p>
          <a:p>
            <a:pPr defTabSz="957263"/>
            <a:endParaRPr lang="en-US" sz="2400" b="1" u="none" dirty="0">
              <a:solidFill>
                <a:srgbClr val="3333CC"/>
              </a:solidFill>
            </a:endParaRPr>
          </a:p>
          <a:p>
            <a:pPr defTabSz="957263"/>
            <a:endParaRPr lang="en-US" sz="2400" b="1" u="none" dirty="0" smtClean="0">
              <a:solidFill>
                <a:srgbClr val="3333CC"/>
              </a:solidFill>
            </a:endParaRPr>
          </a:p>
          <a:p>
            <a:pPr marL="342900" indent="-342900" defTabSz="957263">
              <a:buFont typeface="Arial" panose="020B0604020202020204" pitchFamily="34" charset="0"/>
              <a:buChar char="•"/>
            </a:pPr>
            <a:endParaRPr lang="en-US" sz="2400" b="1" u="none" dirty="0" smtClean="0">
              <a:solidFill>
                <a:srgbClr val="3333CC"/>
              </a:solidFill>
            </a:endParaRPr>
          </a:p>
          <a:p>
            <a:pPr lvl="1" defTabSz="957263"/>
            <a:endParaRPr lang="en-US" sz="2400" b="1" u="none" dirty="0" smtClean="0">
              <a:solidFill>
                <a:srgbClr val="3333CC"/>
              </a:solidFill>
            </a:endParaRPr>
          </a:p>
          <a:p>
            <a:pPr defTabSz="957263"/>
            <a:endParaRPr lang="en-US" sz="2400" b="1" u="none" dirty="0" smtClean="0">
              <a:solidFill>
                <a:srgbClr val="3333CC"/>
              </a:solidFill>
            </a:endParaRPr>
          </a:p>
          <a:p>
            <a:pPr defTabSz="957263"/>
            <a:endParaRPr lang="en-US" sz="2400" b="1" u="none" dirty="0">
              <a:solidFill>
                <a:srgbClr val="3333CC"/>
              </a:solidFill>
            </a:endParaRPr>
          </a:p>
          <a:p>
            <a:pPr defTabSz="957263"/>
            <a:endParaRPr lang="en-US" sz="2400" b="1" u="none" dirty="0" smtClean="0">
              <a:solidFill>
                <a:srgbClr val="3333CC"/>
              </a:solidFill>
            </a:endParaRPr>
          </a:p>
          <a:p>
            <a:pPr defTabSz="957263"/>
            <a:endParaRPr lang="en-US" sz="2400" b="1" u="none" dirty="0">
              <a:solidFill>
                <a:srgbClr val="3333CC"/>
              </a:solidFill>
            </a:endParaRPr>
          </a:p>
          <a:p>
            <a:pPr defTabSz="957263"/>
            <a:endParaRPr lang="en-US" sz="2400" b="1" u="none" dirty="0">
              <a:solidFill>
                <a:srgbClr val="3333CC"/>
              </a:solidFill>
            </a:endParaRPr>
          </a:p>
        </p:txBody>
      </p:sp>
    </p:spTree>
    <p:extLst>
      <p:ext uri="{BB962C8B-B14F-4D97-AF65-F5344CB8AC3E}">
        <p14:creationId xmlns:p14="http://schemas.microsoft.com/office/powerpoint/2010/main" val="2202257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3" y="717550"/>
            <a:ext cx="9526587" cy="738664"/>
          </a:xfrm>
        </p:spPr>
        <p:txBody>
          <a:bodyPr/>
          <a:lstStyle/>
          <a:p>
            <a:pPr algn="ctr"/>
            <a:r>
              <a:rPr lang="en-US" sz="2400" dirty="0"/>
              <a:t>UNDP Support to SDG in Seychelles - VRCP</a:t>
            </a:r>
            <a:br>
              <a:rPr lang="en-US" sz="2400" dirty="0"/>
            </a:br>
            <a:endParaRPr lang="en-GB" sz="2400" dirty="0"/>
          </a:p>
        </p:txBody>
      </p:sp>
      <p:sp>
        <p:nvSpPr>
          <p:cNvPr id="3" name="Content Placeholder 2"/>
          <p:cNvSpPr>
            <a:spLocks noGrp="1"/>
          </p:cNvSpPr>
          <p:nvPr>
            <p:ph idx="1"/>
          </p:nvPr>
        </p:nvSpPr>
        <p:spPr>
          <a:xfrm>
            <a:off x="190789" y="1781609"/>
            <a:ext cx="9526588" cy="3323987"/>
          </a:xfrm>
        </p:spPr>
        <p:txBody>
          <a:bodyPr/>
          <a:lstStyle/>
          <a:p>
            <a:pPr marL="285750" indent="-285750">
              <a:buFont typeface="Arial" panose="020B0604020202020204" pitchFamily="34" charset="0"/>
              <a:buChar char="•"/>
            </a:pPr>
            <a:r>
              <a:rPr lang="en-GB" sz="2400" dirty="0">
                <a:solidFill>
                  <a:srgbClr val="3333CC"/>
                </a:solidFill>
              </a:rPr>
              <a:t>The VRCP could also be used as an analytical tool for identifying key issues and i</a:t>
            </a:r>
            <a:r>
              <a:rPr lang="en-GB" sz="2400" b="1" dirty="0">
                <a:solidFill>
                  <a:srgbClr val="3333CC"/>
                </a:solidFill>
              </a:rPr>
              <a:t>ndicators</a:t>
            </a:r>
            <a:r>
              <a:rPr lang="en-GB" sz="2400" dirty="0">
                <a:solidFill>
                  <a:srgbClr val="3333CC"/>
                </a:solidFill>
              </a:rPr>
              <a:t> for other international initiatives relevant to SIDS, such as the SDGs. </a:t>
            </a:r>
          </a:p>
          <a:p>
            <a:r>
              <a:rPr lang="en-GB" sz="2400" dirty="0">
                <a:solidFill>
                  <a:srgbClr val="3333CC"/>
                </a:solidFill>
              </a:rPr>
              <a:t> </a:t>
            </a:r>
          </a:p>
          <a:p>
            <a:pPr marL="285750" indent="-285750">
              <a:buFont typeface="Arial" panose="020B0604020202020204" pitchFamily="34" charset="0"/>
              <a:buChar char="•"/>
            </a:pPr>
            <a:r>
              <a:rPr lang="en-GB" sz="2400" b="1" dirty="0">
                <a:solidFill>
                  <a:srgbClr val="CC3300"/>
                </a:solidFill>
              </a:rPr>
              <a:t>Technical Assistance Programme (SDG Baseline Study?). (</a:t>
            </a:r>
            <a:r>
              <a:rPr lang="en-GB" sz="2400" b="1" dirty="0" err="1">
                <a:solidFill>
                  <a:srgbClr val="CC3300"/>
                </a:solidFill>
              </a:rPr>
              <a:t>e.g</a:t>
            </a:r>
            <a:r>
              <a:rPr lang="en-GB" sz="2400" b="1" dirty="0">
                <a:solidFill>
                  <a:srgbClr val="CC3300"/>
                </a:solidFill>
              </a:rPr>
              <a:t> Nigeria and </a:t>
            </a:r>
            <a:r>
              <a:rPr lang="en-GB" sz="2400" b="1" dirty="0" smtClean="0">
                <a:solidFill>
                  <a:srgbClr val="CC3300"/>
                </a:solidFill>
              </a:rPr>
              <a:t>S. Africa</a:t>
            </a:r>
            <a:endParaRPr lang="en-US" sz="2400" b="1" dirty="0" smtClean="0">
              <a:solidFill>
                <a:srgbClr val="CC3300"/>
              </a:solidFill>
            </a:endParaRPr>
          </a:p>
          <a:p>
            <a:endParaRPr lang="en-US" sz="2400" b="1" dirty="0">
              <a:solidFill>
                <a:srgbClr val="CC3300"/>
              </a:solidFill>
            </a:endParaRPr>
          </a:p>
          <a:p>
            <a:r>
              <a:rPr lang="en-US" sz="2400" b="1" dirty="0" smtClean="0">
                <a:solidFill>
                  <a:srgbClr val="CC3300"/>
                </a:solidFill>
              </a:rPr>
              <a:t>Exploring how to use the UNDESA funds to engage the Government in commissioning such a report</a:t>
            </a:r>
            <a:r>
              <a:rPr lang="en-US" sz="2400" b="1" dirty="0" smtClean="0">
                <a:solidFill>
                  <a:srgbClr val="3333CC"/>
                </a:solidFill>
              </a:rPr>
              <a:t>. </a:t>
            </a:r>
            <a:endParaRPr lang="en-GB" dirty="0"/>
          </a:p>
        </p:txBody>
      </p:sp>
      <p:sp>
        <p:nvSpPr>
          <p:cNvPr id="4" name="Slide Number Placeholder 3"/>
          <p:cNvSpPr>
            <a:spLocks noGrp="1"/>
          </p:cNvSpPr>
          <p:nvPr>
            <p:ph type="sldNum" sz="quarter" idx="10"/>
          </p:nvPr>
        </p:nvSpPr>
        <p:spPr/>
        <p:txBody>
          <a:bodyPr/>
          <a:lstStyle/>
          <a:p>
            <a:pPr>
              <a:defRPr/>
            </a:pPr>
            <a:fld id="{C662ED3B-680A-461D-81B7-35CA0D1E3CE4}" type="slidenum">
              <a:rPr lang="en-US" smtClean="0"/>
              <a:pPr>
                <a:defRPr/>
              </a:pPr>
              <a:t>5</a:t>
            </a:fld>
            <a:endParaRPr lang="en-US"/>
          </a:p>
        </p:txBody>
      </p:sp>
    </p:spTree>
    <p:extLst>
      <p:ext uri="{BB962C8B-B14F-4D97-AF65-F5344CB8AC3E}">
        <p14:creationId xmlns:p14="http://schemas.microsoft.com/office/powerpoint/2010/main" val="381478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7"/>
          <p:cNvSpPr>
            <a:spLocks noChangeArrowheads="1"/>
          </p:cNvSpPr>
          <p:nvPr/>
        </p:nvSpPr>
        <p:spPr bwMode="auto">
          <a:xfrm>
            <a:off x="1115555" y="882650"/>
            <a:ext cx="8542795" cy="6647974"/>
          </a:xfrm>
          <a:prstGeom prst="rect">
            <a:avLst/>
          </a:prstGeom>
          <a:noFill/>
          <a:ln w="9525">
            <a:noFill/>
            <a:miter lim="800000"/>
            <a:headEnd/>
            <a:tailEnd/>
          </a:ln>
        </p:spPr>
        <p:txBody>
          <a:bodyPr wrap="square" lIns="0" tIns="0" rIns="0" bIns="0">
            <a:spAutoFit/>
          </a:bodyPr>
          <a:lstStyle/>
          <a:p>
            <a:pPr defTabSz="957263"/>
            <a:r>
              <a:rPr lang="en-US" sz="2400" b="1" u="none" dirty="0">
                <a:solidFill>
                  <a:srgbClr val="3333CC"/>
                </a:solidFill>
              </a:rPr>
              <a:t>UNDP Support to SDG in </a:t>
            </a:r>
            <a:r>
              <a:rPr lang="en-US" sz="2400" b="1" u="none" dirty="0" smtClean="0">
                <a:solidFill>
                  <a:srgbClr val="3333CC"/>
                </a:solidFill>
              </a:rPr>
              <a:t>Seychelles</a:t>
            </a:r>
          </a:p>
          <a:p>
            <a:pPr defTabSz="957263"/>
            <a:endParaRPr lang="en-US" sz="2400" b="1" u="none" dirty="0">
              <a:solidFill>
                <a:srgbClr val="3333CC"/>
              </a:solidFill>
            </a:endParaRPr>
          </a:p>
          <a:p>
            <a:pPr defTabSz="957263"/>
            <a:endParaRPr lang="en-US" sz="2400" b="1" u="none" dirty="0" smtClean="0">
              <a:solidFill>
                <a:srgbClr val="3333CC"/>
              </a:solidFill>
            </a:endParaRPr>
          </a:p>
          <a:p>
            <a:pPr defTabSz="957263"/>
            <a:endParaRPr lang="en-US" sz="2400" b="1" u="none" dirty="0">
              <a:solidFill>
                <a:srgbClr val="3333CC"/>
              </a:solidFill>
            </a:endParaRPr>
          </a:p>
          <a:p>
            <a:pPr marL="342900" indent="-342900" defTabSz="957263">
              <a:buFont typeface="Arial" panose="020B0604020202020204" pitchFamily="34" charset="0"/>
              <a:buChar char="•"/>
            </a:pPr>
            <a:r>
              <a:rPr lang="en-US" sz="2400" b="1" u="none" dirty="0" smtClean="0">
                <a:solidFill>
                  <a:srgbClr val="3333CC"/>
                </a:solidFill>
              </a:rPr>
              <a:t>SDG Creole Booklet launching (June 2017)</a:t>
            </a:r>
          </a:p>
          <a:p>
            <a:pPr marL="342900" indent="-342900" defTabSz="957263">
              <a:buFont typeface="Arial" panose="020B0604020202020204" pitchFamily="34" charset="0"/>
              <a:buChar char="•"/>
            </a:pPr>
            <a:endParaRPr lang="en-US" sz="2400" b="1" u="none" dirty="0">
              <a:solidFill>
                <a:srgbClr val="3333CC"/>
              </a:solidFill>
            </a:endParaRPr>
          </a:p>
          <a:p>
            <a:pPr marL="800100" lvl="1" indent="-342900" defTabSz="957263">
              <a:buFont typeface="Arial" panose="020B0604020202020204" pitchFamily="34" charset="0"/>
              <a:buChar char="•"/>
            </a:pPr>
            <a:r>
              <a:rPr lang="en-US" sz="2400" b="1" u="none" dirty="0" smtClean="0">
                <a:solidFill>
                  <a:srgbClr val="3333CC"/>
                </a:solidFill>
              </a:rPr>
              <a:t>Awareness and inclusiveness/Domestication of SDG  concepts at national level</a:t>
            </a:r>
          </a:p>
          <a:p>
            <a:pPr marL="800100" lvl="1" indent="-342900" defTabSz="957263">
              <a:buFont typeface="Arial" panose="020B0604020202020204" pitchFamily="34" charset="0"/>
              <a:buChar char="•"/>
            </a:pPr>
            <a:endParaRPr lang="en-US" sz="2400" b="1" u="none" dirty="0">
              <a:solidFill>
                <a:srgbClr val="3333CC"/>
              </a:solidFill>
            </a:endParaRPr>
          </a:p>
          <a:p>
            <a:pPr marL="800100" lvl="1" indent="-342900" defTabSz="957263">
              <a:buFont typeface="Arial" panose="020B0604020202020204" pitchFamily="34" charset="0"/>
              <a:buChar char="•"/>
            </a:pPr>
            <a:r>
              <a:rPr lang="en-US" sz="2400" b="1" u="none" dirty="0" smtClean="0">
                <a:solidFill>
                  <a:srgbClr val="3333CC"/>
                </a:solidFill>
              </a:rPr>
              <a:t>Bringing the SDG to grass roots level.</a:t>
            </a:r>
          </a:p>
          <a:p>
            <a:pPr marL="800100" lvl="1" indent="-342900" defTabSz="957263">
              <a:buFont typeface="Arial" panose="020B0604020202020204" pitchFamily="34" charset="0"/>
              <a:buChar char="•"/>
            </a:pPr>
            <a:endParaRPr lang="en-US" sz="2400" b="1" u="none" dirty="0">
              <a:solidFill>
                <a:srgbClr val="3333CC"/>
              </a:solidFill>
            </a:endParaRPr>
          </a:p>
          <a:p>
            <a:pPr marL="342900" indent="-342900" defTabSz="957263">
              <a:buFont typeface="Arial" panose="020B0604020202020204" pitchFamily="34" charset="0"/>
              <a:buChar char="•"/>
            </a:pPr>
            <a:endParaRPr lang="en-US" sz="2400" b="1" u="none" dirty="0" smtClean="0">
              <a:solidFill>
                <a:srgbClr val="3333CC"/>
              </a:solidFill>
            </a:endParaRPr>
          </a:p>
          <a:p>
            <a:pPr lvl="1" defTabSz="957263"/>
            <a:endParaRPr lang="en-US" sz="2400" b="1" u="none" dirty="0" smtClean="0">
              <a:solidFill>
                <a:srgbClr val="3333CC"/>
              </a:solidFill>
            </a:endParaRPr>
          </a:p>
          <a:p>
            <a:pPr defTabSz="957263"/>
            <a:endParaRPr lang="en-US" sz="2400" b="1" u="none" dirty="0" smtClean="0">
              <a:solidFill>
                <a:srgbClr val="3333CC"/>
              </a:solidFill>
            </a:endParaRPr>
          </a:p>
          <a:p>
            <a:pPr defTabSz="957263"/>
            <a:endParaRPr lang="en-US" sz="2400" b="1" u="none" dirty="0">
              <a:solidFill>
                <a:srgbClr val="3333CC"/>
              </a:solidFill>
            </a:endParaRPr>
          </a:p>
          <a:p>
            <a:pPr defTabSz="957263"/>
            <a:endParaRPr lang="en-US" sz="2400" b="1" u="none" dirty="0" smtClean="0">
              <a:solidFill>
                <a:srgbClr val="3333CC"/>
              </a:solidFill>
            </a:endParaRPr>
          </a:p>
          <a:p>
            <a:pPr defTabSz="957263"/>
            <a:endParaRPr lang="en-US" sz="2400" b="1" u="none" dirty="0">
              <a:solidFill>
                <a:srgbClr val="3333CC"/>
              </a:solidFill>
            </a:endParaRPr>
          </a:p>
          <a:p>
            <a:pPr defTabSz="957263"/>
            <a:endParaRPr lang="en-US" sz="2400" b="1" u="none" dirty="0">
              <a:solidFill>
                <a:srgbClr val="3333CC"/>
              </a:solidFill>
            </a:endParaRPr>
          </a:p>
        </p:txBody>
      </p:sp>
    </p:spTree>
    <p:extLst>
      <p:ext uri="{BB962C8B-B14F-4D97-AF65-F5344CB8AC3E}">
        <p14:creationId xmlns:p14="http://schemas.microsoft.com/office/powerpoint/2010/main" val="1427335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7"/>
          <p:cNvSpPr>
            <a:spLocks noChangeArrowheads="1"/>
          </p:cNvSpPr>
          <p:nvPr/>
        </p:nvSpPr>
        <p:spPr bwMode="auto">
          <a:xfrm>
            <a:off x="1115555" y="882650"/>
            <a:ext cx="8542795" cy="5539978"/>
          </a:xfrm>
          <a:prstGeom prst="rect">
            <a:avLst/>
          </a:prstGeom>
          <a:noFill/>
          <a:ln w="9525">
            <a:noFill/>
            <a:miter lim="800000"/>
            <a:headEnd/>
            <a:tailEnd/>
          </a:ln>
        </p:spPr>
        <p:txBody>
          <a:bodyPr wrap="square" lIns="0" tIns="0" rIns="0" bIns="0">
            <a:spAutoFit/>
          </a:bodyPr>
          <a:lstStyle/>
          <a:p>
            <a:pPr defTabSz="957263"/>
            <a:r>
              <a:rPr lang="en-US" sz="2400" b="1" u="none" dirty="0">
                <a:solidFill>
                  <a:srgbClr val="3333CC"/>
                </a:solidFill>
              </a:rPr>
              <a:t>UNDP Support to SDG in </a:t>
            </a:r>
            <a:r>
              <a:rPr lang="en-US" sz="2400" b="1" u="none" dirty="0" smtClean="0">
                <a:solidFill>
                  <a:srgbClr val="3333CC"/>
                </a:solidFill>
              </a:rPr>
              <a:t>Seychelles – Advocacy for SDG Monitoring Mechanism</a:t>
            </a:r>
          </a:p>
          <a:p>
            <a:pPr defTabSz="957263"/>
            <a:endParaRPr lang="en-US" sz="2400" b="1" u="none" dirty="0">
              <a:solidFill>
                <a:srgbClr val="3333CC"/>
              </a:solidFill>
            </a:endParaRPr>
          </a:p>
          <a:p>
            <a:pPr marL="800100" lvl="1" indent="-342900" defTabSz="957263">
              <a:buFont typeface="Arial" panose="020B0604020202020204" pitchFamily="34" charset="0"/>
              <a:buChar char="•"/>
            </a:pPr>
            <a:r>
              <a:rPr lang="en-US" sz="2400" b="1" u="none" dirty="0" smtClean="0">
                <a:solidFill>
                  <a:srgbClr val="3333CC"/>
                </a:solidFill>
              </a:rPr>
              <a:t>Advocacy for institutionalization of SDG Monitoring Mechanism</a:t>
            </a:r>
          </a:p>
          <a:p>
            <a:pPr marL="800100" lvl="1" indent="-342900" defTabSz="957263">
              <a:buFont typeface="Arial" panose="020B0604020202020204" pitchFamily="34" charset="0"/>
              <a:buChar char="•"/>
            </a:pPr>
            <a:endParaRPr lang="en-US" sz="2400" b="1" u="none" dirty="0">
              <a:solidFill>
                <a:srgbClr val="3333CC"/>
              </a:solidFill>
            </a:endParaRPr>
          </a:p>
          <a:p>
            <a:pPr marL="800100" lvl="1" indent="-342900" defTabSz="957263">
              <a:buFont typeface="Arial" panose="020B0604020202020204" pitchFamily="34" charset="0"/>
              <a:buChar char="•"/>
            </a:pPr>
            <a:r>
              <a:rPr lang="en-US" sz="2400" b="1" u="none" dirty="0" smtClean="0">
                <a:solidFill>
                  <a:srgbClr val="3333CC"/>
                </a:solidFill>
              </a:rPr>
              <a:t>Cabinet Paper (July 2017)</a:t>
            </a:r>
          </a:p>
          <a:p>
            <a:pPr lvl="1" defTabSz="957263"/>
            <a:endParaRPr lang="en-US" sz="2400" b="1" u="none" dirty="0" smtClean="0">
              <a:solidFill>
                <a:srgbClr val="3333CC"/>
              </a:solidFill>
            </a:endParaRPr>
          </a:p>
          <a:p>
            <a:pPr marL="1257300" lvl="2" indent="-342900" defTabSz="957263">
              <a:buFont typeface="Arial" panose="020B0604020202020204" pitchFamily="34" charset="0"/>
              <a:buChar char="•"/>
            </a:pPr>
            <a:r>
              <a:rPr lang="en-GB" sz="2400" i="1" u="none" dirty="0" smtClean="0"/>
              <a:t>(The </a:t>
            </a:r>
            <a:r>
              <a:rPr lang="en-GB" sz="2400" i="1" u="none" dirty="0"/>
              <a:t>Institutional Framework for the Implementation of the 2030 Agenda and Seychelles’ Global </a:t>
            </a:r>
            <a:r>
              <a:rPr lang="en-GB" sz="2400" i="1" u="none" dirty="0" smtClean="0"/>
              <a:t>Commitments approved in July 2017)</a:t>
            </a:r>
          </a:p>
          <a:p>
            <a:pPr marL="1257300" lvl="2" indent="-342900" defTabSz="957263">
              <a:buFont typeface="Arial" panose="020B0604020202020204" pitchFamily="34" charset="0"/>
              <a:buChar char="•"/>
            </a:pPr>
            <a:endParaRPr lang="en-GB" sz="2400" i="1" u="none" dirty="0" smtClean="0"/>
          </a:p>
          <a:p>
            <a:pPr marL="800100" lvl="1" indent="-342900" defTabSz="957263">
              <a:buFont typeface="Arial" panose="020B0604020202020204" pitchFamily="34" charset="0"/>
              <a:buChar char="•"/>
            </a:pPr>
            <a:r>
              <a:rPr lang="en-GB" sz="2400" i="1" u="none" dirty="0" smtClean="0">
                <a:solidFill>
                  <a:srgbClr val="3333CC"/>
                </a:solidFill>
              </a:rPr>
              <a:t>UNDP  member of the NOSCIS (National Oversight Strategic Committee for  Implementation of Seychelles Regional and Global Commitments.</a:t>
            </a:r>
            <a:endParaRPr lang="en-US" sz="2400" b="1" u="none" dirty="0">
              <a:solidFill>
                <a:srgbClr val="3333CC"/>
              </a:solidFill>
            </a:endParaRPr>
          </a:p>
        </p:txBody>
      </p:sp>
    </p:spTree>
    <p:extLst>
      <p:ext uri="{BB962C8B-B14F-4D97-AF65-F5344CB8AC3E}">
        <p14:creationId xmlns:p14="http://schemas.microsoft.com/office/powerpoint/2010/main" val="3641793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7"/>
          <p:cNvSpPr>
            <a:spLocks noChangeArrowheads="1"/>
          </p:cNvSpPr>
          <p:nvPr/>
        </p:nvSpPr>
        <p:spPr bwMode="auto">
          <a:xfrm>
            <a:off x="1115555" y="882650"/>
            <a:ext cx="8542795" cy="4062651"/>
          </a:xfrm>
          <a:prstGeom prst="rect">
            <a:avLst/>
          </a:prstGeom>
          <a:noFill/>
          <a:ln w="9525">
            <a:noFill/>
            <a:miter lim="800000"/>
            <a:headEnd/>
            <a:tailEnd/>
          </a:ln>
        </p:spPr>
        <p:txBody>
          <a:bodyPr wrap="square" lIns="0" tIns="0" rIns="0" bIns="0">
            <a:spAutoFit/>
          </a:bodyPr>
          <a:lstStyle/>
          <a:p>
            <a:pPr defTabSz="957263"/>
            <a:r>
              <a:rPr lang="en-US" sz="2400" b="1" u="none" dirty="0">
                <a:solidFill>
                  <a:srgbClr val="3333CC"/>
                </a:solidFill>
              </a:rPr>
              <a:t>UNDP Support to SDG in </a:t>
            </a:r>
            <a:r>
              <a:rPr lang="en-US" sz="2400" b="1" u="none" dirty="0" smtClean="0">
                <a:solidFill>
                  <a:srgbClr val="3333CC"/>
                </a:solidFill>
              </a:rPr>
              <a:t>Seychelles – UNDP observer status on NOSCIS</a:t>
            </a:r>
          </a:p>
          <a:p>
            <a:pPr defTabSz="957263"/>
            <a:endParaRPr lang="en-US" sz="2400" b="1" u="none" dirty="0">
              <a:solidFill>
                <a:srgbClr val="3333CC"/>
              </a:solidFill>
            </a:endParaRPr>
          </a:p>
          <a:p>
            <a:pPr defTabSz="957263"/>
            <a:endParaRPr lang="en-US" sz="2400" b="1" u="none" dirty="0" smtClean="0">
              <a:solidFill>
                <a:srgbClr val="3333CC"/>
              </a:solidFill>
            </a:endParaRPr>
          </a:p>
          <a:p>
            <a:pPr defTabSz="957263"/>
            <a:endParaRPr lang="en-US" sz="2400" b="1" u="none" dirty="0">
              <a:solidFill>
                <a:srgbClr val="3333CC"/>
              </a:solidFill>
            </a:endParaRPr>
          </a:p>
          <a:p>
            <a:pPr lvl="1" defTabSz="957263"/>
            <a:endParaRPr lang="en-US" sz="2400" b="1" u="none" dirty="0" smtClean="0">
              <a:solidFill>
                <a:srgbClr val="3333CC"/>
              </a:solidFill>
            </a:endParaRPr>
          </a:p>
          <a:p>
            <a:pPr defTabSz="957263"/>
            <a:endParaRPr lang="en-US" sz="2400" b="1" u="none" dirty="0" smtClean="0">
              <a:solidFill>
                <a:srgbClr val="3333CC"/>
              </a:solidFill>
            </a:endParaRPr>
          </a:p>
          <a:p>
            <a:pPr defTabSz="957263"/>
            <a:endParaRPr lang="en-US" sz="2400" b="1" u="none" dirty="0">
              <a:solidFill>
                <a:srgbClr val="3333CC"/>
              </a:solidFill>
            </a:endParaRPr>
          </a:p>
          <a:p>
            <a:pPr defTabSz="957263"/>
            <a:endParaRPr lang="en-US" sz="2400" b="1" u="none" dirty="0" smtClean="0">
              <a:solidFill>
                <a:srgbClr val="3333CC"/>
              </a:solidFill>
            </a:endParaRPr>
          </a:p>
          <a:p>
            <a:pPr defTabSz="957263"/>
            <a:endParaRPr lang="en-US" sz="2400" b="1" u="none" dirty="0">
              <a:solidFill>
                <a:srgbClr val="3333CC"/>
              </a:solidFill>
            </a:endParaRPr>
          </a:p>
          <a:p>
            <a:pPr defTabSz="957263"/>
            <a:endParaRPr lang="en-US" sz="2400" b="1" u="none" dirty="0">
              <a:solidFill>
                <a:srgbClr val="3333CC"/>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55" y="1620983"/>
            <a:ext cx="7744691" cy="479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8143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TOP" val=" 469.875"/>
  <p:tag name="LLEFT" val=" 210.125"/>
  <p:tag name="RESIZE" val="Yes"/>
  <p:tag name="NAME" val="McK Disclaimer"/>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clrMap bg1="lt1" tx1="dk1" bg2="lt2" tx2="dk2" accent1="accent1" accent2="accent2" accent3="accent3" accent4="accent4" accent5="accent5" accent6="accent6" hlink="hlink" folHlink="folHlink"/>
    </a:extraClrScheme>
    <a:extraClrScheme>
      <a:clrScheme name="Blank Presentation 2">
        <a:dk1>
          <a:srgbClr val="6598FF"/>
        </a:dk1>
        <a:lt1>
          <a:srgbClr val="FFFFFF"/>
        </a:lt1>
        <a:dk2>
          <a:srgbClr val="000000"/>
        </a:dk2>
        <a:lt2>
          <a:srgbClr val="FEFB00"/>
        </a:lt2>
        <a:accent1>
          <a:srgbClr val="0000FE"/>
        </a:accent1>
        <a:accent2>
          <a:srgbClr val="6598FF"/>
        </a:accent2>
        <a:accent3>
          <a:srgbClr val="AAAAAA"/>
        </a:accent3>
        <a:accent4>
          <a:srgbClr val="DADADA"/>
        </a:accent4>
        <a:accent5>
          <a:srgbClr val="AAAAFE"/>
        </a:accent5>
        <a:accent6>
          <a:srgbClr val="5B89E7"/>
        </a:accent6>
        <a:hlink>
          <a:srgbClr val="33CB33"/>
        </a:hlink>
        <a:folHlink>
          <a:srgbClr val="FF8700"/>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FFFFFF"/>
        </a:lt2>
        <a:accent1>
          <a:srgbClr val="495E7D"/>
        </a:accent1>
        <a:accent2>
          <a:srgbClr val="939393"/>
        </a:accent2>
        <a:accent3>
          <a:srgbClr val="AAAAAA"/>
        </a:accent3>
        <a:accent4>
          <a:srgbClr val="DADADA"/>
        </a:accent4>
        <a:accent5>
          <a:srgbClr val="B1B6BF"/>
        </a:accent5>
        <a:accent6>
          <a:srgbClr val="858585"/>
        </a:accent6>
        <a:hlink>
          <a:srgbClr val="282F52"/>
        </a:hlink>
        <a:folHlink>
          <a:srgbClr val="375AB1"/>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000000"/>
        </a:dk2>
        <a:lt2>
          <a:srgbClr val="FFFFCC"/>
        </a:lt2>
        <a:accent1>
          <a:srgbClr val="F76A01"/>
        </a:accent1>
        <a:accent2>
          <a:srgbClr val="FFCC00"/>
        </a:accent2>
        <a:accent3>
          <a:srgbClr val="AAAAAA"/>
        </a:accent3>
        <a:accent4>
          <a:srgbClr val="DADAAE"/>
        </a:accent4>
        <a:accent5>
          <a:srgbClr val="FAB9AA"/>
        </a:accent5>
        <a:accent6>
          <a:srgbClr val="E7B900"/>
        </a:accent6>
        <a:hlink>
          <a:srgbClr val="385610"/>
        </a:hlink>
        <a:folHlink>
          <a:srgbClr val="7BBF21"/>
        </a:folHlink>
      </a:clrScheme>
      <a:clrMap bg1="dk2" tx1="lt1" bg2="dk1" tx2="lt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777777"/>
        </a:lt2>
        <a:accent1>
          <a:srgbClr val="ADFFF1"/>
        </a:accent1>
        <a:accent2>
          <a:srgbClr val="2A8BB2"/>
        </a:accent2>
        <a:accent3>
          <a:srgbClr val="FFFFFF"/>
        </a:accent3>
        <a:accent4>
          <a:srgbClr val="000000"/>
        </a:accent4>
        <a:accent5>
          <a:srgbClr val="D3FFF7"/>
        </a:accent5>
        <a:accent6>
          <a:srgbClr val="257DA1"/>
        </a:accent6>
        <a:hlink>
          <a:srgbClr val="86BA8A"/>
        </a:hlink>
        <a:folHlink>
          <a:srgbClr val="3B5C34"/>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50"/>
        </a:dk2>
        <a:lt2>
          <a:srgbClr val="FFFFFF"/>
        </a:lt2>
        <a:accent1>
          <a:srgbClr val="004A82"/>
        </a:accent1>
        <a:accent2>
          <a:srgbClr val="0091FE"/>
        </a:accent2>
        <a:accent3>
          <a:srgbClr val="AAAAB3"/>
        </a:accent3>
        <a:accent4>
          <a:srgbClr val="DADADA"/>
        </a:accent4>
        <a:accent5>
          <a:srgbClr val="AAB1C1"/>
        </a:accent5>
        <a:accent6>
          <a:srgbClr val="0083E6"/>
        </a:accent6>
        <a:hlink>
          <a:srgbClr val="016D18"/>
        </a:hlink>
        <a:folHlink>
          <a:srgbClr val="02AA2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A:\Blank Presentation.pot</Template>
  <TotalTime>63092</TotalTime>
  <Words>913</Words>
  <Application>Microsoft Office PowerPoint</Application>
  <PresentationFormat>A4 Paper (210x297 mm)</PresentationFormat>
  <Paragraphs>187</Paragraphs>
  <Slides>17</Slides>
  <Notes>10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Blank Presentation</vt:lpstr>
      <vt:lpstr>1_Wisp</vt:lpstr>
      <vt:lpstr>PowerPoint Presentation</vt:lpstr>
      <vt:lpstr>Contents </vt:lpstr>
      <vt:lpstr>PowerPoint Presentation</vt:lpstr>
      <vt:lpstr>PowerPoint Presentation</vt:lpstr>
      <vt:lpstr>PowerPoint Presentation</vt:lpstr>
      <vt:lpstr>UNDP Support to SDG in Seychelles - VRCP </vt:lpstr>
      <vt:lpstr>PowerPoint Presentation</vt:lpstr>
      <vt:lpstr>PowerPoint Presentation</vt:lpstr>
      <vt:lpstr>PowerPoint Presentation</vt:lpstr>
      <vt:lpstr>National Oversight Strategic Committee for  Implementation of Seychelles Regional and Global Commitments . </vt:lpstr>
      <vt:lpstr>Dialogue for Integrating SDG and Agenda 2063 into National development Planning Processes.</vt:lpstr>
      <vt:lpstr>Dialogue for Integrating SDG and Agenda 2063 into National development Planning Processes </vt:lpstr>
      <vt:lpstr>Converting Vision 2032 into a reality</vt:lpstr>
      <vt:lpstr>UNDP COUNTRY PROGRAMME AND SUPPORT TO INSTITUTIONS</vt:lpstr>
      <vt:lpstr>ADHOC Support on Data for Sustainable Development/SDG</vt:lpstr>
      <vt:lpstr>PowerPoint Presentation</vt:lpstr>
      <vt:lpstr>PowerPoint Presentation</vt:lpstr>
    </vt:vector>
  </TitlesOfParts>
  <Company>UNDP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 mitigation</dc:title>
  <dc:creator>UNDP</dc:creator>
  <cp:lastModifiedBy>Roland Mr. Alcindor</cp:lastModifiedBy>
  <cp:revision>2975</cp:revision>
  <dcterms:created xsi:type="dcterms:W3CDTF">2002-03-15T00:48:39Z</dcterms:created>
  <dcterms:modified xsi:type="dcterms:W3CDTF">2017-10-26T05:50:53Z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ies>
</file>