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19"/>
  </p:notesMasterIdLst>
  <p:handoutMasterIdLst>
    <p:handoutMasterId r:id="rId20"/>
  </p:handoutMasterIdLst>
  <p:sldIdLst>
    <p:sldId id="369" r:id="rId3"/>
    <p:sldId id="404" r:id="rId4"/>
    <p:sldId id="397" r:id="rId5"/>
    <p:sldId id="406" r:id="rId6"/>
    <p:sldId id="407" r:id="rId7"/>
    <p:sldId id="408" r:id="rId8"/>
    <p:sldId id="400" r:id="rId9"/>
    <p:sldId id="411" r:id="rId10"/>
    <p:sldId id="410" r:id="rId11"/>
    <p:sldId id="418" r:id="rId12"/>
    <p:sldId id="419" r:id="rId13"/>
    <p:sldId id="393" r:id="rId14"/>
    <p:sldId id="420" r:id="rId15"/>
    <p:sldId id="417" r:id="rId16"/>
    <p:sldId id="422" r:id="rId17"/>
    <p:sldId id="40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CCCC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4" autoAdjust="0"/>
    <p:restoredTop sz="94434" autoAdjust="0"/>
  </p:normalViewPr>
  <p:slideViewPr>
    <p:cSldViewPr snapToGrid="0">
      <p:cViewPr>
        <p:scale>
          <a:sx n="89" d="100"/>
          <a:sy n="89" d="100"/>
        </p:scale>
        <p:origin x="108" y="-31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6" d="100"/>
          <a:sy n="76" d="100"/>
        </p:scale>
        <p:origin x="177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C66D5-35F2-4B2B-B66A-28018F619124}" type="datetimeFigureOut">
              <a:rPr lang="en-US" smtClean="0"/>
              <a:t>10/25/2017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6073D5-63C2-4933-B970-D96552757D44}" type="slidenum">
              <a:rPr lang="en-US" smtClean="0"/>
              <a:t>‹#›</a:t>
            </a:fld>
            <a:endParaRPr lang="en-US"/>
          </a:p>
        </p:txBody>
      </p:sp>
    </p:spTree>
    <p:extLst>
      <p:ext uri="{BB962C8B-B14F-4D97-AF65-F5344CB8AC3E}">
        <p14:creationId xmlns:p14="http://schemas.microsoft.com/office/powerpoint/2010/main" val="1000481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B7E8A-1102-47A1-B1C3-36AE88809383}" type="datetimeFigureOut">
              <a:rPr lang="en-US" smtClean="0"/>
              <a:t>10/25/2017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11EAB-687D-4AE4-B775-678A923E9436}" type="slidenum">
              <a:rPr lang="en-US" smtClean="0"/>
              <a:t>‹#›</a:t>
            </a:fld>
            <a:endParaRPr lang="en-US"/>
          </a:p>
        </p:txBody>
      </p:sp>
    </p:spTree>
    <p:extLst>
      <p:ext uri="{BB962C8B-B14F-4D97-AF65-F5344CB8AC3E}">
        <p14:creationId xmlns:p14="http://schemas.microsoft.com/office/powerpoint/2010/main" val="43010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11EAB-687D-4AE4-B775-678A923E9436}" type="slidenum">
              <a:rPr lang="en-US" smtClean="0"/>
              <a:t>1</a:t>
            </a:fld>
            <a:endParaRPr lang="en-US"/>
          </a:p>
        </p:txBody>
      </p:sp>
    </p:spTree>
    <p:extLst>
      <p:ext uri="{BB962C8B-B14F-4D97-AF65-F5344CB8AC3E}">
        <p14:creationId xmlns:p14="http://schemas.microsoft.com/office/powerpoint/2010/main" val="3159160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10</a:t>
            </a:fld>
            <a:endParaRPr lang="en-US"/>
          </a:p>
        </p:txBody>
      </p:sp>
    </p:spTree>
    <p:extLst>
      <p:ext uri="{BB962C8B-B14F-4D97-AF65-F5344CB8AC3E}">
        <p14:creationId xmlns:p14="http://schemas.microsoft.com/office/powerpoint/2010/main" val="2448675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11</a:t>
            </a:fld>
            <a:endParaRPr lang="en-US"/>
          </a:p>
        </p:txBody>
      </p:sp>
    </p:spTree>
    <p:extLst>
      <p:ext uri="{BB962C8B-B14F-4D97-AF65-F5344CB8AC3E}">
        <p14:creationId xmlns:p14="http://schemas.microsoft.com/office/powerpoint/2010/main" val="2414348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12</a:t>
            </a:fld>
            <a:endParaRPr lang="en-US"/>
          </a:p>
        </p:txBody>
      </p:sp>
    </p:spTree>
    <p:extLst>
      <p:ext uri="{BB962C8B-B14F-4D97-AF65-F5344CB8AC3E}">
        <p14:creationId xmlns:p14="http://schemas.microsoft.com/office/powerpoint/2010/main" val="1043960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13</a:t>
            </a:fld>
            <a:endParaRPr lang="en-US"/>
          </a:p>
        </p:txBody>
      </p:sp>
    </p:spTree>
    <p:extLst>
      <p:ext uri="{BB962C8B-B14F-4D97-AF65-F5344CB8AC3E}">
        <p14:creationId xmlns:p14="http://schemas.microsoft.com/office/powerpoint/2010/main" val="1814643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14</a:t>
            </a:fld>
            <a:endParaRPr lang="en-US"/>
          </a:p>
        </p:txBody>
      </p:sp>
    </p:spTree>
    <p:extLst>
      <p:ext uri="{BB962C8B-B14F-4D97-AF65-F5344CB8AC3E}">
        <p14:creationId xmlns:p14="http://schemas.microsoft.com/office/powerpoint/2010/main" val="3945680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A11EAB-687D-4AE4-B775-678A923E9436}" type="slidenum">
              <a:rPr lang="en-US" smtClean="0"/>
              <a:t>15</a:t>
            </a:fld>
            <a:endParaRPr lang="en-US"/>
          </a:p>
        </p:txBody>
      </p:sp>
    </p:spTree>
    <p:extLst>
      <p:ext uri="{BB962C8B-B14F-4D97-AF65-F5344CB8AC3E}">
        <p14:creationId xmlns:p14="http://schemas.microsoft.com/office/powerpoint/2010/main" val="4260840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16</a:t>
            </a:fld>
            <a:endParaRPr lang="en-US"/>
          </a:p>
        </p:txBody>
      </p:sp>
    </p:spTree>
    <p:extLst>
      <p:ext uri="{BB962C8B-B14F-4D97-AF65-F5344CB8AC3E}">
        <p14:creationId xmlns:p14="http://schemas.microsoft.com/office/powerpoint/2010/main" val="145746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2</a:t>
            </a:fld>
            <a:endParaRPr lang="en-US"/>
          </a:p>
        </p:txBody>
      </p:sp>
    </p:spTree>
    <p:extLst>
      <p:ext uri="{BB962C8B-B14F-4D97-AF65-F5344CB8AC3E}">
        <p14:creationId xmlns:p14="http://schemas.microsoft.com/office/powerpoint/2010/main" val="351112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3</a:t>
            </a:fld>
            <a:endParaRPr lang="en-US"/>
          </a:p>
        </p:txBody>
      </p:sp>
    </p:spTree>
    <p:extLst>
      <p:ext uri="{BB962C8B-B14F-4D97-AF65-F5344CB8AC3E}">
        <p14:creationId xmlns:p14="http://schemas.microsoft.com/office/powerpoint/2010/main" val="164786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A11EAB-687D-4AE4-B775-678A923E9436}" type="slidenum">
              <a:rPr lang="en-US" smtClean="0"/>
              <a:t>4</a:t>
            </a:fld>
            <a:endParaRPr lang="en-US"/>
          </a:p>
        </p:txBody>
      </p:sp>
    </p:spTree>
    <p:extLst>
      <p:ext uri="{BB962C8B-B14F-4D97-AF65-F5344CB8AC3E}">
        <p14:creationId xmlns:p14="http://schemas.microsoft.com/office/powerpoint/2010/main" val="221502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5</a:t>
            </a:fld>
            <a:endParaRPr lang="en-US"/>
          </a:p>
        </p:txBody>
      </p:sp>
    </p:spTree>
    <p:extLst>
      <p:ext uri="{BB962C8B-B14F-4D97-AF65-F5344CB8AC3E}">
        <p14:creationId xmlns:p14="http://schemas.microsoft.com/office/powerpoint/2010/main" val="335756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6</a:t>
            </a:fld>
            <a:endParaRPr lang="en-US"/>
          </a:p>
        </p:txBody>
      </p:sp>
    </p:spTree>
    <p:extLst>
      <p:ext uri="{BB962C8B-B14F-4D97-AF65-F5344CB8AC3E}">
        <p14:creationId xmlns:p14="http://schemas.microsoft.com/office/powerpoint/2010/main" val="313367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7</a:t>
            </a:fld>
            <a:endParaRPr lang="en-US"/>
          </a:p>
        </p:txBody>
      </p:sp>
    </p:spTree>
    <p:extLst>
      <p:ext uri="{BB962C8B-B14F-4D97-AF65-F5344CB8AC3E}">
        <p14:creationId xmlns:p14="http://schemas.microsoft.com/office/powerpoint/2010/main" val="405749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8</a:t>
            </a:fld>
            <a:endParaRPr lang="en-US"/>
          </a:p>
        </p:txBody>
      </p:sp>
    </p:spTree>
    <p:extLst>
      <p:ext uri="{BB962C8B-B14F-4D97-AF65-F5344CB8AC3E}">
        <p14:creationId xmlns:p14="http://schemas.microsoft.com/office/powerpoint/2010/main" val="3634164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9</a:t>
            </a:fld>
            <a:endParaRPr lang="en-US"/>
          </a:p>
        </p:txBody>
      </p:sp>
    </p:spTree>
    <p:extLst>
      <p:ext uri="{BB962C8B-B14F-4D97-AF65-F5344CB8AC3E}">
        <p14:creationId xmlns:p14="http://schemas.microsoft.com/office/powerpoint/2010/main" val="2671632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grpSp>
      </p:grpSp>
      <p:sp>
        <p:nvSpPr>
          <p:cNvPr id="3" name="Subtitle 2"/>
          <p:cNvSpPr>
            <a:spLocks noGrp="1"/>
          </p:cNvSpPr>
          <p:nvPr>
            <p:ph type="subTitle" idx="1"/>
          </p:nvPr>
        </p:nvSpPr>
        <p:spPr>
          <a:xfrm>
            <a:off x="1524000" y="4056115"/>
            <a:ext cx="9144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524000" y="912610"/>
            <a:ext cx="9144000" cy="2387600"/>
          </a:xfrm>
          <a:prstGeom prst="rect">
            <a:avLst/>
          </a:prstGeom>
        </p:spPr>
        <p:txBody>
          <a:bodyPr anchor="b"/>
          <a:lstStyle>
            <a:lvl1pPr algn="ctr">
              <a:defRPr sz="6000">
                <a:solidFill>
                  <a:schemeClr val="tx2"/>
                </a:solidFill>
              </a:defRPr>
            </a:lvl1pPr>
          </a:lstStyle>
          <a:p>
            <a:r>
              <a:rPr lang="en-US" smtClean="0"/>
              <a:t>Click to edit Master title style</a:t>
            </a:r>
            <a:endParaRPr lang="en-US"/>
          </a:p>
        </p:txBody>
      </p:sp>
      <p:sp>
        <p:nvSpPr>
          <p:cNvPr id="11"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5DE3B5DE-687E-4601-9C25-48F7ABE0D7C5}" type="datetime1">
              <a:rPr lang="en-US" smtClean="0"/>
              <a:t>10/25/2017</a:t>
            </a:fld>
            <a:endParaRPr lang="en-US"/>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81080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BFD467DE-D084-42AA-B27F-22F6084CB8BB}" type="datetime1">
              <a:rPr lang="en-US" smtClean="0"/>
              <a:t>10/25/2017</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4392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3782E027-C2A0-4932-A761-986BAD82B671}" type="datetime1">
              <a:rPr lang="en-US" smtClean="0"/>
              <a:t>10/25/2017</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29712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933450" y="20302"/>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1664363"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96AC42F1-294F-4AFB-8F78-2EF579F09459}" type="datetime1">
              <a:rPr lang="en-US" smtClean="0"/>
              <a:pPr/>
              <a:t>10/25/2017</a:t>
            </a:fld>
            <a:endParaRPr lang="en-US" dirty="0"/>
          </a:p>
        </p:txBody>
      </p:sp>
      <p:sp>
        <p:nvSpPr>
          <p:cNvPr id="8" name="Footer Placeholder 4"/>
          <p:cNvSpPr>
            <a:spLocks noGrp="1"/>
          </p:cNvSpPr>
          <p:nvPr>
            <p:ph type="ftr" sz="quarter" idx="3"/>
          </p:nvPr>
        </p:nvSpPr>
        <p:spPr>
          <a:xfrm>
            <a:off x="5474363"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r>
              <a:rPr lang="en-US" dirty="0" smtClean="0"/>
              <a:t>SIG.2016</a:t>
            </a:r>
            <a:endParaRPr lang="en-US" dirty="0"/>
          </a:p>
        </p:txBody>
      </p:sp>
      <p:sp>
        <p:nvSpPr>
          <p:cNvPr id="9" name="Slide Number Placeholder 5"/>
          <p:cNvSpPr>
            <a:spLocks noGrp="1"/>
          </p:cNvSpPr>
          <p:nvPr>
            <p:ph type="sldNum" sz="quarter" idx="4"/>
          </p:nvPr>
        </p:nvSpPr>
        <p:spPr>
          <a:xfrm>
            <a:off x="8903363"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cxnSp>
        <p:nvCxnSpPr>
          <p:cNvPr id="10" name="Straight Connector 9"/>
          <p:cNvCxnSpPr/>
          <p:nvPr userDrawn="1"/>
        </p:nvCxnSpPr>
        <p:spPr>
          <a:xfrm>
            <a:off x="669753" y="6273843"/>
            <a:ext cx="11510210" cy="36429"/>
          </a:xfrm>
          <a:prstGeom prst="line">
            <a:avLst/>
          </a:prstGeom>
          <a:ln w="3810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81790" y="1358689"/>
            <a:ext cx="11510210" cy="36429"/>
          </a:xfrm>
          <a:prstGeom prst="line">
            <a:avLst/>
          </a:prstGeom>
          <a:ln w="3810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631652" y="6310272"/>
            <a:ext cx="3940347" cy="520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05" descr="GGIM-logo-title-on-side cop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28125"/>
          <a:stretch>
            <a:fillRect/>
          </a:stretch>
        </p:blipFill>
        <p:spPr bwMode="auto">
          <a:xfrm>
            <a:off x="11153774" y="6384927"/>
            <a:ext cx="1038225" cy="4409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07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831850" y="1709738"/>
            <a:ext cx="10515600" cy="2862262"/>
          </a:xfrm>
          <a:prstGeom prst="rect">
            <a:avLst/>
          </a:prstGeom>
        </p:spPr>
        <p:txBody>
          <a:bodyPr anchor="b"/>
          <a:lstStyle>
            <a:lvl1pPr>
              <a:defRPr sz="6000"/>
            </a:lvl1p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580A6EB-69F5-4723-B5E3-A6D9E36A957A}" type="datetime1">
              <a:rPr lang="en-US" smtClean="0"/>
              <a:t>10/25/2017</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29414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0FB02ED0-9CAE-481B-8D1D-B242F0282967}" type="datetime1">
              <a:rPr lang="en-US" smtClean="0"/>
              <a:t>10/25/2017</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7178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3"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1489075"/>
            <a:ext cx="5157787"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0"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831850" y="1489075"/>
            <a:ext cx="515620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831850" y="274638"/>
            <a:ext cx="10515600" cy="1143000"/>
          </a:xfrm>
          <a:prstGeom prst="rect">
            <a:avLst/>
          </a:prstGeom>
        </p:spPr>
        <p:txBody>
          <a:bodyPr/>
          <a:lstStyle/>
          <a:p>
            <a:r>
              <a:rPr lang="en-US" smtClean="0"/>
              <a:t>Click to edit Master title style</a:t>
            </a:r>
            <a:endParaRPr lang="en-US"/>
          </a:p>
        </p:txBody>
      </p:sp>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4696AB3F-7B84-45BD-A122-497866A73F4B}" type="datetime1">
              <a:rPr lang="en-US" smtClean="0"/>
              <a:t>10/25/2017</a:t>
            </a:fld>
            <a:endParaRPr lang="en-US"/>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2" name="Slide Number Placeholder 5"/>
          <p:cNvSpPr>
            <a:spLocks noGrp="1"/>
          </p:cNvSpPr>
          <p:nvPr>
            <p:ph type="sldNum" sz="quarter" idx="12"/>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51062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6395E536-1457-4CE4-8497-197239F05587}" type="datetime1">
              <a:rPr lang="en-US" smtClean="0"/>
              <a:t>10/25/2017</a:t>
            </a:fld>
            <a:endParaRPr lang="en-US"/>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8"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940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A4AF2F65-2726-4707-A7A6-DE21D14E80C5}" type="datetime1">
              <a:rPr lang="en-US" smtClean="0"/>
              <a:t>10/25/2017</a:t>
            </a:fld>
            <a:endParaRPr lang="en-US"/>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r>
              <a:rPr lang="en-US" dirty="0" smtClean="0"/>
              <a:t>SIG.2016</a:t>
            </a:r>
            <a:endParaRPr lang="en-US" dirty="0"/>
          </a:p>
        </p:txBody>
      </p:sp>
      <p:sp>
        <p:nvSpPr>
          <p:cNvPr id="7"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cxnSp>
        <p:nvCxnSpPr>
          <p:cNvPr id="8" name="Straight Connector 7"/>
          <p:cNvCxnSpPr/>
          <p:nvPr userDrawn="1"/>
        </p:nvCxnSpPr>
        <p:spPr>
          <a:xfrm>
            <a:off x="681790" y="6356350"/>
            <a:ext cx="11510210" cy="0"/>
          </a:xfrm>
          <a:prstGeom prst="line">
            <a:avLst/>
          </a:prstGeom>
          <a:ln w="38100" cmpd="sng">
            <a:solidFill>
              <a:srgbClr val="31859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234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FA85564-6B99-4FC4-9CE3-22E750398B2E}" type="datetime1">
              <a:rPr lang="en-US" smtClean="0"/>
              <a:t>10/25/2017</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01459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2BCD2BEA-7F40-407D-B082-13022E8B2C99}" type="datetime1">
              <a:rPr lang="en-US" smtClean="0"/>
              <a:t>10/25/2017</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59550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6"/>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lvl="0" algn="ctr"/>
                  <a:endParaRPr lang="en-US" sz="2400">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sp>
        <p:nvSpPr>
          <p:cNvPr id="3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CA734DBA-6852-4C6A-AB8B-E28C0C52CB53}" type="datetime1">
              <a:rPr lang="en-US" smtClean="0"/>
              <a:t>10/25/2017</a:t>
            </a:fld>
            <a:endParaRPr lang="en-US"/>
          </a:p>
        </p:txBody>
      </p:sp>
      <p:sp>
        <p:nvSpPr>
          <p:cNvPr id="3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3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
        <p:nvSpPr>
          <p:cNvPr id="3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1719088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18409" y="3891578"/>
            <a:ext cx="10197260" cy="500118"/>
          </a:xfrm>
        </p:spPr>
        <p:txBody>
          <a:bodyPr>
            <a:noAutofit/>
          </a:bodyPr>
          <a:lstStyle/>
          <a:p>
            <a:pPr algn="l"/>
            <a:r>
              <a:rPr lang="en-US" sz="2800" dirty="0" smtClean="0">
                <a:ea typeface="Times New Roman" panose="02020603050405020304" pitchFamily="18" charset="0"/>
                <a:cs typeface="Times New Roman" panose="02020603050405020304" pitchFamily="18" charset="0"/>
              </a:rPr>
              <a:t>Geospatial Context</a:t>
            </a:r>
            <a:endParaRPr lang="en-US" sz="2800" b="1" dirty="0"/>
          </a:p>
        </p:txBody>
      </p:sp>
      <p:sp>
        <p:nvSpPr>
          <p:cNvPr id="2" name="Title 1"/>
          <p:cNvSpPr>
            <a:spLocks noGrp="1"/>
          </p:cNvSpPr>
          <p:nvPr>
            <p:ph type="ctrTitle"/>
          </p:nvPr>
        </p:nvSpPr>
        <p:spPr>
          <a:xfrm>
            <a:off x="1700011" y="2112135"/>
            <a:ext cx="10315658" cy="1352282"/>
          </a:xfrm>
        </p:spPr>
        <p:txBody>
          <a:bodyPr>
            <a:noAutofit/>
          </a:bodyPr>
          <a:lstStyle/>
          <a:p>
            <a:pPr algn="l"/>
            <a:r>
              <a:rPr lang="en-US" sz="4400" dirty="0" smtClean="0"/>
              <a:t>Data </a:t>
            </a:r>
            <a:r>
              <a:rPr lang="en-US" sz="4400" dirty="0" err="1" smtClean="0"/>
              <a:t>Disaggreagation</a:t>
            </a:r>
            <a:r>
              <a:rPr lang="en-US" sz="4400" dirty="0" smtClean="0"/>
              <a:t> for SDGs</a:t>
            </a:r>
            <a:endParaRPr lang="en-US" sz="4400" dirty="0"/>
          </a:p>
        </p:txBody>
      </p:sp>
      <p:pic>
        <p:nvPicPr>
          <p:cNvPr id="4" name="Picture 105" descr="GGIM-logo-title-on-side copy"/>
          <p:cNvPicPr>
            <a:picLocks noChangeAspect="1" noChangeArrowheads="1"/>
          </p:cNvPicPr>
          <p:nvPr/>
        </p:nvPicPr>
        <p:blipFill>
          <a:blip r:embed="rId3" cstate="print">
            <a:extLst>
              <a:ext uri="{28A0092B-C50C-407E-A947-70E740481C1C}">
                <a14:useLocalDpi xmlns:a14="http://schemas.microsoft.com/office/drawing/2010/main" val="0"/>
              </a:ext>
            </a:extLst>
          </a:blip>
          <a:srcRect r="28125"/>
          <a:stretch>
            <a:fillRect/>
          </a:stretch>
        </p:blipFill>
        <p:spPr bwMode="auto">
          <a:xfrm>
            <a:off x="9103201" y="5550127"/>
            <a:ext cx="3079274" cy="1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13037" y="4991100"/>
            <a:ext cx="2527637" cy="1866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lnSpc>
                <a:spcPct val="80000"/>
              </a:lnSpc>
              <a:buFont typeface="Wingdings 2" panose="05020102010507070707" pitchFamily="18" charset="2"/>
              <a:buNone/>
            </a:pPr>
            <a:r>
              <a:rPr lang="en-GB" altLang="en-US" sz="1400" dirty="0" smtClean="0">
                <a:latin typeface="Courier New" panose="02070309020205020404" pitchFamily="49" charset="0"/>
                <a:cs typeface="Courier New" panose="02070309020205020404" pitchFamily="49" charset="0"/>
              </a:rPr>
              <a:t>United Nations Economic Commission for Africa</a:t>
            </a:r>
          </a:p>
          <a:p>
            <a:pPr marL="0" indent="0">
              <a:lnSpc>
                <a:spcPct val="80000"/>
              </a:lnSpc>
              <a:buFont typeface="Wingdings 2" panose="05020102010507070707" pitchFamily="18" charset="2"/>
              <a:buNone/>
            </a:pPr>
            <a:r>
              <a:rPr lang="en-GB" altLang="en-US" sz="1400" dirty="0" smtClean="0">
                <a:latin typeface="Courier New" panose="02070309020205020404" pitchFamily="49" charset="0"/>
                <a:cs typeface="Courier New" panose="02070309020205020404" pitchFamily="49" charset="0"/>
              </a:rPr>
              <a:t>___________________</a:t>
            </a:r>
          </a:p>
          <a:p>
            <a:pPr marL="0" indent="0">
              <a:lnSpc>
                <a:spcPct val="80000"/>
              </a:lnSpc>
              <a:buFont typeface="Wingdings 2" panose="05020102010507070707" pitchFamily="18" charset="2"/>
              <a:buNone/>
            </a:pPr>
            <a:r>
              <a:rPr lang="en-GB" altLang="en-US" sz="1400" dirty="0" smtClean="0">
                <a:latin typeface="Courier New" panose="02070309020205020404" pitchFamily="49" charset="0"/>
                <a:cs typeface="Courier New" panose="02070309020205020404" pitchFamily="49" charset="0"/>
              </a:rPr>
              <a:t>Geoinformation &amp; Spatial Statistics </a:t>
            </a:r>
          </a:p>
          <a:p>
            <a:pPr marL="0" indent="0">
              <a:lnSpc>
                <a:spcPct val="80000"/>
              </a:lnSpc>
              <a:buFont typeface="Wingdings 2" panose="05020102010507070707" pitchFamily="18" charset="2"/>
              <a:buNone/>
            </a:pPr>
            <a:r>
              <a:rPr lang="en-GB" altLang="en-US" sz="1400" dirty="0" smtClean="0">
                <a:latin typeface="Courier New" panose="02070309020205020404" pitchFamily="49" charset="0"/>
                <a:cs typeface="Courier New" panose="02070309020205020404" pitchFamily="49" charset="0"/>
              </a:rPr>
              <a:t>___________________</a:t>
            </a:r>
          </a:p>
          <a:p>
            <a:pPr marL="0" indent="0">
              <a:lnSpc>
                <a:spcPct val="80000"/>
              </a:lnSpc>
              <a:buFont typeface="Wingdings 2" panose="05020102010507070707" pitchFamily="18" charset="2"/>
              <a:buNone/>
            </a:pPr>
            <a:r>
              <a:rPr lang="en-GB" altLang="en-US" sz="1400" dirty="0" smtClean="0">
                <a:latin typeface="Courier New" panose="02070309020205020404" pitchFamily="49" charset="0"/>
                <a:cs typeface="Courier New" panose="02070309020205020404" pitchFamily="49" charset="0"/>
              </a:rPr>
              <a:t>Andre Nonguierma</a:t>
            </a:r>
            <a:endParaRPr lang="en-US" altLang="en-US" sz="1400" dirty="0" smtClean="0">
              <a:latin typeface="Courier New" panose="02070309020205020404" pitchFamily="49" charset="0"/>
              <a:cs typeface="Courier New" panose="02070309020205020404" pitchFamily="49" charset="0"/>
            </a:endParaRPr>
          </a:p>
        </p:txBody>
      </p:sp>
      <p:sp>
        <p:nvSpPr>
          <p:cNvPr id="9" name="Rectangle 4"/>
          <p:cNvSpPr>
            <a:spLocks noChangeArrowheads="1"/>
          </p:cNvSpPr>
          <p:nvPr/>
        </p:nvSpPr>
        <p:spPr bwMode="auto">
          <a:xfrm>
            <a:off x="6924599" y="5534560"/>
            <a:ext cx="20547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FF6600"/>
              </a:buClr>
              <a:buFont typeface="Wingdings 2" panose="05020102010507070707" pitchFamily="18" charset="2"/>
              <a:buChar char="§"/>
              <a:defRPr sz="3000">
                <a:solidFill>
                  <a:schemeClr val="tx2"/>
                </a:solidFill>
                <a:latin typeface="Arial" panose="020B0604020202020204" pitchFamily="34" charset="0"/>
                <a:cs typeface="Arial" panose="020B0604020202020204" pitchFamily="34" charset="0"/>
              </a:defRPr>
            </a:lvl1pPr>
            <a:lvl2pPr marL="742950" indent="-285750">
              <a:spcBef>
                <a:spcPct val="20000"/>
              </a:spcBef>
              <a:buClr>
                <a:srgbClr val="006666"/>
              </a:buClr>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spcBef>
                <a:spcPct val="20000"/>
              </a:spcBef>
              <a:buClr>
                <a:srgbClr val="292929"/>
              </a:buClr>
              <a:buChar char="•"/>
              <a:defRPr sz="2400">
                <a:solidFill>
                  <a:schemeClr val="tx2"/>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spcBef>
                <a:spcPct val="0"/>
              </a:spcBef>
              <a:buClr>
                <a:schemeClr val="accent2"/>
              </a:buClr>
              <a:buFont typeface="Wingdings" panose="05000000000000000000" pitchFamily="2" charset="2"/>
              <a:buNone/>
            </a:pPr>
            <a:r>
              <a:rPr lang="en-US" altLang="en-US" sz="1600" dirty="0">
                <a:solidFill>
                  <a:srgbClr val="4D4D4D"/>
                </a:solidFill>
                <a:latin typeface="Arial Narrow" panose="020B0606020202030204" pitchFamily="34" charset="0"/>
              </a:rPr>
              <a:t>United Nations Regional Workshop on the 2020 World Programme p</a:t>
            </a:r>
          </a:p>
          <a:p>
            <a:pPr>
              <a:spcBef>
                <a:spcPct val="0"/>
              </a:spcBef>
              <a:buClr>
                <a:schemeClr val="accent2"/>
              </a:buClr>
              <a:buFont typeface="Wingdings" panose="05000000000000000000" pitchFamily="2" charset="2"/>
              <a:buNone/>
            </a:pPr>
            <a:r>
              <a:rPr lang="en-US" altLang="en-US" sz="1600" dirty="0" smtClean="0">
                <a:solidFill>
                  <a:srgbClr val="4D4D4D"/>
                </a:solidFill>
                <a:latin typeface="Arial Narrow" panose="020B0606020202030204" pitchFamily="34" charset="0"/>
              </a:rPr>
              <a:t>Dar-</a:t>
            </a:r>
            <a:r>
              <a:rPr lang="en-US" altLang="en-US" sz="1600" dirty="0" err="1" smtClean="0">
                <a:solidFill>
                  <a:srgbClr val="4D4D4D"/>
                </a:solidFill>
                <a:latin typeface="Arial Narrow" panose="020B0606020202030204" pitchFamily="34" charset="0"/>
              </a:rPr>
              <a:t>es</a:t>
            </a:r>
            <a:r>
              <a:rPr lang="en-US" altLang="en-US" sz="1600" dirty="0" smtClean="0">
                <a:solidFill>
                  <a:srgbClr val="4D4D4D"/>
                </a:solidFill>
                <a:latin typeface="Arial Narrow" panose="020B0606020202030204" pitchFamily="34" charset="0"/>
              </a:rPr>
              <a:t>-Salam, Tanzania</a:t>
            </a:r>
            <a:endParaRPr lang="en-US" altLang="en-US" sz="1600" dirty="0">
              <a:solidFill>
                <a:srgbClr val="4D4D4D"/>
              </a:solidFill>
              <a:latin typeface="Arial Narrow" panose="020B0606020202030204" pitchFamily="34" charset="0"/>
            </a:endParaRPr>
          </a:p>
          <a:p>
            <a:pPr>
              <a:spcBef>
                <a:spcPct val="0"/>
              </a:spcBef>
              <a:buClr>
                <a:schemeClr val="accent2"/>
              </a:buClr>
              <a:buFont typeface="Wingdings" panose="05000000000000000000" pitchFamily="2" charset="2"/>
              <a:buNone/>
            </a:pPr>
            <a:r>
              <a:rPr lang="en-US" altLang="en-US" sz="1600" dirty="0" smtClean="0">
                <a:solidFill>
                  <a:srgbClr val="4D4D4D"/>
                </a:solidFill>
                <a:latin typeface="Arial Narrow" panose="020B0606020202030204" pitchFamily="34" charset="0"/>
              </a:rPr>
              <a:t>12 April 2017</a:t>
            </a:r>
            <a:endParaRPr lang="en-US" altLang="en-US" sz="1600" dirty="0">
              <a:solidFill>
                <a:srgbClr val="4D4D4D"/>
              </a:solidFill>
              <a:latin typeface="Arial Narrow" panose="020B0606020202030204" pitchFamily="34" charset="0"/>
            </a:endParaRPr>
          </a:p>
        </p:txBody>
      </p:sp>
      <p:pic>
        <p:nvPicPr>
          <p:cNvPr id="10" name="Picture 109" descr="ESNA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496" b="10572"/>
          <a:stretch/>
        </p:blipFill>
        <p:spPr bwMode="auto">
          <a:xfrm>
            <a:off x="37075" y="2112135"/>
            <a:ext cx="1474045" cy="1543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85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7515" y="1530901"/>
            <a:ext cx="6250289" cy="4730224"/>
          </a:xfrm>
        </p:spPr>
        <p:txBody>
          <a:bodyPr>
            <a:normAutofit fontScale="55000" lnSpcReduction="20000"/>
          </a:bodyPr>
          <a:lstStyle/>
          <a:p>
            <a:pPr>
              <a:lnSpc>
                <a:spcPct val="120000"/>
              </a:lnSpc>
            </a:pPr>
            <a:r>
              <a:rPr lang="en-US" dirty="0"/>
              <a:t>To monitor the SDGs we need accurate, up-to-date and reliable information</a:t>
            </a:r>
          </a:p>
          <a:p>
            <a:pPr>
              <a:lnSpc>
                <a:spcPct val="120000"/>
              </a:lnSpc>
            </a:pPr>
            <a:r>
              <a:rPr lang="en-US" dirty="0"/>
              <a:t>One single </a:t>
            </a:r>
            <a:r>
              <a:rPr lang="en-US" dirty="0" smtClean="0"/>
              <a:t>data </a:t>
            </a:r>
            <a:r>
              <a:rPr lang="en-US" dirty="0"/>
              <a:t>entry for country does not reflect the reality.</a:t>
            </a:r>
          </a:p>
          <a:p>
            <a:pPr>
              <a:lnSpc>
                <a:spcPct val="120000"/>
              </a:lnSpc>
            </a:pPr>
            <a:r>
              <a:rPr lang="en-US" dirty="0"/>
              <a:t>The proposed SDGs, indicated the importance of geospatial information technology to get disaggregated data to reflect the subnational spatial differences</a:t>
            </a:r>
            <a:r>
              <a:rPr lang="en-US" dirty="0" smtClean="0"/>
              <a:t>.</a:t>
            </a:r>
          </a:p>
          <a:p>
            <a:pPr>
              <a:lnSpc>
                <a:spcPct val="120000"/>
              </a:lnSpc>
            </a:pPr>
            <a:r>
              <a:rPr lang="en-US" dirty="0" smtClean="0"/>
              <a:t>Data Needed</a:t>
            </a:r>
          </a:p>
          <a:p>
            <a:pPr>
              <a:lnSpc>
                <a:spcPct val="120000"/>
              </a:lnSpc>
            </a:pPr>
            <a:r>
              <a:rPr lang="en-US" dirty="0"/>
              <a:t>High repetition rates to acquire large data coverage in short time periods, which will lead to improved consistency, accuracy, timeliness and thematic detail of forest maps for </a:t>
            </a:r>
            <a:r>
              <a:rPr lang="en-US" dirty="0" err="1"/>
              <a:t>e.gNFI</a:t>
            </a:r>
            <a:r>
              <a:rPr lang="en-US" dirty="0"/>
              <a:t>, GHG, illegal logging</a:t>
            </a:r>
          </a:p>
          <a:p>
            <a:pPr>
              <a:lnSpc>
                <a:spcPct val="120000"/>
              </a:lnSpc>
            </a:pPr>
            <a:r>
              <a:rPr lang="en-US" dirty="0"/>
              <a:t>•High spatial resolution to assess also forest stands with low canopy closure and map small disturbances of forests and forest degradation (MMU &lt; 1 ha)</a:t>
            </a:r>
          </a:p>
          <a:p>
            <a:pPr>
              <a:lnSpc>
                <a:spcPct val="120000"/>
              </a:lnSpc>
            </a:pPr>
            <a:r>
              <a:rPr lang="en-US" dirty="0"/>
              <a:t>•High spectral resolution with dedicated bands (red–edge) to discriminate between forest and spectrally similar vegetation types</a:t>
            </a:r>
          </a:p>
          <a:p>
            <a:pPr>
              <a:lnSpc>
                <a:spcPct val="120000"/>
              </a:lnSpc>
            </a:pPr>
            <a:endParaRPr lang="en-US" dirty="0"/>
          </a:p>
        </p:txBody>
      </p:sp>
      <p:sp>
        <p:nvSpPr>
          <p:cNvPr id="3" name="Title 2"/>
          <p:cNvSpPr>
            <a:spLocks noGrp="1"/>
          </p:cNvSpPr>
          <p:nvPr>
            <p:ph type="title"/>
          </p:nvPr>
        </p:nvSpPr>
        <p:spPr/>
        <p:txBody>
          <a:bodyPr>
            <a:noAutofit/>
          </a:bodyPr>
          <a:lstStyle/>
          <a:p>
            <a:r>
              <a:rPr lang="en-US" sz="3200" dirty="0"/>
              <a:t>Benefits of Geospatial technology </a:t>
            </a:r>
            <a:r>
              <a:rPr lang="en-US" sz="3200" dirty="0" smtClean="0"/>
              <a:t>: Looking at the spatial variability [Forests]</a:t>
            </a:r>
            <a:endParaRPr lang="en-US" sz="3200" dirty="0"/>
          </a:p>
        </p:txBody>
      </p:sp>
      <p:pic>
        <p:nvPicPr>
          <p:cNvPr id="4" name="Picture 2" descr="https://upload.wikimedia.org/wikipedia/en/thumb/b/bb/TSforestcover.png/400px-TSforestcover.png"/>
          <p:cNvPicPr>
            <a:picLocks noChangeAspect="1" noChangeArrowheads="1"/>
          </p:cNvPicPr>
          <p:nvPr/>
        </p:nvPicPr>
        <p:blipFill rotWithShape="1">
          <a:blip r:embed="rId3"/>
          <a:srcRect l="9450" t="5901" r="16841" b="5901"/>
          <a:stretch/>
        </p:blipFill>
        <p:spPr bwMode="auto">
          <a:xfrm>
            <a:off x="7485588" y="2171725"/>
            <a:ext cx="4554537" cy="4089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Slide"/>
          <p:cNvPicPr>
            <a:picLocks noChangeAspect="1"/>
          </p:cNvPicPr>
          <p:nvPr/>
        </p:nvPicPr>
        <p:blipFill>
          <a:blip r:embed="rId4"/>
          <a:srcRect b="80737"/>
          <a:stretch>
            <a:fillRect/>
          </a:stretch>
        </p:blipFill>
        <p:spPr bwMode="auto">
          <a:xfrm>
            <a:off x="7485588" y="1398612"/>
            <a:ext cx="4572000" cy="7016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1"/>
          <p:cNvSpPr>
            <a:spLocks noChangeArrowheads="1"/>
          </p:cNvSpPr>
          <p:nvPr/>
        </p:nvSpPr>
        <p:spPr bwMode="auto">
          <a:xfrm>
            <a:off x="10293875" y="3468713"/>
            <a:ext cx="358775" cy="360362"/>
          </a:xfrm>
          <a:prstGeom prst="ellipse">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sp>
        <p:nvSpPr>
          <p:cNvPr id="7" name="Oval 6"/>
          <p:cNvSpPr>
            <a:spLocks noChangeArrowheads="1"/>
          </p:cNvSpPr>
          <p:nvPr/>
        </p:nvSpPr>
        <p:spPr bwMode="auto">
          <a:xfrm>
            <a:off x="9212788" y="4548213"/>
            <a:ext cx="360362" cy="360362"/>
          </a:xfrm>
          <a:prstGeom prst="ellipse">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sp>
        <p:nvSpPr>
          <p:cNvPr id="8" name="TextBox 2"/>
          <p:cNvSpPr txBox="1">
            <a:spLocks noChangeArrowheads="1"/>
          </p:cNvSpPr>
          <p:nvPr/>
        </p:nvSpPr>
        <p:spPr bwMode="auto">
          <a:xfrm>
            <a:off x="9681100" y="5662638"/>
            <a:ext cx="1223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t>0% of forest cover</a:t>
            </a:r>
          </a:p>
        </p:txBody>
      </p:sp>
      <p:cxnSp>
        <p:nvCxnSpPr>
          <p:cNvPr id="9" name="Straight Arrow Connector 4"/>
          <p:cNvCxnSpPr>
            <a:cxnSpLocks noChangeShapeType="1"/>
          </p:cNvCxnSpPr>
          <p:nvPr/>
        </p:nvCxnSpPr>
        <p:spPr bwMode="auto">
          <a:xfrm flipH="1" flipV="1">
            <a:off x="9528700" y="4908575"/>
            <a:ext cx="611188" cy="773113"/>
          </a:xfrm>
          <a:prstGeom prst="straightConnector1">
            <a:avLst/>
          </a:prstGeom>
          <a:noFill/>
          <a:ln w="381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1"/>
          <p:cNvSpPr txBox="1">
            <a:spLocks noChangeArrowheads="1"/>
          </p:cNvSpPr>
          <p:nvPr/>
        </p:nvSpPr>
        <p:spPr bwMode="auto">
          <a:xfrm>
            <a:off x="10833625" y="2482875"/>
            <a:ext cx="1223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t>100% of forest cover</a:t>
            </a:r>
          </a:p>
        </p:txBody>
      </p:sp>
      <p:cxnSp>
        <p:nvCxnSpPr>
          <p:cNvPr id="11" name="Straight Arrow Connector 8"/>
          <p:cNvCxnSpPr>
            <a:cxnSpLocks noChangeShapeType="1"/>
          </p:cNvCxnSpPr>
          <p:nvPr/>
        </p:nvCxnSpPr>
        <p:spPr bwMode="auto">
          <a:xfrm flipH="1">
            <a:off x="10652650" y="2892450"/>
            <a:ext cx="360363" cy="576263"/>
          </a:xfrm>
          <a:prstGeom prst="straightConnector1">
            <a:avLst/>
          </a:prstGeom>
          <a:noFill/>
          <a:ln w="381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165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2402" y="1486790"/>
            <a:ext cx="4769112" cy="4740197"/>
          </a:xfrm>
        </p:spPr>
        <p:txBody>
          <a:bodyPr>
            <a:normAutofit fontScale="62500" lnSpcReduction="20000"/>
          </a:bodyPr>
          <a:lstStyle/>
          <a:p>
            <a:r>
              <a:rPr lang="en-US" dirty="0"/>
              <a:t>Geospatial </a:t>
            </a:r>
            <a:r>
              <a:rPr lang="en-US" dirty="0" smtClean="0"/>
              <a:t>analysis</a:t>
            </a:r>
          </a:p>
          <a:p>
            <a:r>
              <a:rPr lang="en-US" dirty="0" smtClean="0"/>
              <a:t>Target </a:t>
            </a:r>
            <a:r>
              <a:rPr lang="en-US" dirty="0"/>
              <a:t>11.2 indicator </a:t>
            </a:r>
            <a:r>
              <a:rPr lang="en-US" dirty="0" smtClean="0"/>
              <a:t>example</a:t>
            </a:r>
          </a:p>
          <a:p>
            <a:r>
              <a:rPr lang="en-US" dirty="0" smtClean="0"/>
              <a:t>11.2.1. Proportion </a:t>
            </a:r>
            <a:r>
              <a:rPr lang="en-US" dirty="0"/>
              <a:t>of the population that has a public transit stop within 0.5 </a:t>
            </a:r>
            <a:r>
              <a:rPr lang="en-US" dirty="0" smtClean="0"/>
              <a:t>km</a:t>
            </a:r>
          </a:p>
          <a:p>
            <a:r>
              <a:rPr lang="en-US" dirty="0"/>
              <a:t>Data </a:t>
            </a:r>
            <a:r>
              <a:rPr lang="en-US" dirty="0" smtClean="0"/>
              <a:t>sources needed</a:t>
            </a:r>
            <a:r>
              <a:rPr lang="en-US" dirty="0"/>
              <a:t>:</a:t>
            </a:r>
          </a:p>
          <a:p>
            <a:r>
              <a:rPr lang="en-US" dirty="0"/>
              <a:t>•Population distribution (grid/addresses)</a:t>
            </a:r>
          </a:p>
          <a:p>
            <a:r>
              <a:rPr lang="en-US" dirty="0"/>
              <a:t>–include data on a spatially detailed distribution of residential population inside the cities or regions.</a:t>
            </a:r>
          </a:p>
          <a:p>
            <a:r>
              <a:rPr lang="en-US" dirty="0"/>
              <a:t>•Road network</a:t>
            </a:r>
          </a:p>
          <a:p>
            <a:r>
              <a:rPr lang="en-US" dirty="0"/>
              <a:t>–The </a:t>
            </a:r>
            <a:r>
              <a:rPr lang="en-US" dirty="0" err="1"/>
              <a:t>roadsegments</a:t>
            </a:r>
            <a:r>
              <a:rPr lang="en-US" dirty="0"/>
              <a:t> should include attributes allowing for a selection of streets </a:t>
            </a:r>
            <a:r>
              <a:rPr lang="en-US" dirty="0" err="1"/>
              <a:t>accessibleby</a:t>
            </a:r>
            <a:r>
              <a:rPr lang="en-US" dirty="0"/>
              <a:t> pedestrians.</a:t>
            </a:r>
          </a:p>
          <a:p>
            <a:r>
              <a:rPr lang="en-US" dirty="0"/>
              <a:t>•Public transport data</a:t>
            </a:r>
          </a:p>
          <a:p>
            <a:r>
              <a:rPr lang="en-US" dirty="0"/>
              <a:t>–the location of stops and stations (frequency of departures at these stops)</a:t>
            </a:r>
          </a:p>
        </p:txBody>
      </p:sp>
      <p:sp>
        <p:nvSpPr>
          <p:cNvPr id="3" name="Title 2"/>
          <p:cNvSpPr>
            <a:spLocks noGrp="1"/>
          </p:cNvSpPr>
          <p:nvPr>
            <p:ph type="title"/>
          </p:nvPr>
        </p:nvSpPr>
        <p:spPr/>
        <p:txBody>
          <a:bodyPr>
            <a:normAutofit fontScale="90000"/>
          </a:bodyPr>
          <a:lstStyle/>
          <a:p>
            <a:r>
              <a:rPr lang="en-US" dirty="0"/>
              <a:t>Benefits of Geospatial technology : </a:t>
            </a:r>
            <a:r>
              <a:rPr lang="en-US" dirty="0" smtClean="0"/>
              <a:t>Enriching </a:t>
            </a:r>
            <a:r>
              <a:rPr lang="en-US" dirty="0"/>
              <a:t>statistical data </a:t>
            </a:r>
            <a:r>
              <a:rPr lang="en-US" dirty="0" smtClean="0"/>
              <a:t>[Infrastructures]</a:t>
            </a:r>
            <a:endParaRPr lang="en-US" dirty="0"/>
          </a:p>
        </p:txBody>
      </p:sp>
      <p:pic>
        <p:nvPicPr>
          <p:cNvPr id="4" name="Billed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8452" y="1486791"/>
            <a:ext cx="6368855" cy="4580268"/>
          </a:xfrm>
          <a:prstGeom prst="rect">
            <a:avLst/>
          </a:prstGeom>
          <a:ln>
            <a:noFill/>
          </a:ln>
          <a:effectLst>
            <a:outerShdw blurRad="190500" algn="tl" rotWithShape="0">
              <a:srgbClr val="000000">
                <a:alpha val="70000"/>
              </a:srgbClr>
            </a:outerShdw>
          </a:effec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14376" y="2281107"/>
            <a:ext cx="5015446" cy="40100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23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5018" y="1542289"/>
            <a:ext cx="1583028" cy="4351338"/>
          </a:xfrm>
        </p:spPr>
        <p:txBody>
          <a:bodyPr/>
          <a:lstStyle/>
          <a:p>
            <a:endParaRPr lang="en-GB" dirty="0"/>
          </a:p>
        </p:txBody>
      </p:sp>
      <p:sp>
        <p:nvSpPr>
          <p:cNvPr id="3" name="Title 2"/>
          <p:cNvSpPr>
            <a:spLocks noGrp="1"/>
          </p:cNvSpPr>
          <p:nvPr>
            <p:ph type="title"/>
          </p:nvPr>
        </p:nvSpPr>
        <p:spPr/>
        <p:txBody>
          <a:bodyPr>
            <a:normAutofit/>
          </a:bodyPr>
          <a:lstStyle/>
          <a:p>
            <a:r>
              <a:rPr lang="en-GB" dirty="0"/>
              <a:t>What </a:t>
            </a:r>
            <a:r>
              <a:rPr lang="en-GB" dirty="0" smtClean="0"/>
              <a:t>we Have to Helps Us… GIT</a:t>
            </a:r>
            <a:endParaRPr lang="en-GB" dirty="0"/>
          </a:p>
        </p:txBody>
      </p:sp>
      <p:grpSp>
        <p:nvGrpSpPr>
          <p:cNvPr id="7" name="Group 6"/>
          <p:cNvGrpSpPr/>
          <p:nvPr/>
        </p:nvGrpSpPr>
        <p:grpSpPr>
          <a:xfrm>
            <a:off x="8263184" y="1493088"/>
            <a:ext cx="3805466" cy="4683875"/>
            <a:chOff x="8099497" y="1484313"/>
            <a:chExt cx="4038600" cy="5068887"/>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l="16716" t="42270" r="22021" b="30356"/>
            <a:stretch>
              <a:fillRect/>
            </a:stretch>
          </p:blipFill>
          <p:spPr bwMode="auto">
            <a:xfrm>
              <a:off x="8099497" y="1484313"/>
              <a:ext cx="4038600" cy="1944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9" name="Picture 20" descr="RS"/>
            <p:cNvPicPr>
              <a:picLocks noChangeAspect="1" noChangeArrowheads="1"/>
            </p:cNvPicPr>
            <p:nvPr/>
          </p:nvPicPr>
          <p:blipFill>
            <a:blip r:embed="rId4">
              <a:extLst>
                <a:ext uri="{28A0092B-C50C-407E-A947-70E740481C1C}">
                  <a14:useLocalDpi xmlns:a14="http://schemas.microsoft.com/office/drawing/2010/main" val="0"/>
                </a:ext>
              </a:extLst>
            </a:blip>
            <a:srcRect l="970" t="10316" r="1942" b="7153"/>
            <a:stretch>
              <a:fillRect/>
            </a:stretch>
          </p:blipFill>
          <p:spPr bwMode="auto">
            <a:xfrm>
              <a:off x="8099497" y="3429000"/>
              <a:ext cx="4038600" cy="312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0" name="Group 46"/>
          <p:cNvGraphicFramePr>
            <a:graphicFrameLocks noGrp="1"/>
          </p:cNvGraphicFramePr>
          <p:nvPr>
            <p:extLst>
              <p:ext uri="{D42A27DB-BD31-4B8C-83A1-F6EECF244321}">
                <p14:modId xmlns:p14="http://schemas.microsoft.com/office/powerpoint/2010/main" val="1608574307"/>
              </p:ext>
            </p:extLst>
          </p:nvPr>
        </p:nvGraphicFramePr>
        <p:xfrm>
          <a:off x="624312" y="1483913"/>
          <a:ext cx="7424984" cy="4684274"/>
        </p:xfrm>
        <a:graphic>
          <a:graphicData uri="http://schemas.openxmlformats.org/drawingml/2006/table">
            <a:tbl>
              <a:tblPr/>
              <a:tblGrid>
                <a:gridCol w="1179889"/>
                <a:gridCol w="6245095"/>
              </a:tblGrid>
              <a:tr h="859974">
                <a:tc gridSpan="2">
                  <a:txBody>
                    <a:bodyPr/>
                    <a:lstStyle>
                      <a:lvl1pPr eaLnBrk="0" hangingPunct="0">
                        <a:spcBef>
                          <a:spcPct val="20000"/>
                        </a:spcBef>
                        <a:buClr>
                          <a:srgbClr val="FF6600"/>
                        </a:buClr>
                        <a:buFont typeface="Wingdings 2" panose="05020102010507070707" pitchFamily="18" charset="2"/>
                        <a:defRPr sz="2600">
                          <a:solidFill>
                            <a:schemeClr val="tx2"/>
                          </a:solidFill>
                          <a:latin typeface="Arial" panose="020B0604020202020204" pitchFamily="34" charset="0"/>
                          <a:cs typeface="Arial" panose="020B0604020202020204" pitchFamily="34" charset="0"/>
                        </a:defRPr>
                      </a:lvl1pPr>
                      <a:lvl2pPr eaLnBrk="0" hangingPunct="0">
                        <a:spcBef>
                          <a:spcPct val="20000"/>
                        </a:spcBef>
                        <a:buClr>
                          <a:srgbClr val="006666"/>
                        </a:buClr>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eaLnBrk="0" hangingPunct="0">
                        <a:spcBef>
                          <a:spcPct val="20000"/>
                        </a:spcBef>
                        <a:buClr>
                          <a:srgbClr val="292929"/>
                        </a:buClr>
                        <a:defRPr sz="2000">
                          <a:solidFill>
                            <a:schemeClr val="tx2"/>
                          </a:solidFill>
                          <a:latin typeface="Arial" panose="020B0604020202020204" pitchFamily="34" charset="0"/>
                          <a:cs typeface="Arial" panose="020B0604020202020204" pitchFamily="34" charset="0"/>
                        </a:defRPr>
                      </a:lvl3pPr>
                      <a:lvl4pPr eaLnBrk="0" hangingPunct="0">
                        <a:spcBef>
                          <a:spcPct val="20000"/>
                        </a:spcBef>
                        <a:buClr>
                          <a:schemeClr val="tx1"/>
                        </a:buClr>
                        <a:defRPr>
                          <a:solidFill>
                            <a:schemeClr val="tx2"/>
                          </a:solidFill>
                          <a:latin typeface="Arial" panose="020B0604020202020204" pitchFamily="34" charset="0"/>
                          <a:cs typeface="Arial" panose="020B0604020202020204" pitchFamily="34" charset="0"/>
                        </a:defRPr>
                      </a:lvl4pPr>
                      <a:lvl5pPr eaLnBrk="0" hangingPunct="0">
                        <a:spcBef>
                          <a:spcPct val="20000"/>
                        </a:spcBef>
                        <a:defRPr>
                          <a:solidFill>
                            <a:schemeClr val="tx2"/>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2"/>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2"/>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2"/>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Three different technologies that are all related to mapping features on earth</a:t>
                      </a:r>
                      <a:endParaRPr kumimoji="0" lang="fr-FR" altLang="en-US" sz="2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endParaRPr>
                    </a:p>
                  </a:txBody>
                  <a:tcPr horzOverflow="overflow">
                    <a:lnL w="12700" cap="flat" cmpd="sng" algn="ctr">
                      <a:solidFill>
                        <a:srgbClr val="010000"/>
                      </a:solidFill>
                      <a:prstDash val="solid"/>
                      <a:round/>
                      <a:headEnd type="none" w="sm" len="sm"/>
                      <a:tailEnd type="none" w="sm" len="sm"/>
                    </a:lnL>
                    <a:lnR w="12700" cap="flat" cmpd="sng" algn="ctr">
                      <a:solidFill>
                        <a:srgbClr val="010000"/>
                      </a:solidFill>
                      <a:prstDash val="solid"/>
                      <a:round/>
                      <a:headEnd type="none" w="sm" len="sm"/>
                      <a:tailEnd type="none" w="sm" len="sm"/>
                    </a:lnR>
                    <a:lnT w="12700" cap="flat" cmpd="sng" algn="ctr">
                      <a:solidFill>
                        <a:srgbClr val="010000"/>
                      </a:solidFill>
                      <a:prstDash val="solid"/>
                      <a:round/>
                      <a:headEnd type="none" w="sm" len="sm"/>
                      <a:tailEnd type="none" w="sm" len="sm"/>
                    </a:lnT>
                    <a:lnB w="12700" cap="flat" cmpd="sng" algn="ctr">
                      <a:solidFill>
                        <a:srgbClr val="010000"/>
                      </a:solidFill>
                      <a:prstDash val="solid"/>
                      <a:round/>
                      <a:headEnd type="none" w="sm" len="sm"/>
                      <a:tailEnd type="none" w="sm" len="sm"/>
                    </a:lnB>
                    <a:lnTlToBr>
                      <a:noFill/>
                    </a:lnTlToBr>
                    <a:lnBlToTr>
                      <a:noFill/>
                    </a:lnBlToTr>
                    <a:noFill/>
                  </a:tcPr>
                </a:tc>
                <a:tc hMerge="1">
                  <a:txBody>
                    <a:bodyPr/>
                    <a:lstStyle/>
                    <a:p>
                      <a:endParaRPr lang="en-GB"/>
                    </a:p>
                  </a:txBody>
                  <a:tcPr/>
                </a:tc>
              </a:tr>
              <a:tr h="968865">
                <a:tc>
                  <a:txBody>
                    <a:bodyPr/>
                    <a:lstStyle>
                      <a:lvl1pPr eaLnBrk="0" hangingPunct="0">
                        <a:spcBef>
                          <a:spcPct val="20000"/>
                        </a:spcBef>
                        <a:buClr>
                          <a:srgbClr val="FF6600"/>
                        </a:buClr>
                        <a:buFont typeface="Wingdings 2" panose="05020102010507070707" pitchFamily="18" charset="2"/>
                        <a:tabLst>
                          <a:tab pos="228600" algn="l"/>
                        </a:tabLst>
                        <a:defRPr sz="2600">
                          <a:solidFill>
                            <a:schemeClr val="tx2"/>
                          </a:solidFill>
                          <a:latin typeface="Arial" panose="020B0604020202020204" pitchFamily="34" charset="0"/>
                          <a:cs typeface="Arial" panose="020B0604020202020204" pitchFamily="34" charset="0"/>
                        </a:defRPr>
                      </a:lvl1pPr>
                      <a:lvl2pPr eaLnBrk="0" hangingPunct="0">
                        <a:spcBef>
                          <a:spcPct val="20000"/>
                        </a:spcBef>
                        <a:buClr>
                          <a:srgbClr val="006666"/>
                        </a:buClr>
                        <a:buFont typeface="Wingdings" panose="05000000000000000000" pitchFamily="2" charset="2"/>
                        <a:tabLst>
                          <a:tab pos="228600" algn="l"/>
                        </a:tabLst>
                        <a:defRPr sz="2400">
                          <a:solidFill>
                            <a:schemeClr val="tx2"/>
                          </a:solidFill>
                          <a:latin typeface="Arial" panose="020B0604020202020204" pitchFamily="34" charset="0"/>
                          <a:cs typeface="Arial" panose="020B0604020202020204" pitchFamily="34" charset="0"/>
                        </a:defRPr>
                      </a:lvl2pPr>
                      <a:lvl3pPr eaLnBrk="0" hangingPunct="0">
                        <a:spcBef>
                          <a:spcPct val="20000"/>
                        </a:spcBef>
                        <a:buClr>
                          <a:srgbClr val="292929"/>
                        </a:buClr>
                        <a:tabLst>
                          <a:tab pos="228600" algn="l"/>
                        </a:tabLst>
                        <a:defRPr sz="2000">
                          <a:solidFill>
                            <a:schemeClr val="tx2"/>
                          </a:solidFill>
                          <a:latin typeface="Arial" panose="020B0604020202020204" pitchFamily="34" charset="0"/>
                          <a:cs typeface="Arial" panose="020B0604020202020204" pitchFamily="34" charset="0"/>
                        </a:defRPr>
                      </a:lvl3pPr>
                      <a:lvl4pPr eaLnBrk="0" hangingPunct="0">
                        <a:spcBef>
                          <a:spcPct val="20000"/>
                        </a:spcBef>
                        <a:buClr>
                          <a:schemeClr val="tx1"/>
                        </a:buClr>
                        <a:tabLst>
                          <a:tab pos="228600" algn="l"/>
                        </a:tabLst>
                        <a:defRPr>
                          <a:solidFill>
                            <a:schemeClr val="tx2"/>
                          </a:solidFill>
                          <a:latin typeface="Arial" panose="020B0604020202020204" pitchFamily="34" charset="0"/>
                          <a:cs typeface="Arial" panose="020B0604020202020204" pitchFamily="34" charset="0"/>
                        </a:defRPr>
                      </a:lvl4pPr>
                      <a:lvl5pPr eaLnBrk="0" hangingPunct="0">
                        <a:spcBef>
                          <a:spcPct val="20000"/>
                        </a:spcBef>
                        <a:tabLst>
                          <a:tab pos="228600" algn="l"/>
                        </a:tabLst>
                        <a:defRPr>
                          <a:solidFill>
                            <a:schemeClr val="tx2"/>
                          </a:solidFill>
                          <a:latin typeface="Arial" panose="020B0604020202020204" pitchFamily="34" charset="0"/>
                          <a:cs typeface="Arial" panose="020B0604020202020204" pitchFamily="34" charset="0"/>
                        </a:defRPr>
                      </a:lvl5pPr>
                      <a:lvl6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6pPr>
                      <a:lvl7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7pPr>
                      <a:lvl8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8pPr>
                      <a:lvl9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 typeface="Wingdings" panose="05000000000000000000" pitchFamily="2" charset="2"/>
                        <a:buNone/>
                        <a:tabLst>
                          <a:tab pos="228600" algn="l"/>
                        </a:tabLst>
                      </a:pPr>
                      <a:r>
                        <a:rPr kumimoji="0" lang="fr-FR" altLang="en-US" sz="2400" b="1" i="0" u="none" strike="noStrike" cap="none" normalizeH="0" baseline="0" dirty="0" smtClean="0">
                          <a:ln>
                            <a:noFill/>
                          </a:ln>
                          <a:solidFill>
                            <a:schemeClr val="tx2"/>
                          </a:solidFill>
                          <a:effectLst/>
                          <a:latin typeface="Century Gothic" panose="020B0502020202020204" pitchFamily="34" charset="0"/>
                          <a:cs typeface="Arial" panose="020B0604020202020204" pitchFamily="34" charset="0"/>
                        </a:rPr>
                        <a:t>GPS</a:t>
                      </a:r>
                    </a:p>
                  </a:txBody>
                  <a:tcPr horzOverflow="overflow">
                    <a:lnL w="12700" cap="flat" cmpd="sng" algn="ctr">
                      <a:solidFill>
                        <a:srgbClr val="010000"/>
                      </a:solidFill>
                      <a:prstDash val="solid"/>
                      <a:round/>
                      <a:headEnd type="none" w="sm" len="sm"/>
                      <a:tailEnd type="none" w="sm" len="sm"/>
                    </a:lnL>
                    <a:lnR w="12700" cap="flat" cmpd="sng" algn="ctr">
                      <a:solidFill>
                        <a:srgbClr val="010000"/>
                      </a:solidFill>
                      <a:prstDash val="solid"/>
                      <a:round/>
                      <a:headEnd type="none" w="sm" len="sm"/>
                      <a:tailEnd type="none" w="sm" len="sm"/>
                    </a:lnR>
                    <a:lnT w="12700" cap="flat" cmpd="sng" algn="ctr">
                      <a:solidFill>
                        <a:srgbClr val="010000"/>
                      </a:solidFill>
                      <a:prstDash val="solid"/>
                      <a:round/>
                      <a:headEnd type="none" w="sm" len="sm"/>
                      <a:tailEnd type="none" w="sm" len="sm"/>
                    </a:lnT>
                    <a:lnB w="12700" cap="flat" cmpd="sng" algn="ctr">
                      <a:solidFill>
                        <a:srgbClr val="01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Clr>
                          <a:srgbClr val="FF6600"/>
                        </a:buClr>
                        <a:buFont typeface="Wingdings 2" panose="05020102010507070707" pitchFamily="18" charset="2"/>
                        <a:tabLst>
                          <a:tab pos="228600" algn="l"/>
                        </a:tabLst>
                        <a:defRPr sz="2600">
                          <a:solidFill>
                            <a:schemeClr val="tx2"/>
                          </a:solidFill>
                          <a:latin typeface="Arial" panose="020B0604020202020204" pitchFamily="34" charset="0"/>
                          <a:cs typeface="Arial" panose="020B0604020202020204" pitchFamily="34" charset="0"/>
                        </a:defRPr>
                      </a:lvl1pPr>
                      <a:lvl2pPr eaLnBrk="0" hangingPunct="0">
                        <a:spcBef>
                          <a:spcPct val="20000"/>
                        </a:spcBef>
                        <a:buClr>
                          <a:srgbClr val="006666"/>
                        </a:buClr>
                        <a:buFont typeface="Wingdings" panose="05000000000000000000" pitchFamily="2" charset="2"/>
                        <a:tabLst>
                          <a:tab pos="228600" algn="l"/>
                        </a:tabLst>
                        <a:defRPr sz="2400">
                          <a:solidFill>
                            <a:schemeClr val="tx2"/>
                          </a:solidFill>
                          <a:latin typeface="Arial" panose="020B0604020202020204" pitchFamily="34" charset="0"/>
                          <a:cs typeface="Arial" panose="020B0604020202020204" pitchFamily="34" charset="0"/>
                        </a:defRPr>
                      </a:lvl2pPr>
                      <a:lvl3pPr eaLnBrk="0" hangingPunct="0">
                        <a:spcBef>
                          <a:spcPct val="20000"/>
                        </a:spcBef>
                        <a:buClr>
                          <a:srgbClr val="292929"/>
                        </a:buClr>
                        <a:tabLst>
                          <a:tab pos="228600" algn="l"/>
                        </a:tabLst>
                        <a:defRPr sz="2000">
                          <a:solidFill>
                            <a:schemeClr val="tx2"/>
                          </a:solidFill>
                          <a:latin typeface="Arial" panose="020B0604020202020204" pitchFamily="34" charset="0"/>
                          <a:cs typeface="Arial" panose="020B0604020202020204" pitchFamily="34" charset="0"/>
                        </a:defRPr>
                      </a:lvl3pPr>
                      <a:lvl4pPr eaLnBrk="0" hangingPunct="0">
                        <a:spcBef>
                          <a:spcPct val="20000"/>
                        </a:spcBef>
                        <a:buClr>
                          <a:schemeClr val="tx1"/>
                        </a:buClr>
                        <a:tabLst>
                          <a:tab pos="228600" algn="l"/>
                        </a:tabLst>
                        <a:defRPr>
                          <a:solidFill>
                            <a:schemeClr val="tx2"/>
                          </a:solidFill>
                          <a:latin typeface="Arial" panose="020B0604020202020204" pitchFamily="34" charset="0"/>
                          <a:cs typeface="Arial" panose="020B0604020202020204" pitchFamily="34" charset="0"/>
                        </a:defRPr>
                      </a:lvl4pPr>
                      <a:lvl5pPr eaLnBrk="0" hangingPunct="0">
                        <a:spcBef>
                          <a:spcPct val="20000"/>
                        </a:spcBef>
                        <a:tabLst>
                          <a:tab pos="228600" algn="l"/>
                        </a:tabLst>
                        <a:defRPr>
                          <a:solidFill>
                            <a:schemeClr val="tx2"/>
                          </a:solidFill>
                          <a:latin typeface="Arial" panose="020B0604020202020204" pitchFamily="34" charset="0"/>
                          <a:cs typeface="Arial" panose="020B0604020202020204" pitchFamily="34" charset="0"/>
                        </a:defRPr>
                      </a:lvl5pPr>
                      <a:lvl6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6pPr>
                      <a:lvl7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7pPr>
                      <a:lvl8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8pPr>
                      <a:lvl9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 typeface="Wingdings" panose="05000000000000000000" pitchFamily="2" charset="2"/>
                        <a:buBlip>
                          <a:blip r:embed="rId5"/>
                        </a:buBlip>
                        <a:tabLst>
                          <a:tab pos="228600" algn="l"/>
                        </a:tabLst>
                      </a:pPr>
                      <a:r>
                        <a:rPr kumimoji="0" lang="fr-FR" altLang="en-US" sz="2400" b="0" i="0" u="none" strike="noStrike" cap="none" normalizeH="0" baseline="0" smtClean="0">
                          <a:ln>
                            <a:noFill/>
                          </a:ln>
                          <a:solidFill>
                            <a:schemeClr val="tx2"/>
                          </a:solidFill>
                          <a:effectLst/>
                          <a:latin typeface="Century Gothic" panose="020B0502020202020204" pitchFamily="34" charset="0"/>
                          <a:cs typeface="Arial" panose="020B0604020202020204" pitchFamily="34" charset="0"/>
                        </a:rPr>
                        <a:t> More accuracy in data collection</a:t>
                      </a:r>
                    </a:p>
                    <a:p>
                      <a:pPr marL="0" marR="0" lvl="0" indent="0" algn="l" defTabSz="914400" rtl="0" eaLnBrk="0" fontAlgn="base" latinLnBrk="0" hangingPunct="0">
                        <a:lnSpc>
                          <a:spcPct val="120000"/>
                        </a:lnSpc>
                        <a:spcBef>
                          <a:spcPct val="0"/>
                        </a:spcBef>
                        <a:spcAft>
                          <a:spcPct val="0"/>
                        </a:spcAft>
                        <a:buClrTx/>
                        <a:buSzTx/>
                        <a:buFont typeface="Wingdings" panose="05000000000000000000" pitchFamily="2" charset="2"/>
                        <a:buBlip>
                          <a:blip r:embed="rId5"/>
                        </a:buBlip>
                        <a:tabLst>
                          <a:tab pos="228600" algn="l"/>
                        </a:tabLst>
                      </a:pPr>
                      <a:r>
                        <a:rPr kumimoji="0" lang="fr-FR" altLang="en-US" sz="2400" b="0" i="0" u="none" strike="noStrike" cap="none" normalizeH="0" baseline="0" smtClean="0">
                          <a:ln>
                            <a:noFill/>
                          </a:ln>
                          <a:solidFill>
                            <a:schemeClr val="tx2"/>
                          </a:solidFill>
                          <a:effectLst/>
                          <a:latin typeface="Century Gothic" panose="020B0502020202020204" pitchFamily="34" charset="0"/>
                          <a:cs typeface="Arial" panose="020B0604020202020204" pitchFamily="34" charset="0"/>
                        </a:rPr>
                        <a:t> Recording locations</a:t>
                      </a:r>
                    </a:p>
                  </a:txBody>
                  <a:tcPr horzOverflow="overflow">
                    <a:lnL w="12700" cap="flat" cmpd="sng" algn="ctr">
                      <a:solidFill>
                        <a:srgbClr val="010000"/>
                      </a:solidFill>
                      <a:prstDash val="solid"/>
                      <a:round/>
                      <a:headEnd type="none" w="sm" len="sm"/>
                      <a:tailEnd type="none" w="sm" len="sm"/>
                    </a:lnL>
                    <a:lnR w="12700" cap="flat" cmpd="sng" algn="ctr">
                      <a:solidFill>
                        <a:srgbClr val="010000"/>
                      </a:solidFill>
                      <a:prstDash val="solid"/>
                      <a:round/>
                      <a:headEnd type="none" w="sm" len="sm"/>
                      <a:tailEnd type="none" w="sm" len="sm"/>
                    </a:lnR>
                    <a:lnT w="12700" cap="flat" cmpd="sng" algn="ctr">
                      <a:solidFill>
                        <a:srgbClr val="010000"/>
                      </a:solidFill>
                      <a:prstDash val="solid"/>
                      <a:round/>
                      <a:headEnd type="none" w="sm" len="sm"/>
                      <a:tailEnd type="none" w="sm" len="sm"/>
                    </a:lnT>
                    <a:lnB w="12700" cap="flat" cmpd="sng" algn="ctr">
                      <a:solidFill>
                        <a:srgbClr val="010000"/>
                      </a:solidFill>
                      <a:prstDash val="solid"/>
                      <a:round/>
                      <a:headEnd type="none" w="med" len="med"/>
                      <a:tailEnd type="none" w="med" len="med"/>
                    </a:lnB>
                    <a:lnTlToBr>
                      <a:noFill/>
                    </a:lnTlToBr>
                    <a:lnBlToTr>
                      <a:noFill/>
                    </a:lnBlToTr>
                    <a:solidFill>
                      <a:srgbClr val="FFFF99"/>
                    </a:solidFill>
                  </a:tcPr>
                </a:tc>
              </a:tr>
              <a:tr h="1427518">
                <a:tc>
                  <a:txBody>
                    <a:bodyPr/>
                    <a:lstStyle>
                      <a:lvl1pPr eaLnBrk="0" hangingPunct="0">
                        <a:spcBef>
                          <a:spcPct val="20000"/>
                        </a:spcBef>
                        <a:buClr>
                          <a:srgbClr val="FF6600"/>
                        </a:buClr>
                        <a:buFont typeface="Wingdings 2" panose="05020102010507070707" pitchFamily="18" charset="2"/>
                        <a:tabLst>
                          <a:tab pos="228600" algn="l"/>
                        </a:tabLst>
                        <a:defRPr sz="2600">
                          <a:solidFill>
                            <a:schemeClr val="tx2"/>
                          </a:solidFill>
                          <a:latin typeface="Arial" panose="020B0604020202020204" pitchFamily="34" charset="0"/>
                          <a:cs typeface="Arial" panose="020B0604020202020204" pitchFamily="34" charset="0"/>
                        </a:defRPr>
                      </a:lvl1pPr>
                      <a:lvl2pPr eaLnBrk="0" hangingPunct="0">
                        <a:spcBef>
                          <a:spcPct val="20000"/>
                        </a:spcBef>
                        <a:buClr>
                          <a:srgbClr val="006666"/>
                        </a:buClr>
                        <a:buFont typeface="Wingdings" panose="05000000000000000000" pitchFamily="2" charset="2"/>
                        <a:tabLst>
                          <a:tab pos="228600" algn="l"/>
                        </a:tabLst>
                        <a:defRPr sz="2400">
                          <a:solidFill>
                            <a:schemeClr val="tx2"/>
                          </a:solidFill>
                          <a:latin typeface="Arial" panose="020B0604020202020204" pitchFamily="34" charset="0"/>
                          <a:cs typeface="Arial" panose="020B0604020202020204" pitchFamily="34" charset="0"/>
                        </a:defRPr>
                      </a:lvl2pPr>
                      <a:lvl3pPr eaLnBrk="0" hangingPunct="0">
                        <a:spcBef>
                          <a:spcPct val="20000"/>
                        </a:spcBef>
                        <a:buClr>
                          <a:srgbClr val="292929"/>
                        </a:buClr>
                        <a:tabLst>
                          <a:tab pos="228600" algn="l"/>
                        </a:tabLst>
                        <a:defRPr sz="2000">
                          <a:solidFill>
                            <a:schemeClr val="tx2"/>
                          </a:solidFill>
                          <a:latin typeface="Arial" panose="020B0604020202020204" pitchFamily="34" charset="0"/>
                          <a:cs typeface="Arial" panose="020B0604020202020204" pitchFamily="34" charset="0"/>
                        </a:defRPr>
                      </a:lvl3pPr>
                      <a:lvl4pPr eaLnBrk="0" hangingPunct="0">
                        <a:spcBef>
                          <a:spcPct val="20000"/>
                        </a:spcBef>
                        <a:buClr>
                          <a:schemeClr val="tx1"/>
                        </a:buClr>
                        <a:tabLst>
                          <a:tab pos="228600" algn="l"/>
                        </a:tabLst>
                        <a:defRPr>
                          <a:solidFill>
                            <a:schemeClr val="tx2"/>
                          </a:solidFill>
                          <a:latin typeface="Arial" panose="020B0604020202020204" pitchFamily="34" charset="0"/>
                          <a:cs typeface="Arial" panose="020B0604020202020204" pitchFamily="34" charset="0"/>
                        </a:defRPr>
                      </a:lvl4pPr>
                      <a:lvl5pPr eaLnBrk="0" hangingPunct="0">
                        <a:spcBef>
                          <a:spcPct val="20000"/>
                        </a:spcBef>
                        <a:tabLst>
                          <a:tab pos="228600" algn="l"/>
                        </a:tabLst>
                        <a:defRPr>
                          <a:solidFill>
                            <a:schemeClr val="tx2"/>
                          </a:solidFill>
                          <a:latin typeface="Arial" panose="020B0604020202020204" pitchFamily="34" charset="0"/>
                          <a:cs typeface="Arial" panose="020B0604020202020204" pitchFamily="34" charset="0"/>
                        </a:defRPr>
                      </a:lvl5pPr>
                      <a:lvl6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6pPr>
                      <a:lvl7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7pPr>
                      <a:lvl8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8pPr>
                      <a:lvl9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 typeface="Wingdings" panose="05000000000000000000" pitchFamily="2" charset="2"/>
                        <a:buNone/>
                        <a:tabLst>
                          <a:tab pos="228600" algn="l"/>
                        </a:tabLst>
                      </a:pPr>
                      <a:r>
                        <a:rPr kumimoji="0" lang="fr-FR" altLang="en-US" sz="2400" b="1" i="0" u="none" strike="noStrike" cap="none" normalizeH="0" baseline="0" smtClean="0">
                          <a:ln>
                            <a:noFill/>
                          </a:ln>
                          <a:solidFill>
                            <a:schemeClr val="tx2"/>
                          </a:solidFill>
                          <a:effectLst/>
                          <a:latin typeface="Century Gothic" panose="020B0502020202020204" pitchFamily="34" charset="0"/>
                          <a:cs typeface="Arial" panose="020B0604020202020204" pitchFamily="34" charset="0"/>
                        </a:rPr>
                        <a:t>GIS</a:t>
                      </a:r>
                    </a:p>
                  </a:txBody>
                  <a:tcPr horzOverflow="overflow">
                    <a:lnL w="12700" cap="flat" cmpd="sng" algn="ctr">
                      <a:solidFill>
                        <a:srgbClr val="010000"/>
                      </a:solidFill>
                      <a:prstDash val="solid"/>
                      <a:round/>
                      <a:headEnd type="none" w="sm" len="sm"/>
                      <a:tailEnd type="none" w="sm" len="sm"/>
                    </a:lnL>
                    <a:lnR w="12700" cap="flat" cmpd="sng" algn="ctr">
                      <a:solidFill>
                        <a:srgbClr val="010000"/>
                      </a:solidFill>
                      <a:prstDash val="solid"/>
                      <a:round/>
                      <a:headEnd type="none" w="sm" len="sm"/>
                      <a:tailEnd type="none" w="sm" len="sm"/>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Clr>
                          <a:srgbClr val="FF6600"/>
                        </a:buClr>
                        <a:buFont typeface="Wingdings 2" panose="05020102010507070707" pitchFamily="18" charset="2"/>
                        <a:tabLst>
                          <a:tab pos="228600" algn="l"/>
                        </a:tabLst>
                        <a:defRPr sz="2600">
                          <a:solidFill>
                            <a:schemeClr val="tx2"/>
                          </a:solidFill>
                          <a:latin typeface="Arial" panose="020B0604020202020204" pitchFamily="34" charset="0"/>
                          <a:cs typeface="Arial" panose="020B0604020202020204" pitchFamily="34" charset="0"/>
                        </a:defRPr>
                      </a:lvl1pPr>
                      <a:lvl2pPr eaLnBrk="0" hangingPunct="0">
                        <a:spcBef>
                          <a:spcPct val="20000"/>
                        </a:spcBef>
                        <a:buClr>
                          <a:srgbClr val="006666"/>
                        </a:buClr>
                        <a:buFont typeface="Wingdings" panose="05000000000000000000" pitchFamily="2" charset="2"/>
                        <a:tabLst>
                          <a:tab pos="228600" algn="l"/>
                        </a:tabLst>
                        <a:defRPr sz="2400">
                          <a:solidFill>
                            <a:schemeClr val="tx2"/>
                          </a:solidFill>
                          <a:latin typeface="Arial" panose="020B0604020202020204" pitchFamily="34" charset="0"/>
                          <a:cs typeface="Arial" panose="020B0604020202020204" pitchFamily="34" charset="0"/>
                        </a:defRPr>
                      </a:lvl2pPr>
                      <a:lvl3pPr eaLnBrk="0" hangingPunct="0">
                        <a:spcBef>
                          <a:spcPct val="20000"/>
                        </a:spcBef>
                        <a:buClr>
                          <a:srgbClr val="292929"/>
                        </a:buClr>
                        <a:tabLst>
                          <a:tab pos="228600" algn="l"/>
                        </a:tabLst>
                        <a:defRPr sz="2000">
                          <a:solidFill>
                            <a:schemeClr val="tx2"/>
                          </a:solidFill>
                          <a:latin typeface="Arial" panose="020B0604020202020204" pitchFamily="34" charset="0"/>
                          <a:cs typeface="Arial" panose="020B0604020202020204" pitchFamily="34" charset="0"/>
                        </a:defRPr>
                      </a:lvl3pPr>
                      <a:lvl4pPr eaLnBrk="0" hangingPunct="0">
                        <a:spcBef>
                          <a:spcPct val="20000"/>
                        </a:spcBef>
                        <a:buClr>
                          <a:schemeClr val="tx1"/>
                        </a:buClr>
                        <a:tabLst>
                          <a:tab pos="228600" algn="l"/>
                        </a:tabLst>
                        <a:defRPr>
                          <a:solidFill>
                            <a:schemeClr val="tx2"/>
                          </a:solidFill>
                          <a:latin typeface="Arial" panose="020B0604020202020204" pitchFamily="34" charset="0"/>
                          <a:cs typeface="Arial" panose="020B0604020202020204" pitchFamily="34" charset="0"/>
                        </a:defRPr>
                      </a:lvl4pPr>
                      <a:lvl5pPr eaLnBrk="0" hangingPunct="0">
                        <a:spcBef>
                          <a:spcPct val="20000"/>
                        </a:spcBef>
                        <a:tabLst>
                          <a:tab pos="228600" algn="l"/>
                        </a:tabLst>
                        <a:defRPr>
                          <a:solidFill>
                            <a:schemeClr val="tx2"/>
                          </a:solidFill>
                          <a:latin typeface="Arial" panose="020B0604020202020204" pitchFamily="34" charset="0"/>
                          <a:cs typeface="Arial" panose="020B0604020202020204" pitchFamily="34" charset="0"/>
                        </a:defRPr>
                      </a:lvl5pPr>
                      <a:lvl6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6pPr>
                      <a:lvl7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7pPr>
                      <a:lvl8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8pPr>
                      <a:lvl9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 typeface="Wingdings" panose="05000000000000000000" pitchFamily="2" charset="2"/>
                        <a:buBlip>
                          <a:blip r:embed="rId5"/>
                        </a:buBlip>
                        <a:tabLst>
                          <a:tab pos="228600" algn="l"/>
                        </a:tabLst>
                      </a:pPr>
                      <a:r>
                        <a:rPr kumimoji="0" lang="fr-FR" altLang="en-US" sz="2400" b="0" i="0" u="none" strike="noStrike" cap="none" normalizeH="0" baseline="0" dirty="0" smtClean="0">
                          <a:ln>
                            <a:noFill/>
                          </a:ln>
                          <a:solidFill>
                            <a:schemeClr val="tx2"/>
                          </a:solidFill>
                          <a:effectLst/>
                          <a:latin typeface="Century Gothic" panose="020B0502020202020204" pitchFamily="34" charset="0"/>
                          <a:cs typeface="Times New Roman" panose="02020603050405020304" pitchFamily="18" charset="0"/>
                        </a:rPr>
                        <a:t> Data </a:t>
                      </a:r>
                      <a:r>
                        <a:rPr kumimoji="0" lang="fr-FR" altLang="en-US" sz="2400" b="0" i="0" u="none" strike="noStrike" cap="none" normalizeH="0" baseline="0" dirty="0" err="1" smtClean="0">
                          <a:ln>
                            <a:noFill/>
                          </a:ln>
                          <a:solidFill>
                            <a:schemeClr val="tx2"/>
                          </a:solidFill>
                          <a:effectLst/>
                          <a:latin typeface="Century Gothic" panose="020B0502020202020204" pitchFamily="34" charset="0"/>
                          <a:cs typeface="Times New Roman" panose="02020603050405020304" pitchFamily="18" charset="0"/>
                        </a:rPr>
                        <a:t>analysis</a:t>
                      </a:r>
                      <a:r>
                        <a:rPr kumimoji="0" lang="fr-FR" altLang="en-US" sz="2400" b="0" i="0" u="none" strike="noStrike" cap="none" normalizeH="0" baseline="0" dirty="0" smtClean="0">
                          <a:ln>
                            <a:noFill/>
                          </a:ln>
                          <a:solidFill>
                            <a:schemeClr val="tx2"/>
                          </a:solidFill>
                          <a:effectLst/>
                          <a:latin typeface="Century Gothic" panose="020B0502020202020204" pitchFamily="34" charset="0"/>
                          <a:cs typeface="Times New Roman" panose="02020603050405020304" pitchFamily="18" charset="0"/>
                        </a:rPr>
                        <a:t> and visualisation</a:t>
                      </a:r>
                    </a:p>
                    <a:p>
                      <a:pPr marL="0" marR="0" lvl="0" indent="0" algn="l" defTabSz="914400" rtl="0" eaLnBrk="0" fontAlgn="base" latinLnBrk="0" hangingPunct="0">
                        <a:lnSpc>
                          <a:spcPct val="120000"/>
                        </a:lnSpc>
                        <a:spcBef>
                          <a:spcPct val="0"/>
                        </a:spcBef>
                        <a:spcAft>
                          <a:spcPct val="0"/>
                        </a:spcAft>
                        <a:buClrTx/>
                        <a:buSzTx/>
                        <a:buFont typeface="Wingdings" panose="05000000000000000000" pitchFamily="2" charset="2"/>
                        <a:buBlip>
                          <a:blip r:embed="rId5"/>
                        </a:buBlip>
                        <a:tabLst>
                          <a:tab pos="228600" algn="l"/>
                        </a:tabLst>
                      </a:pPr>
                      <a:r>
                        <a:rPr kumimoji="0" lang="fr-FR" altLang="en-US" sz="2400" b="0" i="0" u="none" strike="noStrike" cap="none" normalizeH="0" baseline="0" dirty="0" smtClean="0">
                          <a:ln>
                            <a:noFill/>
                          </a:ln>
                          <a:solidFill>
                            <a:schemeClr val="tx2"/>
                          </a:solidFill>
                          <a:effectLst/>
                          <a:latin typeface="Century Gothic" panose="020B0502020202020204" pitchFamily="34" charset="0"/>
                          <a:cs typeface="Times New Roman" panose="02020603050405020304" pitchFamily="18" charset="0"/>
                        </a:rPr>
                        <a:t> Data </a:t>
                      </a:r>
                      <a:r>
                        <a:rPr kumimoji="0" lang="fr-FR" altLang="en-US" sz="2400" b="0" i="0" u="none" strike="noStrike" cap="none" normalizeH="0" baseline="0" dirty="0" err="1" smtClean="0">
                          <a:ln>
                            <a:noFill/>
                          </a:ln>
                          <a:solidFill>
                            <a:schemeClr val="tx2"/>
                          </a:solidFill>
                          <a:effectLst/>
                          <a:latin typeface="Century Gothic" panose="020B0502020202020204" pitchFamily="34" charset="0"/>
                          <a:cs typeface="Times New Roman" panose="02020603050405020304" pitchFamily="18" charset="0"/>
                        </a:rPr>
                        <a:t>mining</a:t>
                      </a:r>
                      <a:r>
                        <a:rPr kumimoji="0" lang="fr-FR" altLang="en-US" sz="2400" b="0" i="0" u="none" strike="noStrike" cap="none" normalizeH="0" baseline="0" dirty="0" smtClean="0">
                          <a:ln>
                            <a:noFill/>
                          </a:ln>
                          <a:solidFill>
                            <a:schemeClr val="tx2"/>
                          </a:solidFill>
                          <a:effectLst/>
                          <a:latin typeface="Century Gothic" panose="020B0502020202020204" pitchFamily="34" charset="0"/>
                          <a:cs typeface="Times New Roman" panose="02020603050405020304" pitchFamily="18" charset="0"/>
                        </a:rPr>
                        <a:t> </a:t>
                      </a:r>
                      <a:r>
                        <a:rPr kumimoji="0" lang="fr-FR" altLang="en-US" sz="2400" b="0" i="0" u="none" strike="noStrike" cap="none" normalizeH="0" baseline="0" dirty="0" err="1" smtClean="0">
                          <a:ln>
                            <a:noFill/>
                          </a:ln>
                          <a:solidFill>
                            <a:schemeClr val="tx2"/>
                          </a:solidFill>
                          <a:effectLst/>
                          <a:latin typeface="Century Gothic" panose="020B0502020202020204" pitchFamily="34" charset="0"/>
                          <a:cs typeface="Times New Roman" panose="02020603050405020304" pitchFamily="18" charset="0"/>
                        </a:rPr>
                        <a:t>into</a:t>
                      </a:r>
                      <a:r>
                        <a:rPr kumimoji="0" lang="fr-FR" altLang="en-US" sz="2400" b="0" i="0" u="none" strike="noStrike" cap="none" normalizeH="0" baseline="0" dirty="0" smtClean="0">
                          <a:ln>
                            <a:noFill/>
                          </a:ln>
                          <a:solidFill>
                            <a:schemeClr val="tx2"/>
                          </a:solidFill>
                          <a:effectLst/>
                          <a:latin typeface="Century Gothic" panose="020B0502020202020204" pitchFamily="34" charset="0"/>
                          <a:cs typeface="Times New Roman" panose="02020603050405020304" pitchFamily="18" charset="0"/>
                        </a:rPr>
                        <a:t> information, </a:t>
                      </a:r>
                      <a:r>
                        <a:rPr kumimoji="0" lang="fr-FR" altLang="en-US" sz="2400" b="0" i="0" u="none" strike="noStrike" cap="none" normalizeH="0" baseline="0" dirty="0" err="1" smtClean="0">
                          <a:ln>
                            <a:noFill/>
                          </a:ln>
                          <a:solidFill>
                            <a:schemeClr val="tx2"/>
                          </a:solidFill>
                          <a:effectLst/>
                          <a:latin typeface="Century Gothic" panose="020B0502020202020204" pitchFamily="34" charset="0"/>
                          <a:cs typeface="Times New Roman" panose="02020603050405020304" pitchFamily="18" charset="0"/>
                        </a:rPr>
                        <a:t>knowledge</a:t>
                      </a:r>
                      <a:r>
                        <a:rPr kumimoji="0" lang="fr-FR" altLang="en-US" sz="2400" b="0" i="0" u="none" strike="noStrike" cap="none" normalizeH="0" baseline="0" dirty="0" smtClean="0">
                          <a:ln>
                            <a:noFill/>
                          </a:ln>
                          <a:solidFill>
                            <a:schemeClr val="tx2"/>
                          </a:solidFill>
                          <a:effectLst/>
                          <a:latin typeface="Century Gothic" panose="020B0502020202020204" pitchFamily="34" charset="0"/>
                          <a:cs typeface="Times New Roman" panose="02020603050405020304" pitchFamily="18" charset="0"/>
                        </a:rPr>
                        <a:t> and </a:t>
                      </a:r>
                      <a:r>
                        <a:rPr kumimoji="0" lang="fr-FR" altLang="en-US" sz="2400" b="0" i="0" u="none" strike="noStrike" cap="none" normalizeH="0" baseline="0" dirty="0" err="1" smtClean="0">
                          <a:ln>
                            <a:noFill/>
                          </a:ln>
                          <a:solidFill>
                            <a:schemeClr val="tx2"/>
                          </a:solidFill>
                          <a:effectLst/>
                          <a:latin typeface="Century Gothic" panose="020B0502020202020204" pitchFamily="34" charset="0"/>
                          <a:cs typeface="Times New Roman" panose="02020603050405020304" pitchFamily="18" charset="0"/>
                        </a:rPr>
                        <a:t>decision-making</a:t>
                      </a:r>
                      <a:endParaRPr kumimoji="0" lang="fr-FR" altLang="en-US" sz="2400" b="0" i="0" u="none" strike="noStrike" cap="none" normalizeH="0" baseline="0" dirty="0" smtClean="0">
                        <a:ln>
                          <a:noFill/>
                        </a:ln>
                        <a:solidFill>
                          <a:schemeClr val="tx2"/>
                        </a:solidFill>
                        <a:effectLst/>
                        <a:latin typeface="Century Gothic" panose="020B0502020202020204" pitchFamily="34" charset="0"/>
                        <a:cs typeface="Arial" panose="020B0604020202020204" pitchFamily="34" charset="0"/>
                      </a:endParaRPr>
                    </a:p>
                  </a:txBody>
                  <a:tcPr horzOverflow="overflow">
                    <a:lnL w="12700" cap="flat" cmpd="sng" algn="ctr">
                      <a:solidFill>
                        <a:srgbClr val="010000"/>
                      </a:solidFill>
                      <a:prstDash val="solid"/>
                      <a:round/>
                      <a:headEnd type="none" w="sm" len="sm"/>
                      <a:tailEnd type="none" w="sm" len="sm"/>
                    </a:lnL>
                    <a:lnR w="12700" cap="flat" cmpd="sng" algn="ctr">
                      <a:solidFill>
                        <a:srgbClr val="010000"/>
                      </a:solidFill>
                      <a:prstDash val="solid"/>
                      <a:round/>
                      <a:headEnd type="none" w="sm" len="sm"/>
                      <a:tailEnd type="none" w="sm" len="sm"/>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99"/>
                    </a:solidFill>
                  </a:tcPr>
                </a:tc>
              </a:tr>
              <a:tr h="1427518">
                <a:tc>
                  <a:txBody>
                    <a:bodyPr/>
                    <a:lstStyle>
                      <a:lvl1pPr eaLnBrk="0" hangingPunct="0">
                        <a:spcBef>
                          <a:spcPct val="20000"/>
                        </a:spcBef>
                        <a:buClr>
                          <a:srgbClr val="FF6600"/>
                        </a:buClr>
                        <a:buFont typeface="Wingdings 2" panose="05020102010507070707" pitchFamily="18" charset="2"/>
                        <a:tabLst>
                          <a:tab pos="228600" algn="l"/>
                        </a:tabLst>
                        <a:defRPr sz="2600">
                          <a:solidFill>
                            <a:schemeClr val="tx2"/>
                          </a:solidFill>
                          <a:latin typeface="Arial" panose="020B0604020202020204" pitchFamily="34" charset="0"/>
                          <a:cs typeface="Arial" panose="020B0604020202020204" pitchFamily="34" charset="0"/>
                        </a:defRPr>
                      </a:lvl1pPr>
                      <a:lvl2pPr eaLnBrk="0" hangingPunct="0">
                        <a:spcBef>
                          <a:spcPct val="20000"/>
                        </a:spcBef>
                        <a:buClr>
                          <a:srgbClr val="006666"/>
                        </a:buClr>
                        <a:buFont typeface="Wingdings" panose="05000000000000000000" pitchFamily="2" charset="2"/>
                        <a:tabLst>
                          <a:tab pos="228600" algn="l"/>
                        </a:tabLst>
                        <a:defRPr sz="2400">
                          <a:solidFill>
                            <a:schemeClr val="tx2"/>
                          </a:solidFill>
                          <a:latin typeface="Arial" panose="020B0604020202020204" pitchFamily="34" charset="0"/>
                          <a:cs typeface="Arial" panose="020B0604020202020204" pitchFamily="34" charset="0"/>
                        </a:defRPr>
                      </a:lvl2pPr>
                      <a:lvl3pPr eaLnBrk="0" hangingPunct="0">
                        <a:spcBef>
                          <a:spcPct val="20000"/>
                        </a:spcBef>
                        <a:buClr>
                          <a:srgbClr val="292929"/>
                        </a:buClr>
                        <a:tabLst>
                          <a:tab pos="228600" algn="l"/>
                        </a:tabLst>
                        <a:defRPr sz="2000">
                          <a:solidFill>
                            <a:schemeClr val="tx2"/>
                          </a:solidFill>
                          <a:latin typeface="Arial" panose="020B0604020202020204" pitchFamily="34" charset="0"/>
                          <a:cs typeface="Arial" panose="020B0604020202020204" pitchFamily="34" charset="0"/>
                        </a:defRPr>
                      </a:lvl3pPr>
                      <a:lvl4pPr eaLnBrk="0" hangingPunct="0">
                        <a:spcBef>
                          <a:spcPct val="20000"/>
                        </a:spcBef>
                        <a:buClr>
                          <a:schemeClr val="tx1"/>
                        </a:buClr>
                        <a:tabLst>
                          <a:tab pos="228600" algn="l"/>
                        </a:tabLst>
                        <a:defRPr>
                          <a:solidFill>
                            <a:schemeClr val="tx2"/>
                          </a:solidFill>
                          <a:latin typeface="Arial" panose="020B0604020202020204" pitchFamily="34" charset="0"/>
                          <a:cs typeface="Arial" panose="020B0604020202020204" pitchFamily="34" charset="0"/>
                        </a:defRPr>
                      </a:lvl4pPr>
                      <a:lvl5pPr eaLnBrk="0" hangingPunct="0">
                        <a:spcBef>
                          <a:spcPct val="20000"/>
                        </a:spcBef>
                        <a:tabLst>
                          <a:tab pos="228600" algn="l"/>
                        </a:tabLst>
                        <a:defRPr>
                          <a:solidFill>
                            <a:schemeClr val="tx2"/>
                          </a:solidFill>
                          <a:latin typeface="Arial" panose="020B0604020202020204" pitchFamily="34" charset="0"/>
                          <a:cs typeface="Arial" panose="020B0604020202020204" pitchFamily="34" charset="0"/>
                        </a:defRPr>
                      </a:lvl5pPr>
                      <a:lvl6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6pPr>
                      <a:lvl7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7pPr>
                      <a:lvl8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8pPr>
                      <a:lvl9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 typeface="Wingdings" panose="05000000000000000000" pitchFamily="2" charset="2"/>
                        <a:buNone/>
                        <a:tabLst>
                          <a:tab pos="228600" algn="l"/>
                        </a:tabLst>
                      </a:pPr>
                      <a:r>
                        <a:rPr kumimoji="0" lang="fr-FR" altLang="en-US" sz="2400" b="1" i="0" u="none" strike="noStrike" cap="none" normalizeH="0" baseline="0" smtClean="0">
                          <a:ln>
                            <a:noFill/>
                          </a:ln>
                          <a:solidFill>
                            <a:schemeClr val="tx2"/>
                          </a:solidFill>
                          <a:effectLst/>
                          <a:latin typeface="Century Gothic" panose="020B0502020202020204" pitchFamily="34" charset="0"/>
                          <a:cs typeface="Arial" panose="020B0604020202020204" pitchFamily="34" charset="0"/>
                        </a:rPr>
                        <a:t>RS</a:t>
                      </a:r>
                    </a:p>
                  </a:txBody>
                  <a:tcPr horzOverflow="overflow">
                    <a:lnL w="12700" cap="flat" cmpd="sng" algn="ctr">
                      <a:solidFill>
                        <a:srgbClr val="010000"/>
                      </a:solidFill>
                      <a:prstDash val="solid"/>
                      <a:round/>
                      <a:headEnd type="none" w="sm" len="sm"/>
                      <a:tailEnd type="none" w="sm" len="sm"/>
                    </a:lnL>
                    <a:lnR w="12700" cap="flat" cmpd="sng" algn="ctr">
                      <a:solidFill>
                        <a:srgbClr val="010000"/>
                      </a:solidFill>
                      <a:prstDash val="solid"/>
                      <a:round/>
                      <a:headEnd type="none" w="sm" len="sm"/>
                      <a:tailEnd type="none" w="sm" len="sm"/>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sm" len="sm"/>
                      <a:tailEnd type="none" w="sm" len="sm"/>
                    </a:lnB>
                    <a:lnTlToBr>
                      <a:noFill/>
                    </a:lnTlToBr>
                    <a:lnBlToTr>
                      <a:noFill/>
                    </a:lnBlToTr>
                    <a:solidFill>
                      <a:srgbClr val="FFFF99"/>
                    </a:solidFill>
                  </a:tcPr>
                </a:tc>
                <a:tc>
                  <a:txBody>
                    <a:bodyPr/>
                    <a:lstStyle>
                      <a:lvl1pPr eaLnBrk="0" hangingPunct="0">
                        <a:spcBef>
                          <a:spcPct val="20000"/>
                        </a:spcBef>
                        <a:buClr>
                          <a:srgbClr val="FF6600"/>
                        </a:buClr>
                        <a:buFont typeface="Wingdings 2" panose="05020102010507070707" pitchFamily="18" charset="2"/>
                        <a:tabLst>
                          <a:tab pos="228600" algn="l"/>
                        </a:tabLst>
                        <a:defRPr sz="2600">
                          <a:solidFill>
                            <a:schemeClr val="tx2"/>
                          </a:solidFill>
                          <a:latin typeface="Arial" panose="020B0604020202020204" pitchFamily="34" charset="0"/>
                          <a:cs typeface="Arial" panose="020B0604020202020204" pitchFamily="34" charset="0"/>
                        </a:defRPr>
                      </a:lvl1pPr>
                      <a:lvl2pPr eaLnBrk="0" hangingPunct="0">
                        <a:spcBef>
                          <a:spcPct val="20000"/>
                        </a:spcBef>
                        <a:buClr>
                          <a:srgbClr val="006666"/>
                        </a:buClr>
                        <a:buFont typeface="Wingdings" panose="05000000000000000000" pitchFamily="2" charset="2"/>
                        <a:tabLst>
                          <a:tab pos="228600" algn="l"/>
                        </a:tabLst>
                        <a:defRPr sz="2400">
                          <a:solidFill>
                            <a:schemeClr val="tx2"/>
                          </a:solidFill>
                          <a:latin typeface="Arial" panose="020B0604020202020204" pitchFamily="34" charset="0"/>
                          <a:cs typeface="Arial" panose="020B0604020202020204" pitchFamily="34" charset="0"/>
                        </a:defRPr>
                      </a:lvl2pPr>
                      <a:lvl3pPr eaLnBrk="0" hangingPunct="0">
                        <a:spcBef>
                          <a:spcPct val="20000"/>
                        </a:spcBef>
                        <a:buClr>
                          <a:srgbClr val="292929"/>
                        </a:buClr>
                        <a:tabLst>
                          <a:tab pos="228600" algn="l"/>
                        </a:tabLst>
                        <a:defRPr sz="2000">
                          <a:solidFill>
                            <a:schemeClr val="tx2"/>
                          </a:solidFill>
                          <a:latin typeface="Arial" panose="020B0604020202020204" pitchFamily="34" charset="0"/>
                          <a:cs typeface="Arial" panose="020B0604020202020204" pitchFamily="34" charset="0"/>
                        </a:defRPr>
                      </a:lvl3pPr>
                      <a:lvl4pPr eaLnBrk="0" hangingPunct="0">
                        <a:spcBef>
                          <a:spcPct val="20000"/>
                        </a:spcBef>
                        <a:buClr>
                          <a:schemeClr val="tx1"/>
                        </a:buClr>
                        <a:tabLst>
                          <a:tab pos="228600" algn="l"/>
                        </a:tabLst>
                        <a:defRPr>
                          <a:solidFill>
                            <a:schemeClr val="tx2"/>
                          </a:solidFill>
                          <a:latin typeface="Arial" panose="020B0604020202020204" pitchFamily="34" charset="0"/>
                          <a:cs typeface="Arial" panose="020B0604020202020204" pitchFamily="34" charset="0"/>
                        </a:defRPr>
                      </a:lvl4pPr>
                      <a:lvl5pPr eaLnBrk="0" hangingPunct="0">
                        <a:spcBef>
                          <a:spcPct val="20000"/>
                        </a:spcBef>
                        <a:tabLst>
                          <a:tab pos="228600" algn="l"/>
                        </a:tabLst>
                        <a:defRPr>
                          <a:solidFill>
                            <a:schemeClr val="tx2"/>
                          </a:solidFill>
                          <a:latin typeface="Arial" panose="020B0604020202020204" pitchFamily="34" charset="0"/>
                          <a:cs typeface="Arial" panose="020B0604020202020204" pitchFamily="34" charset="0"/>
                        </a:defRPr>
                      </a:lvl5pPr>
                      <a:lvl6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6pPr>
                      <a:lvl7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7pPr>
                      <a:lvl8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8pPr>
                      <a:lvl9pPr eaLnBrk="0" fontAlgn="base" hangingPunct="0">
                        <a:spcBef>
                          <a:spcPct val="20000"/>
                        </a:spcBef>
                        <a:spcAft>
                          <a:spcPct val="0"/>
                        </a:spcAft>
                        <a:tabLst>
                          <a:tab pos="228600" algn="l"/>
                        </a:tabLst>
                        <a:defRPr>
                          <a:solidFill>
                            <a:schemeClr val="tx2"/>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 typeface="Wingdings" panose="05000000000000000000" pitchFamily="2" charset="2"/>
                        <a:buBlip>
                          <a:blip r:embed="rId5"/>
                        </a:buBlip>
                        <a:tabLst>
                          <a:tab pos="228600" algn="l"/>
                        </a:tabLst>
                      </a:pPr>
                      <a:r>
                        <a:rPr kumimoji="0" lang="fr-FR" altLang="en-US" sz="2400" b="0" i="0" u="none" strike="noStrike" cap="none" normalizeH="0" baseline="0" dirty="0" smtClean="0">
                          <a:ln>
                            <a:noFill/>
                          </a:ln>
                          <a:solidFill>
                            <a:schemeClr val="tx2"/>
                          </a:solidFill>
                          <a:effectLst/>
                          <a:latin typeface="Century Gothic" panose="020B0502020202020204" pitchFamily="34" charset="0"/>
                          <a:cs typeface="Arial" panose="020B0604020202020204" pitchFamily="34" charset="0"/>
                        </a:rPr>
                        <a:t> </a:t>
                      </a:r>
                      <a:r>
                        <a:rPr kumimoji="0" lang="fr-FR" altLang="en-US" sz="2400" b="0" i="0" u="none" strike="noStrike" cap="none" normalizeH="0" baseline="0" dirty="0" err="1" smtClean="0">
                          <a:ln>
                            <a:noFill/>
                          </a:ln>
                          <a:solidFill>
                            <a:schemeClr val="tx2"/>
                          </a:solidFill>
                          <a:effectLst/>
                          <a:latin typeface="Century Gothic" panose="020B0502020202020204" pitchFamily="34" charset="0"/>
                          <a:cs typeface="Arial" panose="020B0604020202020204" pitchFamily="34" charset="0"/>
                        </a:rPr>
                        <a:t>Primary</a:t>
                      </a:r>
                      <a:r>
                        <a:rPr kumimoji="0" lang="fr-FR" altLang="en-US" sz="2400" b="0" i="0" u="none" strike="noStrike" cap="none" normalizeH="0" baseline="0" dirty="0" smtClean="0">
                          <a:ln>
                            <a:noFill/>
                          </a:ln>
                          <a:solidFill>
                            <a:schemeClr val="tx2"/>
                          </a:solidFill>
                          <a:effectLst/>
                          <a:latin typeface="Century Gothic" panose="020B0502020202020204" pitchFamily="34" charset="0"/>
                          <a:cs typeface="Arial" panose="020B0604020202020204" pitchFamily="34" charset="0"/>
                        </a:rPr>
                        <a:t> data acquisition</a:t>
                      </a:r>
                    </a:p>
                    <a:p>
                      <a:pPr marL="0" marR="0" lvl="0" indent="0" algn="l" defTabSz="914400" rtl="0" eaLnBrk="0" fontAlgn="base" latinLnBrk="0" hangingPunct="0">
                        <a:lnSpc>
                          <a:spcPct val="120000"/>
                        </a:lnSpc>
                        <a:spcBef>
                          <a:spcPct val="0"/>
                        </a:spcBef>
                        <a:spcAft>
                          <a:spcPct val="0"/>
                        </a:spcAft>
                        <a:buClrTx/>
                        <a:buSzTx/>
                        <a:buFont typeface="Wingdings" panose="05000000000000000000" pitchFamily="2" charset="2"/>
                        <a:buBlip>
                          <a:blip r:embed="rId5"/>
                        </a:buBlip>
                        <a:tabLst>
                          <a:tab pos="228600" algn="l"/>
                        </a:tabLst>
                      </a:pPr>
                      <a:r>
                        <a:rPr kumimoji="0" lang="fr-FR" altLang="en-US" sz="2400" b="0" i="0" u="none" strike="noStrike" cap="none" normalizeH="0" baseline="0" dirty="0" smtClean="0">
                          <a:ln>
                            <a:noFill/>
                          </a:ln>
                          <a:solidFill>
                            <a:schemeClr val="tx2"/>
                          </a:solidFill>
                          <a:effectLst/>
                          <a:latin typeface="Century Gothic" panose="020B0502020202020204" pitchFamily="34" charset="0"/>
                          <a:cs typeface="Arial" panose="020B0604020202020204" pitchFamily="34" charset="0"/>
                        </a:rPr>
                        <a:t> Data </a:t>
                      </a:r>
                      <a:r>
                        <a:rPr kumimoji="0" lang="fr-FR" altLang="en-US" sz="2400" b="0" i="0" u="none" strike="noStrike" cap="none" normalizeH="0" baseline="0" dirty="0" err="1" smtClean="0">
                          <a:ln>
                            <a:noFill/>
                          </a:ln>
                          <a:solidFill>
                            <a:schemeClr val="tx2"/>
                          </a:solidFill>
                          <a:effectLst/>
                          <a:latin typeface="Century Gothic" panose="020B0502020202020204" pitchFamily="34" charset="0"/>
                          <a:cs typeface="Arial" panose="020B0604020202020204" pitchFamily="34" charset="0"/>
                        </a:rPr>
                        <a:t>processing</a:t>
                      </a:r>
                      <a:endParaRPr kumimoji="0" lang="fr-FR" altLang="en-US" sz="2400" b="0" i="0" u="none" strike="noStrike" cap="none" normalizeH="0" baseline="0" dirty="0" smtClean="0">
                        <a:ln>
                          <a:noFill/>
                        </a:ln>
                        <a:solidFill>
                          <a:schemeClr val="tx2"/>
                        </a:solidFill>
                        <a:effectLst/>
                        <a:latin typeface="Century Gothic" panose="020B0502020202020204" pitchFamily="34" charset="0"/>
                        <a:cs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 typeface="Wingdings" panose="05000000000000000000" pitchFamily="2" charset="2"/>
                        <a:buBlip>
                          <a:blip r:embed="rId5"/>
                        </a:buBlip>
                        <a:tabLst>
                          <a:tab pos="228600" algn="l"/>
                        </a:tabLst>
                      </a:pPr>
                      <a:r>
                        <a:rPr kumimoji="0" lang="fr-FR" altLang="en-US" sz="2400" b="0" i="0" u="none" strike="noStrike" cap="none" normalizeH="0" baseline="0" dirty="0" smtClean="0">
                          <a:ln>
                            <a:noFill/>
                          </a:ln>
                          <a:solidFill>
                            <a:schemeClr val="tx2"/>
                          </a:solidFill>
                          <a:effectLst/>
                          <a:latin typeface="Century Gothic" panose="020B0502020202020204" pitchFamily="34" charset="0"/>
                          <a:cs typeface="Arial" panose="020B0604020202020204" pitchFamily="34" charset="0"/>
                        </a:rPr>
                        <a:t> Data </a:t>
                      </a:r>
                      <a:r>
                        <a:rPr kumimoji="0" lang="fr-FR" altLang="en-US" sz="2400" b="0" i="0" u="none" strike="noStrike" cap="none" normalizeH="0" baseline="0" dirty="0" err="1" smtClean="0">
                          <a:ln>
                            <a:noFill/>
                          </a:ln>
                          <a:solidFill>
                            <a:schemeClr val="tx2"/>
                          </a:solidFill>
                          <a:effectLst/>
                          <a:latin typeface="Century Gothic" panose="020B0502020202020204" pitchFamily="34" charset="0"/>
                          <a:cs typeface="Arial" panose="020B0604020202020204" pitchFamily="34" charset="0"/>
                        </a:rPr>
                        <a:t>interpretation</a:t>
                      </a:r>
                      <a:endParaRPr kumimoji="0" lang="fr-FR" altLang="en-US" sz="2400" b="0" i="0" u="none" strike="noStrike" cap="none" normalizeH="0" baseline="0" dirty="0" smtClean="0">
                        <a:ln>
                          <a:noFill/>
                        </a:ln>
                        <a:solidFill>
                          <a:schemeClr val="tx2"/>
                        </a:solidFill>
                        <a:effectLst/>
                        <a:latin typeface="Century Gothic" panose="020B0502020202020204" pitchFamily="34" charset="0"/>
                        <a:cs typeface="Arial" panose="020B0604020202020204" pitchFamily="34" charset="0"/>
                      </a:endParaRPr>
                    </a:p>
                  </a:txBody>
                  <a:tcPr horzOverflow="overflow">
                    <a:lnL w="12700" cap="flat" cmpd="sng" algn="ctr">
                      <a:solidFill>
                        <a:srgbClr val="010000"/>
                      </a:solidFill>
                      <a:prstDash val="solid"/>
                      <a:round/>
                      <a:headEnd type="none" w="sm" len="sm"/>
                      <a:tailEnd type="none" w="sm" len="sm"/>
                    </a:lnL>
                    <a:lnR w="12700" cap="flat" cmpd="sng" algn="ctr">
                      <a:solidFill>
                        <a:srgbClr val="010000"/>
                      </a:solidFill>
                      <a:prstDash val="solid"/>
                      <a:round/>
                      <a:headEnd type="none" w="sm" len="sm"/>
                      <a:tailEnd type="none" w="sm" len="sm"/>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sm" len="sm"/>
                      <a:tailEnd type="none" w="sm" len="sm"/>
                    </a:lnB>
                    <a:lnTlToBr>
                      <a:noFill/>
                    </a:lnTlToBr>
                    <a:lnBlToTr>
                      <a:noFill/>
                    </a:lnBlToTr>
                    <a:solidFill>
                      <a:srgbClr val="FFFF99"/>
                    </a:solidFill>
                  </a:tcPr>
                </a:tc>
              </a:tr>
            </a:tbl>
          </a:graphicData>
        </a:graphic>
      </p:graphicFrame>
    </p:spTree>
    <p:extLst>
      <p:ext uri="{BB962C8B-B14F-4D97-AF65-F5344CB8AC3E}">
        <p14:creationId xmlns:p14="http://schemas.microsoft.com/office/powerpoint/2010/main" val="265944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H="1" flipV="1">
            <a:off x="11096666" y="2532332"/>
            <a:ext cx="30740" cy="1518607"/>
          </a:xfrm>
          <a:prstGeom prst="line">
            <a:avLst/>
          </a:prstGeom>
          <a:noFill/>
          <a:ln w="38100" cap="flat" cmpd="sng" algn="ctr">
            <a:solidFill>
              <a:srgbClr val="2A5656">
                <a:lumMod val="20000"/>
                <a:lumOff val="80000"/>
              </a:srgbClr>
            </a:solidFill>
            <a:prstDash val="solid"/>
          </a:ln>
          <a:effectLst>
            <a:outerShdw blurRad="40000" dist="23000" dir="5400000" rotWithShape="0">
              <a:srgbClr val="000000">
                <a:alpha val="35000"/>
              </a:srgbClr>
            </a:outerShdw>
          </a:effectLst>
        </p:spPr>
      </p:cxnSp>
      <p:sp>
        <p:nvSpPr>
          <p:cNvPr id="75" name="Flowchart: Connector 74"/>
          <p:cNvSpPr/>
          <p:nvPr/>
        </p:nvSpPr>
        <p:spPr>
          <a:xfrm>
            <a:off x="11017239" y="2647769"/>
            <a:ext cx="169052" cy="168771"/>
          </a:xfrm>
          <a:prstGeom prst="flowChartConnector">
            <a:avLst/>
          </a:prstGeom>
          <a:solidFill>
            <a:srgbClr val="FFFF00"/>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cxnSp>
        <p:nvCxnSpPr>
          <p:cNvPr id="50" name="Straight Connector 49"/>
          <p:cNvCxnSpPr/>
          <p:nvPr/>
        </p:nvCxnSpPr>
        <p:spPr>
          <a:xfrm flipH="1" flipV="1">
            <a:off x="7143685" y="6189012"/>
            <a:ext cx="3584416" cy="16347"/>
          </a:xfrm>
          <a:prstGeom prst="line">
            <a:avLst/>
          </a:prstGeom>
          <a:noFill/>
          <a:ln w="38100" cap="flat" cmpd="sng" algn="ctr">
            <a:solidFill>
              <a:srgbClr val="336666"/>
            </a:solidFill>
            <a:prstDash val="solid"/>
          </a:ln>
          <a:effectLst>
            <a:outerShdw blurRad="40000" dist="23000" dir="5400000" rotWithShape="0">
              <a:srgbClr val="000000">
                <a:alpha val="35000"/>
              </a:srgbClr>
            </a:outerShdw>
          </a:effectLst>
        </p:spPr>
      </p:cxnSp>
      <p:cxnSp>
        <p:nvCxnSpPr>
          <p:cNvPr id="54" name="Straight Connector 53"/>
          <p:cNvCxnSpPr/>
          <p:nvPr/>
        </p:nvCxnSpPr>
        <p:spPr>
          <a:xfrm flipV="1">
            <a:off x="4434689" y="4059297"/>
            <a:ext cx="0" cy="1473897"/>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78" name="Straight Connector 77"/>
          <p:cNvCxnSpPr/>
          <p:nvPr/>
        </p:nvCxnSpPr>
        <p:spPr>
          <a:xfrm flipV="1">
            <a:off x="4139199" y="1676397"/>
            <a:ext cx="2977546" cy="38246"/>
          </a:xfrm>
          <a:prstGeom prst="line">
            <a:avLst/>
          </a:prstGeom>
          <a:noFill/>
          <a:ln w="38100" cap="flat" cmpd="sng" algn="ctr">
            <a:solidFill>
              <a:srgbClr val="FF9900"/>
            </a:solidFill>
            <a:prstDash val="solid"/>
          </a:ln>
          <a:effectLst>
            <a:outerShdw blurRad="40000" dist="23000" dir="5400000" rotWithShape="0">
              <a:srgbClr val="000000">
                <a:alpha val="35000"/>
              </a:srgbClr>
            </a:outerShdw>
          </a:effectLst>
        </p:spPr>
      </p:cxnSp>
      <p:pic>
        <p:nvPicPr>
          <p:cNvPr id="6144" name="Picture 6143"/>
          <p:cNvPicPr>
            <a:picLocks noChangeAspect="1"/>
          </p:cNvPicPr>
          <p:nvPr/>
        </p:nvPicPr>
        <p:blipFill rotWithShape="1">
          <a:blip r:embed="rId3"/>
          <a:srcRect t="14540"/>
          <a:stretch/>
        </p:blipFill>
        <p:spPr>
          <a:xfrm>
            <a:off x="3376269" y="4905253"/>
            <a:ext cx="1872193" cy="1118204"/>
          </a:xfrm>
          <a:prstGeom prst="rect">
            <a:avLst/>
          </a:prstGeom>
          <a:ln>
            <a:noFill/>
          </a:ln>
          <a:effectLst>
            <a:outerShdw blurRad="292100" dist="139700" dir="2700000" algn="tl" rotWithShape="0">
              <a:srgbClr val="333333">
                <a:alpha val="65000"/>
              </a:srgbClr>
            </a:outerShdw>
          </a:effectLst>
        </p:spPr>
      </p:pic>
      <p:pic>
        <p:nvPicPr>
          <p:cNvPr id="6146" name="Picture 2" descr="Image result for Cooperation cartoon pictu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2435" y="1405589"/>
            <a:ext cx="1817499" cy="1413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4" name="Picture 93"/>
          <p:cNvPicPr>
            <a:picLocks noChangeAspect="1"/>
          </p:cNvPicPr>
          <p:nvPr/>
        </p:nvPicPr>
        <p:blipFill rotWithShape="1">
          <a:blip r:embed="rId5"/>
          <a:srcRect t="15178"/>
          <a:stretch/>
        </p:blipFill>
        <p:spPr>
          <a:xfrm>
            <a:off x="2882641" y="1428069"/>
            <a:ext cx="2136935" cy="1219700"/>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a:xfrm>
            <a:off x="555465" y="1412772"/>
            <a:ext cx="2305491" cy="3930986"/>
          </a:xfrm>
        </p:spPr>
        <p:txBody>
          <a:bodyPr>
            <a:noAutofit/>
          </a:bodyPr>
          <a:lstStyle/>
          <a:p>
            <a:pPr>
              <a:lnSpc>
                <a:spcPct val="120000"/>
              </a:lnSpc>
            </a:pPr>
            <a:r>
              <a:rPr lang="en-US" sz="1120" b="1" dirty="0"/>
              <a:t>systems: most countries in Africa lacked the address register system, most streets have no names/street addressing system </a:t>
            </a:r>
          </a:p>
          <a:p>
            <a:pPr>
              <a:lnSpc>
                <a:spcPct val="120000"/>
              </a:lnSpc>
            </a:pPr>
            <a:r>
              <a:rPr lang="en-US" sz="1120" b="1" dirty="0"/>
              <a:t>Lack of suitable base maps in scale and currency</a:t>
            </a:r>
          </a:p>
          <a:p>
            <a:pPr>
              <a:lnSpc>
                <a:spcPct val="120000"/>
              </a:lnSpc>
            </a:pPr>
            <a:r>
              <a:rPr lang="en-US" sz="1120" b="1" dirty="0"/>
              <a:t>Lack of coordination: there is no linkages between the statistical systems and the geospatial systems and infrastructures</a:t>
            </a:r>
          </a:p>
          <a:p>
            <a:pPr>
              <a:lnSpc>
                <a:spcPct val="120000"/>
              </a:lnSpc>
            </a:pPr>
            <a:r>
              <a:rPr lang="en-US" sz="1120" b="1" dirty="0"/>
              <a:t>Duplication of Effort: the statistical offices create their own data on administrative boundaries and topographic maps</a:t>
            </a:r>
          </a:p>
          <a:p>
            <a:endParaRPr lang="en-GB" sz="1120" dirty="0"/>
          </a:p>
        </p:txBody>
      </p:sp>
      <p:sp>
        <p:nvSpPr>
          <p:cNvPr id="3" name="Title 2"/>
          <p:cNvSpPr>
            <a:spLocks noGrp="1"/>
          </p:cNvSpPr>
          <p:nvPr>
            <p:ph type="title"/>
          </p:nvPr>
        </p:nvSpPr>
        <p:spPr>
          <a:xfrm>
            <a:off x="933449" y="20302"/>
            <a:ext cx="11191491" cy="1325563"/>
          </a:xfrm>
        </p:spPr>
        <p:txBody>
          <a:bodyPr>
            <a:normAutofit/>
          </a:bodyPr>
          <a:lstStyle/>
          <a:p>
            <a:r>
              <a:rPr lang="en-US" sz="3600" dirty="0"/>
              <a:t>Nexus Issues in Linking Geography an Statistics</a:t>
            </a:r>
            <a:endParaRPr lang="en-GB" sz="3600" dirty="0"/>
          </a:p>
        </p:txBody>
      </p:sp>
      <p:pic>
        <p:nvPicPr>
          <p:cNvPr id="49" name="Picture 2" descr="Team Work"/>
          <p:cNvPicPr>
            <a:picLocks noChangeAspect="1" noChangeArrowheads="1"/>
          </p:cNvPicPr>
          <p:nvPr/>
        </p:nvPicPr>
        <p:blipFill>
          <a:blip r:embed="rId6" cstate="print"/>
          <a:srcRect t="11415" b="3996"/>
          <a:stretch>
            <a:fillRect/>
          </a:stretch>
        </p:blipFill>
        <p:spPr bwMode="auto">
          <a:xfrm>
            <a:off x="5304039" y="2288291"/>
            <a:ext cx="3788680" cy="3235409"/>
          </a:xfrm>
          <a:prstGeom prst="ellipse">
            <a:avLst/>
          </a:prstGeom>
          <a:ln>
            <a:noFill/>
          </a:ln>
          <a:effectLst>
            <a:softEdge rad="112500"/>
          </a:effectLst>
        </p:spPr>
      </p:pic>
      <p:cxnSp>
        <p:nvCxnSpPr>
          <p:cNvPr id="51" name="Straight Connector 50"/>
          <p:cNvCxnSpPr/>
          <p:nvPr/>
        </p:nvCxnSpPr>
        <p:spPr>
          <a:xfrm flipH="1">
            <a:off x="7143683" y="5580077"/>
            <a:ext cx="13928" cy="651040"/>
          </a:xfrm>
          <a:prstGeom prst="line">
            <a:avLst/>
          </a:prstGeom>
          <a:noFill/>
          <a:ln w="38100" cap="flat" cmpd="sng" algn="ctr">
            <a:solidFill>
              <a:srgbClr val="336666"/>
            </a:solidFill>
            <a:prstDash val="solid"/>
          </a:ln>
          <a:effectLst>
            <a:outerShdw blurRad="40000" dist="23000" dir="5400000" rotWithShape="0">
              <a:srgbClr val="000000">
                <a:alpha val="35000"/>
              </a:srgbClr>
            </a:outerShdw>
          </a:effectLst>
        </p:spPr>
      </p:cxnSp>
      <p:cxnSp>
        <p:nvCxnSpPr>
          <p:cNvPr id="53" name="Straight Connector 52"/>
          <p:cNvCxnSpPr/>
          <p:nvPr/>
        </p:nvCxnSpPr>
        <p:spPr>
          <a:xfrm flipH="1">
            <a:off x="9170387" y="4069755"/>
            <a:ext cx="1945748" cy="23234"/>
          </a:xfrm>
          <a:prstGeom prst="line">
            <a:avLst/>
          </a:prstGeom>
          <a:noFill/>
          <a:ln w="38100" cap="flat" cmpd="sng" algn="ctr">
            <a:solidFill>
              <a:srgbClr val="2A5656">
                <a:lumMod val="20000"/>
                <a:lumOff val="80000"/>
              </a:srgbClr>
            </a:solidFill>
            <a:prstDash val="solid"/>
          </a:ln>
          <a:effectLst>
            <a:outerShdw blurRad="40000" dist="23000" dir="5400000" rotWithShape="0">
              <a:srgbClr val="000000">
                <a:alpha val="35000"/>
              </a:srgbClr>
            </a:outerShdw>
          </a:effectLst>
        </p:spPr>
      </p:cxnSp>
      <p:cxnSp>
        <p:nvCxnSpPr>
          <p:cNvPr id="55" name="Straight Connector 54"/>
          <p:cNvCxnSpPr>
            <a:stCxn id="60" idx="1"/>
          </p:cNvCxnSpPr>
          <p:nvPr/>
        </p:nvCxnSpPr>
        <p:spPr>
          <a:xfrm>
            <a:off x="4372227" y="3988232"/>
            <a:ext cx="868221" cy="13501"/>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pic>
        <p:nvPicPr>
          <p:cNvPr id="56" name="Picture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9779" y="4843398"/>
            <a:ext cx="1535161" cy="1338461"/>
          </a:xfrm>
          <a:prstGeom prst="rect">
            <a:avLst/>
          </a:prstGeom>
          <a:ln>
            <a:noFill/>
          </a:ln>
          <a:effectLst>
            <a:outerShdw blurRad="292100" dist="139700" dir="2700000" algn="tl" rotWithShape="0">
              <a:srgbClr val="333333">
                <a:alpha val="65000"/>
              </a:srgbClr>
            </a:outerShdw>
          </a:effectLst>
        </p:spPr>
      </p:pic>
      <p:sp>
        <p:nvSpPr>
          <p:cNvPr id="57" name="Flowchart: Connector 56"/>
          <p:cNvSpPr/>
          <p:nvPr/>
        </p:nvSpPr>
        <p:spPr>
          <a:xfrm>
            <a:off x="7094684" y="6117711"/>
            <a:ext cx="169052" cy="168771"/>
          </a:xfrm>
          <a:prstGeom prst="flowChartConnector">
            <a:avLst/>
          </a:prstGeom>
          <a:solidFill>
            <a:srgbClr val="FF0000"/>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sp>
        <p:nvSpPr>
          <p:cNvPr id="59" name="Flowchart: Connector 58"/>
          <p:cNvSpPr/>
          <p:nvPr/>
        </p:nvSpPr>
        <p:spPr>
          <a:xfrm>
            <a:off x="7094683" y="5520965"/>
            <a:ext cx="169052" cy="168771"/>
          </a:xfrm>
          <a:prstGeom prst="flowChartConnector">
            <a:avLst/>
          </a:prstGeom>
          <a:solidFill>
            <a:srgbClr val="FF0000"/>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sp>
        <p:nvSpPr>
          <p:cNvPr id="60" name="Flowchart: Connector 59"/>
          <p:cNvSpPr/>
          <p:nvPr/>
        </p:nvSpPr>
        <p:spPr>
          <a:xfrm>
            <a:off x="4347470" y="3963516"/>
            <a:ext cx="169052" cy="168771"/>
          </a:xfrm>
          <a:prstGeom prst="flowChartConnector">
            <a:avLst/>
          </a:prstGeom>
          <a:solidFill>
            <a:srgbClr val="00B0F0"/>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sp>
        <p:nvSpPr>
          <p:cNvPr id="61" name="Flowchart: Connector 60"/>
          <p:cNvSpPr/>
          <p:nvPr/>
        </p:nvSpPr>
        <p:spPr>
          <a:xfrm>
            <a:off x="5170889" y="3936396"/>
            <a:ext cx="169052" cy="168771"/>
          </a:xfrm>
          <a:prstGeom prst="flowChartConnector">
            <a:avLst/>
          </a:prstGeom>
          <a:solidFill>
            <a:srgbClr val="00B0F0"/>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sp>
        <p:nvSpPr>
          <p:cNvPr id="62" name="Flowchart: Connector 61"/>
          <p:cNvSpPr/>
          <p:nvPr/>
        </p:nvSpPr>
        <p:spPr>
          <a:xfrm>
            <a:off x="3902150" y="5465834"/>
            <a:ext cx="169052" cy="168771"/>
          </a:xfrm>
          <a:prstGeom prst="flowChartConnector">
            <a:avLst/>
          </a:prstGeom>
          <a:solidFill>
            <a:srgbClr val="00B0F0"/>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sp>
        <p:nvSpPr>
          <p:cNvPr id="63" name="Flowchart: Connector 62"/>
          <p:cNvSpPr/>
          <p:nvPr/>
        </p:nvSpPr>
        <p:spPr>
          <a:xfrm>
            <a:off x="9058053" y="4010038"/>
            <a:ext cx="169052" cy="168771"/>
          </a:xfrm>
          <a:prstGeom prst="flowChartConnector">
            <a:avLst/>
          </a:prstGeom>
          <a:solidFill>
            <a:srgbClr val="FFFF00"/>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sp>
        <p:nvSpPr>
          <p:cNvPr id="64" name="Flowchart: Connector 63"/>
          <p:cNvSpPr/>
          <p:nvPr/>
        </p:nvSpPr>
        <p:spPr>
          <a:xfrm>
            <a:off x="11032515" y="4003091"/>
            <a:ext cx="169052" cy="168771"/>
          </a:xfrm>
          <a:prstGeom prst="flowChartConnector">
            <a:avLst/>
          </a:prstGeom>
          <a:solidFill>
            <a:srgbClr val="FFFF00"/>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cxnSp>
        <p:nvCxnSpPr>
          <p:cNvPr id="79" name="Straight Connector 78"/>
          <p:cNvCxnSpPr/>
          <p:nvPr/>
        </p:nvCxnSpPr>
        <p:spPr>
          <a:xfrm>
            <a:off x="7116745" y="1720920"/>
            <a:ext cx="16266" cy="581492"/>
          </a:xfrm>
          <a:prstGeom prst="line">
            <a:avLst/>
          </a:prstGeom>
          <a:noFill/>
          <a:ln w="38100" cap="flat" cmpd="sng" algn="ctr">
            <a:solidFill>
              <a:srgbClr val="FF9900"/>
            </a:solidFill>
            <a:prstDash val="solid"/>
          </a:ln>
          <a:effectLst>
            <a:outerShdw blurRad="40000" dist="23000" dir="5400000" rotWithShape="0">
              <a:srgbClr val="000000">
                <a:alpha val="35000"/>
              </a:srgbClr>
            </a:outerShdw>
          </a:effectLst>
        </p:spPr>
      </p:cxnSp>
      <p:sp>
        <p:nvSpPr>
          <p:cNvPr id="80" name="Flowchart: Connector 79"/>
          <p:cNvSpPr/>
          <p:nvPr/>
        </p:nvSpPr>
        <p:spPr>
          <a:xfrm>
            <a:off x="7008330" y="1587159"/>
            <a:ext cx="169052" cy="168771"/>
          </a:xfrm>
          <a:prstGeom prst="flowChartConnector">
            <a:avLst/>
          </a:prstGeom>
          <a:solidFill>
            <a:srgbClr val="FF00FF"/>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sp>
        <p:nvSpPr>
          <p:cNvPr id="81" name="Flowchart: Connector 80"/>
          <p:cNvSpPr/>
          <p:nvPr/>
        </p:nvSpPr>
        <p:spPr>
          <a:xfrm>
            <a:off x="7032800" y="2224976"/>
            <a:ext cx="169052" cy="168771"/>
          </a:xfrm>
          <a:prstGeom prst="flowChartConnector">
            <a:avLst/>
          </a:prstGeom>
          <a:solidFill>
            <a:srgbClr val="FF00FF"/>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sp>
        <p:nvSpPr>
          <p:cNvPr id="90" name="TextBox 89"/>
          <p:cNvSpPr txBox="1"/>
          <p:nvPr/>
        </p:nvSpPr>
        <p:spPr>
          <a:xfrm>
            <a:off x="2808035" y="2713599"/>
            <a:ext cx="2211541" cy="769441"/>
          </a:xfrm>
          <a:prstGeom prst="rect">
            <a:avLst/>
          </a:prstGeom>
          <a:noFill/>
        </p:spPr>
        <p:txBody>
          <a:bodyPr wrap="square" rtlCol="0">
            <a:spAutoFit/>
          </a:bodyPr>
          <a:lstStyle/>
          <a:p>
            <a:pPr eaLnBrk="0" fontAlgn="base" hangingPunct="0">
              <a:spcBef>
                <a:spcPct val="0"/>
              </a:spcBef>
              <a:spcAft>
                <a:spcPct val="0"/>
              </a:spcAft>
            </a:pPr>
            <a:r>
              <a:rPr lang="en-US" sz="2400" b="1" dirty="0" smtClean="0">
                <a:solidFill>
                  <a:srgbClr val="FF0000"/>
                </a:solidFill>
                <a:latin typeface="Arial" panose="020B0604020202020204" pitchFamily="34" charset="0"/>
                <a:cs typeface="Arial" panose="020B0604020202020204" pitchFamily="34" charset="0"/>
              </a:rPr>
              <a:t>Leadership</a:t>
            </a:r>
          </a:p>
          <a:p>
            <a:pPr eaLnBrk="0" fontAlgn="base" hangingPunct="0">
              <a:spcBef>
                <a:spcPct val="0"/>
              </a:spcBef>
              <a:spcAft>
                <a:spcPct val="0"/>
              </a:spcAft>
            </a:pPr>
            <a:r>
              <a:rPr lang="en-US" sz="1000" b="1" dirty="0" smtClean="0">
                <a:solidFill>
                  <a:srgbClr val="FF0000"/>
                </a:solidFill>
                <a:latin typeface="Arial" panose="020B0604020202020204" pitchFamily="34" charset="0"/>
                <a:cs typeface="Arial" panose="020B0604020202020204" pitchFamily="34" charset="0"/>
              </a:rPr>
              <a:t>Leadership</a:t>
            </a:r>
            <a:r>
              <a:rPr lang="en-US" sz="1000" b="1" dirty="0">
                <a:solidFill>
                  <a:srgbClr val="FF0000"/>
                </a:solidFill>
                <a:latin typeface="Arial" panose="020B0604020202020204" pitchFamily="34" charset="0"/>
                <a:cs typeface="Arial" panose="020B0604020202020204" pitchFamily="34" charset="0"/>
              </a:rPr>
              <a:t>: Establishment of effective national leadership </a:t>
            </a:r>
          </a:p>
        </p:txBody>
      </p:sp>
      <p:sp>
        <p:nvSpPr>
          <p:cNvPr id="91" name="TextBox 90"/>
          <p:cNvSpPr txBox="1"/>
          <p:nvPr/>
        </p:nvSpPr>
        <p:spPr>
          <a:xfrm>
            <a:off x="7899512" y="1319769"/>
            <a:ext cx="2161510" cy="1384995"/>
          </a:xfrm>
          <a:prstGeom prst="rect">
            <a:avLst/>
          </a:prstGeom>
          <a:noFill/>
        </p:spPr>
        <p:txBody>
          <a:bodyPr wrap="square" rtlCol="0">
            <a:spAutoFit/>
          </a:bodyPr>
          <a:lstStyle/>
          <a:p>
            <a:pPr eaLnBrk="0" fontAlgn="base" hangingPunct="0">
              <a:spcBef>
                <a:spcPct val="0"/>
              </a:spcBef>
              <a:spcAft>
                <a:spcPct val="0"/>
              </a:spcAft>
            </a:pPr>
            <a:r>
              <a:rPr lang="en-US" sz="2400" b="1" dirty="0" smtClean="0">
                <a:solidFill>
                  <a:srgbClr val="FF0000"/>
                </a:solidFill>
                <a:latin typeface="Arial" panose="020B0604020202020204" pitchFamily="34" charset="0"/>
                <a:cs typeface="Arial" panose="020B0604020202020204" pitchFamily="34" charset="0"/>
              </a:rPr>
              <a:t>Cooperation</a:t>
            </a:r>
          </a:p>
          <a:p>
            <a:pPr eaLnBrk="0" fontAlgn="base" hangingPunct="0">
              <a:spcBef>
                <a:spcPct val="0"/>
              </a:spcBef>
              <a:spcAft>
                <a:spcPct val="0"/>
              </a:spcAft>
            </a:pPr>
            <a:r>
              <a:rPr lang="en-US" sz="1000" b="1" dirty="0">
                <a:solidFill>
                  <a:srgbClr val="FF0000"/>
                </a:solidFill>
                <a:latin typeface="Arial" panose="020B0604020202020204" pitchFamily="34" charset="0"/>
                <a:cs typeface="Arial" panose="020B0604020202020204" pitchFamily="34" charset="0"/>
              </a:rPr>
              <a:t>institutional arrangements for operationalizing an integrated and coherent approach with other information infrastructures</a:t>
            </a:r>
          </a:p>
          <a:p>
            <a:pPr eaLnBrk="0" fontAlgn="base" hangingPunct="0">
              <a:spcBef>
                <a:spcPct val="0"/>
              </a:spcBef>
              <a:spcAft>
                <a:spcPct val="0"/>
              </a:spcAft>
            </a:pPr>
            <a:endParaRPr lang="en-GB" sz="1000" b="1" dirty="0">
              <a:solidFill>
                <a:srgbClr val="FF0000"/>
              </a:solidFill>
              <a:latin typeface="Arial" panose="020B0604020202020204" pitchFamily="34" charset="0"/>
              <a:cs typeface="Arial" panose="020B0604020202020204" pitchFamily="34" charset="0"/>
            </a:endParaRPr>
          </a:p>
        </p:txBody>
      </p:sp>
      <p:sp>
        <p:nvSpPr>
          <p:cNvPr id="92" name="TextBox 91"/>
          <p:cNvSpPr txBox="1"/>
          <p:nvPr/>
        </p:nvSpPr>
        <p:spPr>
          <a:xfrm>
            <a:off x="8868756" y="5130726"/>
            <a:ext cx="2014607" cy="1077218"/>
          </a:xfrm>
          <a:prstGeom prst="rect">
            <a:avLst/>
          </a:prstGeom>
          <a:noFill/>
        </p:spPr>
        <p:txBody>
          <a:bodyPr wrap="square" rtlCol="0">
            <a:spAutoFit/>
          </a:bodyPr>
          <a:lstStyle/>
          <a:p>
            <a:pPr eaLnBrk="0" fontAlgn="base" hangingPunct="0">
              <a:spcBef>
                <a:spcPct val="0"/>
              </a:spcBef>
              <a:spcAft>
                <a:spcPct val="0"/>
              </a:spcAft>
            </a:pPr>
            <a:r>
              <a:rPr lang="en-US" sz="2400" b="1" dirty="0" smtClean="0">
                <a:solidFill>
                  <a:srgbClr val="FF0000"/>
                </a:solidFill>
                <a:latin typeface="Arial" panose="020B0604020202020204" pitchFamily="34" charset="0"/>
                <a:cs typeface="Arial" panose="020B0604020202020204" pitchFamily="34" charset="0"/>
              </a:rPr>
              <a:t>Capabilities</a:t>
            </a:r>
          </a:p>
          <a:p>
            <a:pPr eaLnBrk="0" fontAlgn="base" hangingPunct="0">
              <a:spcBef>
                <a:spcPct val="0"/>
              </a:spcBef>
              <a:spcAft>
                <a:spcPct val="0"/>
              </a:spcAft>
            </a:pPr>
            <a:r>
              <a:rPr lang="en-US" sz="1000" b="1" dirty="0">
                <a:solidFill>
                  <a:srgbClr val="FF0000"/>
                </a:solidFill>
                <a:latin typeface="Arial" panose="020B0604020202020204" pitchFamily="34" charset="0"/>
                <a:cs typeface="Arial" panose="020B0604020202020204" pitchFamily="34" charset="0"/>
              </a:rPr>
              <a:t>Member States capabilities to ensure geospatial data, products and services are readily </a:t>
            </a:r>
            <a:r>
              <a:rPr lang="en-US" sz="1000" b="1" dirty="0" smtClean="0">
                <a:solidFill>
                  <a:srgbClr val="FF0000"/>
                </a:solidFill>
                <a:latin typeface="Arial" panose="020B0604020202020204" pitchFamily="34" charset="0"/>
                <a:cs typeface="Arial" panose="020B0604020202020204" pitchFamily="34" charset="0"/>
              </a:rPr>
              <a:t>available</a:t>
            </a:r>
            <a:endParaRPr lang="en-US" sz="1000" b="1" dirty="0">
              <a:solidFill>
                <a:srgbClr val="FF0000"/>
              </a:solidFill>
              <a:latin typeface="Arial" panose="020B0604020202020204" pitchFamily="34" charset="0"/>
              <a:cs typeface="Arial" panose="020B0604020202020204" pitchFamily="34" charset="0"/>
            </a:endParaRPr>
          </a:p>
        </p:txBody>
      </p:sp>
      <p:sp>
        <p:nvSpPr>
          <p:cNvPr id="93" name="TextBox 92"/>
          <p:cNvSpPr txBox="1"/>
          <p:nvPr/>
        </p:nvSpPr>
        <p:spPr>
          <a:xfrm>
            <a:off x="1823141" y="5194381"/>
            <a:ext cx="1897265" cy="1077218"/>
          </a:xfrm>
          <a:prstGeom prst="rect">
            <a:avLst/>
          </a:prstGeom>
          <a:noFill/>
        </p:spPr>
        <p:txBody>
          <a:bodyPr wrap="square" rtlCol="0">
            <a:spAutoFit/>
          </a:bodyPr>
          <a:lstStyle/>
          <a:p>
            <a:pPr eaLnBrk="0" fontAlgn="base" hangingPunct="0">
              <a:spcBef>
                <a:spcPct val="0"/>
              </a:spcBef>
              <a:spcAft>
                <a:spcPct val="0"/>
              </a:spcAft>
            </a:pPr>
            <a:r>
              <a:rPr lang="en-US" sz="2400" b="1" dirty="0" smtClean="0">
                <a:solidFill>
                  <a:srgbClr val="FF0000"/>
                </a:solidFill>
                <a:latin typeface="Arial" panose="020B0604020202020204" pitchFamily="34" charset="0"/>
                <a:cs typeface="Arial" panose="020B0604020202020204" pitchFamily="34" charset="0"/>
              </a:rPr>
              <a:t>Resources</a:t>
            </a:r>
          </a:p>
          <a:p>
            <a:pPr eaLnBrk="0" fontAlgn="base" hangingPunct="0">
              <a:spcBef>
                <a:spcPct val="0"/>
              </a:spcBef>
              <a:spcAft>
                <a:spcPct val="0"/>
              </a:spcAft>
            </a:pPr>
            <a:r>
              <a:rPr lang="en-US" sz="1000" b="1" dirty="0" smtClean="0">
                <a:solidFill>
                  <a:srgbClr val="FF0000"/>
                </a:solidFill>
                <a:latin typeface="Arial" panose="020B0604020202020204" pitchFamily="34" charset="0"/>
                <a:cs typeface="Arial" panose="020B0604020202020204" pitchFamily="34" charset="0"/>
              </a:rPr>
              <a:t>Mobilization </a:t>
            </a:r>
            <a:r>
              <a:rPr lang="en-US" sz="1000" b="1" dirty="0">
                <a:solidFill>
                  <a:srgbClr val="FF0000"/>
                </a:solidFill>
                <a:latin typeface="Arial" panose="020B0604020202020204" pitchFamily="34" charset="0"/>
                <a:cs typeface="Arial" panose="020B0604020202020204" pitchFamily="34" charset="0"/>
              </a:rPr>
              <a:t>of resources needed </a:t>
            </a:r>
            <a:r>
              <a:rPr lang="en-US" sz="1000" b="1" dirty="0" smtClean="0">
                <a:solidFill>
                  <a:srgbClr val="FF0000"/>
                </a:solidFill>
                <a:latin typeface="Arial" panose="020B0604020202020204" pitchFamily="34" charset="0"/>
                <a:cs typeface="Arial" panose="020B0604020202020204" pitchFamily="34" charset="0"/>
              </a:rPr>
              <a:t>to effectively produce development information</a:t>
            </a:r>
            <a:endParaRPr lang="en-GB" sz="1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558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9701" y="20302"/>
            <a:ext cx="11397803" cy="1325563"/>
          </a:xfrm>
        </p:spPr>
        <p:txBody>
          <a:bodyPr>
            <a:normAutofit fontScale="90000"/>
          </a:bodyPr>
          <a:lstStyle/>
          <a:p>
            <a:r>
              <a:rPr lang="en-US" dirty="0"/>
              <a:t>Avenues for Future Prospect:</a:t>
            </a:r>
            <a:br>
              <a:rPr lang="en-US" dirty="0"/>
            </a:br>
            <a:r>
              <a:rPr lang="en-US" dirty="0"/>
              <a:t>A Global Statistical Geospatial Framework</a:t>
            </a:r>
          </a:p>
        </p:txBody>
      </p:sp>
      <p:sp>
        <p:nvSpPr>
          <p:cNvPr id="32" name="Subtitle 3"/>
          <p:cNvSpPr txBox="1">
            <a:spLocks/>
          </p:cNvSpPr>
          <p:nvPr/>
        </p:nvSpPr>
        <p:spPr>
          <a:xfrm>
            <a:off x="3709317" y="1054055"/>
            <a:ext cx="7572375" cy="4500563"/>
          </a:xfrm>
          <a:prstGeom prst="rect">
            <a:avLst/>
          </a:prstGeom>
        </p:spPr>
        <p:txBody>
          <a:bodyPr/>
          <a:lstStyle/>
          <a:p>
            <a:pPr marL="342900" indent="-342900">
              <a:spcBef>
                <a:spcPct val="20000"/>
              </a:spcBef>
              <a:defRPr/>
            </a:pPr>
            <a:endParaRPr lang="en-ZA" sz="2800" b="1" dirty="0">
              <a:solidFill>
                <a:prstClr val="black"/>
              </a:solidFill>
              <a:latin typeface="Calibri"/>
              <a:ea typeface="Open Sans" pitchFamily="34" charset="0"/>
              <a:cs typeface="Open Sans" pitchFamily="34" charset="0"/>
            </a:endParaRPr>
          </a:p>
        </p:txBody>
      </p:sp>
      <p:pic>
        <p:nvPicPr>
          <p:cNvPr id="33"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6286" y="892541"/>
            <a:ext cx="8026497" cy="53573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609658" y="3842899"/>
            <a:ext cx="1826034" cy="2246769"/>
          </a:xfrm>
          <a:prstGeom prst="rect">
            <a:avLst/>
          </a:prstGeom>
        </p:spPr>
        <p:style>
          <a:lnRef idx="0">
            <a:schemeClr val="accent4"/>
          </a:lnRef>
          <a:fillRef idx="1001">
            <a:schemeClr val="lt1"/>
          </a:fillRef>
          <a:effectRef idx="3">
            <a:schemeClr val="accent4"/>
          </a:effectRef>
          <a:fontRef idx="minor">
            <a:schemeClr val="lt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smtClean="0">
                <a:ln>
                  <a:noFill/>
                </a:ln>
                <a:solidFill>
                  <a:schemeClr val="tx1"/>
                </a:solidFill>
                <a:effectLst/>
                <a:uLnTx/>
                <a:uFillTx/>
                <a:latin typeface="Calibri"/>
              </a:rPr>
              <a:t>Tips: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0" cap="none" spc="0" normalizeH="0" baseline="0" noProof="0" dirty="0" smtClean="0">
                <a:ln>
                  <a:noFill/>
                </a:ln>
                <a:solidFill>
                  <a:schemeClr val="tx1"/>
                </a:solidFill>
                <a:effectLst/>
                <a:uLnTx/>
                <a:uFillTx/>
                <a:latin typeface="Calibri"/>
              </a:rPr>
              <a:t>High-level framework</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0" cap="none" spc="0" normalizeH="0" baseline="0" noProof="0" dirty="0" smtClean="0">
                <a:ln>
                  <a:noFill/>
                </a:ln>
                <a:solidFill>
                  <a:schemeClr val="tx1"/>
                </a:solidFill>
                <a:effectLst/>
                <a:uLnTx/>
                <a:uFillTx/>
                <a:latin typeface="Calibri"/>
              </a:rPr>
              <a:t>Not a one-size-fits-all</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0" cap="none" spc="0" normalizeH="0" baseline="0" noProof="0" dirty="0" smtClean="0">
                <a:ln>
                  <a:noFill/>
                </a:ln>
                <a:solidFill>
                  <a:schemeClr val="tx1"/>
                </a:solidFill>
                <a:effectLst/>
                <a:uLnTx/>
                <a:uFillTx/>
                <a:latin typeface="Calibri"/>
              </a:rPr>
              <a:t>Start anywhere</a:t>
            </a:r>
          </a:p>
        </p:txBody>
      </p:sp>
      <p:sp>
        <p:nvSpPr>
          <p:cNvPr id="36" name="TextBox 35"/>
          <p:cNvSpPr txBox="1"/>
          <p:nvPr/>
        </p:nvSpPr>
        <p:spPr>
          <a:xfrm>
            <a:off x="9493624" y="5214936"/>
            <a:ext cx="1922784"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000" b="1" i="0" u="none" strike="noStrike" kern="0" normalizeH="0" baseline="0" noProof="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Calibri"/>
              </a:rPr>
              <a:t>Principle 1</a:t>
            </a:r>
            <a:endParaRPr kumimoji="0" lang="en-ZA" sz="1800" i="0" u="none" strike="noStrike" kern="0" normalizeH="0" baseline="0" noProof="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ZA" sz="1200" i="0" u="none" strike="noStrike" kern="0" normalizeH="0" baseline="0" noProof="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Calibri"/>
              </a:rPr>
              <a:t>(NSDI, Seamless integration)</a:t>
            </a:r>
          </a:p>
        </p:txBody>
      </p:sp>
      <p:sp>
        <p:nvSpPr>
          <p:cNvPr id="37" name="TextBox 36"/>
          <p:cNvSpPr txBox="1"/>
          <p:nvPr/>
        </p:nvSpPr>
        <p:spPr>
          <a:xfrm>
            <a:off x="8775335" y="4131131"/>
            <a:ext cx="160579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400" b="1" i="0" u="none" strike="noStrike" kern="0" normalizeH="0" baseline="0" noProof="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Calibri"/>
              </a:rPr>
              <a:t>Principle 2</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200" i="0" u="none" strike="noStrike" kern="0" normalizeH="0" baseline="0" noProof="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Calibri"/>
              </a:rPr>
              <a:t>    (Unique identifiers)</a:t>
            </a:r>
          </a:p>
        </p:txBody>
      </p:sp>
      <p:sp>
        <p:nvSpPr>
          <p:cNvPr id="38" name="TextBox 37"/>
          <p:cNvSpPr txBox="1"/>
          <p:nvPr/>
        </p:nvSpPr>
        <p:spPr>
          <a:xfrm>
            <a:off x="7973750" y="3088498"/>
            <a:ext cx="221630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400" b="1" i="0" u="none" strike="noStrike" kern="0" normalizeH="0" baseline="0" noProof="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Calibri"/>
              </a:rPr>
              <a:t>Principle 3 </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200" i="0" u="none" strike="noStrike" kern="0" normalizeH="0" baseline="0" noProof="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Calibri"/>
              </a:rPr>
              <a:t>     (Output geographies )</a:t>
            </a:r>
          </a:p>
        </p:txBody>
      </p:sp>
      <p:sp>
        <p:nvSpPr>
          <p:cNvPr id="39" name="TextBox 38"/>
          <p:cNvSpPr txBox="1"/>
          <p:nvPr/>
        </p:nvSpPr>
        <p:spPr>
          <a:xfrm>
            <a:off x="7296914" y="2154346"/>
            <a:ext cx="2548426"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400" b="1" i="0" u="none" strike="noStrike" kern="0" normalizeH="0" baseline="0" noProof="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Calibri"/>
              </a:rPr>
              <a:t>Principle 4 </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200" i="0" u="none" strike="noStrike" kern="0" normalizeH="0" baseline="0" noProof="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Calibri"/>
              </a:rPr>
              <a:t>   (Technical standards, data sharing)</a:t>
            </a:r>
          </a:p>
        </p:txBody>
      </p:sp>
      <p:sp>
        <p:nvSpPr>
          <p:cNvPr id="40" name="TextBox 39"/>
          <p:cNvSpPr txBox="1"/>
          <p:nvPr/>
        </p:nvSpPr>
        <p:spPr>
          <a:xfrm>
            <a:off x="6711643" y="1344580"/>
            <a:ext cx="180114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400" b="1" i="0" u="none" strike="noStrike" kern="0" normalizeH="0" baseline="0" noProof="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Calibri"/>
              </a:rPr>
              <a:t>Principle 5 </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200" i="0" u="none" strike="noStrike" kern="0" normalizeH="0" baseline="0" noProof="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Calibri"/>
              </a:rPr>
              <a:t>   (Analysis, policy impact)</a:t>
            </a:r>
          </a:p>
        </p:txBody>
      </p:sp>
      <p:sp>
        <p:nvSpPr>
          <p:cNvPr id="41" name="TextBox 40"/>
          <p:cNvSpPr txBox="1"/>
          <p:nvPr/>
        </p:nvSpPr>
        <p:spPr>
          <a:xfrm>
            <a:off x="10760681" y="5314454"/>
            <a:ext cx="1431319" cy="861774"/>
          </a:xfrm>
          <a:prstGeom prst="rect">
            <a:avLst/>
          </a:prstGeom>
          <a:solidFill>
            <a:srgbClr val="FFFF00"/>
          </a:solidFill>
          <a:effectLst>
            <a:reflection blurRad="6350" stA="52000" endA="300" endPos="35000" dir="5400000" sy="-100000" algn="bl" rotWithShape="0"/>
          </a:effectLst>
        </p:spPr>
        <p:txBody>
          <a:bodyPr wrap="square" rtlCol="0">
            <a:spAutoFit/>
          </a:bodyPr>
          <a:lstStyle/>
          <a:p>
            <a:r>
              <a:rPr lang="en-ZA" sz="1000" dirty="0" smtClean="0">
                <a:solidFill>
                  <a:prstClr val="black"/>
                </a:solidFill>
                <a:latin typeface="Calibri"/>
              </a:rPr>
              <a:t>Policies</a:t>
            </a:r>
          </a:p>
          <a:p>
            <a:r>
              <a:rPr lang="en-ZA" sz="1000" dirty="0" smtClean="0">
                <a:solidFill>
                  <a:prstClr val="black"/>
                </a:solidFill>
                <a:latin typeface="Calibri"/>
              </a:rPr>
              <a:t>More institutional</a:t>
            </a:r>
          </a:p>
          <a:p>
            <a:r>
              <a:rPr lang="en-ZA" sz="1000" dirty="0" smtClean="0">
                <a:solidFill>
                  <a:prstClr val="black"/>
                </a:solidFill>
                <a:latin typeface="Calibri"/>
              </a:rPr>
              <a:t>Political leadership and  support</a:t>
            </a:r>
          </a:p>
          <a:p>
            <a:endParaRPr lang="en-ZA" sz="1000" dirty="0">
              <a:solidFill>
                <a:prstClr val="black"/>
              </a:solidFill>
              <a:latin typeface="Calibri"/>
            </a:endParaRPr>
          </a:p>
        </p:txBody>
      </p:sp>
      <p:sp>
        <p:nvSpPr>
          <p:cNvPr id="42" name="TextBox 41"/>
          <p:cNvSpPr txBox="1"/>
          <p:nvPr/>
        </p:nvSpPr>
        <p:spPr>
          <a:xfrm>
            <a:off x="10760043" y="4070528"/>
            <a:ext cx="1431319" cy="861774"/>
          </a:xfrm>
          <a:prstGeom prst="rect">
            <a:avLst/>
          </a:prstGeom>
          <a:solidFill>
            <a:srgbClr val="FFFF00"/>
          </a:solidFill>
          <a:effectLst>
            <a:reflection blurRad="6350" stA="52000" endA="300" endPos="35000" dir="5400000" sy="-100000" algn="bl" rotWithShape="0"/>
          </a:effectLst>
        </p:spPr>
        <p:txBody>
          <a:bodyPr wrap="square" rtlCol="0">
            <a:spAutoFit/>
          </a:bodyPr>
          <a:lstStyle/>
          <a:p>
            <a:r>
              <a:rPr lang="en-ZA" sz="1000" dirty="0" smtClean="0">
                <a:solidFill>
                  <a:prstClr val="black"/>
                </a:solidFill>
                <a:latin typeface="Calibri"/>
              </a:rPr>
              <a:t>No PIN. </a:t>
            </a:r>
          </a:p>
          <a:p>
            <a:r>
              <a:rPr lang="en-ZA" sz="1000" dirty="0" smtClean="0">
                <a:solidFill>
                  <a:prstClr val="black"/>
                </a:solidFill>
                <a:latin typeface="Calibri"/>
              </a:rPr>
              <a:t>Link mainly through the geography.</a:t>
            </a:r>
          </a:p>
          <a:p>
            <a:r>
              <a:rPr lang="en-ZA" sz="1000" dirty="0" smtClean="0">
                <a:solidFill>
                  <a:prstClr val="black"/>
                </a:solidFill>
                <a:latin typeface="Calibri"/>
              </a:rPr>
              <a:t>Geography not always standardised.</a:t>
            </a:r>
            <a:endParaRPr lang="en-ZA" sz="1000" dirty="0">
              <a:solidFill>
                <a:prstClr val="black"/>
              </a:solidFill>
              <a:latin typeface="Calibri"/>
            </a:endParaRPr>
          </a:p>
        </p:txBody>
      </p:sp>
      <p:sp>
        <p:nvSpPr>
          <p:cNvPr id="43" name="TextBox 42"/>
          <p:cNvSpPr txBox="1"/>
          <p:nvPr/>
        </p:nvSpPr>
        <p:spPr>
          <a:xfrm>
            <a:off x="10765075" y="3152392"/>
            <a:ext cx="1431319" cy="707886"/>
          </a:xfrm>
          <a:prstGeom prst="rect">
            <a:avLst/>
          </a:prstGeom>
          <a:solidFill>
            <a:srgbClr val="FFFF00"/>
          </a:solidFill>
          <a:effectLst>
            <a:reflection blurRad="6350" stA="52000" endA="300" endPos="35000" dir="5400000" sy="-100000" algn="bl" rotWithShape="0"/>
          </a:effectLst>
        </p:spPr>
        <p:txBody>
          <a:bodyPr wrap="square" rtlCol="0">
            <a:spAutoFit/>
          </a:bodyPr>
          <a:lstStyle/>
          <a:p>
            <a:r>
              <a:rPr lang="en-ZA" sz="1000" dirty="0" smtClean="0">
                <a:solidFill>
                  <a:prstClr val="black"/>
                </a:solidFill>
                <a:latin typeface="Calibri"/>
              </a:rPr>
              <a:t>Standard geographic administrative boundaries (province, municipality, etc.).</a:t>
            </a:r>
          </a:p>
        </p:txBody>
      </p:sp>
      <p:sp>
        <p:nvSpPr>
          <p:cNvPr id="44" name="TextBox 43"/>
          <p:cNvSpPr txBox="1"/>
          <p:nvPr/>
        </p:nvSpPr>
        <p:spPr>
          <a:xfrm>
            <a:off x="10760680" y="2377557"/>
            <a:ext cx="1431319" cy="553998"/>
          </a:xfrm>
          <a:prstGeom prst="rect">
            <a:avLst/>
          </a:prstGeom>
          <a:solidFill>
            <a:srgbClr val="FFFF00"/>
          </a:solidFill>
          <a:effectLst>
            <a:reflection blurRad="6350" stA="52000" endA="300" endPos="35000" dir="5400000" sy="-100000" algn="bl" rotWithShape="0"/>
          </a:effectLst>
        </p:spPr>
        <p:txBody>
          <a:bodyPr wrap="square" rtlCol="0">
            <a:spAutoFit/>
          </a:bodyPr>
          <a:lstStyle/>
          <a:p>
            <a:r>
              <a:rPr lang="en-ZA" sz="1000" dirty="0" smtClean="0">
                <a:solidFill>
                  <a:prstClr val="black"/>
                </a:solidFill>
                <a:latin typeface="Calibri"/>
              </a:rPr>
              <a:t>ISO Standards</a:t>
            </a:r>
          </a:p>
          <a:p>
            <a:r>
              <a:rPr lang="en-ZA" sz="1000" dirty="0" smtClean="0">
                <a:solidFill>
                  <a:prstClr val="black"/>
                </a:solidFill>
                <a:latin typeface="Calibri"/>
              </a:rPr>
              <a:t>OGC Standards</a:t>
            </a:r>
          </a:p>
          <a:p>
            <a:r>
              <a:rPr lang="en-ZA" sz="1000" dirty="0" smtClean="0">
                <a:solidFill>
                  <a:prstClr val="black"/>
                </a:solidFill>
                <a:latin typeface="Calibri"/>
              </a:rPr>
              <a:t>Statistics Principles</a:t>
            </a:r>
          </a:p>
        </p:txBody>
      </p:sp>
      <p:sp>
        <p:nvSpPr>
          <p:cNvPr id="45" name="TextBox 44"/>
          <p:cNvSpPr txBox="1"/>
          <p:nvPr/>
        </p:nvSpPr>
        <p:spPr>
          <a:xfrm>
            <a:off x="10760043" y="1445179"/>
            <a:ext cx="1436352" cy="707886"/>
          </a:xfrm>
          <a:prstGeom prst="rect">
            <a:avLst/>
          </a:prstGeom>
          <a:solidFill>
            <a:srgbClr val="FFFF00"/>
          </a:solidFill>
          <a:effectLst>
            <a:reflection blurRad="6350" stA="52000" endA="300" endPos="35000" dir="5400000" sy="-100000" algn="bl" rotWithShape="0"/>
          </a:effectLst>
        </p:spPr>
        <p:txBody>
          <a:bodyPr wrap="square" rtlCol="0">
            <a:spAutoFit/>
          </a:bodyPr>
          <a:lstStyle/>
          <a:p>
            <a:r>
              <a:rPr lang="en-ZA" sz="1000" dirty="0" smtClean="0">
                <a:solidFill>
                  <a:prstClr val="black"/>
                </a:solidFill>
                <a:latin typeface="Calibri"/>
              </a:rPr>
              <a:t>Demand for small geography data.</a:t>
            </a:r>
          </a:p>
          <a:p>
            <a:r>
              <a:rPr lang="en-ZA" sz="1000" dirty="0" smtClean="0">
                <a:solidFill>
                  <a:prstClr val="black"/>
                </a:solidFill>
                <a:latin typeface="Calibri"/>
              </a:rPr>
              <a:t>More frequent data.</a:t>
            </a:r>
          </a:p>
          <a:p>
            <a:r>
              <a:rPr lang="en-ZA" sz="1000" dirty="0" smtClean="0">
                <a:solidFill>
                  <a:prstClr val="black"/>
                </a:solidFill>
                <a:latin typeface="Calibri"/>
              </a:rPr>
              <a:t>Policy impact </a:t>
            </a:r>
            <a:endParaRPr lang="en-ZA" sz="1000" dirty="0">
              <a:solidFill>
                <a:prstClr val="black"/>
              </a:solidFill>
              <a:latin typeface="Calibri"/>
            </a:endParaRPr>
          </a:p>
        </p:txBody>
      </p:sp>
      <p:sp>
        <p:nvSpPr>
          <p:cNvPr id="4" name="Content Placeholder 3"/>
          <p:cNvSpPr>
            <a:spLocks noGrp="1"/>
          </p:cNvSpPr>
          <p:nvPr>
            <p:ph idx="1"/>
          </p:nvPr>
        </p:nvSpPr>
        <p:spPr>
          <a:xfrm>
            <a:off x="609658" y="1445179"/>
            <a:ext cx="4117221" cy="2346810"/>
          </a:xfrm>
        </p:spPr>
        <p:txBody>
          <a:bodyPr>
            <a:noAutofit/>
          </a:bodyPr>
          <a:lstStyle/>
          <a:p>
            <a:pPr>
              <a:lnSpc>
                <a:spcPct val="120000"/>
              </a:lnSpc>
            </a:pPr>
            <a:r>
              <a:rPr lang="en-US" sz="1200" b="1" dirty="0"/>
              <a:t>Integration of Statistical and Geospatial Information : Overarching Principles</a:t>
            </a:r>
          </a:p>
          <a:p>
            <a:pPr>
              <a:lnSpc>
                <a:spcPct val="120000"/>
              </a:lnSpc>
            </a:pPr>
            <a:r>
              <a:rPr lang="en-US" sz="1200" b="1" dirty="0"/>
              <a:t>Mainstreaming the enabling capabilities of geospatial technology into National Statistics Offices activities (all the way through training, data and processes)</a:t>
            </a:r>
          </a:p>
          <a:p>
            <a:pPr>
              <a:lnSpc>
                <a:spcPct val="120000"/>
              </a:lnSpc>
            </a:pPr>
            <a:r>
              <a:rPr lang="en-US" sz="1200" b="1" dirty="0"/>
              <a:t>Linking NSDs and NSDI: National statistical, planning and cartographic authorities have effective collaboration between them in the development of respective data infrastructures and systems.</a:t>
            </a:r>
          </a:p>
          <a:p>
            <a:pPr>
              <a:lnSpc>
                <a:spcPct val="120000"/>
              </a:lnSpc>
            </a:pPr>
            <a:endParaRPr lang="en-US" sz="1200" b="1" dirty="0"/>
          </a:p>
        </p:txBody>
      </p:sp>
    </p:spTree>
    <p:extLst>
      <p:ext uri="{BB962C8B-B14F-4D97-AF65-F5344CB8AC3E}">
        <p14:creationId xmlns:p14="http://schemas.microsoft.com/office/powerpoint/2010/main" val="231097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6669" y="1345865"/>
            <a:ext cx="4704577" cy="4839782"/>
          </a:xfrm>
        </p:spPr>
        <p:txBody>
          <a:bodyPr>
            <a:noAutofit/>
          </a:bodyPr>
          <a:lstStyle/>
          <a:p>
            <a:pPr>
              <a:lnSpc>
                <a:spcPct val="120000"/>
              </a:lnSpc>
            </a:pPr>
            <a:r>
              <a:rPr lang="en-US" sz="1400" dirty="0" smtClean="0"/>
              <a:t>A New Paradigm : The National Development Information Infrastructure (NDII)</a:t>
            </a:r>
          </a:p>
          <a:p>
            <a:pPr lvl="1">
              <a:lnSpc>
                <a:spcPct val="120000"/>
              </a:lnSpc>
            </a:pPr>
            <a:r>
              <a:rPr lang="en-US" sz="1400" dirty="0" smtClean="0"/>
              <a:t>The foundational, authoritative </a:t>
            </a:r>
            <a:r>
              <a:rPr lang="en-US" sz="1400" dirty="0"/>
              <a:t>and up-to-date </a:t>
            </a:r>
            <a:r>
              <a:rPr lang="en-US" sz="1400" dirty="0" smtClean="0"/>
              <a:t>spatially-enabled statistical information </a:t>
            </a:r>
            <a:r>
              <a:rPr lang="en-US" sz="1400" dirty="0"/>
              <a:t>that are consistently available and accessible over </a:t>
            </a:r>
            <a:r>
              <a:rPr lang="en-US" sz="1400" dirty="0" smtClean="0"/>
              <a:t>time</a:t>
            </a:r>
            <a:r>
              <a:rPr lang="en-US" sz="1400" dirty="0"/>
              <a:t> </a:t>
            </a:r>
            <a:r>
              <a:rPr lang="en-US" sz="1400" dirty="0" smtClean="0"/>
              <a:t>for informed decision-making at </a:t>
            </a:r>
            <a:r>
              <a:rPr lang="en-US" sz="1400" dirty="0"/>
              <a:t>the local, national, regional, and global levels</a:t>
            </a:r>
            <a:r>
              <a:rPr lang="en-US" sz="1400" dirty="0" smtClean="0"/>
              <a:t>.</a:t>
            </a:r>
          </a:p>
          <a:p>
            <a:pPr>
              <a:lnSpc>
                <a:spcPct val="120000"/>
              </a:lnSpc>
            </a:pPr>
            <a:r>
              <a:rPr lang="en-US" sz="1400" dirty="0"/>
              <a:t>The Global Statistical Geospatial </a:t>
            </a:r>
            <a:r>
              <a:rPr lang="en-US" sz="1400" dirty="0" smtClean="0"/>
              <a:t>Framework</a:t>
            </a:r>
          </a:p>
          <a:p>
            <a:pPr lvl="1">
              <a:lnSpc>
                <a:spcPct val="120000"/>
              </a:lnSpc>
            </a:pPr>
            <a:r>
              <a:rPr lang="en-US" sz="1400" dirty="0" smtClean="0"/>
              <a:t>I</a:t>
            </a:r>
            <a:r>
              <a:rPr lang="en-US" sz="1400" dirty="0" smtClean="0"/>
              <a:t>ntegration of geospatial and </a:t>
            </a:r>
            <a:r>
              <a:rPr lang="en-US" sz="1400" dirty="0"/>
              <a:t>statistical information, NSDI and NSDS Linked</a:t>
            </a:r>
            <a:endParaRPr lang="en-US" sz="1400" dirty="0" smtClean="0"/>
          </a:p>
          <a:p>
            <a:pPr>
              <a:lnSpc>
                <a:spcPct val="120000"/>
              </a:lnSpc>
            </a:pPr>
            <a:r>
              <a:rPr lang="en-US" sz="1400" dirty="0" smtClean="0"/>
              <a:t>SALB </a:t>
            </a:r>
            <a:r>
              <a:rPr lang="en-US" sz="1400" dirty="0"/>
              <a:t>Project </a:t>
            </a:r>
            <a:r>
              <a:rPr lang="en-US" sz="1400" dirty="0" smtClean="0"/>
              <a:t>: </a:t>
            </a:r>
          </a:p>
          <a:p>
            <a:pPr lvl="1">
              <a:lnSpc>
                <a:spcPct val="120000"/>
              </a:lnSpc>
            </a:pPr>
            <a:r>
              <a:rPr lang="en-US" sz="1400" dirty="0" smtClean="0"/>
              <a:t>Building</a:t>
            </a:r>
            <a:r>
              <a:rPr lang="en-US" sz="1400" dirty="0"/>
              <a:t>, updating and sharing common administrative </a:t>
            </a:r>
            <a:r>
              <a:rPr lang="en-US" sz="1400" dirty="0" smtClean="0"/>
              <a:t>boundaries. </a:t>
            </a:r>
          </a:p>
          <a:p>
            <a:pPr>
              <a:lnSpc>
                <a:spcPct val="120000"/>
              </a:lnSpc>
            </a:pPr>
            <a:r>
              <a:rPr lang="en-US" sz="1400" dirty="0" smtClean="0"/>
              <a:t>2020 Round of Censuses </a:t>
            </a:r>
          </a:p>
          <a:p>
            <a:pPr lvl="1">
              <a:lnSpc>
                <a:spcPct val="120000"/>
              </a:lnSpc>
            </a:pPr>
            <a:r>
              <a:rPr lang="en-US" sz="1400" dirty="0" smtClean="0"/>
              <a:t>Promote Geospatially </a:t>
            </a:r>
            <a:r>
              <a:rPr lang="en-US" sz="1400" dirty="0"/>
              <a:t>enabled censuses in Africa. </a:t>
            </a:r>
            <a:r>
              <a:rPr lang="en-US" sz="1400" dirty="0" smtClean="0"/>
              <a:t>Build geo-referenced </a:t>
            </a:r>
            <a:r>
              <a:rPr lang="en-US" sz="1400" dirty="0"/>
              <a:t>dwelling frame</a:t>
            </a:r>
          </a:p>
          <a:p>
            <a:pPr lvl="1">
              <a:lnSpc>
                <a:spcPct val="120000"/>
              </a:lnSpc>
            </a:pPr>
            <a:endParaRPr lang="en-US" sz="1400" dirty="0"/>
          </a:p>
          <a:p>
            <a:pPr>
              <a:lnSpc>
                <a:spcPct val="120000"/>
              </a:lnSpc>
            </a:pPr>
            <a:endParaRPr lang="en-US" sz="1400" dirty="0"/>
          </a:p>
          <a:p>
            <a:pPr>
              <a:lnSpc>
                <a:spcPct val="120000"/>
              </a:lnSpc>
            </a:pPr>
            <a:endParaRPr lang="en-GB" sz="1400" dirty="0"/>
          </a:p>
        </p:txBody>
      </p:sp>
      <p:sp>
        <p:nvSpPr>
          <p:cNvPr id="3" name="Title 2"/>
          <p:cNvSpPr>
            <a:spLocks noGrp="1"/>
          </p:cNvSpPr>
          <p:nvPr>
            <p:ph type="title"/>
          </p:nvPr>
        </p:nvSpPr>
        <p:spPr>
          <a:xfrm>
            <a:off x="695459" y="20302"/>
            <a:ext cx="10753591" cy="1325563"/>
          </a:xfrm>
        </p:spPr>
        <p:txBody>
          <a:bodyPr>
            <a:normAutofit/>
          </a:bodyPr>
          <a:lstStyle/>
          <a:p>
            <a:r>
              <a:rPr lang="en-US" dirty="0" smtClean="0"/>
              <a:t>Quick </a:t>
            </a:r>
            <a:r>
              <a:rPr lang="en-US" dirty="0" smtClean="0"/>
              <a:t>Wins </a:t>
            </a:r>
            <a:r>
              <a:rPr lang="en-US" dirty="0" smtClean="0"/>
              <a:t>: Information </a:t>
            </a:r>
            <a:r>
              <a:rPr lang="en-US" dirty="0"/>
              <a:t>Infrastructure </a:t>
            </a:r>
            <a:endParaRPr lang="en-GB" dirty="0"/>
          </a:p>
        </p:txBody>
      </p:sp>
      <p:pic>
        <p:nvPicPr>
          <p:cNvPr id="6" name="Picture 5"/>
          <p:cNvPicPr>
            <a:picLocks noChangeAspect="1"/>
          </p:cNvPicPr>
          <p:nvPr/>
        </p:nvPicPr>
        <p:blipFill>
          <a:blip r:embed="rId3"/>
          <a:stretch>
            <a:fillRect/>
          </a:stretch>
        </p:blipFill>
        <p:spPr>
          <a:xfrm>
            <a:off x="5142155" y="1378139"/>
            <a:ext cx="7049845" cy="3659389"/>
          </a:xfrm>
          <a:prstGeom prst="ellipse">
            <a:avLst/>
          </a:prstGeom>
          <a:ln>
            <a:noFill/>
          </a:ln>
          <a:effectLst>
            <a:softEdge rad="112500"/>
          </a:effectLst>
        </p:spPr>
      </p:pic>
    </p:spTree>
    <p:extLst>
      <p:ext uri="{BB962C8B-B14F-4D97-AF65-F5344CB8AC3E}">
        <p14:creationId xmlns:p14="http://schemas.microsoft.com/office/powerpoint/2010/main" val="18645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5256" y="20301"/>
            <a:ext cx="8877837" cy="1325563"/>
          </a:xfrm>
        </p:spPr>
        <p:txBody>
          <a:bodyPr>
            <a:normAutofit fontScale="90000"/>
          </a:bodyPr>
          <a:lstStyle/>
          <a:p>
            <a:r>
              <a:rPr lang="en-US" altLang="en-US" dirty="0">
                <a:latin typeface="Century Gothic" panose="020B0502020202020204" pitchFamily="34" charset="0"/>
              </a:rPr>
              <a:t>Everything that happens, happens somewhere over space and time</a:t>
            </a:r>
            <a:endParaRPr lang="en-GB" dirty="0"/>
          </a:p>
        </p:txBody>
      </p:sp>
      <p:pic>
        <p:nvPicPr>
          <p:cNvPr id="5" name="Picture 105" descr="GGIM-logo-title-on-side copy"/>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r="28125"/>
          <a:stretch>
            <a:fillRect/>
          </a:stretch>
        </p:blipFill>
        <p:spPr bwMode="auto">
          <a:xfrm>
            <a:off x="9247030" y="0"/>
            <a:ext cx="2893454" cy="122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stretch>
            <a:fillRect/>
          </a:stretch>
        </p:blipFill>
        <p:spPr>
          <a:xfrm>
            <a:off x="6180823" y="1249809"/>
            <a:ext cx="6011177" cy="5139373"/>
          </a:xfrm>
          <a:prstGeom prst="rect">
            <a:avLst/>
          </a:prstGeom>
        </p:spPr>
      </p:pic>
      <p:sp>
        <p:nvSpPr>
          <p:cNvPr id="12" name="Content Placeholder 1"/>
          <p:cNvSpPr txBox="1">
            <a:spLocks/>
          </p:cNvSpPr>
          <p:nvPr/>
        </p:nvSpPr>
        <p:spPr>
          <a:xfrm>
            <a:off x="671282" y="1366165"/>
            <a:ext cx="5768153" cy="48231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lnSpc>
                <a:spcPct val="120000"/>
              </a:lnSpc>
              <a:spcBef>
                <a:spcPts val="600"/>
              </a:spcBef>
            </a:pPr>
            <a:r>
              <a:rPr lang="en-US" sz="2400" dirty="0" err="1" smtClean="0"/>
              <a:t>AfricaGIS</a:t>
            </a:r>
            <a:r>
              <a:rPr lang="en-US" sz="2400" dirty="0" smtClean="0"/>
              <a:t> 2017 Conference</a:t>
            </a:r>
          </a:p>
          <a:p>
            <a:pPr>
              <a:lnSpc>
                <a:spcPct val="120000"/>
              </a:lnSpc>
              <a:spcBef>
                <a:spcPts val="600"/>
              </a:spcBef>
            </a:pPr>
            <a:r>
              <a:rPr lang="en-US" sz="2400" dirty="0" smtClean="0"/>
              <a:t>20-24 November 2017</a:t>
            </a:r>
          </a:p>
          <a:p>
            <a:pPr>
              <a:lnSpc>
                <a:spcPct val="120000"/>
              </a:lnSpc>
              <a:spcBef>
                <a:spcPts val="600"/>
              </a:spcBef>
            </a:pPr>
            <a:r>
              <a:rPr lang="en-US" sz="2400" dirty="0" smtClean="0"/>
              <a:t>United Nations Conference Center, Addis Ababa, Ethiopia</a:t>
            </a:r>
          </a:p>
          <a:p>
            <a:pPr>
              <a:lnSpc>
                <a:spcPct val="120000"/>
              </a:lnSpc>
              <a:spcBef>
                <a:spcPts val="600"/>
              </a:spcBef>
            </a:pPr>
            <a:r>
              <a:rPr lang="en-US" sz="2400" b="1" dirty="0" smtClean="0">
                <a:solidFill>
                  <a:srgbClr val="FF0000"/>
                </a:solidFill>
              </a:rPr>
              <a:t>www.africagis2017.org</a:t>
            </a:r>
          </a:p>
          <a:p>
            <a:pPr>
              <a:lnSpc>
                <a:spcPct val="120000"/>
              </a:lnSpc>
              <a:spcBef>
                <a:spcPts val="600"/>
              </a:spcBef>
            </a:pPr>
            <a:r>
              <a:rPr lang="en-GB" altLang="en-US" sz="2400" kern="0" dirty="0" smtClean="0">
                <a:solidFill>
                  <a:srgbClr val="292929"/>
                </a:solidFill>
                <a:latin typeface="Century Gothic" panose="020B0502020202020204" pitchFamily="34" charset="0"/>
              </a:rPr>
              <a:t>http://geoinfo.uneca.org/sdiafrica/</a:t>
            </a:r>
          </a:p>
          <a:p>
            <a:pPr>
              <a:lnSpc>
                <a:spcPct val="120000"/>
              </a:lnSpc>
              <a:defRPr/>
            </a:pPr>
            <a:r>
              <a:rPr lang="en-GB" altLang="en-US" sz="2400" kern="0" dirty="0" smtClean="0">
                <a:solidFill>
                  <a:srgbClr val="292929"/>
                </a:solidFill>
                <a:latin typeface="Century Gothic" panose="020B0502020202020204" pitchFamily="34" charset="0"/>
              </a:rPr>
              <a:t>https://twitter.com/UNGGIMAFRICA</a:t>
            </a:r>
          </a:p>
          <a:p>
            <a:pPr>
              <a:lnSpc>
                <a:spcPct val="120000"/>
              </a:lnSpc>
              <a:defRPr/>
            </a:pPr>
            <a:r>
              <a:rPr lang="en-GB" altLang="en-US" sz="2400" kern="0" dirty="0" smtClean="0">
                <a:solidFill>
                  <a:srgbClr val="292929"/>
                </a:solidFill>
                <a:latin typeface="Century Gothic" panose="020B0502020202020204" pitchFamily="34" charset="0"/>
              </a:rPr>
              <a:t>https://www.facebook.com/UN-GGIMAfrica-1160537057297511/</a:t>
            </a:r>
          </a:p>
          <a:p>
            <a:pPr>
              <a:lnSpc>
                <a:spcPct val="120000"/>
              </a:lnSpc>
              <a:defRPr/>
            </a:pPr>
            <a:endParaRPr lang="en-GB" altLang="en-US" sz="2400" kern="0" dirty="0" smtClean="0">
              <a:solidFill>
                <a:srgbClr val="292929"/>
              </a:solidFill>
              <a:latin typeface="Century Gothic" panose="020B0502020202020204" pitchFamily="34" charset="0"/>
            </a:endParaRPr>
          </a:p>
          <a:p>
            <a:pPr>
              <a:lnSpc>
                <a:spcPct val="120000"/>
              </a:lnSpc>
              <a:spcBef>
                <a:spcPts val="600"/>
              </a:spcBef>
            </a:pPr>
            <a:endParaRPr lang="en-US" sz="2400" dirty="0" smtClean="0"/>
          </a:p>
          <a:p>
            <a:pPr>
              <a:lnSpc>
                <a:spcPct val="120000"/>
              </a:lnSpc>
              <a:spcBef>
                <a:spcPts val="600"/>
              </a:spcBef>
            </a:pPr>
            <a:endParaRPr lang="en-GB" sz="2400" dirty="0"/>
          </a:p>
        </p:txBody>
      </p:sp>
    </p:spTree>
    <p:extLst>
      <p:ext uri="{BB962C8B-B14F-4D97-AF65-F5344CB8AC3E}">
        <p14:creationId xmlns:p14="http://schemas.microsoft.com/office/powerpoint/2010/main" val="418875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7896" y="1490775"/>
            <a:ext cx="2824186" cy="4668750"/>
          </a:xfrm>
          <a:solidFill>
            <a:srgbClr val="FFFF99"/>
          </a:solidFill>
          <a:effectLst>
            <a:outerShdw blurRad="50800" dist="38100" dir="2700000" algn="tl" rotWithShape="0">
              <a:prstClr val="black">
                <a:alpha val="40000"/>
              </a:prstClr>
            </a:outerShdw>
          </a:effectLst>
        </p:spPr>
        <p:txBody>
          <a:bodyPr>
            <a:normAutofit fontScale="77500" lnSpcReduction="20000"/>
          </a:bodyPr>
          <a:lstStyle/>
          <a:p>
            <a:r>
              <a:rPr lang="en-US" dirty="0"/>
              <a:t>A right decision making requires the gathering and reviewing of up-to-date, cold &amp;hard facts.</a:t>
            </a:r>
          </a:p>
          <a:p>
            <a:r>
              <a:rPr lang="en-US" dirty="0"/>
              <a:t>For the facts to be interpreted, understood, and linked to our goals and to our decisions, this needs to bring together data linked with the one thing they have in </a:t>
            </a:r>
            <a:r>
              <a:rPr lang="en-US" dirty="0" smtClean="0"/>
              <a:t>common: </a:t>
            </a:r>
            <a:r>
              <a:rPr lang="en-US" dirty="0"/>
              <a:t>Location (</a:t>
            </a:r>
            <a:r>
              <a:rPr lang="en-US" b="1" dirty="0"/>
              <a:t>Where</a:t>
            </a:r>
            <a:r>
              <a:rPr lang="en-US" dirty="0"/>
              <a:t>)</a:t>
            </a:r>
          </a:p>
          <a:p>
            <a:endParaRPr lang="en-GB" dirty="0"/>
          </a:p>
        </p:txBody>
      </p:sp>
      <p:sp>
        <p:nvSpPr>
          <p:cNvPr id="3" name="Title 2"/>
          <p:cNvSpPr>
            <a:spLocks noGrp="1"/>
          </p:cNvSpPr>
          <p:nvPr>
            <p:ph type="title"/>
          </p:nvPr>
        </p:nvSpPr>
        <p:spPr/>
        <p:txBody>
          <a:bodyPr/>
          <a:lstStyle/>
          <a:p>
            <a:r>
              <a:rPr lang="en-GB" dirty="0" smtClean="0"/>
              <a:t>Outlines – Spatially-Enabled Statistics</a:t>
            </a:r>
            <a:endParaRPr lang="en-GB" dirty="0"/>
          </a:p>
        </p:txBody>
      </p:sp>
      <p:sp>
        <p:nvSpPr>
          <p:cNvPr id="4" name="Rectangle 3"/>
          <p:cNvSpPr>
            <a:spLocks noChangeArrowheads="1"/>
          </p:cNvSpPr>
          <p:nvPr/>
        </p:nvSpPr>
        <p:spPr bwMode="auto">
          <a:xfrm>
            <a:off x="3656706" y="1490775"/>
            <a:ext cx="4113213" cy="1962430"/>
          </a:xfrm>
          <a:prstGeom prst="rect">
            <a:avLst/>
          </a:prstGeom>
          <a:solidFill>
            <a:srgbClr val="FFFF9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miter lim="800000"/>
                <a:headEnd type="none" w="sm" len="sm"/>
                <a:tailEnd type="none" w="sm" len="sm"/>
              </a14:hiddenLine>
            </a:ext>
          </a:extLst>
        </p:spPr>
        <p:txBody>
          <a:bodyPr/>
          <a:lstStyle/>
          <a:p>
            <a:pPr>
              <a:lnSpc>
                <a:spcPct val="100000"/>
              </a:lnSpc>
            </a:pPr>
            <a:r>
              <a:rPr lang="en-GB" altLang="en-US" sz="1250" b="1" dirty="0">
                <a:solidFill>
                  <a:schemeClr val="tx2"/>
                </a:solidFill>
              </a:rPr>
              <a:t>Overview</a:t>
            </a:r>
          </a:p>
          <a:p>
            <a:pPr>
              <a:lnSpc>
                <a:spcPct val="100000"/>
              </a:lnSpc>
            </a:pPr>
            <a:r>
              <a:rPr lang="en-US" altLang="en-US" sz="1250" dirty="0">
                <a:solidFill>
                  <a:srgbClr val="000000"/>
                </a:solidFill>
                <a:cs typeface="Times New Roman" panose="02020603050405020304" pitchFamily="18" charset="0"/>
              </a:rPr>
              <a:t>Everything that happens, happens somewhere over space and time</a:t>
            </a:r>
          </a:p>
          <a:p>
            <a:pPr>
              <a:lnSpc>
                <a:spcPct val="100000"/>
              </a:lnSpc>
            </a:pPr>
            <a:r>
              <a:rPr lang="en-US" altLang="en-US" sz="1250" dirty="0">
                <a:solidFill>
                  <a:srgbClr val="000000"/>
                </a:solidFill>
                <a:cs typeface="Times New Roman" panose="02020603050405020304" pitchFamily="18" charset="0"/>
              </a:rPr>
              <a:t>Most decisions need to be anchored to geography </a:t>
            </a:r>
          </a:p>
          <a:p>
            <a:pPr>
              <a:lnSpc>
                <a:spcPct val="100000"/>
              </a:lnSpc>
            </a:pPr>
            <a:r>
              <a:rPr lang="en-US" altLang="en-US" sz="1250" dirty="0">
                <a:solidFill>
                  <a:srgbClr val="000000"/>
                </a:solidFill>
                <a:cs typeface="Times New Roman" panose="02020603050405020304" pitchFamily="18" charset="0"/>
              </a:rPr>
              <a:t>Where is “it”?</a:t>
            </a:r>
          </a:p>
          <a:p>
            <a:pPr>
              <a:lnSpc>
                <a:spcPct val="100000"/>
              </a:lnSpc>
            </a:pPr>
            <a:r>
              <a:rPr lang="en-US" altLang="en-US" sz="1250" dirty="0" smtClean="0">
                <a:solidFill>
                  <a:srgbClr val="000000"/>
                </a:solidFill>
                <a:cs typeface="Times New Roman" panose="02020603050405020304" pitchFamily="18" charset="0"/>
              </a:rPr>
              <a:t>How </a:t>
            </a:r>
            <a:r>
              <a:rPr lang="en-US" altLang="en-US" sz="1250" dirty="0">
                <a:solidFill>
                  <a:srgbClr val="000000"/>
                </a:solidFill>
                <a:cs typeface="Times New Roman" panose="02020603050405020304" pitchFamily="18" charset="0"/>
              </a:rPr>
              <a:t>far is A from B?</a:t>
            </a:r>
          </a:p>
          <a:p>
            <a:pPr>
              <a:lnSpc>
                <a:spcPct val="100000"/>
              </a:lnSpc>
            </a:pPr>
            <a:r>
              <a:rPr lang="en-US" altLang="en-US" sz="1250" dirty="0">
                <a:solidFill>
                  <a:srgbClr val="000000"/>
                </a:solidFill>
                <a:cs typeface="Times New Roman" panose="02020603050405020304" pitchFamily="18" charset="0"/>
              </a:rPr>
              <a:t>What is the extent/territory of some phenomenon?</a:t>
            </a:r>
          </a:p>
          <a:p>
            <a:pPr>
              <a:lnSpc>
                <a:spcPct val="100000"/>
              </a:lnSpc>
            </a:pPr>
            <a:r>
              <a:rPr lang="en-US" altLang="en-US" sz="1250" dirty="0">
                <a:solidFill>
                  <a:srgbClr val="000000"/>
                </a:solidFill>
                <a:cs typeface="Times New Roman" panose="02020603050405020304" pitchFamily="18" charset="0"/>
              </a:rPr>
              <a:t>How do I get from A to B?</a:t>
            </a:r>
          </a:p>
          <a:p>
            <a:pPr>
              <a:lnSpc>
                <a:spcPct val="100000"/>
              </a:lnSpc>
            </a:pPr>
            <a:r>
              <a:rPr lang="en-US" altLang="en-US" sz="1250" dirty="0">
                <a:solidFill>
                  <a:srgbClr val="000000"/>
                </a:solidFill>
                <a:cs typeface="Times New Roman" panose="02020603050405020304" pitchFamily="18" charset="0"/>
              </a:rPr>
              <a:t>What areas are suitable for a certain activities?</a:t>
            </a:r>
          </a:p>
          <a:p>
            <a:pPr>
              <a:lnSpc>
                <a:spcPct val="100000"/>
              </a:lnSpc>
            </a:pPr>
            <a:endParaRPr lang="en-US" altLang="en-US" sz="1250" dirty="0" smtClean="0">
              <a:solidFill>
                <a:srgbClr val="000000"/>
              </a:solidFill>
              <a:cs typeface="Times New Roman" panose="02020603050405020304" pitchFamily="18" charset="0"/>
            </a:endParaRPr>
          </a:p>
        </p:txBody>
      </p:sp>
      <p:sp>
        <p:nvSpPr>
          <p:cNvPr id="5" name="Rectangle 4"/>
          <p:cNvSpPr>
            <a:spLocks noChangeArrowheads="1"/>
          </p:cNvSpPr>
          <p:nvPr/>
        </p:nvSpPr>
        <p:spPr bwMode="auto">
          <a:xfrm>
            <a:off x="7925493" y="1490775"/>
            <a:ext cx="4113212" cy="1962430"/>
          </a:xfrm>
          <a:prstGeom prst="rect">
            <a:avLst/>
          </a:prstGeom>
          <a:solidFill>
            <a:srgbClr val="FFFF9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miter lim="800000"/>
                <a:headEnd type="none" w="sm" len="sm"/>
                <a:tailEnd type="none" w="sm" len="sm"/>
              </a14:hiddenLine>
            </a:ext>
          </a:extLst>
        </p:spPr>
        <p:txBody>
          <a:bodyPr/>
          <a:lstStyle/>
          <a:p>
            <a:pPr>
              <a:lnSpc>
                <a:spcPct val="100000"/>
              </a:lnSpc>
            </a:pPr>
            <a:r>
              <a:rPr lang="en-GB" altLang="en-US" sz="1250" b="1" dirty="0">
                <a:solidFill>
                  <a:schemeClr val="tx2"/>
                </a:solidFill>
              </a:rPr>
              <a:t>Purpose</a:t>
            </a:r>
          </a:p>
          <a:p>
            <a:r>
              <a:rPr lang="en-US" altLang="en-US" sz="1050" dirty="0">
                <a:solidFill>
                  <a:srgbClr val="000000"/>
                </a:solidFill>
                <a:cs typeface="Times New Roman" panose="02020603050405020304" pitchFamily="18" charset="0"/>
              </a:rPr>
              <a:t>in the 2010 round, has drastically changed census cartographic methodology in areas including, and not limited to: the use of mobile devices, satellite imagery and Global Positioning System; sampling frames, address register and field verification </a:t>
            </a:r>
            <a:r>
              <a:rPr lang="en-US" altLang="en-US" sz="1050" dirty="0" smtClean="0">
                <a:solidFill>
                  <a:srgbClr val="000000"/>
                </a:solidFill>
                <a:cs typeface="Times New Roman" panose="02020603050405020304" pitchFamily="18" charset="0"/>
              </a:rPr>
              <a:t>methods.</a:t>
            </a:r>
            <a:endParaRPr lang="en-US" altLang="en-US" sz="1050" dirty="0">
              <a:solidFill>
                <a:srgbClr val="000000"/>
              </a:solidFill>
              <a:cs typeface="Times New Roman" panose="02020603050405020304" pitchFamily="18" charset="0"/>
            </a:endParaRPr>
          </a:p>
          <a:p>
            <a:pPr>
              <a:lnSpc>
                <a:spcPct val="100000"/>
              </a:lnSpc>
            </a:pPr>
            <a:r>
              <a:rPr lang="en-US" altLang="en-US" sz="1050" dirty="0" smtClean="0">
                <a:solidFill>
                  <a:srgbClr val="000000"/>
                </a:solidFill>
                <a:cs typeface="Times New Roman" panose="02020603050405020304" pitchFamily="18" charset="0"/>
              </a:rPr>
              <a:t>The </a:t>
            </a:r>
            <a:r>
              <a:rPr lang="en-US" altLang="en-US" sz="1050" dirty="0">
                <a:solidFill>
                  <a:srgbClr val="000000"/>
                </a:solidFill>
                <a:cs typeface="Times New Roman" panose="02020603050405020304" pitchFamily="18" charset="0"/>
              </a:rPr>
              <a:t>presentation aims to raise awareness of the benefits of geospatial tools in dealing with timeliness and data quality issues, which will encourage and provide the basis for policy dialogue on the use of the technology between decision makers, geospatial information specialists, and other stakeholders.</a:t>
            </a:r>
          </a:p>
          <a:p>
            <a:pPr>
              <a:lnSpc>
                <a:spcPct val="100000"/>
              </a:lnSpc>
            </a:pPr>
            <a:endParaRPr lang="sv-SE" altLang="en-US" sz="1050" dirty="0">
              <a:solidFill>
                <a:schemeClr val="tx2"/>
              </a:solidFill>
            </a:endParaRPr>
          </a:p>
        </p:txBody>
      </p:sp>
      <p:sp>
        <p:nvSpPr>
          <p:cNvPr id="6" name="Rectangle 5"/>
          <p:cNvSpPr>
            <a:spLocks noChangeArrowheads="1"/>
          </p:cNvSpPr>
          <p:nvPr/>
        </p:nvSpPr>
        <p:spPr bwMode="auto">
          <a:xfrm>
            <a:off x="3656706" y="3579010"/>
            <a:ext cx="2678113" cy="2580515"/>
          </a:xfrm>
          <a:prstGeom prst="rect">
            <a:avLst/>
          </a:prstGeom>
          <a:solidFill>
            <a:srgbClr val="FFFF9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miter lim="800000"/>
                <a:headEnd type="none" w="sm" len="sm"/>
                <a:tailEnd type="none" w="sm" len="sm"/>
              </a14:hiddenLine>
            </a:ext>
          </a:extLst>
        </p:spPr>
        <p:txBody>
          <a:bodyPr/>
          <a:lstStyle/>
          <a:p>
            <a:pPr>
              <a:lnSpc>
                <a:spcPct val="100000"/>
              </a:lnSpc>
            </a:pPr>
            <a:r>
              <a:rPr lang="en-GB" altLang="en-US" sz="1250" b="1" dirty="0" smtClean="0">
                <a:solidFill>
                  <a:schemeClr val="tx2"/>
                </a:solidFill>
              </a:rPr>
              <a:t>Issues and Challenges</a:t>
            </a:r>
          </a:p>
          <a:p>
            <a:pPr>
              <a:lnSpc>
                <a:spcPct val="100000"/>
              </a:lnSpc>
            </a:pPr>
            <a:r>
              <a:rPr lang="en-US" altLang="en-US" sz="800" b="1" dirty="0"/>
              <a:t>Availability</a:t>
            </a:r>
          </a:p>
          <a:p>
            <a:pPr>
              <a:lnSpc>
                <a:spcPct val="100000"/>
              </a:lnSpc>
            </a:pPr>
            <a:r>
              <a:rPr lang="en-US" altLang="en-US" sz="800" dirty="0"/>
              <a:t>Finding the appropriate information at the required time and at the relevant scale of aggregation.</a:t>
            </a:r>
          </a:p>
          <a:p>
            <a:pPr>
              <a:lnSpc>
                <a:spcPct val="100000"/>
              </a:lnSpc>
            </a:pPr>
            <a:r>
              <a:rPr lang="en-US" altLang="en-US" sz="800" b="1" dirty="0"/>
              <a:t>Accessibility</a:t>
            </a:r>
          </a:p>
          <a:p>
            <a:pPr>
              <a:lnSpc>
                <a:spcPct val="100000"/>
              </a:lnSpc>
            </a:pPr>
            <a:r>
              <a:rPr lang="en-US" altLang="en-US" sz="800" dirty="0"/>
              <a:t>Even where information is available, it may not be easily accessible, either because of the lack of </a:t>
            </a:r>
            <a:r>
              <a:rPr lang="en-US" altLang="en-US" sz="800" dirty="0" smtClean="0"/>
              <a:t>technology </a:t>
            </a:r>
            <a:r>
              <a:rPr lang="en-US" altLang="en-US" sz="800" dirty="0"/>
              <a:t>for effective access or because of associated costs</a:t>
            </a:r>
          </a:p>
          <a:p>
            <a:pPr>
              <a:lnSpc>
                <a:spcPct val="100000"/>
              </a:lnSpc>
            </a:pPr>
            <a:r>
              <a:rPr lang="en-US" altLang="en-US" sz="800" b="1" dirty="0"/>
              <a:t>T</a:t>
            </a:r>
            <a:r>
              <a:rPr lang="en-US" altLang="en-US" sz="800" b="1" dirty="0" smtClean="0"/>
              <a:t>ransformability</a:t>
            </a:r>
            <a:endParaRPr lang="en-US" altLang="en-US" sz="800" b="1" dirty="0"/>
          </a:p>
          <a:p>
            <a:pPr>
              <a:lnSpc>
                <a:spcPct val="100000"/>
              </a:lnSpc>
            </a:pPr>
            <a:r>
              <a:rPr lang="en-US" altLang="en-US" sz="800" dirty="0"/>
              <a:t>There is a general lack of infrastructure capacities for the collection and assessment of </a:t>
            </a:r>
            <a:r>
              <a:rPr lang="en-US" altLang="en-US" sz="800" dirty="0" smtClean="0"/>
              <a:t>data</a:t>
            </a:r>
            <a:r>
              <a:rPr lang="en-US" altLang="en-US" sz="800" dirty="0"/>
              <a:t>, for their transformation into useful information and for their dissemination.  </a:t>
            </a:r>
          </a:p>
          <a:p>
            <a:pPr>
              <a:lnSpc>
                <a:spcPct val="100000"/>
              </a:lnSpc>
            </a:pPr>
            <a:r>
              <a:rPr lang="en-US" altLang="en-US" sz="800" b="1" dirty="0" smtClean="0"/>
              <a:t>Governance</a:t>
            </a:r>
          </a:p>
          <a:p>
            <a:pPr>
              <a:lnSpc>
                <a:spcPct val="100000"/>
              </a:lnSpc>
            </a:pPr>
            <a:r>
              <a:rPr lang="en-US" altLang="en-US" sz="800" dirty="0" smtClean="0"/>
              <a:t>There </a:t>
            </a:r>
            <a:r>
              <a:rPr lang="en-US" altLang="en-US" sz="800" dirty="0"/>
              <a:t>is also need for improved coordination among environmental, demographic, social and developmental data information, applications and services.</a:t>
            </a:r>
          </a:p>
        </p:txBody>
      </p:sp>
      <p:sp>
        <p:nvSpPr>
          <p:cNvPr id="7" name="Rectangle 6"/>
          <p:cNvSpPr>
            <a:spLocks noChangeArrowheads="1"/>
          </p:cNvSpPr>
          <p:nvPr/>
        </p:nvSpPr>
        <p:spPr bwMode="auto">
          <a:xfrm>
            <a:off x="6507856" y="3579011"/>
            <a:ext cx="2678113" cy="2580514"/>
          </a:xfrm>
          <a:prstGeom prst="rect">
            <a:avLst/>
          </a:prstGeom>
          <a:solidFill>
            <a:srgbClr val="FFFF9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miter lim="800000"/>
                <a:headEnd type="none" w="sm" len="sm"/>
                <a:tailEnd type="none" w="sm" len="sm"/>
              </a14:hiddenLine>
            </a:ext>
          </a:extLst>
        </p:spPr>
        <p:txBody>
          <a:bodyPr wrap="square">
            <a:normAutofit fontScale="77500" lnSpcReduction="20000"/>
          </a:bodyPr>
          <a:lstStyle>
            <a:lvl1pPr marL="114300" indent="-114300">
              <a:defRPr sz="2400">
                <a:solidFill>
                  <a:schemeClr val="tx1"/>
                </a:solidFill>
                <a:latin typeface="Times New Roman" panose="02020603050405020304" pitchFamily="18" charset="0"/>
              </a:defRPr>
            </a:lvl1pPr>
            <a:lvl2pPr marL="977900" indent="-457200">
              <a:defRPr sz="2400">
                <a:solidFill>
                  <a:schemeClr val="tx1"/>
                </a:solidFill>
                <a:latin typeface="Times New Roman" panose="02020603050405020304" pitchFamily="18" charset="0"/>
              </a:defRPr>
            </a:lvl2pPr>
            <a:lvl3pPr marL="1549400" indent="-457200">
              <a:defRPr sz="2400">
                <a:solidFill>
                  <a:schemeClr val="tx1"/>
                </a:solidFill>
                <a:latin typeface="Times New Roman" panose="02020603050405020304" pitchFamily="18" charset="0"/>
              </a:defRPr>
            </a:lvl3pPr>
            <a:lvl4pPr marL="2120900" indent="-457200">
              <a:defRPr sz="2400">
                <a:solidFill>
                  <a:schemeClr val="tx1"/>
                </a:solidFill>
                <a:latin typeface="Times New Roman" panose="02020603050405020304" pitchFamily="18" charset="0"/>
              </a:defRPr>
            </a:lvl4pPr>
            <a:lvl5pPr marL="2692400" indent="-457200">
              <a:defRPr sz="2400">
                <a:solidFill>
                  <a:schemeClr val="tx1"/>
                </a:solidFill>
                <a:latin typeface="Times New Roman" panose="02020603050405020304" pitchFamily="18" charset="0"/>
              </a:defRPr>
            </a:lvl5pPr>
            <a:lvl6pPr marL="3149600" indent="-457200" eaLnBrk="0" fontAlgn="base" hangingPunct="0">
              <a:spcBef>
                <a:spcPct val="0"/>
              </a:spcBef>
              <a:spcAft>
                <a:spcPct val="0"/>
              </a:spcAft>
              <a:defRPr sz="2400">
                <a:solidFill>
                  <a:schemeClr val="tx1"/>
                </a:solidFill>
                <a:latin typeface="Times New Roman" panose="02020603050405020304" pitchFamily="18" charset="0"/>
              </a:defRPr>
            </a:lvl6pPr>
            <a:lvl7pPr marL="3606800" indent="-457200" eaLnBrk="0" fontAlgn="base" hangingPunct="0">
              <a:spcBef>
                <a:spcPct val="0"/>
              </a:spcBef>
              <a:spcAft>
                <a:spcPct val="0"/>
              </a:spcAft>
              <a:defRPr sz="2400">
                <a:solidFill>
                  <a:schemeClr val="tx1"/>
                </a:solidFill>
                <a:latin typeface="Times New Roman" panose="02020603050405020304" pitchFamily="18" charset="0"/>
              </a:defRPr>
            </a:lvl7pPr>
            <a:lvl8pPr marL="4064000" indent="-457200" eaLnBrk="0" fontAlgn="base" hangingPunct="0">
              <a:spcBef>
                <a:spcPct val="0"/>
              </a:spcBef>
              <a:spcAft>
                <a:spcPct val="0"/>
              </a:spcAft>
              <a:defRPr sz="2400">
                <a:solidFill>
                  <a:schemeClr val="tx1"/>
                </a:solidFill>
                <a:latin typeface="Times New Roman" panose="02020603050405020304" pitchFamily="18" charset="0"/>
              </a:defRPr>
            </a:lvl8pPr>
            <a:lvl9pPr marL="45212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en-GB" altLang="en-US" sz="1400" b="1" dirty="0" smtClean="0">
                <a:solidFill>
                  <a:schemeClr val="tx2"/>
                </a:solidFill>
                <a:latin typeface="Arial" panose="020B0604020202020204" pitchFamily="34" charset="0"/>
              </a:rPr>
              <a:t>Data Disaggregation</a:t>
            </a:r>
            <a:endParaRPr lang="en-GB" altLang="en-US" sz="1400" b="1" dirty="0" smtClean="0">
              <a:solidFill>
                <a:schemeClr val="tx2"/>
              </a:solidFill>
              <a:latin typeface="Arial" panose="020B0604020202020204" pitchFamily="34" charset="0"/>
            </a:endParaRPr>
          </a:p>
          <a:p>
            <a:r>
              <a:rPr lang="en-GB" sz="1400" kern="0" dirty="0" smtClean="0"/>
              <a:t>Updating the Enumeration Areas</a:t>
            </a:r>
          </a:p>
          <a:p>
            <a:pPr marL="36000" indent="0"/>
            <a:r>
              <a:rPr lang="en-US" sz="1400" kern="0" dirty="0"/>
              <a:t>Post-enumeration: </a:t>
            </a:r>
          </a:p>
          <a:p>
            <a:pPr marL="36000" indent="0"/>
            <a:r>
              <a:rPr lang="en-US" sz="1400" kern="0" dirty="0"/>
              <a:t>GIS, Census Database, Web maps, Atlases</a:t>
            </a:r>
          </a:p>
          <a:p>
            <a:pPr marL="36000" indent="0"/>
            <a:r>
              <a:rPr lang="en-US" sz="1400" kern="0" dirty="0"/>
              <a:t>Visualize, analyze, present and disseminate census results: </a:t>
            </a:r>
          </a:p>
          <a:p>
            <a:pPr marL="36000" indent="0"/>
            <a:r>
              <a:rPr lang="en-US" sz="1400" kern="0" dirty="0"/>
              <a:t>Used during analysis as a unit for aggregation / </a:t>
            </a:r>
            <a:r>
              <a:rPr lang="en-US" sz="1400" kern="0" dirty="0" err="1"/>
              <a:t>disagregation</a:t>
            </a:r>
            <a:endParaRPr lang="en-US" sz="1400" kern="0" dirty="0"/>
          </a:p>
          <a:p>
            <a:pPr marL="36000" indent="0"/>
            <a:r>
              <a:rPr lang="en-US" sz="1400" kern="0" dirty="0"/>
              <a:t>Report generation by different levels of administrative units (Admin 1(State/region), Provinces, District, …EA.)</a:t>
            </a:r>
          </a:p>
          <a:p>
            <a:pPr marL="36000" indent="0"/>
            <a:r>
              <a:rPr lang="en-US" sz="1400" kern="0" dirty="0"/>
              <a:t>Web maps used for dissemination of census results</a:t>
            </a:r>
          </a:p>
          <a:p>
            <a:pPr marL="36000" indent="0"/>
            <a:r>
              <a:rPr lang="en-US" sz="1400" kern="0" dirty="0"/>
              <a:t>Resulted in gains in timeliness, accuracy and effectiveness of the census operation</a:t>
            </a:r>
          </a:p>
          <a:p>
            <a:pPr marL="36000" indent="0"/>
            <a:r>
              <a:rPr lang="en-US" sz="1400" kern="0" dirty="0"/>
              <a:t>Permitted data disaggregating (by geography) to the lowest administrative unit </a:t>
            </a:r>
            <a:endParaRPr lang="en-US" sz="1200" kern="0" dirty="0" smtClean="0"/>
          </a:p>
          <a:p>
            <a:endParaRPr lang="en-US" sz="1200" kern="0" dirty="0" smtClean="0"/>
          </a:p>
          <a:p>
            <a:endParaRPr lang="en-GB" sz="1200" kern="0" dirty="0" smtClean="0"/>
          </a:p>
          <a:p>
            <a:endParaRPr lang="en-GB" altLang="en-US" sz="1200" kern="0" dirty="0">
              <a:solidFill>
                <a:schemeClr val="tx2"/>
              </a:solidFill>
              <a:latin typeface="Arial" panose="020B0604020202020204" pitchFamily="34" charset="0"/>
            </a:endParaRPr>
          </a:p>
        </p:txBody>
      </p:sp>
      <p:sp>
        <p:nvSpPr>
          <p:cNvPr id="8" name="Rectangle 7"/>
          <p:cNvSpPr>
            <a:spLocks noChangeArrowheads="1"/>
          </p:cNvSpPr>
          <p:nvPr/>
        </p:nvSpPr>
        <p:spPr bwMode="auto">
          <a:xfrm>
            <a:off x="9360593" y="3579010"/>
            <a:ext cx="2678112" cy="2580515"/>
          </a:xfrm>
          <a:prstGeom prst="rect">
            <a:avLst/>
          </a:prstGeom>
          <a:solidFill>
            <a:srgbClr val="FFFF9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miter lim="800000"/>
                <a:headEnd type="none" w="sm" len="sm"/>
                <a:tailEnd type="none" w="sm" len="sm"/>
              </a14:hiddenLine>
            </a:ext>
          </a:extLst>
        </p:spPr>
        <p:txBody>
          <a:bodyPr/>
          <a:lstStyle/>
          <a:p>
            <a:pPr>
              <a:lnSpc>
                <a:spcPct val="100000"/>
              </a:lnSpc>
            </a:pPr>
            <a:r>
              <a:rPr lang="en-GB" altLang="en-US" sz="1250" b="1" dirty="0" smtClean="0">
                <a:solidFill>
                  <a:schemeClr val="tx2"/>
                </a:solidFill>
              </a:rPr>
              <a:t>Way Forward</a:t>
            </a:r>
          </a:p>
          <a:p>
            <a:pPr>
              <a:lnSpc>
                <a:spcPct val="100000"/>
              </a:lnSpc>
            </a:pPr>
            <a:endParaRPr lang="en-GB" altLang="en-US" sz="1200" dirty="0">
              <a:solidFill>
                <a:schemeClr val="tx2"/>
              </a:solidFill>
            </a:endParaRPr>
          </a:p>
          <a:p>
            <a:pPr>
              <a:lnSpc>
                <a:spcPct val="100000"/>
              </a:lnSpc>
            </a:pPr>
            <a:r>
              <a:rPr lang="en-GB" altLang="en-US" sz="1000" dirty="0" smtClean="0">
                <a:solidFill>
                  <a:schemeClr val="tx2"/>
                </a:solidFill>
              </a:rPr>
              <a:t>.. </a:t>
            </a:r>
            <a:endParaRPr lang="en-GB" altLang="en-US" sz="1000" dirty="0">
              <a:solidFill>
                <a:schemeClr val="tx2"/>
              </a:solidFill>
            </a:endParaRPr>
          </a:p>
        </p:txBody>
      </p:sp>
      <p:pic>
        <p:nvPicPr>
          <p:cNvPr id="18" name="Picture 17"/>
          <p:cNvPicPr>
            <a:picLocks noChangeAspect="1"/>
          </p:cNvPicPr>
          <p:nvPr/>
        </p:nvPicPr>
        <p:blipFill>
          <a:blip r:embed="rId3"/>
          <a:stretch>
            <a:fillRect/>
          </a:stretch>
        </p:blipFill>
        <p:spPr>
          <a:xfrm>
            <a:off x="10518417" y="3766767"/>
            <a:ext cx="1520288" cy="2355611"/>
          </a:xfrm>
          <a:prstGeom prst="rect">
            <a:avLst/>
          </a:prstGeom>
        </p:spPr>
      </p:pic>
      <p:sp>
        <p:nvSpPr>
          <p:cNvPr id="28" name="Rectangle 27"/>
          <p:cNvSpPr/>
          <p:nvPr/>
        </p:nvSpPr>
        <p:spPr>
          <a:xfrm>
            <a:off x="9266819" y="3825150"/>
            <a:ext cx="1340222" cy="2252924"/>
          </a:xfrm>
          <a:prstGeom prst="rect">
            <a:avLst/>
          </a:prstGeom>
        </p:spPr>
        <p:txBody>
          <a:bodyPr wrap="square">
            <a:spAutoFit/>
          </a:bodyPr>
          <a:lstStyle/>
          <a:p>
            <a:pPr>
              <a:lnSpc>
                <a:spcPct val="130000"/>
              </a:lnSpc>
            </a:pPr>
            <a:r>
              <a:rPr lang="en-US" altLang="en-US" sz="600" dirty="0">
                <a:latin typeface="Century Gothic" panose="020B0502020202020204" pitchFamily="34" charset="0"/>
              </a:rPr>
              <a:t>Policy : Institutional mechanisms aligned with national efforts, while taking into account international perspectives </a:t>
            </a:r>
          </a:p>
          <a:p>
            <a:pPr>
              <a:lnSpc>
                <a:spcPct val="130000"/>
              </a:lnSpc>
            </a:pPr>
            <a:r>
              <a:rPr lang="en-US" altLang="en-US" sz="600" dirty="0">
                <a:latin typeface="Century Gothic" panose="020B0502020202020204" pitchFamily="34" charset="0"/>
              </a:rPr>
              <a:t>Data democracy : Ubiquitous availability of relevant spatial data/information as common goods. Adhering to agreed standards : metadata, data models, encoding, interoperability</a:t>
            </a:r>
          </a:p>
          <a:p>
            <a:pPr>
              <a:lnSpc>
                <a:spcPct val="130000"/>
              </a:lnSpc>
            </a:pPr>
            <a:r>
              <a:rPr lang="en-US" altLang="en-US" sz="600" dirty="0">
                <a:latin typeface="Century Gothic" panose="020B0502020202020204" pitchFamily="34" charset="0"/>
              </a:rPr>
              <a:t>People : High Level Education to empower African youth in geospatial science and technology culture at all education levels (schools, universities)</a:t>
            </a:r>
            <a:endParaRPr lang="en-GB" sz="600" dirty="0"/>
          </a:p>
        </p:txBody>
      </p:sp>
    </p:spTree>
    <p:extLst>
      <p:ext uri="{BB962C8B-B14F-4D97-AF65-F5344CB8AC3E}">
        <p14:creationId xmlns:p14="http://schemas.microsoft.com/office/powerpoint/2010/main" val="417724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0418" y="1554859"/>
            <a:ext cx="7006434" cy="4776253"/>
          </a:xfrm>
        </p:spPr>
        <p:txBody>
          <a:bodyPr>
            <a:normAutofit fontScale="92500" lnSpcReduction="20000"/>
          </a:bodyPr>
          <a:lstStyle/>
          <a:p>
            <a:pPr>
              <a:lnSpc>
                <a:spcPct val="100000"/>
              </a:lnSpc>
            </a:pPr>
            <a:r>
              <a:rPr lang="en-US" altLang="en-US" sz="2400" dirty="0">
                <a:latin typeface="Century Gothic" panose="020B0502020202020204" pitchFamily="34" charset="0"/>
              </a:rPr>
              <a:t>Everything that happens, happens somewhere over space and time. </a:t>
            </a:r>
            <a:r>
              <a:rPr lang="en-US" altLang="en-US" sz="2400" dirty="0" smtClean="0">
                <a:latin typeface="Century Gothic" panose="020B0502020202020204" pitchFamily="34" charset="0"/>
              </a:rPr>
              <a:t>And everything time is related to </a:t>
            </a:r>
            <a:endParaRPr lang="en-US" altLang="en-US" sz="2400" dirty="0">
              <a:latin typeface="Century Gothic" panose="020B0502020202020204" pitchFamily="34" charset="0"/>
            </a:endParaRPr>
          </a:p>
          <a:p>
            <a:pPr lvl="1">
              <a:lnSpc>
                <a:spcPct val="100000"/>
              </a:lnSpc>
              <a:buFont typeface="Arial" panose="020B0604020202020204" pitchFamily="34" charset="0"/>
              <a:buChar char="•"/>
            </a:pPr>
            <a:r>
              <a:rPr lang="en-US" altLang="en-US" sz="2300" dirty="0">
                <a:latin typeface="Century Gothic" panose="020B0502020202020204" pitchFamily="34" charset="0"/>
              </a:rPr>
              <a:t>80% of all human decisions involve a “Where?” question </a:t>
            </a:r>
          </a:p>
          <a:p>
            <a:pPr>
              <a:lnSpc>
                <a:spcPct val="100000"/>
              </a:lnSpc>
            </a:pPr>
            <a:r>
              <a:rPr lang="en-US" altLang="en-US" sz="2400" dirty="0" smtClean="0">
                <a:latin typeface="Century Gothic" panose="020B0502020202020204" pitchFamily="34" charset="0"/>
              </a:rPr>
              <a:t>You cannot count what you cannot locate</a:t>
            </a:r>
          </a:p>
          <a:p>
            <a:pPr lvl="1">
              <a:lnSpc>
                <a:spcPct val="100000"/>
              </a:lnSpc>
              <a:buFont typeface="Arial" panose="020B0604020202020204" pitchFamily="34" charset="0"/>
              <a:buChar char="•"/>
            </a:pPr>
            <a:r>
              <a:rPr lang="en-US" altLang="en-US" sz="2300" dirty="0" smtClean="0">
                <a:latin typeface="Century Gothic" panose="020B0502020202020204" pitchFamily="34" charset="0"/>
              </a:rPr>
              <a:t>Location </a:t>
            </a:r>
            <a:r>
              <a:rPr lang="en-US" altLang="en-US" sz="2300" dirty="0">
                <a:latin typeface="Century Gothic" panose="020B0502020202020204" pitchFamily="34" charset="0"/>
              </a:rPr>
              <a:t>affects nearly everything we do in </a:t>
            </a:r>
            <a:r>
              <a:rPr lang="en-US" altLang="en-US" sz="2300" dirty="0" smtClean="0">
                <a:latin typeface="Century Gothic" panose="020B0502020202020204" pitchFamily="34" charset="0"/>
              </a:rPr>
              <a:t>life</a:t>
            </a:r>
          </a:p>
          <a:p>
            <a:pPr lvl="1">
              <a:lnSpc>
                <a:spcPct val="100000"/>
              </a:lnSpc>
              <a:buFont typeface="Arial" panose="020B0604020202020204" pitchFamily="34" charset="0"/>
              <a:buChar char="•"/>
            </a:pPr>
            <a:endParaRPr lang="en-US" altLang="en-US" sz="2000" dirty="0" smtClean="0">
              <a:latin typeface="Century Gothic" panose="020B0502020202020204" pitchFamily="34" charset="0"/>
            </a:endParaRPr>
          </a:p>
          <a:p>
            <a:pPr>
              <a:lnSpc>
                <a:spcPct val="100000"/>
              </a:lnSpc>
            </a:pPr>
            <a:r>
              <a:rPr lang="en-US" altLang="en-US" sz="2400" dirty="0" smtClean="0">
                <a:latin typeface="Century Gothic" panose="020B0502020202020204" pitchFamily="34" charset="0"/>
              </a:rPr>
              <a:t>A </a:t>
            </a:r>
            <a:r>
              <a:rPr lang="en-US" altLang="en-US" sz="2400" dirty="0">
                <a:latin typeface="Century Gothic" panose="020B0502020202020204" pitchFamily="34" charset="0"/>
              </a:rPr>
              <a:t>right decision making requires the gathering and reviewing of up-to-date, cold </a:t>
            </a:r>
            <a:r>
              <a:rPr lang="en-US" altLang="en-US" sz="2400" dirty="0" smtClean="0">
                <a:latin typeface="Century Gothic" panose="020B0502020202020204" pitchFamily="34" charset="0"/>
              </a:rPr>
              <a:t>&amp;hard </a:t>
            </a:r>
            <a:r>
              <a:rPr lang="en-US" altLang="en-US" sz="2400" dirty="0">
                <a:latin typeface="Century Gothic" panose="020B0502020202020204" pitchFamily="34" charset="0"/>
              </a:rPr>
              <a:t>facts.</a:t>
            </a:r>
          </a:p>
          <a:p>
            <a:pPr lvl="1">
              <a:lnSpc>
                <a:spcPct val="100000"/>
              </a:lnSpc>
              <a:buFont typeface="Arial" panose="020B0604020202020204" pitchFamily="34" charset="0"/>
              <a:buChar char="•"/>
            </a:pPr>
            <a:r>
              <a:rPr lang="en-US" altLang="en-US" sz="2300" dirty="0">
                <a:latin typeface="Century Gothic" panose="020B0502020202020204" pitchFamily="34" charset="0"/>
              </a:rPr>
              <a:t>For the facts to be interpreted, understood, and linked to our goals and to our decisions, this needs to bring together data linked with the one thing they have in common : Location (</a:t>
            </a:r>
            <a:r>
              <a:rPr lang="en-US" altLang="en-US" sz="2300" b="1" dirty="0">
                <a:latin typeface="Century Gothic" panose="020B0502020202020204" pitchFamily="34" charset="0"/>
              </a:rPr>
              <a:t>Where</a:t>
            </a:r>
            <a:r>
              <a:rPr lang="en-US" altLang="en-US" sz="2300" dirty="0">
                <a:latin typeface="Century Gothic" panose="020B0502020202020204" pitchFamily="34" charset="0"/>
              </a:rPr>
              <a:t>)</a:t>
            </a:r>
          </a:p>
          <a:p>
            <a:pPr>
              <a:lnSpc>
                <a:spcPct val="100000"/>
              </a:lnSpc>
            </a:pPr>
            <a:endParaRPr lang="en-GB" sz="2400" dirty="0"/>
          </a:p>
        </p:txBody>
      </p:sp>
      <p:sp>
        <p:nvSpPr>
          <p:cNvPr id="3" name="Title 2"/>
          <p:cNvSpPr>
            <a:spLocks noGrp="1"/>
          </p:cNvSpPr>
          <p:nvPr>
            <p:ph type="title"/>
          </p:nvPr>
        </p:nvSpPr>
        <p:spPr/>
        <p:txBody>
          <a:bodyPr>
            <a:normAutofit fontScale="90000"/>
          </a:bodyPr>
          <a:lstStyle/>
          <a:p>
            <a:r>
              <a:rPr lang="en-US" dirty="0"/>
              <a:t>Why We Need Geography: Unleashing the Power of ‘Where’</a:t>
            </a:r>
            <a:endParaRPr lang="en-GB" dirty="0"/>
          </a:p>
        </p:txBody>
      </p:sp>
      <p:pic>
        <p:nvPicPr>
          <p:cNvPr id="4" name="Picture 4" descr="Apple Maps - Mike Keefe [1]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64" y="1458418"/>
            <a:ext cx="3885126" cy="47762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552989" y="3846544"/>
            <a:ext cx="641522" cy="707886"/>
          </a:xfrm>
          <a:prstGeom prst="rect">
            <a:avLst/>
          </a:prstGeom>
        </p:spPr>
        <p:txBody>
          <a:bodyPr wrap="none">
            <a:spAutoFit/>
          </a:bodyPr>
          <a:lstStyle/>
          <a:p>
            <a:r>
              <a:rPr lang="en-US" altLang="en-US" sz="4000" dirty="0">
                <a:latin typeface="Century Gothic" panose="020B0502020202020204" pitchFamily="34" charset="0"/>
                <a:sym typeface="Wingdings 2" panose="05020102010507070707" pitchFamily="18" charset="2"/>
              </a:rPr>
              <a:t></a:t>
            </a:r>
            <a:endParaRPr lang="en-GB" sz="4000" dirty="0"/>
          </a:p>
        </p:txBody>
      </p:sp>
      <p:sp>
        <p:nvSpPr>
          <p:cNvPr id="8" name="Rectangle 7"/>
          <p:cNvSpPr/>
          <p:nvPr/>
        </p:nvSpPr>
        <p:spPr>
          <a:xfrm>
            <a:off x="565868" y="1371623"/>
            <a:ext cx="641522" cy="707886"/>
          </a:xfrm>
          <a:prstGeom prst="rect">
            <a:avLst/>
          </a:prstGeom>
        </p:spPr>
        <p:txBody>
          <a:bodyPr wrap="none">
            <a:spAutoFit/>
          </a:bodyPr>
          <a:lstStyle/>
          <a:p>
            <a:r>
              <a:rPr lang="en-US" altLang="en-US" sz="4000" dirty="0">
                <a:latin typeface="Century Gothic" panose="020B0502020202020204" pitchFamily="34" charset="0"/>
                <a:sym typeface="Wingdings 2" panose="05020102010507070707" pitchFamily="18" charset="2"/>
              </a:rPr>
              <a:t></a:t>
            </a:r>
            <a:endParaRPr lang="en-GB" sz="4000" dirty="0"/>
          </a:p>
        </p:txBody>
      </p:sp>
      <p:sp>
        <p:nvSpPr>
          <p:cNvPr id="9" name="Rectangle 8"/>
          <p:cNvSpPr/>
          <p:nvPr/>
        </p:nvSpPr>
        <p:spPr>
          <a:xfrm>
            <a:off x="574052" y="2758957"/>
            <a:ext cx="641522" cy="707886"/>
          </a:xfrm>
          <a:prstGeom prst="rect">
            <a:avLst/>
          </a:prstGeom>
        </p:spPr>
        <p:txBody>
          <a:bodyPr wrap="none">
            <a:spAutoFit/>
          </a:bodyPr>
          <a:lstStyle/>
          <a:p>
            <a:r>
              <a:rPr lang="en-US" altLang="en-US" sz="4000" dirty="0">
                <a:latin typeface="Century Gothic" panose="020B0502020202020204" pitchFamily="34" charset="0"/>
                <a:sym typeface="Wingdings 2" panose="05020102010507070707" pitchFamily="18" charset="2"/>
              </a:rPr>
              <a:t></a:t>
            </a:r>
            <a:endParaRPr lang="en-GB" sz="4000" dirty="0"/>
          </a:p>
        </p:txBody>
      </p:sp>
    </p:spTree>
    <p:extLst>
      <p:ext uri="{BB962C8B-B14F-4D97-AF65-F5344CB8AC3E}">
        <p14:creationId xmlns:p14="http://schemas.microsoft.com/office/powerpoint/2010/main" val="221578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3449" y="20302"/>
            <a:ext cx="11082539" cy="1325563"/>
          </a:xfrm>
        </p:spPr>
        <p:txBody>
          <a:bodyPr>
            <a:normAutofit fontScale="90000"/>
          </a:bodyPr>
          <a:lstStyle/>
          <a:p>
            <a:r>
              <a:rPr lang="en-US" dirty="0" smtClean="0"/>
              <a:t>The Policy Drivers : Global Need for Spatially-Enabled Complex Information</a:t>
            </a:r>
            <a:endParaRPr lang="en-GB" dirty="0"/>
          </a:p>
        </p:txBody>
      </p:sp>
      <p:sp>
        <p:nvSpPr>
          <p:cNvPr id="28" name="Content Placeholder 2"/>
          <p:cNvSpPr>
            <a:spLocks noGrp="1"/>
          </p:cNvSpPr>
          <p:nvPr>
            <p:ph idx="1"/>
          </p:nvPr>
        </p:nvSpPr>
        <p:spPr>
          <a:xfrm>
            <a:off x="668069" y="1453825"/>
            <a:ext cx="3090771" cy="2649640"/>
          </a:xfrm>
        </p:spPr>
        <p:txBody>
          <a:bodyPr>
            <a:normAutofit fontScale="85000" lnSpcReduction="10000"/>
          </a:bodyPr>
          <a:lstStyle/>
          <a:p>
            <a:r>
              <a:rPr lang="en-US" altLang="en-US" sz="1800" dirty="0" smtClean="0"/>
              <a:t>Economic, social, and environmental challenges facing governments require innovation and collaboration </a:t>
            </a:r>
          </a:p>
          <a:p>
            <a:r>
              <a:rPr lang="en-US" altLang="en-US" sz="1800" dirty="0" smtClean="0"/>
              <a:t>Data/Information is key enabler for development policy</a:t>
            </a:r>
          </a:p>
          <a:p>
            <a:r>
              <a:rPr lang="en-US" altLang="en-US" sz="1800" dirty="0" smtClean="0"/>
              <a:t>Achieving sustainable development require reliable information at global, regional and local level.</a:t>
            </a:r>
          </a:p>
          <a:p>
            <a:endParaRPr lang="en-GB" altLang="en-US" sz="1800" dirty="0" smtClean="0"/>
          </a:p>
        </p:txBody>
      </p:sp>
      <p:pic>
        <p:nvPicPr>
          <p:cNvPr id="29"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345" y="4002284"/>
            <a:ext cx="2445297" cy="219239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30" name="Picture 2" descr="http://www.unwomen.org/~/media/communications/sdg%20icons/sdg_icons_notext_sidebanner.gif?v=1&amp;d=20150911T153624?la=e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40334" y="1282100"/>
            <a:ext cx="2399318" cy="2783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rotWithShape="1">
          <a:blip r:embed="rId5"/>
          <a:srcRect l="82344" t="65236" r="311"/>
          <a:stretch/>
        </p:blipFill>
        <p:spPr>
          <a:xfrm>
            <a:off x="6321147" y="1444387"/>
            <a:ext cx="2425441" cy="2277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2" name="Group 10"/>
          <p:cNvGrpSpPr>
            <a:grpSpLocks/>
          </p:cNvGrpSpPr>
          <p:nvPr/>
        </p:nvGrpSpPr>
        <p:grpSpPr bwMode="auto">
          <a:xfrm>
            <a:off x="6092810" y="3864228"/>
            <a:ext cx="2654300" cy="2330450"/>
            <a:chOff x="2483778" y="4257092"/>
            <a:chExt cx="2654438" cy="2329841"/>
          </a:xfrm>
        </p:grpSpPr>
        <p:pic>
          <p:nvPicPr>
            <p:cNvPr id="34" name="Picture 33"/>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10102" t="4959" r="9700" b="11501"/>
            <a:stretch/>
          </p:blipFill>
          <p:spPr>
            <a:xfrm>
              <a:off x="2619031" y="4257092"/>
              <a:ext cx="2519185" cy="2319521"/>
            </a:xfrm>
            <a:prstGeom prst="rect">
              <a:avLst/>
            </a:prstGeom>
            <a:ln>
              <a:noFill/>
            </a:ln>
            <a:effectLst>
              <a:outerShdw blurRad="292100" dist="139700" dir="2700000" algn="tl" rotWithShape="0">
                <a:srgbClr val="333333">
                  <a:alpha val="65000"/>
                </a:srgbClr>
              </a:outerShdw>
            </a:effectLst>
          </p:spPr>
        </p:pic>
        <p:sp>
          <p:nvSpPr>
            <p:cNvPr id="50" name="TextBox 49"/>
            <p:cNvSpPr txBox="1"/>
            <p:nvPr/>
          </p:nvSpPr>
          <p:spPr>
            <a:xfrm>
              <a:off x="2483778" y="5417252"/>
              <a:ext cx="1284354" cy="1169681"/>
            </a:xfrm>
            <a:prstGeom prst="rect">
              <a:avLst/>
            </a:prstGeom>
            <a:noFill/>
          </p:spPr>
          <p:txBody>
            <a:bodyPr>
              <a:spAutoFit/>
            </a:bodyPr>
            <a:lstStyle/>
            <a:p>
              <a:pPr algn="ctr">
                <a:defRPr/>
              </a:pPr>
              <a:r>
                <a:rPr lang="en-US" b="1" dirty="0">
                  <a:solidFill>
                    <a:schemeClr val="accent2">
                      <a:lumMod val="75000"/>
                    </a:schemeClr>
                  </a:solidFill>
                </a:rPr>
                <a:t>Agenda 2063</a:t>
              </a:r>
            </a:p>
            <a:p>
              <a:pPr algn="ctr">
                <a:defRPr/>
              </a:pPr>
              <a:r>
                <a:rPr lang="en-US" sz="1600" b="1" dirty="0">
                  <a:solidFill>
                    <a:schemeClr val="accent2">
                      <a:lumMod val="75000"/>
                    </a:schemeClr>
                  </a:solidFill>
                </a:rPr>
                <a:t>The Africa We Want</a:t>
              </a:r>
              <a:endParaRPr lang="en-GB" sz="1600" b="1" dirty="0">
                <a:solidFill>
                  <a:schemeClr val="accent2">
                    <a:lumMod val="75000"/>
                  </a:schemeClr>
                </a:solidFill>
              </a:endParaRPr>
            </a:p>
          </p:txBody>
        </p:sp>
      </p:grpSp>
      <p:sp>
        <p:nvSpPr>
          <p:cNvPr id="51" name="TextBox 11"/>
          <p:cNvSpPr txBox="1">
            <a:spLocks noChangeArrowheads="1"/>
          </p:cNvSpPr>
          <p:nvPr/>
        </p:nvSpPr>
        <p:spPr bwMode="auto">
          <a:xfrm>
            <a:off x="634249" y="4211425"/>
            <a:ext cx="3183096" cy="200054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Times New Roman" panose="02020603050405020304" pitchFamily="18" charset="0"/>
              </a:defRPr>
            </a:lvl1pPr>
            <a:lvl2pPr marL="742950" indent="-285750">
              <a:spcBef>
                <a:spcPct val="20000"/>
              </a:spcBef>
              <a:buClr>
                <a:schemeClr val="accent2"/>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Char char="»"/>
              <a:defRPr sz="2400">
                <a:solidFill>
                  <a:schemeClr val="tx1"/>
                </a:solidFill>
                <a:latin typeface="Times New Roman" panose="02020603050405020304" pitchFamily="18" charset="0"/>
              </a:defRPr>
            </a:lvl3pPr>
            <a:lvl4pPr marL="1600200" indent="-228600">
              <a:spcBef>
                <a:spcPct val="20000"/>
              </a:spcBef>
              <a:buClr>
                <a:schemeClr val="accent2"/>
              </a:buClr>
              <a:buChar char="•"/>
              <a:defRPr sz="2000">
                <a:solidFill>
                  <a:schemeClr val="tx1"/>
                </a:solidFill>
                <a:latin typeface="Times New Roman" panose="02020603050405020304" pitchFamily="18" charset="0"/>
              </a:defRPr>
            </a:lvl4pPr>
            <a:lvl5pPr marL="2057400" indent="-228600">
              <a:spcBef>
                <a:spcPct val="20000"/>
              </a:spcBef>
              <a:buClr>
                <a:schemeClr val="accent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9pPr>
          </a:lstStyle>
          <a:p>
            <a:pPr>
              <a:spcBef>
                <a:spcPct val="0"/>
              </a:spcBef>
              <a:buClrTx/>
              <a:buFontTx/>
              <a:buNone/>
            </a:pPr>
            <a:r>
              <a:rPr lang="en-ZA" altLang="en-US" sz="2000" b="1" dirty="0">
                <a:latin typeface="Arial" panose="020B0604020202020204" pitchFamily="34" charset="0"/>
              </a:rPr>
              <a:t>2020 Round of Censuses</a:t>
            </a:r>
          </a:p>
          <a:p>
            <a:pPr>
              <a:spcBef>
                <a:spcPct val="0"/>
              </a:spcBef>
              <a:buClrTx/>
              <a:buFontTx/>
              <a:buNone/>
            </a:pPr>
            <a:r>
              <a:rPr lang="en-US" altLang="en-US" sz="1400" dirty="0">
                <a:latin typeface="Arial" panose="020B0604020202020204" pitchFamily="34" charset="0"/>
              </a:rPr>
              <a:t>UN Principles &amp; Recommendations for Population and Housing Censuses, Rev.3, “… to ensure complete integration of statistical and geospatial information…” (para. 349, UNSD, 2015)</a:t>
            </a:r>
          </a:p>
        </p:txBody>
      </p:sp>
      <p:sp>
        <p:nvSpPr>
          <p:cNvPr id="52" name="TextBox 51"/>
          <p:cNvSpPr txBox="1"/>
          <p:nvPr/>
        </p:nvSpPr>
        <p:spPr>
          <a:xfrm>
            <a:off x="3705572" y="5942293"/>
            <a:ext cx="2652713" cy="307975"/>
          </a:xfrm>
          <a:prstGeom prst="rect">
            <a:avLst/>
          </a:prstGeom>
          <a:noFill/>
          <a:ln w="19050" cap="flat" cmpd="sng" algn="ctr">
            <a:noFill/>
            <a:prstDash val="solid"/>
          </a:ln>
          <a:effectLst/>
        </p:spPr>
        <p:txBody>
          <a:bodyPr>
            <a:spAutoFit/>
          </a:bodyPr>
          <a:lstStyle/>
          <a:p>
            <a:pPr algn="ctr" eaLnBrk="1" fontAlgn="auto" hangingPunct="1">
              <a:spcBef>
                <a:spcPts val="0"/>
              </a:spcBef>
              <a:spcAft>
                <a:spcPts val="0"/>
              </a:spcAft>
              <a:defRPr/>
            </a:pPr>
            <a:r>
              <a:rPr lang="en-ZA" sz="1400" b="1" kern="0" dirty="0">
                <a:solidFill>
                  <a:prstClr val="black"/>
                </a:solidFill>
                <a:latin typeface="Century Gothic" panose="020B0502020202020204"/>
                <a:cs typeface="+mn-cs"/>
              </a:rPr>
              <a:t>National Development Plan</a:t>
            </a:r>
          </a:p>
        </p:txBody>
      </p:sp>
      <p:sp>
        <p:nvSpPr>
          <p:cNvPr id="62" name="TextBox 61"/>
          <p:cNvSpPr txBox="1"/>
          <p:nvPr/>
        </p:nvSpPr>
        <p:spPr>
          <a:xfrm>
            <a:off x="8779364" y="1560240"/>
            <a:ext cx="3371692" cy="470898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2000" b="1" dirty="0"/>
              <a:t>A right decision making requires the gathering and reviewing of up-to-date, cold &amp;hard facts.</a:t>
            </a:r>
          </a:p>
          <a:p>
            <a:pPr marL="285750" indent="-285750">
              <a:buFont typeface="Arial" panose="020B0604020202020204" pitchFamily="34" charset="0"/>
              <a:buChar char="•"/>
            </a:pPr>
            <a:r>
              <a:rPr lang="en-US" sz="2000" b="1" dirty="0"/>
              <a:t>For the facts to be interpreted, understood, and linked to our goals and to our decisions, </a:t>
            </a:r>
            <a:r>
              <a:rPr lang="en-US" sz="2000" b="1" dirty="0" smtClean="0"/>
              <a:t>we need </a:t>
            </a:r>
            <a:r>
              <a:rPr lang="en-US" sz="2000" b="1" dirty="0"/>
              <a:t>to bring together data linked with the one thing they have in common : Location (Where</a:t>
            </a:r>
            <a:r>
              <a:rPr lang="en-US" sz="2000" b="1" dirty="0" smtClean="0"/>
              <a:t>)</a:t>
            </a:r>
            <a:endParaRPr lang="en-US" sz="2000" b="1" dirty="0"/>
          </a:p>
        </p:txBody>
      </p:sp>
    </p:spTree>
    <p:extLst>
      <p:ext uri="{BB962C8B-B14F-4D97-AF65-F5344CB8AC3E}">
        <p14:creationId xmlns:p14="http://schemas.microsoft.com/office/powerpoint/2010/main" val="182106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059" y="25961"/>
            <a:ext cx="10515600" cy="1325563"/>
          </a:xfrm>
        </p:spPr>
        <p:txBody>
          <a:bodyPr>
            <a:normAutofit fontScale="90000"/>
          </a:bodyPr>
          <a:lstStyle/>
          <a:p>
            <a:r>
              <a:rPr lang="en-US" dirty="0" smtClean="0"/>
              <a:t>The Challenge : Counting and Locating</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596" b="23334"/>
          <a:stretch/>
        </p:blipFill>
        <p:spPr>
          <a:xfrm>
            <a:off x="6911930" y="1275082"/>
            <a:ext cx="5292949" cy="5038062"/>
          </a:xfrm>
          <a:prstGeom prst="ellipse">
            <a:avLst/>
          </a:prstGeom>
          <a:ln>
            <a:noFill/>
          </a:ln>
          <a:effectLst>
            <a:softEdge rad="317500"/>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77689"/>
          <a:stretch/>
        </p:blipFill>
        <p:spPr>
          <a:xfrm>
            <a:off x="603934" y="5292974"/>
            <a:ext cx="7383213" cy="926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Content Placeholder 1"/>
          <p:cNvSpPr>
            <a:spLocks noGrp="1"/>
          </p:cNvSpPr>
          <p:nvPr>
            <p:ph idx="1"/>
          </p:nvPr>
        </p:nvSpPr>
        <p:spPr>
          <a:xfrm>
            <a:off x="687059" y="1417545"/>
            <a:ext cx="6589503" cy="4017340"/>
          </a:xfrm>
        </p:spPr>
        <p:txBody>
          <a:bodyPr>
            <a:normAutofit fontScale="92500"/>
          </a:bodyPr>
          <a:lstStyle/>
          <a:p>
            <a:r>
              <a:rPr lang="en-US" dirty="0"/>
              <a:t>National census data will continue to be our most important </a:t>
            </a:r>
            <a:r>
              <a:rPr lang="en-US" dirty="0" smtClean="0"/>
              <a:t>data source</a:t>
            </a:r>
            <a:endParaRPr lang="en-US" dirty="0"/>
          </a:p>
          <a:p>
            <a:r>
              <a:rPr lang="en-US" dirty="0" smtClean="0"/>
              <a:t>Provides </a:t>
            </a:r>
            <a:r>
              <a:rPr lang="en-US" dirty="0"/>
              <a:t>denominators and numerators for all SDGs, and requisite subnational detail</a:t>
            </a:r>
          </a:p>
          <a:p>
            <a:r>
              <a:rPr lang="en-US" dirty="0" smtClean="0"/>
              <a:t>But</a:t>
            </a:r>
            <a:r>
              <a:rPr lang="en-US" dirty="0"/>
              <a:t>, the 2015-2030 SDG period typically includes just one census </a:t>
            </a:r>
            <a:r>
              <a:rPr lang="en-US" dirty="0" smtClean="0"/>
              <a:t>data point</a:t>
            </a:r>
            <a:endParaRPr lang="en-US" dirty="0"/>
          </a:p>
          <a:p>
            <a:r>
              <a:rPr lang="en-US" dirty="0" smtClean="0"/>
              <a:t>And </a:t>
            </a:r>
            <a:r>
              <a:rPr lang="en-US" dirty="0"/>
              <a:t>in some settings the situation is more challenging</a:t>
            </a:r>
          </a:p>
        </p:txBody>
      </p:sp>
    </p:spTree>
    <p:extLst>
      <p:ext uri="{BB962C8B-B14F-4D97-AF65-F5344CB8AC3E}">
        <p14:creationId xmlns:p14="http://schemas.microsoft.com/office/powerpoint/2010/main" val="148082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6603" y="1373266"/>
            <a:ext cx="3454190" cy="4850403"/>
          </a:xfrm>
        </p:spPr>
        <p:txBody>
          <a:bodyPr>
            <a:noAutofit/>
          </a:bodyPr>
          <a:lstStyle/>
          <a:p>
            <a:pPr>
              <a:lnSpc>
                <a:spcPct val="120000"/>
              </a:lnSpc>
            </a:pPr>
            <a:r>
              <a:rPr lang="en-US" sz="1400" dirty="0"/>
              <a:t>All SDGs are based on ensuring a certain percentage of the population has access to specific services or resources, or achieves a certain level of </a:t>
            </a:r>
            <a:r>
              <a:rPr lang="en-US" sz="1400" dirty="0" smtClean="0"/>
              <a:t>social</a:t>
            </a:r>
            <a:r>
              <a:rPr lang="en-US" sz="1400" dirty="0"/>
              <a:t>, economic, or </a:t>
            </a:r>
            <a:r>
              <a:rPr lang="en-US" sz="1400" dirty="0" smtClean="0"/>
              <a:t>environmental health</a:t>
            </a:r>
            <a:endParaRPr lang="en-US" sz="1400" dirty="0"/>
          </a:p>
          <a:p>
            <a:pPr>
              <a:lnSpc>
                <a:spcPct val="120000"/>
              </a:lnSpc>
            </a:pPr>
            <a:r>
              <a:rPr lang="en-US" sz="1400" dirty="0"/>
              <a:t>Need for accurate, subnational, ongoing data on denominators</a:t>
            </a:r>
          </a:p>
          <a:p>
            <a:pPr>
              <a:lnSpc>
                <a:spcPct val="120000"/>
              </a:lnSpc>
            </a:pPr>
            <a:r>
              <a:rPr lang="en-US" sz="1400" dirty="0" smtClean="0"/>
              <a:t>Translating </a:t>
            </a:r>
            <a:r>
              <a:rPr lang="en-US" sz="1400" dirty="0"/>
              <a:t>complex cycle of data acquisition, processing, analysis, </a:t>
            </a:r>
            <a:r>
              <a:rPr lang="en-US" sz="1400" dirty="0" err="1"/>
              <a:t>visualisation</a:t>
            </a:r>
            <a:r>
              <a:rPr lang="en-US" sz="1400" dirty="0"/>
              <a:t> and decision making into real time monitoring and management </a:t>
            </a:r>
            <a:endParaRPr lang="en-US" sz="1400" dirty="0" smtClean="0"/>
          </a:p>
          <a:p>
            <a:pPr>
              <a:lnSpc>
                <a:spcPct val="120000"/>
              </a:lnSpc>
            </a:pPr>
            <a:r>
              <a:rPr lang="en-US" sz="1400" dirty="0" smtClean="0"/>
              <a:t>Geospatial </a:t>
            </a:r>
            <a:r>
              <a:rPr lang="en-US" sz="1400" dirty="0"/>
              <a:t>industry is moving from analyzing and presenting discrete data sets towards working with streams of spatially-enabled data (e.g. real time location-based mobile services).</a:t>
            </a:r>
          </a:p>
          <a:p>
            <a:pPr>
              <a:lnSpc>
                <a:spcPct val="120000"/>
              </a:lnSpc>
            </a:pPr>
            <a:endParaRPr lang="en-US" sz="1400" dirty="0"/>
          </a:p>
        </p:txBody>
      </p:sp>
      <p:sp>
        <p:nvSpPr>
          <p:cNvPr id="3" name="Title 2"/>
          <p:cNvSpPr>
            <a:spLocks noGrp="1"/>
          </p:cNvSpPr>
          <p:nvPr>
            <p:ph type="title"/>
          </p:nvPr>
        </p:nvSpPr>
        <p:spPr>
          <a:xfrm>
            <a:off x="727387" y="0"/>
            <a:ext cx="11396597" cy="1325563"/>
          </a:xfrm>
        </p:spPr>
        <p:txBody>
          <a:bodyPr>
            <a:normAutofit fontScale="90000"/>
          </a:bodyPr>
          <a:lstStyle/>
          <a:p>
            <a:r>
              <a:rPr lang="en-US" dirty="0" smtClean="0"/>
              <a:t>Challenges : Counting in Real Time : Spatially-Enabled Surveys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4681"/>
          <a:stretch/>
        </p:blipFill>
        <p:spPr>
          <a:xfrm>
            <a:off x="4186781" y="1455331"/>
            <a:ext cx="7937204" cy="45945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4673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extLst>
              <p:ext uri="{D42A27DB-BD31-4B8C-83A1-F6EECF244321}">
                <p14:modId xmlns:p14="http://schemas.microsoft.com/office/powerpoint/2010/main" val="1751827983"/>
              </p:ext>
            </p:extLst>
          </p:nvPr>
        </p:nvGraphicFramePr>
        <p:xfrm>
          <a:off x="3403180" y="1770078"/>
          <a:ext cx="3132108" cy="996876"/>
        </p:xfrm>
        <a:graphic>
          <a:graphicData uri="http://schemas.openxmlformats.org/drawingml/2006/table">
            <a:tbl>
              <a:tblPr firstRow="1" firstCol="1" bandRow="1">
                <a:tableStyleId>{2D5ABB26-0587-4C30-8999-92F81FD0307C}</a:tableStyleId>
              </a:tblPr>
              <a:tblGrid>
                <a:gridCol w="2221248"/>
                <a:gridCol w="910860"/>
              </a:tblGrid>
              <a:tr h="249219">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effectLst/>
                        </a:rPr>
                        <a:t>Aerial Photography</a:t>
                      </a:r>
                      <a:endParaRPr lang="en-GB" sz="1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175" cap="flat" cmpd="sng" algn="ctr">
                      <a:solidFill>
                        <a:schemeClr val="bg1">
                          <a:lumMod val="65000"/>
                        </a:schemeClr>
                      </a:solidFill>
                      <a:prstDash val="solid"/>
                      <a:round/>
                      <a:headEnd type="none" w="med" len="med"/>
                      <a:tailEnd type="none" w="med" len="med"/>
                    </a:lnR>
                    <a:lnB w="3175" cap="flat" cmpd="sng" algn="ctr">
                      <a:solidFill>
                        <a:schemeClr val="bg1">
                          <a:lumMod val="65000"/>
                        </a:schemeClr>
                      </a:solidFill>
                      <a:prstDash val="solid"/>
                      <a:round/>
                      <a:headEnd type="none" w="med" len="med"/>
                      <a:tailEnd type="none" w="med" len="med"/>
                    </a:lnB>
                  </a:tcPr>
                </a:tc>
                <a:tc>
                  <a:txBody>
                    <a:bodyPr/>
                    <a:lstStyle/>
                    <a:p>
                      <a:pPr algn="ctr">
                        <a:lnSpc>
                          <a:spcPct val="100000"/>
                        </a:lnSpc>
                        <a:spcAft>
                          <a:spcPts val="0"/>
                        </a:spcAft>
                      </a:pPr>
                      <a:r>
                        <a:rPr lang="en-GB" sz="1400" dirty="0" smtClean="0">
                          <a:effectLst/>
                        </a:rPr>
                        <a:t>37%</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65000"/>
                        </a:schemeClr>
                      </a:solidFill>
                      <a:prstDash val="solid"/>
                      <a:round/>
                      <a:headEnd type="none" w="med" len="med"/>
                      <a:tailEnd type="none" w="med" len="med"/>
                    </a:lnL>
                    <a:lnB w="3175" cap="flat" cmpd="sng" algn="ctr">
                      <a:solidFill>
                        <a:schemeClr val="bg1">
                          <a:lumMod val="65000"/>
                        </a:schemeClr>
                      </a:solidFill>
                      <a:prstDash val="solid"/>
                      <a:round/>
                      <a:headEnd type="none" w="med" len="med"/>
                      <a:tailEnd type="none" w="med" len="med"/>
                    </a:lnB>
                  </a:tcPr>
                </a:tc>
              </a:tr>
              <a:tr h="249219">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effectLst/>
                        </a:rPr>
                        <a:t>Satellite Images</a:t>
                      </a:r>
                      <a:endParaRPr lang="en-GB" sz="1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lnSpc>
                          <a:spcPct val="100000"/>
                        </a:lnSpc>
                        <a:spcAft>
                          <a:spcPts val="0"/>
                        </a:spcAft>
                      </a:pPr>
                      <a:r>
                        <a:rPr lang="en-US" sz="1400" dirty="0" smtClean="0">
                          <a:effectLst/>
                        </a:rPr>
                        <a:t>65%</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65000"/>
                        </a:schemeClr>
                      </a:solidFill>
                      <a:prstDash val="solid"/>
                      <a:round/>
                      <a:headEnd type="none" w="med" len="med"/>
                      <a:tailEnd type="none" w="med" len="med"/>
                    </a:lnL>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249219">
                <a:tc>
                  <a:txBody>
                    <a:bodyPr/>
                    <a:lstStyle/>
                    <a:p>
                      <a:pPr marL="285750" indent="-285750" algn="just">
                        <a:lnSpc>
                          <a:spcPct val="100000"/>
                        </a:lnSpc>
                        <a:spcAft>
                          <a:spcPts val="0"/>
                        </a:spcAft>
                        <a:buFont typeface="Arial" panose="020B0604020202020204" pitchFamily="34" charset="0"/>
                        <a:buChar char="•"/>
                      </a:pPr>
                      <a:r>
                        <a:rPr lang="en-US" sz="1400" dirty="0" smtClean="0">
                          <a:effectLst/>
                        </a:rPr>
                        <a:t>GIS</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lnSpc>
                          <a:spcPct val="100000"/>
                        </a:lnSpc>
                        <a:spcAft>
                          <a:spcPts val="0"/>
                        </a:spcAft>
                      </a:pPr>
                      <a:r>
                        <a:rPr lang="en-US" sz="1400" dirty="0" smtClean="0">
                          <a:effectLst/>
                        </a:rPr>
                        <a:t>67%</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65000"/>
                        </a:schemeClr>
                      </a:solidFill>
                      <a:prstDash val="solid"/>
                      <a:round/>
                      <a:headEnd type="none" w="med" len="med"/>
                      <a:tailEnd type="none" w="med" len="med"/>
                    </a:lnL>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249219">
                <a:tc>
                  <a:txBody>
                    <a:bodyPr/>
                    <a:lstStyle/>
                    <a:p>
                      <a:pPr marL="285750" indent="-285750" algn="just">
                        <a:lnSpc>
                          <a:spcPct val="100000"/>
                        </a:lnSpc>
                        <a:spcAft>
                          <a:spcPts val="0"/>
                        </a:spcAft>
                        <a:buFont typeface="Arial" panose="020B0604020202020204" pitchFamily="34" charset="0"/>
                        <a:buChar char="•"/>
                      </a:pPr>
                      <a:r>
                        <a:rPr lang="en-US" sz="1400" dirty="0" smtClean="0">
                          <a:effectLst/>
                        </a:rPr>
                        <a:t>GPS</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tcPr>
                </a:tc>
                <a:tc>
                  <a:txBody>
                    <a:bodyPr/>
                    <a:lstStyle/>
                    <a:p>
                      <a:pPr algn="ctr">
                        <a:lnSpc>
                          <a:spcPct val="100000"/>
                        </a:lnSpc>
                        <a:spcAft>
                          <a:spcPts val="0"/>
                        </a:spcAft>
                      </a:pPr>
                      <a:r>
                        <a:rPr lang="en-US" sz="1400" dirty="0" smtClean="0">
                          <a:effectLst/>
                        </a:rPr>
                        <a:t>67%</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65000"/>
                        </a:schemeClr>
                      </a:solidFill>
                      <a:prstDash val="solid"/>
                      <a:round/>
                      <a:headEnd type="none" w="med" len="med"/>
                      <a:tailEnd type="none" w="med" len="med"/>
                    </a:lnL>
                    <a:lnT w="3175" cap="flat" cmpd="sng" algn="ctr">
                      <a:solidFill>
                        <a:schemeClr val="bg1">
                          <a:lumMod val="65000"/>
                        </a:schemeClr>
                      </a:solidFill>
                      <a:prstDash val="solid"/>
                      <a:round/>
                      <a:headEnd type="none" w="med" len="med"/>
                      <a:tailEnd type="none" w="med" len="med"/>
                    </a:lnT>
                  </a:tcPr>
                </a:tc>
              </a:tr>
            </a:tbl>
          </a:graphicData>
        </a:graphic>
      </p:graphicFrame>
      <p:sp>
        <p:nvSpPr>
          <p:cNvPr id="2" name="Content Placeholder 1"/>
          <p:cNvSpPr>
            <a:spLocks noGrp="1"/>
          </p:cNvSpPr>
          <p:nvPr>
            <p:ph idx="1"/>
          </p:nvPr>
        </p:nvSpPr>
        <p:spPr>
          <a:xfrm>
            <a:off x="568176" y="1345865"/>
            <a:ext cx="2421014" cy="4843774"/>
          </a:xfrm>
        </p:spPr>
        <p:txBody>
          <a:bodyPr>
            <a:normAutofit fontScale="85000" lnSpcReduction="20000"/>
          </a:bodyPr>
          <a:lstStyle/>
          <a:p>
            <a:pPr>
              <a:lnSpc>
                <a:spcPct val="150000"/>
              </a:lnSpc>
            </a:pPr>
            <a:r>
              <a:rPr lang="en-US" sz="2000" dirty="0"/>
              <a:t>How can we get there with census data plus these newer datasets</a:t>
            </a:r>
            <a:r>
              <a:rPr lang="en-US" sz="2000" dirty="0" smtClean="0"/>
              <a:t>?</a:t>
            </a:r>
          </a:p>
          <a:p>
            <a:pPr>
              <a:lnSpc>
                <a:spcPct val="150000"/>
              </a:lnSpc>
            </a:pPr>
            <a:r>
              <a:rPr lang="en-US" sz="2000" dirty="0" smtClean="0"/>
              <a:t>The question is no longer about the ingestion of geospatial technology, but what are some of challenges and commonalities in Africa</a:t>
            </a:r>
            <a:endParaRPr lang="en-GB" sz="2000" dirty="0"/>
          </a:p>
        </p:txBody>
      </p:sp>
      <p:sp>
        <p:nvSpPr>
          <p:cNvPr id="3" name="Title 2"/>
          <p:cNvSpPr>
            <a:spLocks noGrp="1"/>
          </p:cNvSpPr>
          <p:nvPr>
            <p:ph type="title"/>
          </p:nvPr>
        </p:nvSpPr>
        <p:spPr>
          <a:xfrm>
            <a:off x="708338" y="20302"/>
            <a:ext cx="10740712" cy="1325563"/>
          </a:xfrm>
        </p:spPr>
        <p:txBody>
          <a:bodyPr>
            <a:normAutofit fontScale="90000"/>
          </a:bodyPr>
          <a:lstStyle/>
          <a:p>
            <a:r>
              <a:rPr lang="en-US" dirty="0" smtClean="0"/>
              <a:t>Status of Mainstreaming Geospatial into Statistical Processes</a:t>
            </a:r>
            <a:endParaRPr lang="en-GB" dirty="0"/>
          </a:p>
        </p:txBody>
      </p:sp>
      <p:sp>
        <p:nvSpPr>
          <p:cNvPr id="4" name="Rectangle 3"/>
          <p:cNvSpPr>
            <a:spLocks noChangeArrowheads="1"/>
          </p:cNvSpPr>
          <p:nvPr/>
        </p:nvSpPr>
        <p:spPr bwMode="auto">
          <a:xfrm rot="16200000" flipH="1">
            <a:off x="2165186" y="2205202"/>
            <a:ext cx="1998946" cy="355225"/>
          </a:xfrm>
          <a:prstGeom prst="rect">
            <a:avLst/>
          </a:prstGeom>
          <a:noFill/>
          <a:ln>
            <a:noFill/>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109538" tIns="53975" rIns="109538" bIns="53975">
            <a:spAutoFit/>
          </a:bodyPr>
          <a:lstStyle>
            <a:lvl1pPr defTabSz="704850">
              <a:defRPr sz="2400">
                <a:solidFill>
                  <a:schemeClr val="tx1"/>
                </a:solidFill>
                <a:latin typeface="Times New Roman" panose="02020603050405020304" pitchFamily="18" charset="0"/>
              </a:defRPr>
            </a:lvl1pPr>
            <a:lvl2pPr marL="401638" defTabSz="704850">
              <a:defRPr sz="2400">
                <a:solidFill>
                  <a:schemeClr val="tx1"/>
                </a:solidFill>
                <a:latin typeface="Times New Roman" panose="02020603050405020304" pitchFamily="18" charset="0"/>
              </a:defRPr>
            </a:lvl2pPr>
            <a:lvl3pPr marL="803275" defTabSz="704850">
              <a:defRPr sz="2400">
                <a:solidFill>
                  <a:schemeClr val="tx1"/>
                </a:solidFill>
                <a:latin typeface="Times New Roman" panose="02020603050405020304" pitchFamily="18" charset="0"/>
              </a:defRPr>
            </a:lvl3pPr>
            <a:lvl4pPr marL="1206500" defTabSz="704850">
              <a:defRPr sz="2400">
                <a:solidFill>
                  <a:schemeClr val="tx1"/>
                </a:solidFill>
                <a:latin typeface="Times New Roman" panose="02020603050405020304" pitchFamily="18" charset="0"/>
              </a:defRPr>
            </a:lvl4pPr>
            <a:lvl5pPr marL="1609725" defTabSz="704850">
              <a:defRPr sz="2400">
                <a:solidFill>
                  <a:schemeClr val="tx1"/>
                </a:solidFill>
                <a:latin typeface="Times New Roman" panose="02020603050405020304" pitchFamily="18" charset="0"/>
              </a:defRPr>
            </a:lvl5pPr>
            <a:lvl6pPr marL="2066925" defTabSz="704850" eaLnBrk="0" fontAlgn="base" hangingPunct="0">
              <a:spcBef>
                <a:spcPct val="0"/>
              </a:spcBef>
              <a:spcAft>
                <a:spcPct val="0"/>
              </a:spcAft>
              <a:defRPr sz="2400">
                <a:solidFill>
                  <a:schemeClr val="tx1"/>
                </a:solidFill>
                <a:latin typeface="Times New Roman" panose="02020603050405020304" pitchFamily="18" charset="0"/>
              </a:defRPr>
            </a:lvl6pPr>
            <a:lvl7pPr marL="2524125" defTabSz="704850" eaLnBrk="0" fontAlgn="base" hangingPunct="0">
              <a:spcBef>
                <a:spcPct val="0"/>
              </a:spcBef>
              <a:spcAft>
                <a:spcPct val="0"/>
              </a:spcAft>
              <a:defRPr sz="2400">
                <a:solidFill>
                  <a:schemeClr val="tx1"/>
                </a:solidFill>
                <a:latin typeface="Times New Roman" panose="02020603050405020304" pitchFamily="18" charset="0"/>
              </a:defRPr>
            </a:lvl7pPr>
            <a:lvl8pPr marL="2981325" defTabSz="704850" eaLnBrk="0" fontAlgn="base" hangingPunct="0">
              <a:spcBef>
                <a:spcPct val="0"/>
              </a:spcBef>
              <a:spcAft>
                <a:spcPct val="0"/>
              </a:spcAft>
              <a:defRPr sz="2400">
                <a:solidFill>
                  <a:schemeClr val="tx1"/>
                </a:solidFill>
                <a:latin typeface="Times New Roman" panose="02020603050405020304" pitchFamily="18" charset="0"/>
              </a:defRPr>
            </a:lvl8pPr>
            <a:lvl9pPr marL="3438525" defTabSz="70485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en-US" altLang="en-US" sz="1600" dirty="0">
                <a:latin typeface="Arial" panose="020B0604020202020204" pitchFamily="34" charset="0"/>
              </a:rPr>
              <a:t>Degree of </a:t>
            </a:r>
            <a:r>
              <a:rPr lang="en-US" altLang="en-US" sz="1600" dirty="0" smtClean="0">
                <a:latin typeface="Arial" panose="020B0604020202020204" pitchFamily="34" charset="0"/>
              </a:rPr>
              <a:t>ingestion</a:t>
            </a:r>
            <a:endParaRPr lang="en-US" altLang="en-US" sz="1600" dirty="0">
              <a:latin typeface="Arial" panose="020B0604020202020204" pitchFamily="34" charset="0"/>
            </a:endParaRPr>
          </a:p>
        </p:txBody>
      </p:sp>
      <p:sp>
        <p:nvSpPr>
          <p:cNvPr id="5" name="Freeform 9"/>
          <p:cNvSpPr>
            <a:spLocks/>
          </p:cNvSpPr>
          <p:nvPr/>
        </p:nvSpPr>
        <p:spPr bwMode="auto">
          <a:xfrm>
            <a:off x="7012331" y="1831953"/>
            <a:ext cx="869950" cy="2039937"/>
          </a:xfrm>
          <a:custGeom>
            <a:avLst/>
            <a:gdLst>
              <a:gd name="T0" fmla="*/ 0 w 548"/>
              <a:gd name="T1" fmla="*/ 344 h 1285"/>
              <a:gd name="T2" fmla="*/ 547 w 548"/>
              <a:gd name="T3" fmla="*/ 0 h 1285"/>
              <a:gd name="T4" fmla="*/ 547 w 548"/>
              <a:gd name="T5" fmla="*/ 939 h 1285"/>
              <a:gd name="T6" fmla="*/ 0 w 548"/>
              <a:gd name="T7" fmla="*/ 1284 h 1285"/>
              <a:gd name="T8" fmla="*/ 0 w 548"/>
              <a:gd name="T9" fmla="*/ 344 h 1285"/>
            </a:gdLst>
            <a:ahLst/>
            <a:cxnLst>
              <a:cxn ang="0">
                <a:pos x="T0" y="T1"/>
              </a:cxn>
              <a:cxn ang="0">
                <a:pos x="T2" y="T3"/>
              </a:cxn>
              <a:cxn ang="0">
                <a:pos x="T4" y="T5"/>
              </a:cxn>
              <a:cxn ang="0">
                <a:pos x="T6" y="T7"/>
              </a:cxn>
              <a:cxn ang="0">
                <a:pos x="T8" y="T9"/>
              </a:cxn>
            </a:cxnLst>
            <a:rect l="0" t="0" r="r" b="b"/>
            <a:pathLst>
              <a:path w="548" h="1285">
                <a:moveTo>
                  <a:pt x="0" y="344"/>
                </a:moveTo>
                <a:lnTo>
                  <a:pt x="547" y="0"/>
                </a:lnTo>
                <a:lnTo>
                  <a:pt x="547" y="939"/>
                </a:lnTo>
                <a:lnTo>
                  <a:pt x="0" y="1284"/>
                </a:lnTo>
                <a:lnTo>
                  <a:pt x="0" y="344"/>
                </a:lnTo>
              </a:path>
            </a:pathLst>
          </a:custGeom>
          <a:solidFill>
            <a:srgbClr val="66CC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 name="Freeform 10"/>
          <p:cNvSpPr>
            <a:spLocks/>
          </p:cNvSpPr>
          <p:nvPr/>
        </p:nvSpPr>
        <p:spPr bwMode="auto">
          <a:xfrm>
            <a:off x="8828431" y="1658914"/>
            <a:ext cx="1011238" cy="1231900"/>
          </a:xfrm>
          <a:custGeom>
            <a:avLst/>
            <a:gdLst>
              <a:gd name="T0" fmla="*/ 0 w 637"/>
              <a:gd name="T1" fmla="*/ 0 h 776"/>
              <a:gd name="T2" fmla="*/ 636 w 637"/>
              <a:gd name="T3" fmla="*/ 0 h 776"/>
              <a:gd name="T4" fmla="*/ 636 w 637"/>
              <a:gd name="T5" fmla="*/ 775 h 776"/>
              <a:gd name="T6" fmla="*/ 0 w 637"/>
              <a:gd name="T7" fmla="*/ 775 h 776"/>
              <a:gd name="T8" fmla="*/ 0 w 637"/>
              <a:gd name="T9" fmla="*/ 0 h 776"/>
            </a:gdLst>
            <a:ahLst/>
            <a:cxnLst>
              <a:cxn ang="0">
                <a:pos x="T0" y="T1"/>
              </a:cxn>
              <a:cxn ang="0">
                <a:pos x="T2" y="T3"/>
              </a:cxn>
              <a:cxn ang="0">
                <a:pos x="T4" y="T5"/>
              </a:cxn>
              <a:cxn ang="0">
                <a:pos x="T6" y="T7"/>
              </a:cxn>
              <a:cxn ang="0">
                <a:pos x="T8" y="T9"/>
              </a:cxn>
            </a:cxnLst>
            <a:rect l="0" t="0" r="r" b="b"/>
            <a:pathLst>
              <a:path w="637" h="776">
                <a:moveTo>
                  <a:pt x="0" y="0"/>
                </a:moveTo>
                <a:lnTo>
                  <a:pt x="636" y="0"/>
                </a:lnTo>
                <a:lnTo>
                  <a:pt x="636" y="775"/>
                </a:lnTo>
                <a:lnTo>
                  <a:pt x="0" y="775"/>
                </a:lnTo>
                <a:lnTo>
                  <a:pt x="0" y="0"/>
                </a:lnTo>
              </a:path>
            </a:pathLst>
          </a:custGeom>
          <a:solidFill>
            <a:srgbClr val="66CC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 name="Freeform 11"/>
          <p:cNvSpPr>
            <a:spLocks/>
          </p:cNvSpPr>
          <p:nvPr/>
        </p:nvSpPr>
        <p:spPr bwMode="auto">
          <a:xfrm>
            <a:off x="9838081" y="1662089"/>
            <a:ext cx="990600" cy="1231900"/>
          </a:xfrm>
          <a:custGeom>
            <a:avLst/>
            <a:gdLst>
              <a:gd name="T0" fmla="*/ 0 w 624"/>
              <a:gd name="T1" fmla="*/ 0 h 776"/>
              <a:gd name="T2" fmla="*/ 623 w 624"/>
              <a:gd name="T3" fmla="*/ 0 h 776"/>
              <a:gd name="T4" fmla="*/ 623 w 624"/>
              <a:gd name="T5" fmla="*/ 775 h 776"/>
              <a:gd name="T6" fmla="*/ 0 w 624"/>
              <a:gd name="T7" fmla="*/ 775 h 776"/>
              <a:gd name="T8" fmla="*/ 0 w 624"/>
              <a:gd name="T9" fmla="*/ 0 h 776"/>
            </a:gdLst>
            <a:ahLst/>
            <a:cxnLst>
              <a:cxn ang="0">
                <a:pos x="T0" y="T1"/>
              </a:cxn>
              <a:cxn ang="0">
                <a:pos x="T2" y="T3"/>
              </a:cxn>
              <a:cxn ang="0">
                <a:pos x="T4" y="T5"/>
              </a:cxn>
              <a:cxn ang="0">
                <a:pos x="T6" y="T7"/>
              </a:cxn>
              <a:cxn ang="0">
                <a:pos x="T8" y="T9"/>
              </a:cxn>
            </a:cxnLst>
            <a:rect l="0" t="0" r="r" b="b"/>
            <a:pathLst>
              <a:path w="624" h="776">
                <a:moveTo>
                  <a:pt x="0" y="0"/>
                </a:moveTo>
                <a:lnTo>
                  <a:pt x="623" y="0"/>
                </a:lnTo>
                <a:lnTo>
                  <a:pt x="623" y="775"/>
                </a:lnTo>
                <a:lnTo>
                  <a:pt x="0" y="775"/>
                </a:lnTo>
                <a:lnTo>
                  <a:pt x="0" y="0"/>
                </a:lnTo>
              </a:path>
            </a:pathLst>
          </a:custGeom>
          <a:solidFill>
            <a:srgbClr val="66CC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Freeform 12"/>
          <p:cNvSpPr>
            <a:spLocks/>
          </p:cNvSpPr>
          <p:nvPr/>
        </p:nvSpPr>
        <p:spPr bwMode="auto">
          <a:xfrm>
            <a:off x="4413594" y="3486127"/>
            <a:ext cx="862012" cy="2038350"/>
          </a:xfrm>
          <a:custGeom>
            <a:avLst/>
            <a:gdLst>
              <a:gd name="T0" fmla="*/ 0 w 543"/>
              <a:gd name="T1" fmla="*/ 344 h 1284"/>
              <a:gd name="T2" fmla="*/ 542 w 543"/>
              <a:gd name="T3" fmla="*/ 0 h 1284"/>
              <a:gd name="T4" fmla="*/ 542 w 543"/>
              <a:gd name="T5" fmla="*/ 938 h 1284"/>
              <a:gd name="T6" fmla="*/ 0 w 543"/>
              <a:gd name="T7" fmla="*/ 1283 h 1284"/>
              <a:gd name="T8" fmla="*/ 0 w 543"/>
              <a:gd name="T9" fmla="*/ 344 h 1284"/>
            </a:gdLst>
            <a:ahLst/>
            <a:cxnLst>
              <a:cxn ang="0">
                <a:pos x="T0" y="T1"/>
              </a:cxn>
              <a:cxn ang="0">
                <a:pos x="T2" y="T3"/>
              </a:cxn>
              <a:cxn ang="0">
                <a:pos x="T4" y="T5"/>
              </a:cxn>
              <a:cxn ang="0">
                <a:pos x="T6" y="T7"/>
              </a:cxn>
              <a:cxn ang="0">
                <a:pos x="T8" y="T9"/>
              </a:cxn>
            </a:cxnLst>
            <a:rect l="0" t="0" r="r" b="b"/>
            <a:pathLst>
              <a:path w="543" h="1284">
                <a:moveTo>
                  <a:pt x="0" y="344"/>
                </a:moveTo>
                <a:lnTo>
                  <a:pt x="542" y="0"/>
                </a:lnTo>
                <a:lnTo>
                  <a:pt x="542" y="938"/>
                </a:lnTo>
                <a:lnTo>
                  <a:pt x="0" y="1283"/>
                </a:lnTo>
                <a:lnTo>
                  <a:pt x="0" y="344"/>
                </a:lnTo>
              </a:path>
            </a:pathLst>
          </a:custGeom>
          <a:solidFill>
            <a:srgbClr val="66CC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Freeform 13"/>
          <p:cNvSpPr>
            <a:spLocks/>
          </p:cNvSpPr>
          <p:nvPr/>
        </p:nvSpPr>
        <p:spPr bwMode="auto">
          <a:xfrm>
            <a:off x="5269256" y="2933678"/>
            <a:ext cx="882650" cy="2047875"/>
          </a:xfrm>
          <a:custGeom>
            <a:avLst/>
            <a:gdLst>
              <a:gd name="T0" fmla="*/ 0 w 556"/>
              <a:gd name="T1" fmla="*/ 346 h 1290"/>
              <a:gd name="T2" fmla="*/ 555 w 556"/>
              <a:gd name="T3" fmla="*/ 0 h 1290"/>
              <a:gd name="T4" fmla="*/ 555 w 556"/>
              <a:gd name="T5" fmla="*/ 943 h 1290"/>
              <a:gd name="T6" fmla="*/ 0 w 556"/>
              <a:gd name="T7" fmla="*/ 1289 h 1290"/>
              <a:gd name="T8" fmla="*/ 0 w 556"/>
              <a:gd name="T9" fmla="*/ 346 h 1290"/>
            </a:gdLst>
            <a:ahLst/>
            <a:cxnLst>
              <a:cxn ang="0">
                <a:pos x="T0" y="T1"/>
              </a:cxn>
              <a:cxn ang="0">
                <a:pos x="T2" y="T3"/>
              </a:cxn>
              <a:cxn ang="0">
                <a:pos x="T4" y="T5"/>
              </a:cxn>
              <a:cxn ang="0">
                <a:pos x="T6" y="T7"/>
              </a:cxn>
              <a:cxn ang="0">
                <a:pos x="T8" y="T9"/>
              </a:cxn>
            </a:cxnLst>
            <a:rect l="0" t="0" r="r" b="b"/>
            <a:pathLst>
              <a:path w="556" h="1290">
                <a:moveTo>
                  <a:pt x="0" y="346"/>
                </a:moveTo>
                <a:lnTo>
                  <a:pt x="555" y="0"/>
                </a:lnTo>
                <a:lnTo>
                  <a:pt x="555" y="943"/>
                </a:lnTo>
                <a:lnTo>
                  <a:pt x="0" y="1289"/>
                </a:lnTo>
                <a:lnTo>
                  <a:pt x="0" y="346"/>
                </a:lnTo>
              </a:path>
            </a:pathLst>
          </a:custGeom>
          <a:solidFill>
            <a:srgbClr val="66CC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Freeform 14"/>
          <p:cNvSpPr>
            <a:spLocks/>
          </p:cNvSpPr>
          <p:nvPr/>
        </p:nvSpPr>
        <p:spPr bwMode="auto">
          <a:xfrm>
            <a:off x="6147144" y="2382814"/>
            <a:ext cx="868362" cy="2039938"/>
          </a:xfrm>
          <a:custGeom>
            <a:avLst/>
            <a:gdLst>
              <a:gd name="T0" fmla="*/ 0 w 547"/>
              <a:gd name="T1" fmla="*/ 343 h 1285"/>
              <a:gd name="T2" fmla="*/ 546 w 547"/>
              <a:gd name="T3" fmla="*/ 0 h 1285"/>
              <a:gd name="T4" fmla="*/ 546 w 547"/>
              <a:gd name="T5" fmla="*/ 939 h 1285"/>
              <a:gd name="T6" fmla="*/ 0 w 547"/>
              <a:gd name="T7" fmla="*/ 1284 h 1285"/>
              <a:gd name="T8" fmla="*/ 0 w 547"/>
              <a:gd name="T9" fmla="*/ 343 h 1285"/>
            </a:gdLst>
            <a:ahLst/>
            <a:cxnLst>
              <a:cxn ang="0">
                <a:pos x="T0" y="T1"/>
              </a:cxn>
              <a:cxn ang="0">
                <a:pos x="T2" y="T3"/>
              </a:cxn>
              <a:cxn ang="0">
                <a:pos x="T4" y="T5"/>
              </a:cxn>
              <a:cxn ang="0">
                <a:pos x="T6" y="T7"/>
              </a:cxn>
              <a:cxn ang="0">
                <a:pos x="T8" y="T9"/>
              </a:cxn>
            </a:cxnLst>
            <a:rect l="0" t="0" r="r" b="b"/>
            <a:pathLst>
              <a:path w="547" h="1285">
                <a:moveTo>
                  <a:pt x="0" y="343"/>
                </a:moveTo>
                <a:lnTo>
                  <a:pt x="546" y="0"/>
                </a:lnTo>
                <a:lnTo>
                  <a:pt x="546" y="939"/>
                </a:lnTo>
                <a:lnTo>
                  <a:pt x="0" y="1284"/>
                </a:lnTo>
                <a:lnTo>
                  <a:pt x="0" y="343"/>
                </a:lnTo>
              </a:path>
            </a:pathLst>
          </a:custGeom>
          <a:solidFill>
            <a:srgbClr val="66CC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Freeform 15"/>
          <p:cNvSpPr>
            <a:spLocks/>
          </p:cNvSpPr>
          <p:nvPr/>
        </p:nvSpPr>
        <p:spPr bwMode="auto">
          <a:xfrm>
            <a:off x="7874344" y="1655739"/>
            <a:ext cx="965200" cy="1665288"/>
          </a:xfrm>
          <a:custGeom>
            <a:avLst/>
            <a:gdLst>
              <a:gd name="T0" fmla="*/ 0 w 608"/>
              <a:gd name="T1" fmla="*/ 109 h 1049"/>
              <a:gd name="T2" fmla="*/ 13 w 608"/>
              <a:gd name="T3" fmla="*/ 103 h 1049"/>
              <a:gd name="T4" fmla="*/ 26 w 608"/>
              <a:gd name="T5" fmla="*/ 96 h 1049"/>
              <a:gd name="T6" fmla="*/ 40 w 608"/>
              <a:gd name="T7" fmla="*/ 88 h 1049"/>
              <a:gd name="T8" fmla="*/ 55 w 608"/>
              <a:gd name="T9" fmla="*/ 83 h 1049"/>
              <a:gd name="T10" fmla="*/ 68 w 608"/>
              <a:gd name="T11" fmla="*/ 76 h 1049"/>
              <a:gd name="T12" fmla="*/ 82 w 608"/>
              <a:gd name="T13" fmla="*/ 71 h 1049"/>
              <a:gd name="T14" fmla="*/ 97 w 608"/>
              <a:gd name="T15" fmla="*/ 66 h 1049"/>
              <a:gd name="T16" fmla="*/ 111 w 608"/>
              <a:gd name="T17" fmla="*/ 60 h 1049"/>
              <a:gd name="T18" fmla="*/ 127 w 608"/>
              <a:gd name="T19" fmla="*/ 55 h 1049"/>
              <a:gd name="T20" fmla="*/ 143 w 608"/>
              <a:gd name="T21" fmla="*/ 50 h 1049"/>
              <a:gd name="T22" fmla="*/ 159 w 608"/>
              <a:gd name="T23" fmla="*/ 47 h 1049"/>
              <a:gd name="T24" fmla="*/ 174 w 608"/>
              <a:gd name="T25" fmla="*/ 42 h 1049"/>
              <a:gd name="T26" fmla="*/ 191 w 608"/>
              <a:gd name="T27" fmla="*/ 37 h 1049"/>
              <a:gd name="T28" fmla="*/ 207 w 608"/>
              <a:gd name="T29" fmla="*/ 33 h 1049"/>
              <a:gd name="T30" fmla="*/ 224 w 608"/>
              <a:gd name="T31" fmla="*/ 30 h 1049"/>
              <a:gd name="T32" fmla="*/ 241 w 608"/>
              <a:gd name="T33" fmla="*/ 25 h 1049"/>
              <a:gd name="T34" fmla="*/ 260 w 608"/>
              <a:gd name="T35" fmla="*/ 23 h 1049"/>
              <a:gd name="T36" fmla="*/ 279 w 608"/>
              <a:gd name="T37" fmla="*/ 19 h 1049"/>
              <a:gd name="T38" fmla="*/ 297 w 608"/>
              <a:gd name="T39" fmla="*/ 17 h 1049"/>
              <a:gd name="T40" fmla="*/ 317 w 608"/>
              <a:gd name="T41" fmla="*/ 14 h 1049"/>
              <a:gd name="T42" fmla="*/ 338 w 608"/>
              <a:gd name="T43" fmla="*/ 12 h 1049"/>
              <a:gd name="T44" fmla="*/ 359 w 608"/>
              <a:gd name="T45" fmla="*/ 10 h 1049"/>
              <a:gd name="T46" fmla="*/ 379 w 608"/>
              <a:gd name="T47" fmla="*/ 7 h 1049"/>
              <a:gd name="T48" fmla="*/ 402 w 608"/>
              <a:gd name="T49" fmla="*/ 6 h 1049"/>
              <a:gd name="T50" fmla="*/ 425 w 608"/>
              <a:gd name="T51" fmla="*/ 5 h 1049"/>
              <a:gd name="T52" fmla="*/ 449 w 608"/>
              <a:gd name="T53" fmla="*/ 3 h 1049"/>
              <a:gd name="T54" fmla="*/ 472 w 608"/>
              <a:gd name="T55" fmla="*/ 1 h 1049"/>
              <a:gd name="T56" fmla="*/ 497 w 608"/>
              <a:gd name="T57" fmla="*/ 1 h 1049"/>
              <a:gd name="T58" fmla="*/ 524 w 608"/>
              <a:gd name="T59" fmla="*/ 0 h 1049"/>
              <a:gd name="T60" fmla="*/ 551 w 608"/>
              <a:gd name="T61" fmla="*/ 0 h 1049"/>
              <a:gd name="T62" fmla="*/ 577 w 608"/>
              <a:gd name="T63" fmla="*/ 0 h 1049"/>
              <a:gd name="T64" fmla="*/ 607 w 608"/>
              <a:gd name="T65" fmla="*/ 0 h 1049"/>
              <a:gd name="T66" fmla="*/ 607 w 608"/>
              <a:gd name="T67" fmla="*/ 264 h 1049"/>
              <a:gd name="T68" fmla="*/ 607 w 608"/>
              <a:gd name="T69" fmla="*/ 515 h 1049"/>
              <a:gd name="T70" fmla="*/ 607 w 608"/>
              <a:gd name="T71" fmla="*/ 704 h 1049"/>
              <a:gd name="T72" fmla="*/ 607 w 608"/>
              <a:gd name="T73" fmla="*/ 777 h 1049"/>
              <a:gd name="T74" fmla="*/ 574 w 608"/>
              <a:gd name="T75" fmla="*/ 779 h 1049"/>
              <a:gd name="T76" fmla="*/ 543 w 608"/>
              <a:gd name="T77" fmla="*/ 781 h 1049"/>
              <a:gd name="T78" fmla="*/ 512 w 608"/>
              <a:gd name="T79" fmla="*/ 786 h 1049"/>
              <a:gd name="T80" fmla="*/ 484 w 608"/>
              <a:gd name="T81" fmla="*/ 791 h 1049"/>
              <a:gd name="T82" fmla="*/ 458 w 608"/>
              <a:gd name="T83" fmla="*/ 796 h 1049"/>
              <a:gd name="T84" fmla="*/ 433 w 608"/>
              <a:gd name="T85" fmla="*/ 803 h 1049"/>
              <a:gd name="T86" fmla="*/ 412 w 608"/>
              <a:gd name="T87" fmla="*/ 810 h 1049"/>
              <a:gd name="T88" fmla="*/ 391 w 608"/>
              <a:gd name="T89" fmla="*/ 818 h 1049"/>
              <a:gd name="T90" fmla="*/ 373 w 608"/>
              <a:gd name="T91" fmla="*/ 825 h 1049"/>
              <a:gd name="T92" fmla="*/ 358 w 608"/>
              <a:gd name="T93" fmla="*/ 832 h 1049"/>
              <a:gd name="T94" fmla="*/ 343 w 608"/>
              <a:gd name="T95" fmla="*/ 839 h 1049"/>
              <a:gd name="T96" fmla="*/ 332 w 608"/>
              <a:gd name="T97" fmla="*/ 845 h 1049"/>
              <a:gd name="T98" fmla="*/ 323 w 608"/>
              <a:gd name="T99" fmla="*/ 850 h 1049"/>
              <a:gd name="T100" fmla="*/ 316 w 608"/>
              <a:gd name="T101" fmla="*/ 854 h 1049"/>
              <a:gd name="T102" fmla="*/ 311 w 608"/>
              <a:gd name="T103" fmla="*/ 857 h 1049"/>
              <a:gd name="T104" fmla="*/ 311 w 608"/>
              <a:gd name="T105" fmla="*/ 857 h 1049"/>
              <a:gd name="T106" fmla="*/ 0 w 608"/>
              <a:gd name="T107" fmla="*/ 1048 h 1049"/>
              <a:gd name="T108" fmla="*/ 0 w 608"/>
              <a:gd name="T109" fmla="*/ 109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8" h="1049">
                <a:moveTo>
                  <a:pt x="0" y="109"/>
                </a:moveTo>
                <a:lnTo>
                  <a:pt x="13" y="103"/>
                </a:lnTo>
                <a:lnTo>
                  <a:pt x="26" y="96"/>
                </a:lnTo>
                <a:lnTo>
                  <a:pt x="40" y="88"/>
                </a:lnTo>
                <a:lnTo>
                  <a:pt x="55" y="83"/>
                </a:lnTo>
                <a:lnTo>
                  <a:pt x="68" y="76"/>
                </a:lnTo>
                <a:lnTo>
                  <a:pt x="82" y="71"/>
                </a:lnTo>
                <a:lnTo>
                  <a:pt x="97" y="66"/>
                </a:lnTo>
                <a:lnTo>
                  <a:pt x="111" y="60"/>
                </a:lnTo>
                <a:lnTo>
                  <a:pt x="127" y="55"/>
                </a:lnTo>
                <a:lnTo>
                  <a:pt x="143" y="50"/>
                </a:lnTo>
                <a:lnTo>
                  <a:pt x="159" y="47"/>
                </a:lnTo>
                <a:lnTo>
                  <a:pt x="174" y="42"/>
                </a:lnTo>
                <a:lnTo>
                  <a:pt x="191" y="37"/>
                </a:lnTo>
                <a:lnTo>
                  <a:pt x="207" y="33"/>
                </a:lnTo>
                <a:lnTo>
                  <a:pt x="224" y="30"/>
                </a:lnTo>
                <a:lnTo>
                  <a:pt x="241" y="25"/>
                </a:lnTo>
                <a:lnTo>
                  <a:pt x="260" y="23"/>
                </a:lnTo>
                <a:lnTo>
                  <a:pt x="279" y="19"/>
                </a:lnTo>
                <a:lnTo>
                  <a:pt x="297" y="17"/>
                </a:lnTo>
                <a:lnTo>
                  <a:pt x="317" y="14"/>
                </a:lnTo>
                <a:lnTo>
                  <a:pt x="338" y="12"/>
                </a:lnTo>
                <a:lnTo>
                  <a:pt x="359" y="10"/>
                </a:lnTo>
                <a:lnTo>
                  <a:pt x="379" y="7"/>
                </a:lnTo>
                <a:lnTo>
                  <a:pt x="402" y="6"/>
                </a:lnTo>
                <a:lnTo>
                  <a:pt x="425" y="5"/>
                </a:lnTo>
                <a:lnTo>
                  <a:pt x="449" y="3"/>
                </a:lnTo>
                <a:lnTo>
                  <a:pt x="472" y="1"/>
                </a:lnTo>
                <a:lnTo>
                  <a:pt x="497" y="1"/>
                </a:lnTo>
                <a:lnTo>
                  <a:pt x="524" y="0"/>
                </a:lnTo>
                <a:lnTo>
                  <a:pt x="551" y="0"/>
                </a:lnTo>
                <a:lnTo>
                  <a:pt x="577" y="0"/>
                </a:lnTo>
                <a:lnTo>
                  <a:pt x="607" y="0"/>
                </a:lnTo>
                <a:lnTo>
                  <a:pt x="607" y="264"/>
                </a:lnTo>
                <a:lnTo>
                  <a:pt x="607" y="515"/>
                </a:lnTo>
                <a:lnTo>
                  <a:pt x="607" y="704"/>
                </a:lnTo>
                <a:lnTo>
                  <a:pt x="607" y="777"/>
                </a:lnTo>
                <a:lnTo>
                  <a:pt x="574" y="779"/>
                </a:lnTo>
                <a:lnTo>
                  <a:pt x="543" y="781"/>
                </a:lnTo>
                <a:lnTo>
                  <a:pt x="512" y="786"/>
                </a:lnTo>
                <a:lnTo>
                  <a:pt x="484" y="791"/>
                </a:lnTo>
                <a:lnTo>
                  <a:pt x="458" y="796"/>
                </a:lnTo>
                <a:lnTo>
                  <a:pt x="433" y="803"/>
                </a:lnTo>
                <a:lnTo>
                  <a:pt x="412" y="810"/>
                </a:lnTo>
                <a:lnTo>
                  <a:pt x="391" y="818"/>
                </a:lnTo>
                <a:lnTo>
                  <a:pt x="373" y="825"/>
                </a:lnTo>
                <a:lnTo>
                  <a:pt x="358" y="832"/>
                </a:lnTo>
                <a:lnTo>
                  <a:pt x="343" y="839"/>
                </a:lnTo>
                <a:lnTo>
                  <a:pt x="332" y="845"/>
                </a:lnTo>
                <a:lnTo>
                  <a:pt x="323" y="850"/>
                </a:lnTo>
                <a:lnTo>
                  <a:pt x="316" y="854"/>
                </a:lnTo>
                <a:lnTo>
                  <a:pt x="311" y="857"/>
                </a:lnTo>
                <a:lnTo>
                  <a:pt x="311" y="857"/>
                </a:lnTo>
                <a:lnTo>
                  <a:pt x="0" y="1048"/>
                </a:lnTo>
                <a:lnTo>
                  <a:pt x="0" y="109"/>
                </a:lnTo>
              </a:path>
            </a:pathLst>
          </a:custGeom>
          <a:solidFill>
            <a:srgbClr val="66CC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Freeform 16"/>
          <p:cNvSpPr>
            <a:spLocks/>
          </p:cNvSpPr>
          <p:nvPr/>
        </p:nvSpPr>
        <p:spPr bwMode="auto">
          <a:xfrm>
            <a:off x="3557931" y="4036989"/>
            <a:ext cx="857250" cy="2039938"/>
          </a:xfrm>
          <a:custGeom>
            <a:avLst/>
            <a:gdLst>
              <a:gd name="T0" fmla="*/ 0 w 540"/>
              <a:gd name="T1" fmla="*/ 343 h 1285"/>
              <a:gd name="T2" fmla="*/ 539 w 540"/>
              <a:gd name="T3" fmla="*/ 0 h 1285"/>
              <a:gd name="T4" fmla="*/ 539 w 540"/>
              <a:gd name="T5" fmla="*/ 939 h 1285"/>
              <a:gd name="T6" fmla="*/ 0 w 540"/>
              <a:gd name="T7" fmla="*/ 1284 h 1285"/>
              <a:gd name="T8" fmla="*/ 0 w 540"/>
              <a:gd name="T9" fmla="*/ 343 h 1285"/>
            </a:gdLst>
            <a:ahLst/>
            <a:cxnLst>
              <a:cxn ang="0">
                <a:pos x="T0" y="T1"/>
              </a:cxn>
              <a:cxn ang="0">
                <a:pos x="T2" y="T3"/>
              </a:cxn>
              <a:cxn ang="0">
                <a:pos x="T4" y="T5"/>
              </a:cxn>
              <a:cxn ang="0">
                <a:pos x="T6" y="T7"/>
              </a:cxn>
              <a:cxn ang="0">
                <a:pos x="T8" y="T9"/>
              </a:cxn>
            </a:cxnLst>
            <a:rect l="0" t="0" r="r" b="b"/>
            <a:pathLst>
              <a:path w="540" h="1285">
                <a:moveTo>
                  <a:pt x="0" y="343"/>
                </a:moveTo>
                <a:lnTo>
                  <a:pt x="539" y="0"/>
                </a:lnTo>
                <a:lnTo>
                  <a:pt x="539" y="939"/>
                </a:lnTo>
                <a:lnTo>
                  <a:pt x="0" y="1284"/>
                </a:lnTo>
                <a:lnTo>
                  <a:pt x="0" y="343"/>
                </a:lnTo>
              </a:path>
            </a:pathLst>
          </a:custGeom>
          <a:solidFill>
            <a:srgbClr val="66CC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Oval 18"/>
          <p:cNvSpPr>
            <a:spLocks noChangeArrowheads="1"/>
          </p:cNvSpPr>
          <p:nvPr/>
        </p:nvSpPr>
        <p:spPr bwMode="auto">
          <a:xfrm>
            <a:off x="9052273" y="1735114"/>
            <a:ext cx="1154113" cy="1055688"/>
          </a:xfrm>
          <a:prstGeom prst="ellipse">
            <a:avLst/>
          </a:prstGeom>
          <a:gradFill rotWithShape="0">
            <a:gsLst>
              <a:gs pos="0">
                <a:srgbClr val="618FFD">
                  <a:gamma/>
                  <a:tint val="0"/>
                  <a:invGamma/>
                </a:srgbClr>
              </a:gs>
              <a:gs pos="100000">
                <a:srgbClr val="618FFD"/>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Rectangle 19"/>
          <p:cNvSpPr>
            <a:spLocks noChangeArrowheads="1"/>
          </p:cNvSpPr>
          <p:nvPr/>
        </p:nvSpPr>
        <p:spPr bwMode="auto">
          <a:xfrm>
            <a:off x="9311031" y="1928111"/>
            <a:ext cx="4889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975" tIns="53975" rIns="53975" bIns="53975">
            <a:spAutoFit/>
          </a:bodyPr>
          <a:lstStyle>
            <a:lvl1pPr defTabSz="704850">
              <a:defRPr sz="2400">
                <a:solidFill>
                  <a:schemeClr val="tx1"/>
                </a:solidFill>
                <a:latin typeface="Times New Roman" panose="02020603050405020304" pitchFamily="18" charset="0"/>
              </a:defRPr>
            </a:lvl1pPr>
            <a:lvl2pPr marL="401638" defTabSz="704850">
              <a:defRPr sz="2400">
                <a:solidFill>
                  <a:schemeClr val="tx1"/>
                </a:solidFill>
                <a:latin typeface="Times New Roman" panose="02020603050405020304" pitchFamily="18" charset="0"/>
              </a:defRPr>
            </a:lvl2pPr>
            <a:lvl3pPr marL="803275" defTabSz="704850">
              <a:defRPr sz="2400">
                <a:solidFill>
                  <a:schemeClr val="tx1"/>
                </a:solidFill>
                <a:latin typeface="Times New Roman" panose="02020603050405020304" pitchFamily="18" charset="0"/>
              </a:defRPr>
            </a:lvl3pPr>
            <a:lvl4pPr marL="1206500" defTabSz="704850">
              <a:defRPr sz="2400">
                <a:solidFill>
                  <a:schemeClr val="tx1"/>
                </a:solidFill>
                <a:latin typeface="Times New Roman" panose="02020603050405020304" pitchFamily="18" charset="0"/>
              </a:defRPr>
            </a:lvl4pPr>
            <a:lvl5pPr marL="1609725" defTabSz="704850">
              <a:defRPr sz="2400">
                <a:solidFill>
                  <a:schemeClr val="tx1"/>
                </a:solidFill>
                <a:latin typeface="Times New Roman" panose="02020603050405020304" pitchFamily="18" charset="0"/>
              </a:defRPr>
            </a:lvl5pPr>
            <a:lvl6pPr marL="2066925" defTabSz="704850" eaLnBrk="0" fontAlgn="base" hangingPunct="0">
              <a:spcBef>
                <a:spcPct val="0"/>
              </a:spcBef>
              <a:spcAft>
                <a:spcPct val="0"/>
              </a:spcAft>
              <a:defRPr sz="2400">
                <a:solidFill>
                  <a:schemeClr val="tx1"/>
                </a:solidFill>
                <a:latin typeface="Times New Roman" panose="02020603050405020304" pitchFamily="18" charset="0"/>
              </a:defRPr>
            </a:lvl6pPr>
            <a:lvl7pPr marL="2524125" defTabSz="704850" eaLnBrk="0" fontAlgn="base" hangingPunct="0">
              <a:spcBef>
                <a:spcPct val="0"/>
              </a:spcBef>
              <a:spcAft>
                <a:spcPct val="0"/>
              </a:spcAft>
              <a:defRPr sz="2400">
                <a:solidFill>
                  <a:schemeClr val="tx1"/>
                </a:solidFill>
                <a:latin typeface="Times New Roman" panose="02020603050405020304" pitchFamily="18" charset="0"/>
              </a:defRPr>
            </a:lvl7pPr>
            <a:lvl8pPr marL="2981325" defTabSz="704850" eaLnBrk="0" fontAlgn="base" hangingPunct="0">
              <a:spcBef>
                <a:spcPct val="0"/>
              </a:spcBef>
              <a:spcAft>
                <a:spcPct val="0"/>
              </a:spcAft>
              <a:defRPr sz="2400">
                <a:solidFill>
                  <a:schemeClr val="tx1"/>
                </a:solidFill>
                <a:latin typeface="Times New Roman" panose="02020603050405020304" pitchFamily="18" charset="0"/>
              </a:defRPr>
            </a:lvl8pPr>
            <a:lvl9pPr marL="3438525" defTabSz="70485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endParaRPr lang="en-US" altLang="en-US" sz="1400" dirty="0">
              <a:latin typeface="Arial" panose="020B0604020202020204" pitchFamily="34" charset="0"/>
            </a:endParaRPr>
          </a:p>
          <a:p>
            <a:pPr>
              <a:lnSpc>
                <a:spcPct val="100000"/>
              </a:lnSpc>
            </a:pPr>
            <a:r>
              <a:rPr lang="en-US" altLang="en-US" sz="1400" dirty="0" smtClean="0">
                <a:latin typeface="Arial" panose="020B0604020202020204" pitchFamily="34" charset="0"/>
              </a:rPr>
              <a:t>GPS</a:t>
            </a:r>
            <a:endParaRPr lang="en-US" altLang="en-US" sz="1400" dirty="0">
              <a:latin typeface="Arial" panose="020B0604020202020204" pitchFamily="34" charset="0"/>
            </a:endParaRPr>
          </a:p>
        </p:txBody>
      </p:sp>
      <p:grpSp>
        <p:nvGrpSpPr>
          <p:cNvPr id="16" name="Group 20"/>
          <p:cNvGrpSpPr>
            <a:grpSpLocks/>
          </p:cNvGrpSpPr>
          <p:nvPr/>
        </p:nvGrpSpPr>
        <p:grpSpPr bwMode="auto">
          <a:xfrm>
            <a:off x="7002806" y="2171677"/>
            <a:ext cx="1174750" cy="1168400"/>
            <a:chOff x="3308" y="1009"/>
            <a:chExt cx="740" cy="736"/>
          </a:xfrm>
        </p:grpSpPr>
        <p:sp>
          <p:nvSpPr>
            <p:cNvPr id="17" name="Oval 21"/>
            <p:cNvSpPr>
              <a:spLocks noChangeArrowheads="1"/>
            </p:cNvSpPr>
            <p:nvPr/>
          </p:nvSpPr>
          <p:spPr bwMode="auto">
            <a:xfrm>
              <a:off x="3308" y="1009"/>
              <a:ext cx="740" cy="736"/>
            </a:xfrm>
            <a:prstGeom prst="ellipse">
              <a:avLst/>
            </a:prstGeom>
            <a:gradFill rotWithShape="0">
              <a:gsLst>
                <a:gs pos="0">
                  <a:srgbClr val="618FFD">
                    <a:gamma/>
                    <a:tint val="0"/>
                    <a:invGamma/>
                  </a:srgbClr>
                </a:gs>
                <a:gs pos="100000">
                  <a:srgbClr val="618FFD"/>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Rectangle 22"/>
            <p:cNvSpPr>
              <a:spLocks noChangeArrowheads="1"/>
            </p:cNvSpPr>
            <p:nvPr/>
          </p:nvSpPr>
          <p:spPr bwMode="auto">
            <a:xfrm>
              <a:off x="3541" y="1276"/>
              <a:ext cx="264"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975" tIns="53975" rIns="53975" bIns="53975">
              <a:spAutoFit/>
            </a:bodyPr>
            <a:lstStyle>
              <a:lvl1pPr defTabSz="704850">
                <a:defRPr sz="2400">
                  <a:solidFill>
                    <a:schemeClr val="tx1"/>
                  </a:solidFill>
                  <a:latin typeface="Times New Roman" panose="02020603050405020304" pitchFamily="18" charset="0"/>
                </a:defRPr>
              </a:lvl1pPr>
              <a:lvl2pPr marL="401638" defTabSz="704850">
                <a:defRPr sz="2400">
                  <a:solidFill>
                    <a:schemeClr val="tx1"/>
                  </a:solidFill>
                  <a:latin typeface="Times New Roman" panose="02020603050405020304" pitchFamily="18" charset="0"/>
                </a:defRPr>
              </a:lvl2pPr>
              <a:lvl3pPr marL="803275" defTabSz="704850">
                <a:defRPr sz="2400">
                  <a:solidFill>
                    <a:schemeClr val="tx1"/>
                  </a:solidFill>
                  <a:latin typeface="Times New Roman" panose="02020603050405020304" pitchFamily="18" charset="0"/>
                </a:defRPr>
              </a:lvl3pPr>
              <a:lvl4pPr marL="1206500" defTabSz="704850">
                <a:defRPr sz="2400">
                  <a:solidFill>
                    <a:schemeClr val="tx1"/>
                  </a:solidFill>
                  <a:latin typeface="Times New Roman" panose="02020603050405020304" pitchFamily="18" charset="0"/>
                </a:defRPr>
              </a:lvl4pPr>
              <a:lvl5pPr marL="1609725" defTabSz="704850">
                <a:defRPr sz="2400">
                  <a:solidFill>
                    <a:schemeClr val="tx1"/>
                  </a:solidFill>
                  <a:latin typeface="Times New Roman" panose="02020603050405020304" pitchFamily="18" charset="0"/>
                </a:defRPr>
              </a:lvl5pPr>
              <a:lvl6pPr marL="2066925" defTabSz="704850" eaLnBrk="0" fontAlgn="base" hangingPunct="0">
                <a:spcBef>
                  <a:spcPct val="0"/>
                </a:spcBef>
                <a:spcAft>
                  <a:spcPct val="0"/>
                </a:spcAft>
                <a:defRPr sz="2400">
                  <a:solidFill>
                    <a:schemeClr val="tx1"/>
                  </a:solidFill>
                  <a:latin typeface="Times New Roman" panose="02020603050405020304" pitchFamily="18" charset="0"/>
                </a:defRPr>
              </a:lvl6pPr>
              <a:lvl7pPr marL="2524125" defTabSz="704850" eaLnBrk="0" fontAlgn="base" hangingPunct="0">
                <a:spcBef>
                  <a:spcPct val="0"/>
                </a:spcBef>
                <a:spcAft>
                  <a:spcPct val="0"/>
                </a:spcAft>
                <a:defRPr sz="2400">
                  <a:solidFill>
                    <a:schemeClr val="tx1"/>
                  </a:solidFill>
                  <a:latin typeface="Times New Roman" panose="02020603050405020304" pitchFamily="18" charset="0"/>
                </a:defRPr>
              </a:lvl7pPr>
              <a:lvl8pPr marL="2981325" defTabSz="704850" eaLnBrk="0" fontAlgn="base" hangingPunct="0">
                <a:spcBef>
                  <a:spcPct val="0"/>
                </a:spcBef>
                <a:spcAft>
                  <a:spcPct val="0"/>
                </a:spcAft>
                <a:defRPr sz="2400">
                  <a:solidFill>
                    <a:schemeClr val="tx1"/>
                  </a:solidFill>
                  <a:latin typeface="Times New Roman" panose="02020603050405020304" pitchFamily="18" charset="0"/>
                </a:defRPr>
              </a:lvl8pPr>
              <a:lvl9pPr marL="3438525" defTabSz="7048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pPr>
              <a:r>
                <a:rPr lang="en-US" altLang="en-US" sz="1400" dirty="0" smtClean="0">
                  <a:latin typeface="Arial" panose="020B0604020202020204" pitchFamily="34" charset="0"/>
                </a:rPr>
                <a:t>GIS</a:t>
              </a:r>
              <a:endParaRPr lang="en-US" altLang="en-US" sz="1400" dirty="0">
                <a:latin typeface="Arial" panose="020B0604020202020204" pitchFamily="34" charset="0"/>
              </a:endParaRPr>
            </a:p>
          </p:txBody>
        </p:sp>
      </p:grpSp>
      <p:grpSp>
        <p:nvGrpSpPr>
          <p:cNvPr id="19" name="Group 23"/>
          <p:cNvGrpSpPr>
            <a:grpSpLocks/>
          </p:cNvGrpSpPr>
          <p:nvPr/>
        </p:nvGrpSpPr>
        <p:grpSpPr bwMode="auto">
          <a:xfrm>
            <a:off x="5358156" y="3262290"/>
            <a:ext cx="1212850" cy="1114425"/>
            <a:chOff x="1888" y="1912"/>
            <a:chExt cx="764" cy="702"/>
          </a:xfrm>
        </p:grpSpPr>
        <p:sp>
          <p:nvSpPr>
            <p:cNvPr id="20" name="Oval 24"/>
            <p:cNvSpPr>
              <a:spLocks noChangeArrowheads="1"/>
            </p:cNvSpPr>
            <p:nvPr/>
          </p:nvSpPr>
          <p:spPr bwMode="auto">
            <a:xfrm>
              <a:off x="1888" y="1912"/>
              <a:ext cx="764" cy="702"/>
            </a:xfrm>
            <a:prstGeom prst="ellipse">
              <a:avLst/>
            </a:prstGeom>
            <a:gradFill rotWithShape="0">
              <a:gsLst>
                <a:gs pos="0">
                  <a:srgbClr val="618FFD">
                    <a:gamma/>
                    <a:tint val="0"/>
                    <a:invGamma/>
                  </a:srgbClr>
                </a:gs>
                <a:gs pos="100000">
                  <a:srgbClr val="618FFD"/>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Rectangle 25"/>
            <p:cNvSpPr>
              <a:spLocks noChangeArrowheads="1"/>
            </p:cNvSpPr>
            <p:nvPr/>
          </p:nvSpPr>
          <p:spPr bwMode="auto">
            <a:xfrm>
              <a:off x="2073" y="2021"/>
              <a:ext cx="476"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975" tIns="53975" rIns="53975" bIns="53975">
              <a:spAutoFit/>
            </a:bodyPr>
            <a:lstStyle>
              <a:lvl1pPr defTabSz="704850">
                <a:defRPr sz="2400">
                  <a:solidFill>
                    <a:schemeClr val="tx1"/>
                  </a:solidFill>
                  <a:latin typeface="Times New Roman" panose="02020603050405020304" pitchFamily="18" charset="0"/>
                </a:defRPr>
              </a:lvl1pPr>
              <a:lvl2pPr marL="401638" defTabSz="704850">
                <a:defRPr sz="2400">
                  <a:solidFill>
                    <a:schemeClr val="tx1"/>
                  </a:solidFill>
                  <a:latin typeface="Times New Roman" panose="02020603050405020304" pitchFamily="18" charset="0"/>
                </a:defRPr>
              </a:lvl2pPr>
              <a:lvl3pPr marL="803275" defTabSz="704850">
                <a:defRPr sz="2400">
                  <a:solidFill>
                    <a:schemeClr val="tx1"/>
                  </a:solidFill>
                  <a:latin typeface="Times New Roman" panose="02020603050405020304" pitchFamily="18" charset="0"/>
                </a:defRPr>
              </a:lvl3pPr>
              <a:lvl4pPr marL="1206500" defTabSz="704850">
                <a:defRPr sz="2400">
                  <a:solidFill>
                    <a:schemeClr val="tx1"/>
                  </a:solidFill>
                  <a:latin typeface="Times New Roman" panose="02020603050405020304" pitchFamily="18" charset="0"/>
                </a:defRPr>
              </a:lvl4pPr>
              <a:lvl5pPr marL="1609725" defTabSz="704850">
                <a:defRPr sz="2400">
                  <a:solidFill>
                    <a:schemeClr val="tx1"/>
                  </a:solidFill>
                  <a:latin typeface="Times New Roman" panose="02020603050405020304" pitchFamily="18" charset="0"/>
                </a:defRPr>
              </a:lvl5pPr>
              <a:lvl6pPr marL="2066925" defTabSz="704850" eaLnBrk="0" fontAlgn="base" hangingPunct="0">
                <a:spcBef>
                  <a:spcPct val="0"/>
                </a:spcBef>
                <a:spcAft>
                  <a:spcPct val="0"/>
                </a:spcAft>
                <a:defRPr sz="2400">
                  <a:solidFill>
                    <a:schemeClr val="tx1"/>
                  </a:solidFill>
                  <a:latin typeface="Times New Roman" panose="02020603050405020304" pitchFamily="18" charset="0"/>
                </a:defRPr>
              </a:lvl6pPr>
              <a:lvl7pPr marL="2524125" defTabSz="704850" eaLnBrk="0" fontAlgn="base" hangingPunct="0">
                <a:spcBef>
                  <a:spcPct val="0"/>
                </a:spcBef>
                <a:spcAft>
                  <a:spcPct val="0"/>
                </a:spcAft>
                <a:defRPr sz="2400">
                  <a:solidFill>
                    <a:schemeClr val="tx1"/>
                  </a:solidFill>
                  <a:latin typeface="Times New Roman" panose="02020603050405020304" pitchFamily="18" charset="0"/>
                </a:defRPr>
              </a:lvl7pPr>
              <a:lvl8pPr marL="2981325" defTabSz="704850" eaLnBrk="0" fontAlgn="base" hangingPunct="0">
                <a:spcBef>
                  <a:spcPct val="0"/>
                </a:spcBef>
                <a:spcAft>
                  <a:spcPct val="0"/>
                </a:spcAft>
                <a:defRPr sz="2400">
                  <a:solidFill>
                    <a:schemeClr val="tx1"/>
                  </a:solidFill>
                  <a:latin typeface="Times New Roman" panose="02020603050405020304" pitchFamily="18" charset="0"/>
                </a:defRPr>
              </a:lvl8pPr>
              <a:lvl9pPr marL="3438525" defTabSz="7048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pPr>
              <a:r>
                <a:rPr lang="en-US" altLang="en-US" sz="1400" dirty="0" smtClean="0">
                  <a:latin typeface="Arial" panose="020B0604020202020204" pitchFamily="34" charset="0"/>
                </a:rPr>
                <a:t>Satellite</a:t>
              </a:r>
            </a:p>
            <a:p>
              <a:pPr algn="ctr">
                <a:lnSpc>
                  <a:spcPct val="100000"/>
                </a:lnSpc>
              </a:pPr>
              <a:r>
                <a:rPr lang="en-US" altLang="en-US" sz="1400" dirty="0" smtClean="0">
                  <a:latin typeface="Arial" panose="020B0604020202020204" pitchFamily="34" charset="0"/>
                </a:rPr>
                <a:t>Imagery</a:t>
              </a:r>
              <a:endParaRPr lang="en-US" altLang="en-US" sz="1400" dirty="0">
                <a:latin typeface="Arial" panose="020B0604020202020204" pitchFamily="34" charset="0"/>
              </a:endParaRPr>
            </a:p>
          </p:txBody>
        </p:sp>
      </p:grpSp>
      <p:grpSp>
        <p:nvGrpSpPr>
          <p:cNvPr id="22" name="Group 26"/>
          <p:cNvGrpSpPr>
            <a:grpSpLocks/>
          </p:cNvGrpSpPr>
          <p:nvPr/>
        </p:nvGrpSpPr>
        <p:grpSpPr bwMode="auto">
          <a:xfrm>
            <a:off x="3605557" y="4340203"/>
            <a:ext cx="1174751" cy="1171575"/>
            <a:chOff x="784" y="2591"/>
            <a:chExt cx="740" cy="738"/>
          </a:xfrm>
        </p:grpSpPr>
        <p:sp>
          <p:nvSpPr>
            <p:cNvPr id="23" name="Oval 27"/>
            <p:cNvSpPr>
              <a:spLocks noChangeArrowheads="1"/>
            </p:cNvSpPr>
            <p:nvPr/>
          </p:nvSpPr>
          <p:spPr bwMode="auto">
            <a:xfrm>
              <a:off x="784" y="2591"/>
              <a:ext cx="740" cy="738"/>
            </a:xfrm>
            <a:prstGeom prst="ellipse">
              <a:avLst/>
            </a:prstGeom>
            <a:gradFill rotWithShape="0">
              <a:gsLst>
                <a:gs pos="0">
                  <a:srgbClr val="618FFD">
                    <a:gamma/>
                    <a:tint val="0"/>
                    <a:invGamma/>
                  </a:srgbClr>
                </a:gs>
                <a:gs pos="100000">
                  <a:srgbClr val="618FFD"/>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 name="Rectangle 28"/>
            <p:cNvSpPr>
              <a:spLocks noChangeArrowheads="1"/>
            </p:cNvSpPr>
            <p:nvPr/>
          </p:nvSpPr>
          <p:spPr bwMode="auto">
            <a:xfrm>
              <a:off x="865" y="2661"/>
              <a:ext cx="651"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975" tIns="53975" rIns="53975" bIns="53975">
              <a:spAutoFit/>
            </a:bodyPr>
            <a:lstStyle>
              <a:lvl1pPr defTabSz="704850">
                <a:defRPr sz="2400">
                  <a:solidFill>
                    <a:schemeClr val="tx1"/>
                  </a:solidFill>
                  <a:latin typeface="Times New Roman" panose="02020603050405020304" pitchFamily="18" charset="0"/>
                </a:defRPr>
              </a:lvl1pPr>
              <a:lvl2pPr marL="401638" defTabSz="704850">
                <a:defRPr sz="2400">
                  <a:solidFill>
                    <a:schemeClr val="tx1"/>
                  </a:solidFill>
                  <a:latin typeface="Times New Roman" panose="02020603050405020304" pitchFamily="18" charset="0"/>
                </a:defRPr>
              </a:lvl2pPr>
              <a:lvl3pPr marL="803275" defTabSz="704850">
                <a:defRPr sz="2400">
                  <a:solidFill>
                    <a:schemeClr val="tx1"/>
                  </a:solidFill>
                  <a:latin typeface="Times New Roman" panose="02020603050405020304" pitchFamily="18" charset="0"/>
                </a:defRPr>
              </a:lvl3pPr>
              <a:lvl4pPr marL="1206500" defTabSz="704850">
                <a:defRPr sz="2400">
                  <a:solidFill>
                    <a:schemeClr val="tx1"/>
                  </a:solidFill>
                  <a:latin typeface="Times New Roman" panose="02020603050405020304" pitchFamily="18" charset="0"/>
                </a:defRPr>
              </a:lvl4pPr>
              <a:lvl5pPr marL="1609725" defTabSz="704850">
                <a:defRPr sz="2400">
                  <a:solidFill>
                    <a:schemeClr val="tx1"/>
                  </a:solidFill>
                  <a:latin typeface="Times New Roman" panose="02020603050405020304" pitchFamily="18" charset="0"/>
                </a:defRPr>
              </a:lvl5pPr>
              <a:lvl6pPr marL="2066925" defTabSz="704850" eaLnBrk="0" fontAlgn="base" hangingPunct="0">
                <a:spcBef>
                  <a:spcPct val="0"/>
                </a:spcBef>
                <a:spcAft>
                  <a:spcPct val="0"/>
                </a:spcAft>
                <a:defRPr sz="2400">
                  <a:solidFill>
                    <a:schemeClr val="tx1"/>
                  </a:solidFill>
                  <a:latin typeface="Times New Roman" panose="02020603050405020304" pitchFamily="18" charset="0"/>
                </a:defRPr>
              </a:lvl6pPr>
              <a:lvl7pPr marL="2524125" defTabSz="704850" eaLnBrk="0" fontAlgn="base" hangingPunct="0">
                <a:spcBef>
                  <a:spcPct val="0"/>
                </a:spcBef>
                <a:spcAft>
                  <a:spcPct val="0"/>
                </a:spcAft>
                <a:defRPr sz="2400">
                  <a:solidFill>
                    <a:schemeClr val="tx1"/>
                  </a:solidFill>
                  <a:latin typeface="Times New Roman" panose="02020603050405020304" pitchFamily="18" charset="0"/>
                </a:defRPr>
              </a:lvl7pPr>
              <a:lvl8pPr marL="2981325" defTabSz="704850" eaLnBrk="0" fontAlgn="base" hangingPunct="0">
                <a:spcBef>
                  <a:spcPct val="0"/>
                </a:spcBef>
                <a:spcAft>
                  <a:spcPct val="0"/>
                </a:spcAft>
                <a:defRPr sz="2400">
                  <a:solidFill>
                    <a:schemeClr val="tx1"/>
                  </a:solidFill>
                  <a:latin typeface="Times New Roman" panose="02020603050405020304" pitchFamily="18" charset="0"/>
                </a:defRPr>
              </a:lvl8pPr>
              <a:lvl9pPr marL="3438525" defTabSz="70485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endParaRPr lang="en-US" altLang="en-US" sz="1400" dirty="0">
                <a:latin typeface="Arial" panose="020B0604020202020204" pitchFamily="34" charset="0"/>
              </a:endParaRPr>
            </a:p>
            <a:p>
              <a:pPr>
                <a:lnSpc>
                  <a:spcPct val="100000"/>
                </a:lnSpc>
              </a:pPr>
              <a:r>
                <a:rPr lang="en-US" altLang="en-US" sz="1400" dirty="0" smtClean="0">
                  <a:latin typeface="Arial" panose="020B0604020202020204" pitchFamily="34" charset="0"/>
                </a:rPr>
                <a:t>Aerial</a:t>
              </a:r>
            </a:p>
            <a:p>
              <a:pPr>
                <a:lnSpc>
                  <a:spcPct val="100000"/>
                </a:lnSpc>
              </a:pPr>
              <a:r>
                <a:rPr lang="en-US" altLang="en-US" sz="1400" dirty="0" smtClean="0">
                  <a:latin typeface="Arial" panose="020B0604020202020204" pitchFamily="34" charset="0"/>
                </a:rPr>
                <a:t>Photograph</a:t>
              </a:r>
            </a:p>
          </p:txBody>
        </p:sp>
      </p:grpSp>
      <p:sp>
        <p:nvSpPr>
          <p:cNvPr id="25" name="Rectangle 29"/>
          <p:cNvSpPr>
            <a:spLocks noChangeArrowheads="1"/>
          </p:cNvSpPr>
          <p:nvPr/>
        </p:nvSpPr>
        <p:spPr bwMode="auto">
          <a:xfrm>
            <a:off x="4514580" y="5256190"/>
            <a:ext cx="2858113"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114300" indent="-1143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buFontTx/>
              <a:buChar char="•"/>
            </a:pPr>
            <a:r>
              <a:rPr lang="en-US" altLang="en-US" sz="1200" dirty="0">
                <a:latin typeface="Arial" panose="020B0604020202020204" pitchFamily="34" charset="0"/>
              </a:rPr>
              <a:t>S</a:t>
            </a:r>
            <a:r>
              <a:rPr lang="en-US" altLang="en-US" sz="1200" dirty="0" smtClean="0">
                <a:latin typeface="Arial" panose="020B0604020202020204" pitchFamily="34" charset="0"/>
              </a:rPr>
              <a:t>eamless </a:t>
            </a:r>
            <a:r>
              <a:rPr lang="en-US" altLang="en-US" sz="1200" dirty="0">
                <a:latin typeface="Arial" panose="020B0604020202020204" pitchFamily="34" charset="0"/>
              </a:rPr>
              <a:t>mosaic </a:t>
            </a:r>
            <a:r>
              <a:rPr lang="en-US" altLang="en-US" sz="1200" dirty="0" smtClean="0">
                <a:latin typeface="Arial" panose="020B0604020202020204" pitchFamily="34" charset="0"/>
              </a:rPr>
              <a:t>coverage of very </a:t>
            </a:r>
            <a:r>
              <a:rPr lang="en-US" altLang="en-US" sz="1200" dirty="0">
                <a:latin typeface="Arial" panose="020B0604020202020204" pitchFamily="34" charset="0"/>
              </a:rPr>
              <a:t>large part of a territory and that can </a:t>
            </a:r>
            <a:r>
              <a:rPr lang="en-US" altLang="en-US" sz="1200" dirty="0" smtClean="0">
                <a:latin typeface="Arial" panose="020B0604020202020204" pitchFamily="34" charset="0"/>
              </a:rPr>
              <a:t>be </a:t>
            </a:r>
            <a:r>
              <a:rPr lang="en-US" altLang="en-US" sz="1200" dirty="0">
                <a:latin typeface="Arial" panose="020B0604020202020204" pitchFamily="34" charset="0"/>
              </a:rPr>
              <a:t>used for census cartography and other analytical processes. </a:t>
            </a:r>
          </a:p>
        </p:txBody>
      </p:sp>
      <p:sp>
        <p:nvSpPr>
          <p:cNvPr id="26" name="Rectangle 30"/>
          <p:cNvSpPr>
            <a:spLocks noChangeArrowheads="1"/>
          </p:cNvSpPr>
          <p:nvPr/>
        </p:nvSpPr>
        <p:spPr bwMode="auto">
          <a:xfrm>
            <a:off x="6188420" y="4200502"/>
            <a:ext cx="2196628"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114300" indent="-1143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buFontTx/>
              <a:buChar char="•"/>
            </a:pPr>
            <a:r>
              <a:rPr lang="en-US" altLang="en-US" sz="1200" dirty="0">
                <a:latin typeface="Arial" panose="020B0604020202020204" pitchFamily="34" charset="0"/>
              </a:rPr>
              <a:t>For most census applications, 5m or better spatial resolution is needed to identify housing units.</a:t>
            </a:r>
          </a:p>
        </p:txBody>
      </p:sp>
      <p:sp>
        <p:nvSpPr>
          <p:cNvPr id="27" name="Rectangle 31"/>
          <p:cNvSpPr>
            <a:spLocks noChangeArrowheads="1"/>
          </p:cNvSpPr>
          <p:nvPr/>
        </p:nvSpPr>
        <p:spPr bwMode="auto">
          <a:xfrm>
            <a:off x="9564234" y="2827718"/>
            <a:ext cx="2487558" cy="101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114300" indent="-1143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buFontTx/>
              <a:buChar char="•"/>
            </a:pPr>
            <a:r>
              <a:rPr lang="en-US" altLang="en-US" sz="1200" dirty="0" smtClean="0">
                <a:latin typeface="Arial" panose="020B0604020202020204" pitchFamily="34" charset="0"/>
              </a:rPr>
              <a:t>Enable </a:t>
            </a:r>
            <a:r>
              <a:rPr lang="en-US" altLang="en-US" sz="1200" dirty="0">
                <a:latin typeface="Arial" panose="020B0604020202020204" pitchFamily="34" charset="0"/>
              </a:rPr>
              <a:t>tabulations and spatial aggregations to be referenced to any small geographic or administrative subdivisions and, if possible, population grids. </a:t>
            </a:r>
          </a:p>
        </p:txBody>
      </p:sp>
      <p:sp>
        <p:nvSpPr>
          <p:cNvPr id="28" name="Rectangle 32"/>
          <p:cNvSpPr>
            <a:spLocks noChangeArrowheads="1"/>
          </p:cNvSpPr>
          <p:nvPr/>
        </p:nvSpPr>
        <p:spPr bwMode="auto">
          <a:xfrm>
            <a:off x="7590181" y="3293673"/>
            <a:ext cx="2181545" cy="101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114300" indent="-1143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buFontTx/>
              <a:buChar char="•"/>
            </a:pPr>
            <a:r>
              <a:rPr lang="en-US" altLang="en-US" sz="1200" dirty="0" smtClean="0">
                <a:latin typeface="Arial" panose="020B0604020202020204" pitchFamily="34" charset="0"/>
              </a:rPr>
              <a:t>Fundamental </a:t>
            </a:r>
            <a:r>
              <a:rPr lang="en-US" altLang="en-US" sz="1200" dirty="0">
                <a:latin typeface="Arial" panose="020B0604020202020204" pitchFamily="34" charset="0"/>
              </a:rPr>
              <a:t>role in the creation of Enumeration Area (EA) maps for a seamless collection of census </a:t>
            </a:r>
            <a:r>
              <a:rPr lang="en-US" altLang="en-US" sz="1200" dirty="0" smtClean="0">
                <a:latin typeface="Arial" panose="020B0604020202020204" pitchFamily="34" charset="0"/>
              </a:rPr>
              <a:t>data</a:t>
            </a:r>
            <a:endParaRPr lang="en-US" altLang="en-US" sz="1200" dirty="0">
              <a:latin typeface="Arial" panose="020B0604020202020204" pitchFamily="34" charset="0"/>
            </a:endParaRPr>
          </a:p>
        </p:txBody>
      </p:sp>
      <p:sp>
        <p:nvSpPr>
          <p:cNvPr id="32" name="Text Box 38"/>
          <p:cNvSpPr txBox="1">
            <a:spLocks noChangeArrowheads="1"/>
          </p:cNvSpPr>
          <p:nvPr/>
        </p:nvSpPr>
        <p:spPr bwMode="auto">
          <a:xfrm>
            <a:off x="10866837" y="6013192"/>
            <a:ext cx="1058999" cy="30777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pPr>
            <a:r>
              <a:rPr lang="en-US" altLang="en-US" sz="1400" i="1" dirty="0" smtClean="0"/>
              <a:t>Time</a:t>
            </a:r>
            <a:endParaRPr lang="en-US" altLang="en-US" sz="1400" i="1" dirty="0"/>
          </a:p>
        </p:txBody>
      </p:sp>
      <p:sp>
        <p:nvSpPr>
          <p:cNvPr id="33" name="Line 39"/>
          <p:cNvSpPr>
            <a:spLocks noChangeShapeType="1"/>
          </p:cNvSpPr>
          <p:nvPr/>
        </p:nvSpPr>
        <p:spPr bwMode="auto">
          <a:xfrm flipH="1" flipV="1">
            <a:off x="3329331" y="1331890"/>
            <a:ext cx="19050" cy="4886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 name="Line 40"/>
          <p:cNvSpPr>
            <a:spLocks noChangeShapeType="1"/>
          </p:cNvSpPr>
          <p:nvPr/>
        </p:nvSpPr>
        <p:spPr bwMode="auto">
          <a:xfrm flipV="1">
            <a:off x="3348382" y="6189639"/>
            <a:ext cx="7477125" cy="19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7787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6380" y="1459862"/>
            <a:ext cx="3008538" cy="4742162"/>
          </a:xfrm>
        </p:spPr>
        <p:txBody>
          <a:bodyPr>
            <a:noAutofit/>
          </a:bodyPr>
          <a:lstStyle/>
          <a:p>
            <a:pPr>
              <a:lnSpc>
                <a:spcPct val="100000"/>
              </a:lnSpc>
            </a:pPr>
            <a:r>
              <a:rPr lang="en-US" sz="3000" dirty="0"/>
              <a:t>As data in itself –geospatial data is used directly for the indicator construction (geospatial data = indicator)</a:t>
            </a:r>
          </a:p>
          <a:p>
            <a:pPr>
              <a:lnSpc>
                <a:spcPct val="100000"/>
              </a:lnSpc>
            </a:pPr>
            <a:endParaRPr lang="en-US" sz="3000" dirty="0"/>
          </a:p>
        </p:txBody>
      </p:sp>
      <p:sp>
        <p:nvSpPr>
          <p:cNvPr id="3" name="Title 2"/>
          <p:cNvSpPr>
            <a:spLocks noGrp="1"/>
          </p:cNvSpPr>
          <p:nvPr>
            <p:ph type="title"/>
          </p:nvPr>
        </p:nvSpPr>
        <p:spPr>
          <a:xfrm>
            <a:off x="713737" y="0"/>
            <a:ext cx="11366646" cy="1325563"/>
          </a:xfrm>
        </p:spPr>
        <p:txBody>
          <a:bodyPr>
            <a:normAutofit fontScale="90000"/>
          </a:bodyPr>
          <a:lstStyle/>
          <a:p>
            <a:r>
              <a:rPr lang="en-US" dirty="0"/>
              <a:t>Benefits of Geospatial technology : </a:t>
            </a:r>
            <a:r>
              <a:rPr lang="en-US" dirty="0" smtClean="0"/>
              <a:t>Building Fundamental Data [Demographic Gridding]</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898" t="20114" r="52634" b="7002"/>
          <a:stretch/>
        </p:blipFill>
        <p:spPr>
          <a:xfrm>
            <a:off x="3614918" y="1602547"/>
            <a:ext cx="2635980" cy="2267725"/>
          </a:xfrm>
          <a:prstGeom prst="rect">
            <a:avLst/>
          </a:prstGeom>
          <a:ln>
            <a:noFill/>
          </a:ln>
          <a:effectLst>
            <a:softEdge rad="112500"/>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1057" t="21029" r="5781" b="7329"/>
          <a:stretch/>
        </p:blipFill>
        <p:spPr>
          <a:xfrm>
            <a:off x="3597639" y="3952363"/>
            <a:ext cx="2768967" cy="2249661"/>
          </a:xfrm>
          <a:prstGeom prst="rect">
            <a:avLst/>
          </a:prstGeom>
          <a:ln>
            <a:noFill/>
          </a:ln>
          <a:effectLst>
            <a:softEdge rad="112500"/>
          </a:effectLst>
        </p:spPr>
      </p:pic>
      <p:pic>
        <p:nvPicPr>
          <p:cNvPr id="8" name="Picture 7"/>
          <p:cNvPicPr>
            <a:picLocks noChangeAspect="1"/>
          </p:cNvPicPr>
          <p:nvPr/>
        </p:nvPicPr>
        <p:blipFill rotWithShape="1">
          <a:blip r:embed="rId5"/>
          <a:srcRect l="10762" t="18361" r="11422" b="30711"/>
          <a:stretch/>
        </p:blipFill>
        <p:spPr>
          <a:xfrm>
            <a:off x="6445434" y="1429112"/>
            <a:ext cx="5596973" cy="4742162"/>
          </a:xfrm>
          <a:prstGeom prst="rect">
            <a:avLst/>
          </a:prstGeom>
          <a:ln>
            <a:noFill/>
          </a:ln>
          <a:effectLst>
            <a:softEdge rad="112500"/>
          </a:effectLst>
        </p:spPr>
      </p:pic>
      <p:pic>
        <p:nvPicPr>
          <p:cNvPr id="1026" name="Picture 2" descr="Image result for Population Density of Afri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9076" y="1457900"/>
            <a:ext cx="4859775" cy="47133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86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2173" y="1447773"/>
            <a:ext cx="7295607" cy="4755085"/>
          </a:xfrm>
        </p:spPr>
        <p:txBody>
          <a:bodyPr>
            <a:normAutofit fontScale="70000" lnSpcReduction="20000"/>
          </a:bodyPr>
          <a:lstStyle/>
          <a:p>
            <a:pPr>
              <a:lnSpc>
                <a:spcPct val="120000"/>
              </a:lnSpc>
            </a:pPr>
            <a:r>
              <a:rPr lang="en-US" dirty="0"/>
              <a:t>Post-enumeration: </a:t>
            </a:r>
          </a:p>
          <a:p>
            <a:pPr>
              <a:lnSpc>
                <a:spcPct val="120000"/>
              </a:lnSpc>
            </a:pPr>
            <a:r>
              <a:rPr lang="en-US" dirty="0"/>
              <a:t>GIS, Census Database, Web maps, Atlases</a:t>
            </a:r>
          </a:p>
          <a:p>
            <a:pPr>
              <a:lnSpc>
                <a:spcPct val="120000"/>
              </a:lnSpc>
            </a:pPr>
            <a:r>
              <a:rPr lang="en-US" dirty="0"/>
              <a:t>Visualize, analyze, present and disseminate census results: </a:t>
            </a:r>
          </a:p>
          <a:p>
            <a:pPr>
              <a:lnSpc>
                <a:spcPct val="120000"/>
              </a:lnSpc>
            </a:pPr>
            <a:r>
              <a:rPr lang="en-US" dirty="0"/>
              <a:t>Used during analysis as a unit for aggregation / </a:t>
            </a:r>
            <a:r>
              <a:rPr lang="en-US" dirty="0" smtClean="0"/>
              <a:t>disaggregation</a:t>
            </a:r>
            <a:endParaRPr lang="en-US" dirty="0"/>
          </a:p>
          <a:p>
            <a:pPr>
              <a:lnSpc>
                <a:spcPct val="120000"/>
              </a:lnSpc>
            </a:pPr>
            <a:r>
              <a:rPr lang="en-US" dirty="0"/>
              <a:t>Report generation by different levels of administrative units (Admin 1(State/region), Provinces, District, …EA.)</a:t>
            </a:r>
          </a:p>
          <a:p>
            <a:pPr>
              <a:lnSpc>
                <a:spcPct val="120000"/>
              </a:lnSpc>
            </a:pPr>
            <a:r>
              <a:rPr lang="en-US" dirty="0"/>
              <a:t>Web maps used for dissemination of census results</a:t>
            </a:r>
          </a:p>
          <a:p>
            <a:pPr>
              <a:lnSpc>
                <a:spcPct val="120000"/>
              </a:lnSpc>
            </a:pPr>
            <a:r>
              <a:rPr lang="en-US" dirty="0"/>
              <a:t>Resulted in gains in timeliness, accuracy and effectiveness of the census operation</a:t>
            </a:r>
          </a:p>
          <a:p>
            <a:pPr>
              <a:lnSpc>
                <a:spcPct val="120000"/>
              </a:lnSpc>
            </a:pPr>
            <a:r>
              <a:rPr lang="en-US" dirty="0"/>
              <a:t>Permitted data disaggregating (by geography) to the lowest administrative unit </a:t>
            </a:r>
          </a:p>
          <a:p>
            <a:pPr>
              <a:lnSpc>
                <a:spcPct val="120000"/>
              </a:lnSpc>
            </a:pPr>
            <a:endParaRPr lang="en-US" dirty="0"/>
          </a:p>
        </p:txBody>
      </p:sp>
      <p:sp>
        <p:nvSpPr>
          <p:cNvPr id="3" name="Title 2"/>
          <p:cNvSpPr>
            <a:spLocks noGrp="1"/>
          </p:cNvSpPr>
          <p:nvPr>
            <p:ph type="title"/>
          </p:nvPr>
        </p:nvSpPr>
        <p:spPr/>
        <p:txBody>
          <a:bodyPr>
            <a:normAutofit fontScale="90000"/>
          </a:bodyPr>
          <a:lstStyle/>
          <a:p>
            <a:r>
              <a:rPr lang="en-US" altLang="en-US" dirty="0" smtClean="0"/>
              <a:t>Benefits </a:t>
            </a:r>
            <a:r>
              <a:rPr lang="en-US" altLang="en-US" dirty="0"/>
              <a:t>of Geospatial technology </a:t>
            </a:r>
            <a:r>
              <a:rPr lang="en-US" altLang="en-US" dirty="0" smtClean="0"/>
              <a:t>: Deconvolution [Du Global au Local]</a:t>
            </a:r>
            <a:endParaRPr lang="en-US" dirty="0"/>
          </a:p>
        </p:txBody>
      </p:sp>
      <p:pic>
        <p:nvPicPr>
          <p:cNvPr id="4" name="Picture 4"/>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l="10352" t="3897" r="13670" b="4149"/>
          <a:stretch>
            <a:fillRect/>
          </a:stretch>
        </p:blipFill>
        <p:spPr bwMode="auto">
          <a:xfrm>
            <a:off x="8282499" y="1518170"/>
            <a:ext cx="3814147" cy="46846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37591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resentation level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name="Presentation level design" id="{00E2FDB5-77A3-416C-8232-A2B8AB0B9A01}" vid="{6E3E8A63-E899-4F92-AFE5-C80B3CCFC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3AA760-FEA7-44E2-BB85-0893DB8C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design slides (Level design)</Template>
  <TotalTime>0</TotalTime>
  <Words>1922</Words>
  <Application>Microsoft Office PowerPoint</Application>
  <PresentationFormat>Widescreen</PresentationFormat>
  <Paragraphs>230</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 Narrow</vt:lpstr>
      <vt:lpstr>Calibri</vt:lpstr>
      <vt:lpstr>Century Gothic</vt:lpstr>
      <vt:lpstr>Courier New</vt:lpstr>
      <vt:lpstr>Open Sans</vt:lpstr>
      <vt:lpstr>Times New Roman</vt:lpstr>
      <vt:lpstr>Wingdings</vt:lpstr>
      <vt:lpstr>Wingdings 2</vt:lpstr>
      <vt:lpstr>Presentation level design</vt:lpstr>
      <vt:lpstr>Data Disaggreagation for SDGs</vt:lpstr>
      <vt:lpstr>Outlines – Spatially-Enabled Statistics</vt:lpstr>
      <vt:lpstr>Why We Need Geography: Unleashing the Power of ‘Where’</vt:lpstr>
      <vt:lpstr>The Policy Drivers : Global Need for Spatially-Enabled Complex Information</vt:lpstr>
      <vt:lpstr>The Challenge : Counting and Locating</vt:lpstr>
      <vt:lpstr>Challenges : Counting in Real Time : Spatially-Enabled Surveys</vt:lpstr>
      <vt:lpstr>Status of Mainstreaming Geospatial into Statistical Processes</vt:lpstr>
      <vt:lpstr>Benefits of Geospatial technology : Building Fundamental Data [Demographic Gridding]</vt:lpstr>
      <vt:lpstr>Benefits of Geospatial technology : Deconvolution [Du Global au Local]</vt:lpstr>
      <vt:lpstr>Benefits of Geospatial technology : Looking at the spatial variability [Forests]</vt:lpstr>
      <vt:lpstr>Benefits of Geospatial technology : Enriching statistical data [Infrastructures]</vt:lpstr>
      <vt:lpstr>What we Have to Helps Us… GIT</vt:lpstr>
      <vt:lpstr>Nexus Issues in Linking Geography an Statistics</vt:lpstr>
      <vt:lpstr>Avenues for Future Prospect: A Global Statistical Geospatial Framework</vt:lpstr>
      <vt:lpstr>Quick Wins : Information Infrastructure </vt:lpstr>
      <vt:lpstr>Everything that happens, happens somewhere over space and time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2016-11-12T13:36:42Z</dcterms:created>
  <dcterms:modified xsi:type="dcterms:W3CDTF">2017-10-25T21:39:27Z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TC034605409991</vt:lpwstr>
  </property>
</Properties>
</file>