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6" r:id="rId4"/>
    <p:sldId id="269" r:id="rId5"/>
    <p:sldId id="267" r:id="rId6"/>
    <p:sldId id="277" r:id="rId7"/>
    <p:sldId id="268" r:id="rId8"/>
    <p:sldId id="270" r:id="rId9"/>
    <p:sldId id="271" r:id="rId10"/>
    <p:sldId id="272" r:id="rId11"/>
    <p:sldId id="273" r:id="rId12"/>
    <p:sldId id="264" r:id="rId13"/>
    <p:sldId id="265" r:id="rId14"/>
    <p:sldId id="259" r:id="rId15"/>
    <p:sldId id="260" r:id="rId16"/>
    <p:sldId id="261" r:id="rId17"/>
    <p:sldId id="262" r:id="rId18"/>
    <p:sldId id="263" r:id="rId19"/>
    <p:sldId id="274" r:id="rId20"/>
    <p:sldId id="275" r:id="rId21"/>
    <p:sldId id="276" r:id="rId22"/>
    <p:sldId id="258"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57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bwMode="white">
          <a:xfrm>
            <a:off x="1833115" y="2428193"/>
            <a:ext cx="8525773" cy="914400"/>
          </a:xfrm>
        </p:spPr>
        <p:txBody>
          <a:bodyPr rIns="0" anchor="b">
            <a:noAutofit/>
          </a:bodyPr>
          <a:lstStyle>
            <a:lvl1pPr algn="ctr">
              <a:defRPr sz="3400" baseline="0">
                <a:solidFill>
                  <a:schemeClr val="tx1"/>
                </a:solidFill>
              </a:defRPr>
            </a:lvl1pPr>
          </a:lstStyle>
          <a:p>
            <a:r>
              <a:rPr lang="en-US" dirty="0"/>
              <a:t>Presentation Title</a:t>
            </a:r>
          </a:p>
        </p:txBody>
      </p:sp>
      <p:sp>
        <p:nvSpPr>
          <p:cNvPr id="3" name="Subtitle 2"/>
          <p:cNvSpPr>
            <a:spLocks noGrp="1"/>
          </p:cNvSpPr>
          <p:nvPr>
            <p:ph type="subTitle" idx="1" hasCustomPrompt="1"/>
          </p:nvPr>
        </p:nvSpPr>
        <p:spPr bwMode="white">
          <a:xfrm>
            <a:off x="1828800" y="3465218"/>
            <a:ext cx="8534400" cy="914400"/>
          </a:xfrm>
          <a:noFill/>
        </p:spPr>
        <p:txBody>
          <a:bodyPr>
            <a:noAutofit/>
          </a:bodyPr>
          <a:lstStyle>
            <a:lvl1pPr marL="0" indent="0" algn="ctr">
              <a:buNone/>
              <a:defRPr b="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Name of Presenter(s)</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91827" y="6278095"/>
            <a:ext cx="6236620" cy="540000"/>
          </a:xfrm>
          <a:prstGeom prst="rect">
            <a:avLst/>
          </a:prstGeom>
        </p:spPr>
      </p:pic>
      <p:cxnSp>
        <p:nvCxnSpPr>
          <p:cNvPr id="6" name="Straight Connector 5"/>
          <p:cNvCxnSpPr/>
          <p:nvPr/>
        </p:nvCxnSpPr>
        <p:spPr bwMode="auto">
          <a:xfrm>
            <a:off x="0" y="6231333"/>
            <a:ext cx="12192000" cy="0"/>
          </a:xfrm>
          <a:prstGeom prst="line">
            <a:avLst/>
          </a:prstGeom>
          <a:noFill/>
          <a:ln w="19050" cap="flat" cmpd="sng" algn="ctr">
            <a:solidFill>
              <a:schemeClr val="tx2"/>
            </a:solidFill>
            <a:prstDash val="solid"/>
            <a:round/>
            <a:headEnd type="none" w="med" len="med"/>
            <a:tailEnd type="none" w="med" len="med"/>
          </a:ln>
          <a:effectLst/>
        </p:spPr>
      </p:cxnSp>
    </p:spTree>
    <p:extLst>
      <p:ext uri="{BB962C8B-B14F-4D97-AF65-F5344CB8AC3E}">
        <p14:creationId xmlns:p14="http://schemas.microsoft.com/office/powerpoint/2010/main" val="2385583695"/>
      </p:ext>
    </p:extLst>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032000" y="2057400"/>
            <a:ext cx="4622800" cy="3505200"/>
          </a:xfrm>
        </p:spPr>
        <p:txBody>
          <a:bodyPr/>
          <a:lstStyle>
            <a:lvl1pPr>
              <a:defRPr sz="2101"/>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858000" y="2057400"/>
            <a:ext cx="4622800" cy="3505200"/>
          </a:xfrm>
        </p:spPr>
        <p:txBody>
          <a:bodyPr/>
          <a:lstStyle>
            <a:lvl1pPr>
              <a:defRPr sz="2101"/>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858244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ítulo e object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Click to edit Master title style</a:t>
            </a:r>
            <a:endParaRPr lang="en-GB"/>
          </a:p>
        </p:txBody>
      </p:sp>
      <p:sp>
        <p:nvSpPr>
          <p:cNvPr id="3" name="Marcador de Posição de Conteúdo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6"/>
          <p:cNvSpPr>
            <a:spLocks noGrp="1"/>
          </p:cNvSpPr>
          <p:nvPr>
            <p:ph type="sldNum" sz="quarter" idx="10"/>
          </p:nvPr>
        </p:nvSpPr>
        <p:spPr>
          <a:xfrm>
            <a:off x="11224685" y="6376988"/>
            <a:ext cx="357716" cy="279400"/>
          </a:xfrm>
          <a:prstGeom prst="rect">
            <a:avLst/>
          </a:prstGeom>
        </p:spPr>
        <p:txBody>
          <a:bodyPr/>
          <a:lstStyle>
            <a:lvl1pPr>
              <a:defRPr/>
            </a:lvl1pPr>
          </a:lstStyle>
          <a:p>
            <a:fld id="{21BBA26E-1211-4979-AA88-4021B26A55C9}" type="slidenum">
              <a:rPr lang="en-US" smtClean="0"/>
              <a:t>‹#›</a:t>
            </a:fld>
            <a:endParaRPr lang="en-US"/>
          </a:p>
        </p:txBody>
      </p:sp>
    </p:spTree>
    <p:extLst>
      <p:ext uri="{BB962C8B-B14F-4D97-AF65-F5344CB8AC3E}">
        <p14:creationId xmlns:p14="http://schemas.microsoft.com/office/powerpoint/2010/main" val="5609851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12303" y="56700"/>
            <a:ext cx="11553935" cy="492443"/>
          </a:xfrm>
        </p:spPr>
        <p:txBody>
          <a:bodyPr anchor="t"/>
          <a:lstStyle>
            <a:lvl1pPr>
              <a:defRPr sz="3200">
                <a:solidFill>
                  <a:schemeClr val="accent2">
                    <a:lumMod val="50000"/>
                  </a:schemeClr>
                </a:solidFill>
              </a:defRPr>
            </a:lvl1pPr>
          </a:lstStyle>
          <a:p>
            <a:r>
              <a:rPr lang="en-US" dirty="0"/>
              <a:t>Click to Edit Master Title Style</a:t>
            </a:r>
          </a:p>
        </p:txBody>
      </p:sp>
      <p:sp>
        <p:nvSpPr>
          <p:cNvPr id="5" name="Content Placeholder 4"/>
          <p:cNvSpPr>
            <a:spLocks noGrp="1"/>
          </p:cNvSpPr>
          <p:nvPr>
            <p:ph sz="quarter" idx="10"/>
          </p:nvPr>
        </p:nvSpPr>
        <p:spPr>
          <a:xfrm>
            <a:off x="275951" y="756560"/>
            <a:ext cx="11589479" cy="5529943"/>
          </a:xfrm>
        </p:spPr>
        <p:txBody>
          <a:bodyPr/>
          <a:lstStyle>
            <a:lvl1pPr>
              <a:buClr>
                <a:schemeClr val="tx2"/>
              </a:buClr>
              <a:buSzPct val="110000"/>
              <a:defRPr sz="2800">
                <a:solidFill>
                  <a:schemeClr val="tx2"/>
                </a:solidFill>
              </a:defRPr>
            </a:lvl1pPr>
            <a:lvl2pPr marL="457200" indent="-173736">
              <a:buClr>
                <a:schemeClr val="tx2"/>
              </a:buClr>
              <a:buSzPct val="80000"/>
              <a:buFont typeface="Wingdings" panose="05000000000000000000" pitchFamily="2" charset="2"/>
              <a:buChar char="§"/>
              <a:defRPr sz="2400">
                <a:solidFill>
                  <a:schemeClr val="tx2"/>
                </a:solidFill>
              </a:defRPr>
            </a:lvl2pPr>
            <a:lvl3pPr>
              <a:buClr>
                <a:schemeClr val="tx2"/>
              </a:buClr>
              <a:buSzPct val="100000"/>
              <a:defRPr sz="2000">
                <a:solidFill>
                  <a:schemeClr val="tx2"/>
                </a:solidFill>
              </a:defRPr>
            </a:lvl3pPr>
          </a:lstStyle>
          <a:p>
            <a:pPr lvl="0"/>
            <a:r>
              <a:rPr lang="en-US" smtClean="0"/>
              <a:t>Click to edit Master text styles</a:t>
            </a:r>
          </a:p>
          <a:p>
            <a:pPr lvl="1"/>
            <a:r>
              <a:rPr lang="en-US" smtClean="0"/>
              <a:t>Second level</a:t>
            </a:r>
          </a:p>
          <a:p>
            <a:pPr lvl="2"/>
            <a:r>
              <a:rPr lang="en-US" smtClean="0"/>
              <a:t>Third level</a:t>
            </a:r>
          </a:p>
        </p:txBody>
      </p:sp>
    </p:spTree>
    <p:extLst>
      <p:ext uri="{BB962C8B-B14F-4D97-AF65-F5344CB8AC3E}">
        <p14:creationId xmlns:p14="http://schemas.microsoft.com/office/powerpoint/2010/main" val="4143378891"/>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ub,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42687" y="56700"/>
            <a:ext cx="11299372" cy="492443"/>
          </a:xfrm>
        </p:spPr>
        <p:txBody>
          <a:bodyPr/>
          <a:lstStyle>
            <a:lvl1pPr>
              <a:defRPr sz="3200">
                <a:solidFill>
                  <a:schemeClr val="accent2">
                    <a:lumMod val="50000"/>
                  </a:schemeClr>
                </a:solidFill>
              </a:defRPr>
            </a:lvl1pPr>
          </a:lstStyle>
          <a:p>
            <a:r>
              <a:rPr lang="en-US" dirty="0"/>
              <a:t>Click to Edit Master Title Style</a:t>
            </a:r>
          </a:p>
        </p:txBody>
      </p:sp>
      <p:sp>
        <p:nvSpPr>
          <p:cNvPr id="8" name="Text Placeholder 7"/>
          <p:cNvSpPr>
            <a:spLocks noGrp="1"/>
          </p:cNvSpPr>
          <p:nvPr>
            <p:ph type="body" sz="quarter" idx="11" hasCustomPrompt="1"/>
          </p:nvPr>
        </p:nvSpPr>
        <p:spPr>
          <a:xfrm>
            <a:off x="442686" y="604060"/>
            <a:ext cx="11299372" cy="430887"/>
          </a:xfrm>
        </p:spPr>
        <p:txBody>
          <a:bodyPr wrap="square" anchor="t" anchorCtr="0">
            <a:spAutoFit/>
          </a:bodyPr>
          <a:lstStyle>
            <a:lvl1pPr marL="0" indent="0">
              <a:spcBef>
                <a:spcPts val="0"/>
              </a:spcBef>
              <a:spcAft>
                <a:spcPts val="0"/>
              </a:spcAft>
              <a:buNone/>
              <a:defRPr sz="2800" i="1">
                <a:solidFill>
                  <a:schemeClr val="tx2"/>
                </a:solidFill>
              </a:defRPr>
            </a:lvl1pPr>
            <a:lvl2pPr marL="0" indent="0">
              <a:buNone/>
              <a:defRPr sz="1400"/>
            </a:lvl2pPr>
            <a:lvl3pPr marL="0" indent="0">
              <a:buNone/>
              <a:defRPr sz="1400"/>
            </a:lvl3pPr>
            <a:lvl4pPr marL="0" indent="0">
              <a:buNone/>
              <a:defRPr sz="1400"/>
            </a:lvl4pPr>
            <a:lvl5pPr marL="0" indent="0">
              <a:buNone/>
              <a:defRPr sz="1400"/>
            </a:lvl5pPr>
          </a:lstStyle>
          <a:p>
            <a:pPr lvl="0"/>
            <a:r>
              <a:rPr lang="en-US" dirty="0"/>
              <a:t>Click to Edit Subtitle (optional)</a:t>
            </a:r>
          </a:p>
        </p:txBody>
      </p:sp>
      <p:sp>
        <p:nvSpPr>
          <p:cNvPr id="11" name="Content Placeholder 10"/>
          <p:cNvSpPr>
            <a:spLocks noGrp="1"/>
          </p:cNvSpPr>
          <p:nvPr>
            <p:ph sz="quarter" idx="12"/>
          </p:nvPr>
        </p:nvSpPr>
        <p:spPr>
          <a:xfrm>
            <a:off x="442687" y="1349832"/>
            <a:ext cx="11299372" cy="4936671"/>
          </a:xfrm>
        </p:spPr>
        <p:txBody>
          <a:bodyPr/>
          <a:lstStyle>
            <a:lvl1pPr>
              <a:buClr>
                <a:schemeClr val="tx2"/>
              </a:buClr>
              <a:buSzPct val="100000"/>
              <a:defRPr sz="2800">
                <a:solidFill>
                  <a:schemeClr val="tx2"/>
                </a:solidFill>
              </a:defRPr>
            </a:lvl1pPr>
            <a:lvl2pPr marL="457200" indent="-173736">
              <a:buClr>
                <a:schemeClr val="tx2"/>
              </a:buClr>
              <a:buFont typeface="Wingdings" panose="05000000000000000000" pitchFamily="2" charset="2"/>
              <a:buChar char="§"/>
              <a:defRPr sz="2400">
                <a:solidFill>
                  <a:schemeClr val="tx2"/>
                </a:solidFill>
              </a:defRPr>
            </a:lvl2pPr>
            <a:lvl3pPr>
              <a:buClr>
                <a:schemeClr val="tx2"/>
              </a:buClr>
              <a:buSzPct val="100000"/>
              <a:defRPr sz="2000">
                <a:solidFill>
                  <a:schemeClr val="tx2"/>
                </a:solidFill>
              </a:defRPr>
            </a:lvl3pPr>
          </a:lstStyle>
          <a:p>
            <a:pPr lvl="0"/>
            <a:r>
              <a:rPr lang="en-US" smtClean="0"/>
              <a:t>Click to edit Master text styles</a:t>
            </a:r>
          </a:p>
          <a:p>
            <a:pPr lvl="1"/>
            <a:r>
              <a:rPr lang="en-US" smtClean="0"/>
              <a:t>Second level</a:t>
            </a:r>
          </a:p>
          <a:p>
            <a:pPr lvl="2"/>
            <a:r>
              <a:rPr lang="en-US" smtClean="0"/>
              <a:t>Third level</a:t>
            </a:r>
          </a:p>
        </p:txBody>
      </p:sp>
    </p:spTree>
    <p:extLst>
      <p:ext uri="{BB962C8B-B14F-4D97-AF65-F5344CB8AC3E}">
        <p14:creationId xmlns:p14="http://schemas.microsoft.com/office/powerpoint/2010/main" val="2507069922"/>
      </p:ext>
    </p:extLst>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Master Title Style</a:t>
            </a:r>
          </a:p>
        </p:txBody>
      </p:sp>
    </p:spTree>
    <p:extLst>
      <p:ext uri="{BB962C8B-B14F-4D97-AF65-F5344CB8AC3E}">
        <p14:creationId xmlns:p14="http://schemas.microsoft.com/office/powerpoint/2010/main" val="1559791623"/>
      </p:ext>
    </p:extLst>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25329876"/>
      </p:ext>
    </p:extLst>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Title">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914401" y="3060742"/>
            <a:ext cx="5486400" cy="338554"/>
          </a:xfrm>
          <a:noFill/>
        </p:spPr>
        <p:txBody>
          <a:bodyPr anchor="t">
            <a:spAutoFit/>
          </a:bodyPr>
          <a:lstStyle>
            <a:lvl1pPr marL="0" indent="0" algn="l">
              <a:lnSpc>
                <a:spcPct val="100000"/>
              </a:lnSpc>
              <a:spcBef>
                <a:spcPts val="0"/>
              </a:spcBef>
              <a:spcAft>
                <a:spcPts val="0"/>
              </a:spcAft>
              <a:buNone/>
              <a:defRPr sz="2200" b="0">
                <a:solidFill>
                  <a:schemeClr val="tx2">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Presenter(s)</a:t>
            </a:r>
          </a:p>
        </p:txBody>
      </p:sp>
      <p:sp>
        <p:nvSpPr>
          <p:cNvPr id="2" name="Title 1"/>
          <p:cNvSpPr>
            <a:spLocks noGrp="1"/>
          </p:cNvSpPr>
          <p:nvPr>
            <p:ph type="title" hasCustomPrompt="1"/>
          </p:nvPr>
        </p:nvSpPr>
        <p:spPr>
          <a:xfrm>
            <a:off x="914400" y="1750886"/>
            <a:ext cx="5486400" cy="1169551"/>
          </a:xfrm>
        </p:spPr>
        <p:txBody>
          <a:bodyPr anchor="b">
            <a:spAutoFit/>
          </a:bodyPr>
          <a:lstStyle>
            <a:lvl1pPr algn="l" defTabSz="457200" rtl="0" eaLnBrk="1" latinLnBrk="0" hangingPunct="1">
              <a:lnSpc>
                <a:spcPct val="100000"/>
              </a:lnSpc>
              <a:spcBef>
                <a:spcPct val="0"/>
              </a:spcBef>
              <a:buNone/>
              <a:defRPr kumimoji="0" lang="en-US" sz="3800" b="1" i="0" kern="1200" cap="none" baseline="0">
                <a:solidFill>
                  <a:schemeClr val="tx1"/>
                </a:solidFill>
                <a:effectLst/>
                <a:latin typeface="+mj-lt"/>
                <a:ea typeface="+mj-ea"/>
                <a:cs typeface="Arial"/>
              </a:defRPr>
            </a:lvl1pPr>
          </a:lstStyle>
          <a:p>
            <a:r>
              <a:rPr kumimoji="0" lang="en-US" dirty="0"/>
              <a:t>Click to Edit </a:t>
            </a:r>
            <a:br>
              <a:rPr kumimoji="0" lang="en-US" dirty="0"/>
            </a:br>
            <a:r>
              <a:rPr kumimoji="0" lang="en-US" dirty="0"/>
              <a:t>Section Title</a:t>
            </a:r>
            <a:endParaRPr lang="en-US" dirty="0"/>
          </a:p>
        </p:txBody>
      </p:sp>
      <p:sp>
        <p:nvSpPr>
          <p:cNvPr id="10" name="Picture Placeholder 8"/>
          <p:cNvSpPr>
            <a:spLocks noGrp="1"/>
          </p:cNvSpPr>
          <p:nvPr>
            <p:ph type="pic" sz="quarter" idx="12" hasCustomPrompt="1"/>
          </p:nvPr>
        </p:nvSpPr>
        <p:spPr>
          <a:xfrm>
            <a:off x="7315200" y="0"/>
            <a:ext cx="4876800" cy="6428014"/>
          </a:xfrm>
          <a:prstGeom prst="rect">
            <a:avLst/>
          </a:prstGeom>
          <a:solidFill>
            <a:srgbClr val="FFFFFF"/>
          </a:solidFill>
          <a:ln>
            <a:noFill/>
          </a:ln>
        </p:spPr>
        <p:txBody>
          <a:bodyPr anchor="ctr"/>
          <a:lstStyle>
            <a:lvl1pPr marL="0" indent="0" algn="ctr">
              <a:buNone/>
              <a:defRPr sz="1800" baseline="0"/>
            </a:lvl1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sysClr val="windowText" lastClr="000000"/>
                </a:solidFill>
                <a:effectLst/>
                <a:uLnTx/>
                <a:uFillTx/>
              </a:rPr>
              <a:t>Click icon to insert Picture</a:t>
            </a:r>
          </a:p>
        </p:txBody>
      </p:sp>
    </p:spTree>
    <p:extLst>
      <p:ext uri="{BB962C8B-B14F-4D97-AF65-F5344CB8AC3E}">
        <p14:creationId xmlns:p14="http://schemas.microsoft.com/office/powerpoint/2010/main" val="3302244043"/>
      </p:ext>
    </p:extLst>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BIG word">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12286" y="1990427"/>
            <a:ext cx="10367433" cy="1477328"/>
          </a:xfrm>
        </p:spPr>
        <p:txBody>
          <a:bodyPr anchor="b"/>
          <a:lstStyle>
            <a:lvl1pPr>
              <a:spcAft>
                <a:spcPts val="0"/>
              </a:spcAft>
              <a:defRPr sz="9600" baseline="0">
                <a:solidFill>
                  <a:schemeClr val="tx1"/>
                </a:solidFill>
              </a:defRPr>
            </a:lvl1pPr>
          </a:lstStyle>
          <a:p>
            <a:r>
              <a:rPr lang="en-US" dirty="0"/>
              <a:t>BIG Word</a:t>
            </a:r>
          </a:p>
        </p:txBody>
      </p:sp>
      <p:sp>
        <p:nvSpPr>
          <p:cNvPr id="4" name="Text Placeholder 3"/>
          <p:cNvSpPr>
            <a:spLocks noGrp="1"/>
          </p:cNvSpPr>
          <p:nvPr>
            <p:ph type="body" sz="quarter" idx="10" hasCustomPrompt="1"/>
          </p:nvPr>
        </p:nvSpPr>
        <p:spPr>
          <a:xfrm>
            <a:off x="912286" y="3467757"/>
            <a:ext cx="10367433" cy="615553"/>
          </a:xfrm>
          <a:noFill/>
        </p:spPr>
        <p:txBody>
          <a:bodyPr vert="horz" wrap="square" lIns="0" tIns="0" rIns="0" bIns="0" rtlCol="0" anchor="t">
            <a:spAutoFit/>
          </a:bodyPr>
          <a:lstStyle>
            <a:lvl1pPr marL="0" indent="0">
              <a:spcAft>
                <a:spcPts val="0"/>
              </a:spcAft>
              <a:buFontTx/>
              <a:buNone/>
              <a:defRPr lang="en-US" sz="4000" b="1" baseline="0" smtClean="0">
                <a:solidFill>
                  <a:schemeClr val="tx1">
                    <a:lumMod val="50000"/>
                    <a:lumOff val="50000"/>
                  </a:schemeClr>
                </a:solidFill>
                <a:latin typeface="+mj-lt"/>
                <a:ea typeface="+mj-ea"/>
              </a:defRPr>
            </a:lvl1pPr>
            <a:lvl2pPr>
              <a:defRPr lang="en-US" smtClean="0"/>
            </a:lvl2pPr>
            <a:lvl3pPr>
              <a:defRPr lang="en-US" smtClean="0"/>
            </a:lvl3pPr>
            <a:lvl4pPr>
              <a:defRPr lang="en-US" smtClean="0"/>
            </a:lvl4pPr>
            <a:lvl5pPr>
              <a:defRPr lang="en-US"/>
            </a:lvl5pPr>
          </a:lstStyle>
          <a:p>
            <a:pPr lvl="0">
              <a:spcBef>
                <a:spcPct val="0"/>
              </a:spcBef>
              <a:buNone/>
            </a:pPr>
            <a:r>
              <a:rPr lang="en-US" dirty="0"/>
              <a:t>Smaller word</a:t>
            </a:r>
          </a:p>
        </p:txBody>
      </p:sp>
    </p:spTree>
    <p:extLst>
      <p:ext uri="{BB962C8B-B14F-4D97-AF65-F5344CB8AC3E}">
        <p14:creationId xmlns:p14="http://schemas.microsoft.com/office/powerpoint/2010/main" val="2727750349"/>
      </p:ext>
    </p:extLst>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Quot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12283" y="4639290"/>
            <a:ext cx="10060516" cy="461665"/>
          </a:xfrm>
        </p:spPr>
        <p:txBody>
          <a:bodyPr anchor="b"/>
          <a:lstStyle>
            <a:lvl1pPr>
              <a:spcAft>
                <a:spcPts val="0"/>
              </a:spcAft>
              <a:defRPr sz="3000" b="0" baseline="0">
                <a:solidFill>
                  <a:schemeClr val="tx2"/>
                </a:solidFill>
              </a:defRPr>
            </a:lvl1pPr>
          </a:lstStyle>
          <a:p>
            <a:r>
              <a:rPr lang="en-US" dirty="0"/>
              <a:t>“Quote”</a:t>
            </a:r>
          </a:p>
        </p:txBody>
      </p:sp>
      <p:sp>
        <p:nvSpPr>
          <p:cNvPr id="4" name="Text Placeholder 3"/>
          <p:cNvSpPr>
            <a:spLocks noGrp="1"/>
          </p:cNvSpPr>
          <p:nvPr>
            <p:ph type="body" sz="quarter" idx="10" hasCustomPrompt="1"/>
          </p:nvPr>
        </p:nvSpPr>
        <p:spPr>
          <a:xfrm>
            <a:off x="912283" y="5697071"/>
            <a:ext cx="10060516" cy="400110"/>
          </a:xfrm>
          <a:noFill/>
        </p:spPr>
        <p:txBody>
          <a:bodyPr vert="horz" wrap="square" lIns="0" tIns="0" rIns="0" bIns="0" rtlCol="0" anchor="t">
            <a:spAutoFit/>
          </a:bodyPr>
          <a:lstStyle>
            <a:lvl1pPr marL="0" indent="0" algn="r">
              <a:spcAft>
                <a:spcPts val="0"/>
              </a:spcAft>
              <a:buFontTx/>
              <a:buNone/>
              <a:defRPr lang="en-US" sz="2600" b="0" baseline="0" smtClean="0">
                <a:solidFill>
                  <a:schemeClr val="accent2">
                    <a:lumMod val="50000"/>
                  </a:schemeClr>
                </a:solidFill>
                <a:latin typeface="+mj-lt"/>
                <a:ea typeface="+mj-ea"/>
              </a:defRPr>
            </a:lvl1pPr>
            <a:lvl2pPr>
              <a:defRPr lang="en-US" smtClean="0"/>
            </a:lvl2pPr>
            <a:lvl3pPr>
              <a:defRPr lang="en-US" smtClean="0"/>
            </a:lvl3pPr>
            <a:lvl4pPr>
              <a:defRPr lang="en-US" smtClean="0"/>
            </a:lvl4pPr>
            <a:lvl5pPr>
              <a:defRPr lang="en-US"/>
            </a:lvl5pPr>
          </a:lstStyle>
          <a:p>
            <a:pPr lvl="0">
              <a:spcBef>
                <a:spcPct val="0"/>
              </a:spcBef>
            </a:pPr>
            <a:r>
              <a:rPr lang="en-US" dirty="0"/>
              <a:t>Name</a:t>
            </a:r>
          </a:p>
        </p:txBody>
      </p:sp>
    </p:spTree>
    <p:extLst>
      <p:ext uri="{BB962C8B-B14F-4D97-AF65-F5344CB8AC3E}">
        <p14:creationId xmlns:p14="http://schemas.microsoft.com/office/powerpoint/2010/main" val="2259239207"/>
      </p:ext>
    </p:extLst>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369332"/>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91" indent="0">
              <a:buNone/>
              <a:defRPr sz="1500" b="1"/>
            </a:lvl2pPr>
            <a:lvl3pPr marL="685983" indent="0">
              <a:buNone/>
              <a:defRPr sz="1350" b="1"/>
            </a:lvl3pPr>
            <a:lvl4pPr marL="1028974" indent="0">
              <a:buNone/>
              <a:defRPr sz="1200" b="1"/>
            </a:lvl4pPr>
            <a:lvl5pPr marL="1371966" indent="0">
              <a:buNone/>
              <a:defRPr sz="1200" b="1"/>
            </a:lvl5pPr>
            <a:lvl6pPr marL="1714957" indent="0">
              <a:buNone/>
              <a:defRPr sz="1200" b="1"/>
            </a:lvl6pPr>
            <a:lvl7pPr marL="2057949" indent="0">
              <a:buNone/>
              <a:defRPr sz="1200" b="1"/>
            </a:lvl7pPr>
            <a:lvl8pPr marL="2400940" indent="0">
              <a:buNone/>
              <a:defRPr sz="1200" b="1"/>
            </a:lvl8pPr>
            <a:lvl9pPr marL="2743932"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1800" b="1"/>
            </a:lvl1pPr>
            <a:lvl2pPr marL="342991" indent="0">
              <a:buNone/>
              <a:defRPr sz="1500" b="1"/>
            </a:lvl2pPr>
            <a:lvl3pPr marL="685983" indent="0">
              <a:buNone/>
              <a:defRPr sz="1350" b="1"/>
            </a:lvl3pPr>
            <a:lvl4pPr marL="1028974" indent="0">
              <a:buNone/>
              <a:defRPr sz="1200" b="1"/>
            </a:lvl4pPr>
            <a:lvl5pPr marL="1371966" indent="0">
              <a:buNone/>
              <a:defRPr sz="1200" b="1"/>
            </a:lvl5pPr>
            <a:lvl6pPr marL="1714957" indent="0">
              <a:buNone/>
              <a:defRPr sz="1200" b="1"/>
            </a:lvl6pPr>
            <a:lvl7pPr marL="2057949" indent="0">
              <a:buNone/>
              <a:defRPr sz="1200" b="1"/>
            </a:lvl7pPr>
            <a:lvl8pPr marL="2400940" indent="0">
              <a:buNone/>
              <a:defRPr sz="1200" b="1"/>
            </a:lvl8pPr>
            <a:lvl9pPr marL="2743932"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64969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7200" y="56697"/>
            <a:ext cx="12091912" cy="369332"/>
          </a:xfrm>
          <a:prstGeom prst="rect">
            <a:avLst/>
          </a:prstGeom>
          <a:noFill/>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7200" y="598715"/>
            <a:ext cx="12091912" cy="5709557"/>
          </a:xfrm>
          <a:prstGeom prst="rect">
            <a:avLst/>
          </a:prstGeom>
          <a:noFill/>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p:txBody>
      </p:sp>
      <p:pic>
        <p:nvPicPr>
          <p:cNvPr id="4" name="Picture 3"/>
          <p:cNvPicPr>
            <a:picLocks noChangeAspect="1"/>
          </p:cNvPicPr>
          <p:nvPr/>
        </p:nvPicPr>
        <p:blipFill>
          <a:blip r:embed="rId13"/>
          <a:stretch>
            <a:fillRect/>
          </a:stretch>
        </p:blipFill>
        <p:spPr>
          <a:xfrm>
            <a:off x="37201" y="6440808"/>
            <a:ext cx="3789891" cy="328149"/>
          </a:xfrm>
          <a:prstGeom prst="rect">
            <a:avLst/>
          </a:prstGeom>
        </p:spPr>
      </p:pic>
      <p:cxnSp>
        <p:nvCxnSpPr>
          <p:cNvPr id="8" name="Straight Connector 7"/>
          <p:cNvCxnSpPr/>
          <p:nvPr/>
        </p:nvCxnSpPr>
        <p:spPr bwMode="auto">
          <a:xfrm>
            <a:off x="0" y="6308270"/>
            <a:ext cx="12192000" cy="0"/>
          </a:xfrm>
          <a:prstGeom prst="line">
            <a:avLst/>
          </a:prstGeom>
          <a:noFill/>
          <a:ln w="19050" cap="flat" cmpd="sng" algn="ctr">
            <a:solidFill>
              <a:schemeClr val="tx2"/>
            </a:solidFill>
            <a:prstDash val="solid"/>
            <a:round/>
            <a:headEnd type="none" w="med" len="med"/>
            <a:tailEnd type="none" w="med" len="med"/>
          </a:ln>
          <a:effectLst/>
        </p:spPr>
      </p:cxnSp>
    </p:spTree>
    <p:extLst>
      <p:ext uri="{BB962C8B-B14F-4D97-AF65-F5344CB8AC3E}">
        <p14:creationId xmlns:p14="http://schemas.microsoft.com/office/powerpoint/2010/main" val="42380137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med">
    <p:fade/>
  </p:transition>
  <p:txStyles>
    <p:titleStyle>
      <a:lvl1pPr algn="l" defTabSz="457200" rtl="0" eaLnBrk="1" latinLnBrk="0" hangingPunct="1">
        <a:lnSpc>
          <a:spcPct val="100000"/>
        </a:lnSpc>
        <a:spcBef>
          <a:spcPct val="0"/>
        </a:spcBef>
        <a:buNone/>
        <a:defRPr sz="2400" b="1" kern="1200">
          <a:solidFill>
            <a:schemeClr val="accent2">
              <a:lumMod val="50000"/>
            </a:schemeClr>
          </a:solidFill>
          <a:latin typeface="+mj-lt"/>
          <a:ea typeface="+mj-ea"/>
          <a:cs typeface="Arial"/>
        </a:defRPr>
      </a:lvl1pPr>
    </p:titleStyle>
    <p:bodyStyle>
      <a:lvl1pPr marL="176213" indent="-176213" algn="l" defTabSz="457200" rtl="0" eaLnBrk="1" latinLnBrk="0" hangingPunct="1">
        <a:lnSpc>
          <a:spcPct val="100000"/>
        </a:lnSpc>
        <a:spcBef>
          <a:spcPts val="300"/>
        </a:spcBef>
        <a:spcAft>
          <a:spcPts val="600"/>
        </a:spcAft>
        <a:buClr>
          <a:schemeClr val="accent4">
            <a:lumMod val="60000"/>
            <a:lumOff val="40000"/>
          </a:schemeClr>
        </a:buClr>
        <a:buSzPct val="80000"/>
        <a:buFont typeface="Arial"/>
        <a:buChar char="•"/>
        <a:defRPr sz="2000" b="1" kern="1200">
          <a:solidFill>
            <a:schemeClr val="tx2"/>
          </a:solidFill>
          <a:latin typeface="+mn-lt"/>
          <a:ea typeface="+mn-ea"/>
          <a:cs typeface="Arial"/>
        </a:defRPr>
      </a:lvl1pPr>
      <a:lvl2pPr marL="457200" indent="-173736" algn="l" defTabSz="457200" rtl="0" eaLnBrk="1" latinLnBrk="0" hangingPunct="1">
        <a:lnSpc>
          <a:spcPct val="100000"/>
        </a:lnSpc>
        <a:spcBef>
          <a:spcPts val="0"/>
        </a:spcBef>
        <a:spcAft>
          <a:spcPts val="600"/>
        </a:spcAft>
        <a:buClr>
          <a:schemeClr val="accent4">
            <a:lumMod val="60000"/>
            <a:lumOff val="40000"/>
          </a:schemeClr>
        </a:buClr>
        <a:buSzPct val="80000"/>
        <a:buFont typeface="Lucida Grande"/>
        <a:buChar char="-"/>
        <a:defRPr sz="1800" b="1" kern="1200">
          <a:solidFill>
            <a:schemeClr val="tx2"/>
          </a:solidFill>
          <a:latin typeface="+mn-lt"/>
          <a:ea typeface="+mn-ea"/>
          <a:cs typeface="Arial"/>
        </a:defRPr>
      </a:lvl2pPr>
      <a:lvl3pPr marL="795528" indent="-173736" algn="l" defTabSz="457200" rtl="0" eaLnBrk="1" latinLnBrk="0" hangingPunct="1">
        <a:lnSpc>
          <a:spcPct val="100000"/>
        </a:lnSpc>
        <a:spcBef>
          <a:spcPts val="0"/>
        </a:spcBef>
        <a:spcAft>
          <a:spcPts val="600"/>
        </a:spcAft>
        <a:buClr>
          <a:schemeClr val="accent4">
            <a:lumMod val="60000"/>
            <a:lumOff val="40000"/>
          </a:schemeClr>
        </a:buClr>
        <a:buSzPct val="80000"/>
        <a:buFont typeface="Lucida Grande"/>
        <a:buChar char="-"/>
        <a:defRPr sz="1600" b="1" kern="1200">
          <a:solidFill>
            <a:schemeClr val="tx2"/>
          </a:solidFill>
          <a:latin typeface="+mn-lt"/>
          <a:ea typeface="+mn-ea"/>
          <a:cs typeface="Arial"/>
        </a:defRPr>
      </a:lvl3pPr>
      <a:lvl4pPr marL="1216152" indent="-173736" algn="l" defTabSz="457200" rtl="0" eaLnBrk="1" latinLnBrk="0" hangingPunct="1">
        <a:lnSpc>
          <a:spcPts val="1800"/>
        </a:lnSpc>
        <a:spcBef>
          <a:spcPts val="0"/>
        </a:spcBef>
        <a:spcAft>
          <a:spcPts val="600"/>
        </a:spcAft>
        <a:buClr>
          <a:schemeClr val="accent4">
            <a:lumMod val="60000"/>
            <a:lumOff val="40000"/>
          </a:schemeClr>
        </a:buClr>
        <a:buSzPct val="80000"/>
        <a:buFont typeface="Lucida Grande"/>
        <a:buChar char="-"/>
        <a:defRPr sz="1400" b="1" kern="1200">
          <a:solidFill>
            <a:schemeClr val="tx1"/>
          </a:solidFill>
          <a:latin typeface="+mn-lt"/>
          <a:ea typeface="+mn-ea"/>
          <a:cs typeface="Arial"/>
        </a:defRPr>
      </a:lvl4pPr>
      <a:lvl5pPr marL="1546225" indent="-176213" algn="l" defTabSz="457200" rtl="0" eaLnBrk="1" latinLnBrk="0" hangingPunct="1">
        <a:lnSpc>
          <a:spcPts val="1900"/>
        </a:lnSpc>
        <a:spcBef>
          <a:spcPts val="0"/>
        </a:spcBef>
        <a:spcAft>
          <a:spcPts val="600"/>
        </a:spcAft>
        <a:buClr>
          <a:schemeClr val="accent4">
            <a:lumMod val="60000"/>
            <a:lumOff val="40000"/>
          </a:schemeClr>
        </a:buClr>
        <a:buSzPct val="80000"/>
        <a:buFont typeface="Lucida Grande"/>
        <a:buChar char="-"/>
        <a:defRPr lang="en-US" sz="1400" b="1" kern="1200" dirty="0">
          <a:solidFill>
            <a:schemeClr val="tx1"/>
          </a:solidFill>
          <a:latin typeface="+mn-lt"/>
          <a:ea typeface="+mn-ea"/>
          <a:cs typeface="Arial"/>
        </a:defRPr>
      </a:lvl5pPr>
      <a:lvl6pPr marL="1773238" indent="-177800" algn="l" defTabSz="401638" rtl="0" eaLnBrk="1" latinLnBrk="0" hangingPunct="1">
        <a:lnSpc>
          <a:spcPts val="1700"/>
        </a:lnSpc>
        <a:spcBef>
          <a:spcPts val="300"/>
        </a:spcBef>
        <a:spcAft>
          <a:spcPts val="300"/>
        </a:spcAft>
        <a:buSzPct val="80000"/>
        <a:buFont typeface="Lucida Grande"/>
        <a:buChar char="-"/>
        <a:tabLst>
          <a:tab pos="1484313" algn="l"/>
        </a:tabLst>
        <a:defRPr sz="1400" b="1" kern="1200">
          <a:solidFill>
            <a:schemeClr val="tx1"/>
          </a:solidFill>
          <a:latin typeface="Arial"/>
          <a:ea typeface="+mn-ea"/>
          <a:cs typeface="Arial"/>
        </a:defRPr>
      </a:lvl6pPr>
      <a:lvl7pPr marL="2062163" indent="-176213" algn="l" defTabSz="457200" rtl="0" eaLnBrk="1" latinLnBrk="0" hangingPunct="1">
        <a:lnSpc>
          <a:spcPts val="1700"/>
        </a:lnSpc>
        <a:spcBef>
          <a:spcPts val="300"/>
        </a:spcBef>
        <a:spcAft>
          <a:spcPts val="300"/>
        </a:spcAft>
        <a:buSzPct val="80000"/>
        <a:buFont typeface="Lucida Grande"/>
        <a:buChar char="-"/>
        <a:defRPr sz="1400" b="1" kern="1200">
          <a:solidFill>
            <a:schemeClr val="tx1"/>
          </a:solidFill>
          <a:latin typeface="Arial"/>
          <a:ea typeface="+mn-ea"/>
          <a:cs typeface="Arial"/>
        </a:defRPr>
      </a:lvl7pPr>
      <a:lvl8pPr marL="2286000" indent="-173038" algn="l" defTabSz="457200" rtl="0" eaLnBrk="1" latinLnBrk="0" hangingPunct="1">
        <a:lnSpc>
          <a:spcPts val="1700"/>
        </a:lnSpc>
        <a:spcBef>
          <a:spcPts val="300"/>
        </a:spcBef>
        <a:spcAft>
          <a:spcPts val="300"/>
        </a:spcAft>
        <a:buSzPct val="80000"/>
        <a:buFont typeface="Lucida Grande"/>
        <a:buChar char="-"/>
        <a:defRPr sz="1400" b="1" kern="1200">
          <a:solidFill>
            <a:schemeClr val="tx1"/>
          </a:solidFill>
          <a:latin typeface="Arial"/>
          <a:ea typeface="+mn-ea"/>
          <a:cs typeface="Arial"/>
        </a:defRPr>
      </a:lvl8pPr>
      <a:lvl9pPr marL="2452688" indent="-163513" algn="l" defTabSz="457200" rtl="0" eaLnBrk="1" latinLnBrk="0" hangingPunct="1">
        <a:lnSpc>
          <a:spcPts val="1700"/>
        </a:lnSpc>
        <a:spcBef>
          <a:spcPts val="300"/>
        </a:spcBef>
        <a:spcAft>
          <a:spcPts val="300"/>
        </a:spcAft>
        <a:buSzPct val="80000"/>
        <a:buFont typeface="Lucida Grande"/>
        <a:buChar char="-"/>
        <a:defRPr sz="1400" b="1" kern="1200">
          <a:solidFill>
            <a:schemeClr val="tx1"/>
          </a:solidFill>
          <a:latin typeface="Arial"/>
          <a:ea typeface="+mn-ea"/>
          <a:cs typeface="Arial"/>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41" name="Marcador de Posição do Número do Diapositivo 20"/>
          <p:cNvSpPr>
            <a:spLocks noGrp="1"/>
          </p:cNvSpPr>
          <p:nvPr>
            <p:ph type="sldNum" sz="quarter" idx="4294967295"/>
          </p:nvPr>
        </p:nvSpPr>
        <p:spPr>
          <a:xfrm>
            <a:off x="11844338" y="6380163"/>
            <a:ext cx="347662" cy="269875"/>
          </a:xfrm>
          <a:prstGeom prst="rect">
            <a:avLst/>
          </a:prstGeom>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400000"/>
                <a:headEnd/>
                <a:tailEnd/>
              </a14:hiddenLine>
            </a:ext>
          </a:extLst>
        </p:spPr>
        <p:txBody>
          <a:bodyPr/>
          <a:lstStyle>
            <a:lvl1pPr>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9pPr>
          </a:lstStyle>
          <a:p>
            <a:endParaRPr lang="en-US" altLang="fr-FR">
              <a:solidFill>
                <a:srgbClr val="888888"/>
              </a:solidFill>
              <a:latin typeface="Helvetica" panose="020B0604020202020204" pitchFamily="34" charset="0"/>
              <a:cs typeface="Helvetica" panose="020B0604020202020204" pitchFamily="34" charset="0"/>
              <a:sym typeface="Helvetica" panose="020B0604020202020204" pitchFamily="34" charset="0"/>
            </a:endParaRPr>
          </a:p>
          <a:p>
            <a:fld id="{B01BFE31-AD30-4F55-A4E4-CE7B450CF237}" type="slidenum">
              <a:rPr lang="en-US" altLang="fr-FR">
                <a:solidFill>
                  <a:srgbClr val="888888"/>
                </a:solidFill>
                <a:latin typeface="Helvetica" panose="020B0604020202020204" pitchFamily="34" charset="0"/>
                <a:cs typeface="Helvetica" panose="020B0604020202020204" pitchFamily="34" charset="0"/>
                <a:sym typeface="Helvetica" panose="020B0604020202020204" pitchFamily="34" charset="0"/>
              </a:rPr>
              <a:pPr/>
              <a:t>1</a:t>
            </a:fld>
            <a:endParaRPr lang="en-US" altLang="fr-FR">
              <a:solidFill>
                <a:srgbClr val="888888"/>
              </a:solidFill>
              <a:latin typeface="Helvetica" panose="020B0604020202020204" pitchFamily="34" charset="0"/>
              <a:cs typeface="Helvetica" panose="020B0604020202020204" pitchFamily="34" charset="0"/>
              <a:sym typeface="Helvetica" panose="020B0604020202020204" pitchFamily="34" charset="0"/>
            </a:endParaRPr>
          </a:p>
        </p:txBody>
      </p:sp>
      <p:sp>
        <p:nvSpPr>
          <p:cNvPr id="23" name="Rectangle 1"/>
          <p:cNvSpPr>
            <a:spLocks/>
          </p:cNvSpPr>
          <p:nvPr/>
        </p:nvSpPr>
        <p:spPr bwMode="auto">
          <a:xfrm>
            <a:off x="0" y="0"/>
            <a:ext cx="12192000" cy="6848954"/>
          </a:xfrm>
          <a:prstGeom prst="rect">
            <a:avLst/>
          </a:prstGeom>
          <a:solidFill>
            <a:srgbClr val="0B5784"/>
          </a:solidFill>
          <a:ln>
            <a:noFill/>
          </a:ln>
          <a:extLst>
            <a:ext uri="{91240B29-F687-4f45-9708-019B960494DF}">
              <a14:hiddenLine xmlns="" xmlns:a14="http://schemas.microsoft.com/office/drawing/2010/main" w="12700">
                <a:solidFill>
                  <a:srgbClr val="000000"/>
                </a:solidFill>
                <a:miter lim="400000"/>
                <a:headEnd/>
                <a:tailEnd/>
              </a14:hiddenLine>
            </a:ext>
          </a:extLst>
        </p:spPr>
        <p:txBody>
          <a:bodyPr lIns="45720" rIns="45720"/>
          <a:lstStyle>
            <a:lvl1pPr>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9pPr>
          </a:lstStyle>
          <a:p>
            <a:pPr eaLnBrk="1"/>
            <a:endParaRPr lang="fr-FR" altLang="fr-FR"/>
          </a:p>
        </p:txBody>
      </p:sp>
      <p:sp>
        <p:nvSpPr>
          <p:cNvPr id="24" name="Rectangle 3"/>
          <p:cNvSpPr>
            <a:spLocks/>
          </p:cNvSpPr>
          <p:nvPr/>
        </p:nvSpPr>
        <p:spPr bwMode="auto">
          <a:xfrm>
            <a:off x="10363954" y="266802"/>
            <a:ext cx="977889" cy="41549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400000"/>
                <a:headEnd/>
                <a:tailEnd/>
              </a14:hiddenLine>
            </a:ext>
          </a:extLst>
        </p:spPr>
        <p:txBody>
          <a:bodyPr wrap="square" lIns="0" tIns="0" rIns="0" bIns="0">
            <a:spAutoFit/>
          </a:bodyPr>
          <a:lstStyle>
            <a:lvl1pPr indent="127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9pPr>
          </a:lstStyle>
          <a:p>
            <a:pPr eaLnBrk="1"/>
            <a:r>
              <a:rPr lang="en-US" altLang="fr-FR" sz="2700" b="1" dirty="0" smtClean="0">
                <a:solidFill>
                  <a:srgbClr val="FFFFFF"/>
                </a:solidFill>
                <a:latin typeface="Times New Roman" panose="02020603050405020304" pitchFamily="18" charset="0"/>
                <a:cs typeface="Times New Roman" panose="02020603050405020304" pitchFamily="18" charset="0"/>
                <a:sym typeface="Times New Roman" panose="02020603050405020304" pitchFamily="18" charset="0"/>
              </a:rPr>
              <a:t>ECA</a:t>
            </a:r>
            <a:endParaRPr lang="en-US" altLang="fr-FR" sz="2700" b="1" dirty="0">
              <a:solidFill>
                <a:srgbClr val="FFFFFF"/>
              </a:solidFill>
              <a:latin typeface="Times New Roman" panose="02020603050405020304" pitchFamily="18" charset="0"/>
              <a:cs typeface="Times New Roman" panose="02020603050405020304" pitchFamily="18" charset="0"/>
              <a:sym typeface="Times New Roman" panose="02020603050405020304" pitchFamily="18" charset="0"/>
            </a:endParaRPr>
          </a:p>
        </p:txBody>
      </p:sp>
      <p:sp>
        <p:nvSpPr>
          <p:cNvPr id="25" name="Rectangle 4" descr="image2.png"/>
          <p:cNvSpPr>
            <a:spLocks/>
          </p:cNvSpPr>
          <p:nvPr/>
        </p:nvSpPr>
        <p:spPr bwMode="auto">
          <a:xfrm>
            <a:off x="9594216" y="256514"/>
            <a:ext cx="741634" cy="460709"/>
          </a:xfrm>
          <a:prstGeom prst="rect">
            <a:avLst/>
          </a:prstGeom>
          <a:blipFill dpi="0" rotWithShape="0">
            <a:blip r:embed="rId2"/>
            <a:srcRect/>
            <a:stretch>
              <a:fillRect/>
            </a:stretch>
          </a:blipFill>
          <a:ln>
            <a:noFill/>
          </a:ln>
          <a:extLst>
            <a:ext uri="{91240B29-F687-4f45-9708-019B960494DF}">
              <a14:hiddenLine xmlns="" xmlns:a14="http://schemas.microsoft.com/office/drawing/2010/main" w="12700">
                <a:solidFill>
                  <a:srgbClr val="000000"/>
                </a:solidFill>
                <a:miter lim="400000"/>
                <a:headEnd/>
                <a:tailEnd/>
              </a14:hiddenLine>
            </a:ext>
          </a:extLst>
        </p:spPr>
        <p:txBody>
          <a:bodyPr lIns="45720" rIns="45720"/>
          <a:lstStyle>
            <a:lvl1pPr>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9pPr>
          </a:lstStyle>
          <a:p>
            <a:pPr eaLnBrk="1"/>
            <a:endParaRPr lang="fr-FR" altLang="fr-FR"/>
          </a:p>
        </p:txBody>
      </p:sp>
      <p:sp>
        <p:nvSpPr>
          <p:cNvPr id="26" name="Rectangle 5"/>
          <p:cNvSpPr txBox="1">
            <a:spLocks noChangeArrowheads="1"/>
          </p:cNvSpPr>
          <p:nvPr/>
        </p:nvSpPr>
        <p:spPr>
          <a:xfrm>
            <a:off x="4540796" y="966083"/>
            <a:ext cx="7583325" cy="2133100"/>
          </a:xfrm>
          <a:prstGeom prst="rect">
            <a:avLst/>
          </a:prstGeom>
        </p:spPr>
        <p:txBody>
          <a:bodyPr vert="horz" lIns="91440" tIns="45720" rIns="91440" bIns="45720" rtlCol="0" anchor="b">
            <a:normAutofit fontScale="850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indent="12700">
              <a:lnSpc>
                <a:spcPct val="104000"/>
              </a:lnSpc>
            </a:pPr>
            <a:r>
              <a:rPr lang="en-US" altLang="fr-FR" sz="4400" b="1" dirty="0" smtClean="0">
                <a:solidFill>
                  <a:schemeClr val="accent6">
                    <a:lumMod val="20000"/>
                    <a:lumOff val="80000"/>
                  </a:schemeClr>
                </a:solidFill>
                <a:ea typeface="Lato" panose="020F0502020204030203" pitchFamily="34" charset="0"/>
                <a:cs typeface="Lato" panose="020F0502020204030203" pitchFamily="34" charset="0"/>
                <a:sym typeface="Lato" panose="020F0502020204030203" pitchFamily="34" charset="0"/>
              </a:rPr>
              <a:t>Innovation </a:t>
            </a:r>
            <a:r>
              <a:rPr lang="en-US" altLang="fr-FR" sz="4400" b="1" dirty="0" err="1" smtClean="0">
                <a:solidFill>
                  <a:schemeClr val="accent6">
                    <a:lumMod val="20000"/>
                    <a:lumOff val="80000"/>
                  </a:schemeClr>
                </a:solidFill>
                <a:ea typeface="Lato" panose="020F0502020204030203" pitchFamily="34" charset="0"/>
                <a:cs typeface="Lato" panose="020F0502020204030203" pitchFamily="34" charset="0"/>
                <a:sym typeface="Lato" panose="020F0502020204030203" pitchFamily="34" charset="0"/>
              </a:rPr>
              <a:t>dans</a:t>
            </a:r>
            <a:r>
              <a:rPr lang="en-US" altLang="fr-FR" sz="4400" b="1" dirty="0" smtClean="0">
                <a:solidFill>
                  <a:schemeClr val="accent6">
                    <a:lumMod val="20000"/>
                    <a:lumOff val="80000"/>
                  </a:schemeClr>
                </a:solidFill>
                <a:ea typeface="Lato" panose="020F0502020204030203" pitchFamily="34" charset="0"/>
                <a:cs typeface="Lato" panose="020F0502020204030203" pitchFamily="34" charset="0"/>
                <a:sym typeface="Lato" panose="020F0502020204030203" pitchFamily="34" charset="0"/>
              </a:rPr>
              <a:t> la production </a:t>
            </a:r>
            <a:r>
              <a:rPr lang="en-US" altLang="fr-FR" sz="4400" b="1" dirty="0" err="1" smtClean="0">
                <a:solidFill>
                  <a:schemeClr val="accent6">
                    <a:lumMod val="20000"/>
                    <a:lumOff val="80000"/>
                  </a:schemeClr>
                </a:solidFill>
                <a:ea typeface="Lato" panose="020F0502020204030203" pitchFamily="34" charset="0"/>
                <a:cs typeface="Lato" panose="020F0502020204030203" pitchFamily="34" charset="0"/>
                <a:sym typeface="Lato" panose="020F0502020204030203" pitchFamily="34" charset="0"/>
              </a:rPr>
              <a:t>statistique</a:t>
            </a:r>
            <a:r>
              <a:rPr lang="en-US" altLang="fr-FR" sz="4400" b="1" dirty="0" smtClean="0">
                <a:solidFill>
                  <a:schemeClr val="accent6">
                    <a:lumMod val="20000"/>
                    <a:lumOff val="80000"/>
                  </a:schemeClr>
                </a:solidFill>
                <a:ea typeface="Lato" panose="020F0502020204030203" pitchFamily="34" charset="0"/>
                <a:cs typeface="Lato" panose="020F0502020204030203" pitchFamily="34" charset="0"/>
                <a:sym typeface="Lato" panose="020F0502020204030203" pitchFamily="34" charset="0"/>
              </a:rPr>
              <a:t> en </a:t>
            </a:r>
            <a:r>
              <a:rPr lang="en-US" altLang="fr-FR" sz="4400" b="1" dirty="0" err="1" smtClean="0">
                <a:solidFill>
                  <a:schemeClr val="accent6">
                    <a:lumMod val="20000"/>
                    <a:lumOff val="80000"/>
                  </a:schemeClr>
                </a:solidFill>
                <a:ea typeface="Lato" panose="020F0502020204030203" pitchFamily="34" charset="0"/>
                <a:cs typeface="Lato" panose="020F0502020204030203" pitchFamily="34" charset="0"/>
                <a:sym typeface="Lato" panose="020F0502020204030203" pitchFamily="34" charset="0"/>
              </a:rPr>
              <a:t>Afrique</a:t>
            </a:r>
            <a:r>
              <a:rPr lang="en-US" altLang="fr-FR" sz="4400" b="1" dirty="0">
                <a:solidFill>
                  <a:schemeClr val="accent6">
                    <a:lumMod val="20000"/>
                    <a:lumOff val="80000"/>
                  </a:schemeClr>
                </a:solidFill>
                <a:ea typeface="Lato" panose="020F0502020204030203" pitchFamily="34" charset="0"/>
                <a:cs typeface="Lato" panose="020F0502020204030203" pitchFamily="34" charset="0"/>
                <a:sym typeface="Lato" panose="020F0502020204030203" pitchFamily="34" charset="0"/>
              </a:rPr>
              <a:t>: </a:t>
            </a:r>
            <a:endParaRPr lang="en-US" altLang="fr-FR" sz="4400" b="1" dirty="0" smtClean="0">
              <a:solidFill>
                <a:schemeClr val="accent6">
                  <a:lumMod val="20000"/>
                  <a:lumOff val="80000"/>
                </a:schemeClr>
              </a:solidFill>
              <a:ea typeface="Lato" panose="020F0502020204030203" pitchFamily="34" charset="0"/>
              <a:cs typeface="Lato" panose="020F0502020204030203" pitchFamily="34" charset="0"/>
              <a:sym typeface="Lato" panose="020F0502020204030203" pitchFamily="34" charset="0"/>
            </a:endParaRPr>
          </a:p>
          <a:p>
            <a:pPr indent="12700">
              <a:lnSpc>
                <a:spcPct val="104000"/>
              </a:lnSpc>
            </a:pPr>
            <a:r>
              <a:rPr lang="en-US" altLang="fr-FR" sz="4400" b="1" dirty="0" err="1" smtClean="0">
                <a:solidFill>
                  <a:schemeClr val="accent6">
                    <a:lumMod val="20000"/>
                    <a:lumOff val="80000"/>
                  </a:schemeClr>
                </a:solidFill>
                <a:ea typeface="Lato" panose="020F0502020204030203" pitchFamily="34" charset="0"/>
                <a:cs typeface="Lato" panose="020F0502020204030203" pitchFamily="34" charset="0"/>
                <a:sym typeface="Lato" panose="020F0502020204030203" pitchFamily="34" charset="0"/>
              </a:rPr>
              <a:t>Études</a:t>
            </a:r>
            <a:r>
              <a:rPr lang="en-US" altLang="fr-FR" sz="4400" b="1" dirty="0" smtClean="0">
                <a:solidFill>
                  <a:schemeClr val="accent6">
                    <a:lumMod val="20000"/>
                    <a:lumOff val="80000"/>
                  </a:schemeClr>
                </a:solidFill>
                <a:ea typeface="Lato" panose="020F0502020204030203" pitchFamily="34" charset="0"/>
                <a:cs typeface="Lato" panose="020F0502020204030203" pitchFamily="34" charset="0"/>
                <a:sym typeface="Lato" panose="020F0502020204030203" pitchFamily="34" charset="0"/>
              </a:rPr>
              <a:t> </a:t>
            </a:r>
            <a:r>
              <a:rPr lang="en-US" altLang="fr-FR" sz="4400" b="1" dirty="0">
                <a:solidFill>
                  <a:schemeClr val="accent6">
                    <a:lumMod val="20000"/>
                    <a:lumOff val="80000"/>
                  </a:schemeClr>
                </a:solidFill>
                <a:ea typeface="Lato" panose="020F0502020204030203" pitchFamily="34" charset="0"/>
                <a:cs typeface="Lato" panose="020F0502020204030203" pitchFamily="34" charset="0"/>
                <a:sym typeface="Lato" panose="020F0502020204030203" pitchFamily="34" charset="0"/>
              </a:rPr>
              <a:t>de </a:t>
            </a:r>
            <a:r>
              <a:rPr lang="en-US" altLang="fr-FR" sz="4400" b="1" dirty="0" err="1">
                <a:solidFill>
                  <a:schemeClr val="accent6">
                    <a:lumMod val="20000"/>
                    <a:lumOff val="80000"/>
                  </a:schemeClr>
                </a:solidFill>
                <a:ea typeface="Lato" panose="020F0502020204030203" pitchFamily="34" charset="0"/>
                <a:cs typeface="Lato" panose="020F0502020204030203" pitchFamily="34" charset="0"/>
                <a:sym typeface="Lato" panose="020F0502020204030203" pitchFamily="34" charset="0"/>
              </a:rPr>
              <a:t>cas</a:t>
            </a:r>
            <a:r>
              <a:rPr lang="en-US" altLang="fr-FR" sz="4400" b="1" dirty="0">
                <a:solidFill>
                  <a:schemeClr val="accent6">
                    <a:lumMod val="20000"/>
                    <a:lumOff val="80000"/>
                  </a:schemeClr>
                </a:solidFill>
                <a:ea typeface="Lato" panose="020F0502020204030203" pitchFamily="34" charset="0"/>
                <a:cs typeface="Lato" panose="020F0502020204030203" pitchFamily="34" charset="0"/>
                <a:sym typeface="Lato" panose="020F0502020204030203" pitchFamily="34" charset="0"/>
              </a:rPr>
              <a:t> </a:t>
            </a:r>
            <a:r>
              <a:rPr lang="en-US" altLang="fr-FR" sz="4400" b="1" dirty="0" err="1" smtClean="0">
                <a:solidFill>
                  <a:schemeClr val="accent6">
                    <a:lumMod val="20000"/>
                    <a:lumOff val="80000"/>
                  </a:schemeClr>
                </a:solidFill>
                <a:ea typeface="Lato" panose="020F0502020204030203" pitchFamily="34" charset="0"/>
                <a:cs typeface="Lato" panose="020F0502020204030203" pitchFamily="34" charset="0"/>
                <a:sym typeface="Lato" panose="020F0502020204030203" pitchFamily="34" charset="0"/>
              </a:rPr>
              <a:t>sélectionnés</a:t>
            </a:r>
            <a:endParaRPr lang="en-US" altLang="fr-FR" sz="4400" b="1" dirty="0">
              <a:solidFill>
                <a:schemeClr val="accent6">
                  <a:lumMod val="20000"/>
                  <a:lumOff val="80000"/>
                </a:schemeClr>
              </a:solidFill>
              <a:ea typeface="Lato" panose="020F0502020204030203" pitchFamily="34" charset="0"/>
              <a:cs typeface="Lato" panose="020F0502020204030203" pitchFamily="34" charset="0"/>
              <a:sym typeface="Lato" panose="020F0502020204030203" pitchFamily="34" charset="0"/>
            </a:endParaRPr>
          </a:p>
        </p:txBody>
      </p:sp>
      <p:sp>
        <p:nvSpPr>
          <p:cNvPr id="27" name="Rectangle 6"/>
          <p:cNvSpPr>
            <a:spLocks/>
          </p:cNvSpPr>
          <p:nvPr/>
        </p:nvSpPr>
        <p:spPr bwMode="auto">
          <a:xfrm>
            <a:off x="5653862" y="4873370"/>
            <a:ext cx="4938750" cy="5360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400000"/>
                <a:headEnd/>
                <a:tailEnd/>
              </a14:hiddenLine>
            </a:ext>
          </a:extLst>
        </p:spPr>
        <p:txBody>
          <a:bodyPr wrap="square" lIns="0" tIns="0" rIns="0" bIns="0">
            <a:spAutoFit/>
          </a:bodyPr>
          <a:lstStyle>
            <a:lvl1pPr indent="127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9pPr>
          </a:lstStyle>
          <a:p>
            <a:pPr algn="ctr" eaLnBrk="1">
              <a:spcBef>
                <a:spcPts val="100"/>
              </a:spcBef>
            </a:pPr>
            <a:r>
              <a:rPr lang="en-US" altLang="fr-FR" sz="1700" dirty="0" smtClean="0">
                <a:solidFill>
                  <a:srgbClr val="FFFFFF"/>
                </a:solidFill>
                <a:latin typeface="Lato" panose="020F0502020204030203" pitchFamily="34" charset="0"/>
                <a:sym typeface="Lato" panose="020F0502020204030203" pitchFamily="34" charset="0"/>
              </a:rPr>
              <a:t>Léandre </a:t>
            </a:r>
            <a:r>
              <a:rPr lang="en-US" altLang="fr-FR" sz="1700" dirty="0" err="1" smtClean="0">
                <a:solidFill>
                  <a:srgbClr val="FFFFFF"/>
                </a:solidFill>
                <a:latin typeface="Lato" panose="020F0502020204030203" pitchFamily="34" charset="0"/>
                <a:sym typeface="Lato" panose="020F0502020204030203" pitchFamily="34" charset="0"/>
              </a:rPr>
              <a:t>Ngogang</a:t>
            </a:r>
            <a:r>
              <a:rPr lang="en-US" altLang="fr-FR" sz="1700" dirty="0" smtClean="0">
                <a:solidFill>
                  <a:srgbClr val="FFFFFF"/>
                </a:solidFill>
                <a:latin typeface="Lato" panose="020F0502020204030203" pitchFamily="34" charset="0"/>
                <a:sym typeface="Lato" panose="020F0502020204030203" pitchFamily="34" charset="0"/>
              </a:rPr>
              <a:t> </a:t>
            </a:r>
          </a:p>
          <a:p>
            <a:pPr algn="ctr" eaLnBrk="1">
              <a:spcBef>
                <a:spcPts val="100"/>
              </a:spcBef>
            </a:pPr>
            <a:r>
              <a:rPr lang="en-GB" altLang="fr-FR" sz="1700" dirty="0" smtClean="0">
                <a:solidFill>
                  <a:srgbClr val="FFFFFF"/>
                </a:solidFill>
                <a:latin typeface="Lato" panose="020F0502020204030203" pitchFamily="34" charset="0"/>
                <a:sym typeface="Lato" panose="020F0502020204030203" pitchFamily="34" charset="0"/>
              </a:rPr>
              <a:t>African Centre for Statistics</a:t>
            </a:r>
            <a:endParaRPr lang="en-US" altLang="fr-FR" sz="1700" dirty="0">
              <a:solidFill>
                <a:srgbClr val="FFFFFF"/>
              </a:solidFill>
              <a:latin typeface="Lato" panose="020F0502020204030203" pitchFamily="34" charset="0"/>
              <a:sym typeface="Lato" panose="020F0502020204030203" pitchFamily="34" charset="0"/>
            </a:endParaRPr>
          </a:p>
        </p:txBody>
      </p:sp>
      <p:sp>
        <p:nvSpPr>
          <p:cNvPr id="28" name="Rectangle 7"/>
          <p:cNvSpPr>
            <a:spLocks/>
          </p:cNvSpPr>
          <p:nvPr/>
        </p:nvSpPr>
        <p:spPr bwMode="auto">
          <a:xfrm>
            <a:off x="4674437" y="6160211"/>
            <a:ext cx="5157831" cy="261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400000"/>
                <a:headEnd/>
                <a:tailEnd/>
              </a14:hiddenLine>
            </a:ext>
          </a:extLst>
        </p:spPr>
        <p:txBody>
          <a:bodyPr wrap="square" lIns="0" tIns="0" rIns="0" bIns="0">
            <a:spAutoFit/>
          </a:bodyPr>
          <a:lstStyle>
            <a:lvl1pPr marL="187325" indent="36195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9pPr>
          </a:lstStyle>
          <a:p>
            <a:pPr algn="r"/>
            <a:r>
              <a:rPr lang="en-US" altLang="fr-FR" sz="1700" b="1" dirty="0" err="1" smtClean="0">
                <a:solidFill>
                  <a:srgbClr val="FFFFFF"/>
                </a:solidFill>
                <a:latin typeface="Lato" panose="020F0502020204030203" pitchFamily="34" charset="0"/>
                <a:sym typeface="Lato" panose="020F0502020204030203" pitchFamily="34" charset="0"/>
              </a:rPr>
              <a:t>Mahe</a:t>
            </a:r>
            <a:r>
              <a:rPr lang="en-US" altLang="fr-FR" sz="1700" b="1" dirty="0" smtClean="0">
                <a:solidFill>
                  <a:srgbClr val="FFFFFF"/>
                </a:solidFill>
                <a:latin typeface="Lato" panose="020F0502020204030203" pitchFamily="34" charset="0"/>
                <a:sym typeface="Lato" panose="020F0502020204030203" pitchFamily="34" charset="0"/>
              </a:rPr>
              <a:t>, Seychelles, 26 </a:t>
            </a:r>
            <a:r>
              <a:rPr lang="en-US" altLang="fr-FR" sz="1700" b="1" dirty="0" err="1" smtClean="0">
                <a:solidFill>
                  <a:srgbClr val="FFFFFF"/>
                </a:solidFill>
                <a:latin typeface="Lato" panose="020F0502020204030203" pitchFamily="34" charset="0"/>
                <a:sym typeface="Lato" panose="020F0502020204030203" pitchFamily="34" charset="0"/>
              </a:rPr>
              <a:t>octobre</a:t>
            </a:r>
            <a:r>
              <a:rPr lang="en-US" altLang="fr-FR" sz="1700" b="1" dirty="0" smtClean="0">
                <a:solidFill>
                  <a:srgbClr val="FFFFFF"/>
                </a:solidFill>
                <a:latin typeface="Lato" panose="020F0502020204030203" pitchFamily="34" charset="0"/>
                <a:sym typeface="Lato" panose="020F0502020204030203" pitchFamily="34" charset="0"/>
              </a:rPr>
              <a:t> 2017</a:t>
            </a:r>
            <a:endParaRPr lang="en-US" altLang="fr-FR" sz="1700" b="1" dirty="0">
              <a:solidFill>
                <a:srgbClr val="FFFFFF"/>
              </a:solidFill>
              <a:latin typeface="Lato" panose="020F0502020204030203" pitchFamily="34" charset="0"/>
              <a:sym typeface="Lato" panose="020F0502020204030203" pitchFamily="34" charset="0"/>
            </a:endParaRPr>
          </a:p>
        </p:txBody>
      </p:sp>
      <p:sp>
        <p:nvSpPr>
          <p:cNvPr id="29" name="AutoShape 8"/>
          <p:cNvSpPr>
            <a:spLocks/>
          </p:cNvSpPr>
          <p:nvPr/>
        </p:nvSpPr>
        <p:spPr bwMode="auto">
          <a:xfrm>
            <a:off x="663576" y="3260933"/>
            <a:ext cx="3666966" cy="511350"/>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155" y="0"/>
                </a:moveTo>
                <a:lnTo>
                  <a:pt x="1445" y="0"/>
                </a:lnTo>
                <a:lnTo>
                  <a:pt x="1185" y="172"/>
                </a:lnTo>
                <a:lnTo>
                  <a:pt x="941" y="669"/>
                </a:lnTo>
                <a:lnTo>
                  <a:pt x="716" y="1460"/>
                </a:lnTo>
                <a:lnTo>
                  <a:pt x="514" y="2514"/>
                </a:lnTo>
                <a:lnTo>
                  <a:pt x="340" y="3803"/>
                </a:lnTo>
                <a:lnTo>
                  <a:pt x="197" y="5295"/>
                </a:lnTo>
                <a:lnTo>
                  <a:pt x="90" y="6961"/>
                </a:lnTo>
                <a:lnTo>
                  <a:pt x="23" y="8770"/>
                </a:lnTo>
                <a:lnTo>
                  <a:pt x="0" y="10692"/>
                </a:lnTo>
                <a:lnTo>
                  <a:pt x="0" y="10908"/>
                </a:lnTo>
                <a:lnTo>
                  <a:pt x="23" y="12830"/>
                </a:lnTo>
                <a:lnTo>
                  <a:pt x="90" y="14639"/>
                </a:lnTo>
                <a:lnTo>
                  <a:pt x="197" y="16304"/>
                </a:lnTo>
                <a:lnTo>
                  <a:pt x="340" y="17797"/>
                </a:lnTo>
                <a:lnTo>
                  <a:pt x="514" y="19085"/>
                </a:lnTo>
                <a:lnTo>
                  <a:pt x="716" y="20140"/>
                </a:lnTo>
                <a:lnTo>
                  <a:pt x="941" y="20931"/>
                </a:lnTo>
                <a:lnTo>
                  <a:pt x="1185" y="21428"/>
                </a:lnTo>
                <a:lnTo>
                  <a:pt x="1445" y="21600"/>
                </a:lnTo>
                <a:lnTo>
                  <a:pt x="20155" y="21600"/>
                </a:lnTo>
                <a:lnTo>
                  <a:pt x="20415" y="21428"/>
                </a:lnTo>
                <a:lnTo>
                  <a:pt x="20659" y="20931"/>
                </a:lnTo>
                <a:lnTo>
                  <a:pt x="20884" y="20140"/>
                </a:lnTo>
                <a:lnTo>
                  <a:pt x="21086" y="19085"/>
                </a:lnTo>
                <a:lnTo>
                  <a:pt x="21260" y="17797"/>
                </a:lnTo>
                <a:lnTo>
                  <a:pt x="21403" y="16304"/>
                </a:lnTo>
                <a:lnTo>
                  <a:pt x="21510" y="14639"/>
                </a:lnTo>
                <a:lnTo>
                  <a:pt x="21577" y="12830"/>
                </a:lnTo>
                <a:lnTo>
                  <a:pt x="21600" y="10908"/>
                </a:lnTo>
                <a:lnTo>
                  <a:pt x="21600" y="10692"/>
                </a:lnTo>
                <a:lnTo>
                  <a:pt x="21577" y="8770"/>
                </a:lnTo>
                <a:lnTo>
                  <a:pt x="21510" y="6961"/>
                </a:lnTo>
                <a:lnTo>
                  <a:pt x="21403" y="5295"/>
                </a:lnTo>
                <a:lnTo>
                  <a:pt x="21260" y="3803"/>
                </a:lnTo>
                <a:lnTo>
                  <a:pt x="21086" y="2514"/>
                </a:lnTo>
                <a:lnTo>
                  <a:pt x="20884" y="1460"/>
                </a:lnTo>
                <a:lnTo>
                  <a:pt x="20659" y="669"/>
                </a:lnTo>
                <a:lnTo>
                  <a:pt x="20415" y="172"/>
                </a:lnTo>
                <a:lnTo>
                  <a:pt x="20155" y="0"/>
                </a:lnTo>
                <a:close/>
              </a:path>
            </a:pathLst>
          </a:custGeom>
          <a:solidFill>
            <a:srgbClr val="0A7CB8"/>
          </a:solidFill>
          <a:ln>
            <a:noFill/>
          </a:ln>
          <a:extLst>
            <a:ext uri="{91240B29-F687-4f45-9708-019B960494DF}">
              <a14:hiddenLine xmlns=""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30" name="AutoShape 9"/>
          <p:cNvSpPr>
            <a:spLocks/>
          </p:cNvSpPr>
          <p:nvPr/>
        </p:nvSpPr>
        <p:spPr bwMode="auto">
          <a:xfrm>
            <a:off x="1004887" y="3876883"/>
            <a:ext cx="2646457" cy="511350"/>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9597" y="0"/>
                </a:moveTo>
                <a:lnTo>
                  <a:pt x="2003" y="0"/>
                </a:lnTo>
                <a:lnTo>
                  <a:pt x="1643" y="172"/>
                </a:lnTo>
                <a:lnTo>
                  <a:pt x="1304" y="669"/>
                </a:lnTo>
                <a:lnTo>
                  <a:pt x="992" y="1460"/>
                </a:lnTo>
                <a:lnTo>
                  <a:pt x="713" y="2514"/>
                </a:lnTo>
                <a:lnTo>
                  <a:pt x="471" y="3803"/>
                </a:lnTo>
                <a:lnTo>
                  <a:pt x="274" y="5295"/>
                </a:lnTo>
                <a:lnTo>
                  <a:pt x="125" y="6961"/>
                </a:lnTo>
                <a:lnTo>
                  <a:pt x="32" y="8770"/>
                </a:lnTo>
                <a:lnTo>
                  <a:pt x="0" y="10692"/>
                </a:lnTo>
                <a:lnTo>
                  <a:pt x="0" y="10908"/>
                </a:lnTo>
                <a:lnTo>
                  <a:pt x="32" y="12830"/>
                </a:lnTo>
                <a:lnTo>
                  <a:pt x="125" y="14639"/>
                </a:lnTo>
                <a:lnTo>
                  <a:pt x="274" y="16304"/>
                </a:lnTo>
                <a:lnTo>
                  <a:pt x="471" y="17797"/>
                </a:lnTo>
                <a:lnTo>
                  <a:pt x="713" y="19085"/>
                </a:lnTo>
                <a:lnTo>
                  <a:pt x="992" y="20140"/>
                </a:lnTo>
                <a:lnTo>
                  <a:pt x="1304" y="20931"/>
                </a:lnTo>
                <a:lnTo>
                  <a:pt x="1643" y="21428"/>
                </a:lnTo>
                <a:lnTo>
                  <a:pt x="2003" y="21600"/>
                </a:lnTo>
                <a:lnTo>
                  <a:pt x="19597" y="21600"/>
                </a:lnTo>
                <a:lnTo>
                  <a:pt x="19957" y="21428"/>
                </a:lnTo>
                <a:lnTo>
                  <a:pt x="20296" y="20931"/>
                </a:lnTo>
                <a:lnTo>
                  <a:pt x="20608" y="20140"/>
                </a:lnTo>
                <a:lnTo>
                  <a:pt x="20887" y="19085"/>
                </a:lnTo>
                <a:lnTo>
                  <a:pt x="21129" y="17797"/>
                </a:lnTo>
                <a:lnTo>
                  <a:pt x="21327" y="16304"/>
                </a:lnTo>
                <a:lnTo>
                  <a:pt x="21475" y="14639"/>
                </a:lnTo>
                <a:lnTo>
                  <a:pt x="21568" y="12830"/>
                </a:lnTo>
                <a:lnTo>
                  <a:pt x="21600" y="10908"/>
                </a:lnTo>
                <a:lnTo>
                  <a:pt x="21600" y="10692"/>
                </a:lnTo>
                <a:lnTo>
                  <a:pt x="21568" y="8770"/>
                </a:lnTo>
                <a:lnTo>
                  <a:pt x="21475" y="6961"/>
                </a:lnTo>
                <a:lnTo>
                  <a:pt x="21327" y="5295"/>
                </a:lnTo>
                <a:lnTo>
                  <a:pt x="21129" y="3803"/>
                </a:lnTo>
                <a:lnTo>
                  <a:pt x="20887" y="2514"/>
                </a:lnTo>
                <a:lnTo>
                  <a:pt x="20608" y="1460"/>
                </a:lnTo>
                <a:lnTo>
                  <a:pt x="20296" y="669"/>
                </a:lnTo>
                <a:lnTo>
                  <a:pt x="19957" y="172"/>
                </a:lnTo>
                <a:lnTo>
                  <a:pt x="19597" y="0"/>
                </a:lnTo>
                <a:close/>
              </a:path>
            </a:pathLst>
          </a:custGeom>
          <a:solidFill>
            <a:srgbClr val="0A7CB8"/>
          </a:solidFill>
          <a:ln>
            <a:noFill/>
          </a:ln>
          <a:extLst>
            <a:ext uri="{91240B29-F687-4f45-9708-019B960494DF}">
              <a14:hiddenLine xmlns=""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31" name="AutoShape 10"/>
          <p:cNvSpPr>
            <a:spLocks/>
          </p:cNvSpPr>
          <p:nvPr/>
        </p:nvSpPr>
        <p:spPr bwMode="auto">
          <a:xfrm>
            <a:off x="1166813" y="4554783"/>
            <a:ext cx="2760367" cy="509763"/>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9681" y="0"/>
                </a:moveTo>
                <a:lnTo>
                  <a:pt x="1919" y="0"/>
                </a:lnTo>
                <a:lnTo>
                  <a:pt x="1574" y="172"/>
                </a:lnTo>
                <a:lnTo>
                  <a:pt x="1250" y="669"/>
                </a:lnTo>
                <a:lnTo>
                  <a:pt x="951" y="1460"/>
                </a:lnTo>
                <a:lnTo>
                  <a:pt x="683" y="2514"/>
                </a:lnTo>
                <a:lnTo>
                  <a:pt x="451" y="3803"/>
                </a:lnTo>
                <a:lnTo>
                  <a:pt x="262" y="5295"/>
                </a:lnTo>
                <a:lnTo>
                  <a:pt x="120" y="6961"/>
                </a:lnTo>
                <a:lnTo>
                  <a:pt x="31" y="8770"/>
                </a:lnTo>
                <a:lnTo>
                  <a:pt x="0" y="10692"/>
                </a:lnTo>
                <a:lnTo>
                  <a:pt x="0" y="10908"/>
                </a:lnTo>
                <a:lnTo>
                  <a:pt x="31" y="12830"/>
                </a:lnTo>
                <a:lnTo>
                  <a:pt x="120" y="14639"/>
                </a:lnTo>
                <a:lnTo>
                  <a:pt x="262" y="16304"/>
                </a:lnTo>
                <a:lnTo>
                  <a:pt x="451" y="17797"/>
                </a:lnTo>
                <a:lnTo>
                  <a:pt x="683" y="19085"/>
                </a:lnTo>
                <a:lnTo>
                  <a:pt x="951" y="20140"/>
                </a:lnTo>
                <a:lnTo>
                  <a:pt x="1250" y="20931"/>
                </a:lnTo>
                <a:lnTo>
                  <a:pt x="1574" y="21428"/>
                </a:lnTo>
                <a:lnTo>
                  <a:pt x="1919" y="21600"/>
                </a:lnTo>
                <a:lnTo>
                  <a:pt x="19681" y="21600"/>
                </a:lnTo>
                <a:lnTo>
                  <a:pt x="20026" y="21420"/>
                </a:lnTo>
                <a:lnTo>
                  <a:pt x="20350" y="20904"/>
                </a:lnTo>
                <a:lnTo>
                  <a:pt x="20649" y="20084"/>
                </a:lnTo>
                <a:lnTo>
                  <a:pt x="20917" y="18995"/>
                </a:lnTo>
                <a:lnTo>
                  <a:pt x="21149" y="17671"/>
                </a:lnTo>
                <a:lnTo>
                  <a:pt x="21338" y="16144"/>
                </a:lnTo>
                <a:lnTo>
                  <a:pt x="21480" y="14450"/>
                </a:lnTo>
                <a:lnTo>
                  <a:pt x="21569" y="12621"/>
                </a:lnTo>
                <a:lnTo>
                  <a:pt x="21600" y="10692"/>
                </a:lnTo>
                <a:lnTo>
                  <a:pt x="21569" y="8770"/>
                </a:lnTo>
                <a:lnTo>
                  <a:pt x="21480" y="6961"/>
                </a:lnTo>
                <a:lnTo>
                  <a:pt x="21338" y="5295"/>
                </a:lnTo>
                <a:lnTo>
                  <a:pt x="21149" y="3803"/>
                </a:lnTo>
                <a:lnTo>
                  <a:pt x="20917" y="2514"/>
                </a:lnTo>
                <a:lnTo>
                  <a:pt x="20649" y="1460"/>
                </a:lnTo>
                <a:lnTo>
                  <a:pt x="20350" y="669"/>
                </a:lnTo>
                <a:lnTo>
                  <a:pt x="20026" y="172"/>
                </a:lnTo>
                <a:lnTo>
                  <a:pt x="19681" y="0"/>
                </a:lnTo>
                <a:close/>
              </a:path>
            </a:pathLst>
          </a:custGeom>
          <a:solidFill>
            <a:srgbClr val="0A7CB8"/>
          </a:solidFill>
          <a:ln>
            <a:noFill/>
          </a:ln>
          <a:extLst>
            <a:ext uri="{91240B29-F687-4f45-9708-019B960494DF}">
              <a14:hiddenLine xmlns=""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32" name="AutoShape 11"/>
          <p:cNvSpPr>
            <a:spLocks/>
          </p:cNvSpPr>
          <p:nvPr/>
        </p:nvSpPr>
        <p:spPr bwMode="auto">
          <a:xfrm>
            <a:off x="1166814" y="5240583"/>
            <a:ext cx="2104994" cy="509763"/>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9083" y="0"/>
                </a:moveTo>
                <a:lnTo>
                  <a:pt x="2517" y="0"/>
                </a:lnTo>
                <a:lnTo>
                  <a:pt x="2065" y="172"/>
                </a:lnTo>
                <a:lnTo>
                  <a:pt x="1639" y="669"/>
                </a:lnTo>
                <a:lnTo>
                  <a:pt x="1247" y="1460"/>
                </a:lnTo>
                <a:lnTo>
                  <a:pt x="895" y="2514"/>
                </a:lnTo>
                <a:lnTo>
                  <a:pt x="592" y="3803"/>
                </a:lnTo>
                <a:lnTo>
                  <a:pt x="344" y="5295"/>
                </a:lnTo>
                <a:lnTo>
                  <a:pt x="157" y="6961"/>
                </a:lnTo>
                <a:lnTo>
                  <a:pt x="41" y="8770"/>
                </a:lnTo>
                <a:lnTo>
                  <a:pt x="0" y="10692"/>
                </a:lnTo>
                <a:lnTo>
                  <a:pt x="0" y="10908"/>
                </a:lnTo>
                <a:lnTo>
                  <a:pt x="41" y="12830"/>
                </a:lnTo>
                <a:lnTo>
                  <a:pt x="157" y="14639"/>
                </a:lnTo>
                <a:lnTo>
                  <a:pt x="344" y="16304"/>
                </a:lnTo>
                <a:lnTo>
                  <a:pt x="592" y="17797"/>
                </a:lnTo>
                <a:lnTo>
                  <a:pt x="895" y="19085"/>
                </a:lnTo>
                <a:lnTo>
                  <a:pt x="1247" y="20140"/>
                </a:lnTo>
                <a:lnTo>
                  <a:pt x="1639" y="20931"/>
                </a:lnTo>
                <a:lnTo>
                  <a:pt x="2065" y="21428"/>
                </a:lnTo>
                <a:lnTo>
                  <a:pt x="2517" y="21600"/>
                </a:lnTo>
                <a:lnTo>
                  <a:pt x="19083" y="21600"/>
                </a:lnTo>
                <a:lnTo>
                  <a:pt x="19535" y="21428"/>
                </a:lnTo>
                <a:lnTo>
                  <a:pt x="19961" y="20931"/>
                </a:lnTo>
                <a:lnTo>
                  <a:pt x="20353" y="20140"/>
                </a:lnTo>
                <a:lnTo>
                  <a:pt x="20705" y="19085"/>
                </a:lnTo>
                <a:lnTo>
                  <a:pt x="21008" y="17797"/>
                </a:lnTo>
                <a:lnTo>
                  <a:pt x="21256" y="16304"/>
                </a:lnTo>
                <a:lnTo>
                  <a:pt x="21443" y="14639"/>
                </a:lnTo>
                <a:lnTo>
                  <a:pt x="21559" y="12830"/>
                </a:lnTo>
                <a:lnTo>
                  <a:pt x="21600" y="10908"/>
                </a:lnTo>
                <a:lnTo>
                  <a:pt x="21600" y="10692"/>
                </a:lnTo>
                <a:lnTo>
                  <a:pt x="21559" y="8770"/>
                </a:lnTo>
                <a:lnTo>
                  <a:pt x="21443" y="6961"/>
                </a:lnTo>
                <a:lnTo>
                  <a:pt x="21256" y="5295"/>
                </a:lnTo>
                <a:lnTo>
                  <a:pt x="21008" y="3803"/>
                </a:lnTo>
                <a:lnTo>
                  <a:pt x="20705" y="2514"/>
                </a:lnTo>
                <a:lnTo>
                  <a:pt x="20353" y="1460"/>
                </a:lnTo>
                <a:lnTo>
                  <a:pt x="19961" y="669"/>
                </a:lnTo>
                <a:lnTo>
                  <a:pt x="19535" y="172"/>
                </a:lnTo>
                <a:lnTo>
                  <a:pt x="19083" y="0"/>
                </a:lnTo>
                <a:close/>
              </a:path>
            </a:pathLst>
          </a:custGeom>
          <a:solidFill>
            <a:srgbClr val="0A7CB8"/>
          </a:solidFill>
          <a:ln>
            <a:noFill/>
          </a:ln>
          <a:extLst>
            <a:ext uri="{91240B29-F687-4f45-9708-019B960494DF}">
              <a14:hiddenLine xmlns=""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33" name="AutoShape 12"/>
          <p:cNvSpPr>
            <a:spLocks/>
          </p:cNvSpPr>
          <p:nvPr/>
        </p:nvSpPr>
        <p:spPr bwMode="auto">
          <a:xfrm>
            <a:off x="1411289" y="5910471"/>
            <a:ext cx="1451182" cy="511350"/>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7948" y="0"/>
                </a:moveTo>
                <a:lnTo>
                  <a:pt x="3652" y="0"/>
                </a:lnTo>
                <a:lnTo>
                  <a:pt x="2996" y="172"/>
                </a:lnTo>
                <a:lnTo>
                  <a:pt x="2378" y="669"/>
                </a:lnTo>
                <a:lnTo>
                  <a:pt x="1809" y="1460"/>
                </a:lnTo>
                <a:lnTo>
                  <a:pt x="1299" y="2514"/>
                </a:lnTo>
                <a:lnTo>
                  <a:pt x="859" y="3803"/>
                </a:lnTo>
                <a:lnTo>
                  <a:pt x="499" y="5295"/>
                </a:lnTo>
                <a:lnTo>
                  <a:pt x="228" y="6961"/>
                </a:lnTo>
                <a:lnTo>
                  <a:pt x="59" y="8770"/>
                </a:lnTo>
                <a:lnTo>
                  <a:pt x="0" y="10692"/>
                </a:lnTo>
                <a:lnTo>
                  <a:pt x="0" y="10908"/>
                </a:lnTo>
                <a:lnTo>
                  <a:pt x="59" y="12830"/>
                </a:lnTo>
                <a:lnTo>
                  <a:pt x="228" y="14639"/>
                </a:lnTo>
                <a:lnTo>
                  <a:pt x="499" y="16304"/>
                </a:lnTo>
                <a:lnTo>
                  <a:pt x="859" y="17797"/>
                </a:lnTo>
                <a:lnTo>
                  <a:pt x="1299" y="19085"/>
                </a:lnTo>
                <a:lnTo>
                  <a:pt x="1809" y="20140"/>
                </a:lnTo>
                <a:lnTo>
                  <a:pt x="2378" y="20931"/>
                </a:lnTo>
                <a:lnTo>
                  <a:pt x="2996" y="21428"/>
                </a:lnTo>
                <a:lnTo>
                  <a:pt x="3652" y="21600"/>
                </a:lnTo>
                <a:lnTo>
                  <a:pt x="17948" y="21600"/>
                </a:lnTo>
                <a:lnTo>
                  <a:pt x="18605" y="21428"/>
                </a:lnTo>
                <a:lnTo>
                  <a:pt x="19222" y="20931"/>
                </a:lnTo>
                <a:lnTo>
                  <a:pt x="19791" y="20140"/>
                </a:lnTo>
                <a:lnTo>
                  <a:pt x="20301" y="19085"/>
                </a:lnTo>
                <a:lnTo>
                  <a:pt x="20741" y="17797"/>
                </a:lnTo>
                <a:lnTo>
                  <a:pt x="21101" y="16304"/>
                </a:lnTo>
                <a:lnTo>
                  <a:pt x="21372" y="14639"/>
                </a:lnTo>
                <a:lnTo>
                  <a:pt x="21541" y="12830"/>
                </a:lnTo>
                <a:lnTo>
                  <a:pt x="21600" y="10908"/>
                </a:lnTo>
                <a:lnTo>
                  <a:pt x="21600" y="10692"/>
                </a:lnTo>
                <a:lnTo>
                  <a:pt x="21541" y="8770"/>
                </a:lnTo>
                <a:lnTo>
                  <a:pt x="21372" y="6961"/>
                </a:lnTo>
                <a:lnTo>
                  <a:pt x="21101" y="5295"/>
                </a:lnTo>
                <a:lnTo>
                  <a:pt x="20741" y="3803"/>
                </a:lnTo>
                <a:lnTo>
                  <a:pt x="20301" y="2514"/>
                </a:lnTo>
                <a:lnTo>
                  <a:pt x="19791" y="1460"/>
                </a:lnTo>
                <a:lnTo>
                  <a:pt x="19222" y="669"/>
                </a:lnTo>
                <a:lnTo>
                  <a:pt x="18605" y="172"/>
                </a:lnTo>
                <a:lnTo>
                  <a:pt x="17948" y="0"/>
                </a:lnTo>
                <a:close/>
              </a:path>
            </a:pathLst>
          </a:custGeom>
          <a:solidFill>
            <a:srgbClr val="0A7CB8"/>
          </a:solidFill>
          <a:ln>
            <a:noFill/>
          </a:ln>
          <a:extLst>
            <a:ext uri="{91240B29-F687-4f45-9708-019B960494DF}">
              <a14:hiddenLine xmlns=""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34" name="AutoShape 13"/>
          <p:cNvSpPr>
            <a:spLocks/>
          </p:cNvSpPr>
          <p:nvPr/>
        </p:nvSpPr>
        <p:spPr bwMode="auto">
          <a:xfrm>
            <a:off x="-1" y="-12144"/>
            <a:ext cx="987741" cy="497059"/>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7873" y="0"/>
                </a:moveTo>
                <a:lnTo>
                  <a:pt x="0" y="0"/>
                </a:lnTo>
                <a:lnTo>
                  <a:pt x="0" y="21600"/>
                </a:lnTo>
                <a:lnTo>
                  <a:pt x="16243" y="21600"/>
                </a:lnTo>
                <a:lnTo>
                  <a:pt x="17206" y="21423"/>
                </a:lnTo>
                <a:lnTo>
                  <a:pt x="18112" y="20914"/>
                </a:lnTo>
                <a:lnTo>
                  <a:pt x="18947" y="20103"/>
                </a:lnTo>
                <a:lnTo>
                  <a:pt x="19694" y="19021"/>
                </a:lnTo>
                <a:lnTo>
                  <a:pt x="20340" y="17700"/>
                </a:lnTo>
                <a:lnTo>
                  <a:pt x="20869" y="16169"/>
                </a:lnTo>
                <a:lnTo>
                  <a:pt x="21265" y="14461"/>
                </a:lnTo>
                <a:lnTo>
                  <a:pt x="21514" y="12606"/>
                </a:lnTo>
                <a:lnTo>
                  <a:pt x="21600" y="10635"/>
                </a:lnTo>
                <a:lnTo>
                  <a:pt x="21600" y="10413"/>
                </a:lnTo>
                <a:lnTo>
                  <a:pt x="21514" y="8442"/>
                </a:lnTo>
                <a:lnTo>
                  <a:pt x="21265" y="6587"/>
                </a:lnTo>
                <a:lnTo>
                  <a:pt x="20869" y="4879"/>
                </a:lnTo>
                <a:lnTo>
                  <a:pt x="20340" y="3349"/>
                </a:lnTo>
                <a:lnTo>
                  <a:pt x="19694" y="2027"/>
                </a:lnTo>
                <a:lnTo>
                  <a:pt x="18947" y="945"/>
                </a:lnTo>
                <a:lnTo>
                  <a:pt x="18112" y="134"/>
                </a:lnTo>
                <a:lnTo>
                  <a:pt x="17873" y="0"/>
                </a:lnTo>
                <a:close/>
              </a:path>
            </a:pathLst>
          </a:custGeom>
          <a:solidFill>
            <a:srgbClr val="0A7CB8"/>
          </a:solidFill>
          <a:ln>
            <a:noFill/>
          </a:ln>
          <a:extLst>
            <a:ext uri="{91240B29-F687-4f45-9708-019B960494DF}">
              <a14:hiddenLine xmlns=""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35" name="AutoShape 14"/>
          <p:cNvSpPr>
            <a:spLocks/>
          </p:cNvSpPr>
          <p:nvPr/>
        </p:nvSpPr>
        <p:spPr bwMode="auto">
          <a:xfrm>
            <a:off x="1519239" y="6539285"/>
            <a:ext cx="777084" cy="309670"/>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4782" y="0"/>
                </a:moveTo>
                <a:lnTo>
                  <a:pt x="6817" y="0"/>
                </a:lnTo>
                <a:lnTo>
                  <a:pt x="5592" y="283"/>
                </a:lnTo>
                <a:lnTo>
                  <a:pt x="4439" y="1100"/>
                </a:lnTo>
                <a:lnTo>
                  <a:pt x="3377" y="2401"/>
                </a:lnTo>
                <a:lnTo>
                  <a:pt x="2425" y="4137"/>
                </a:lnTo>
                <a:lnTo>
                  <a:pt x="1603" y="6257"/>
                </a:lnTo>
                <a:lnTo>
                  <a:pt x="931" y="8712"/>
                </a:lnTo>
                <a:lnTo>
                  <a:pt x="426" y="11452"/>
                </a:lnTo>
                <a:lnTo>
                  <a:pt x="110" y="14428"/>
                </a:lnTo>
                <a:lnTo>
                  <a:pt x="0" y="17590"/>
                </a:lnTo>
                <a:lnTo>
                  <a:pt x="0" y="17946"/>
                </a:lnTo>
                <a:lnTo>
                  <a:pt x="110" y="21108"/>
                </a:lnTo>
                <a:lnTo>
                  <a:pt x="162" y="21600"/>
                </a:lnTo>
                <a:lnTo>
                  <a:pt x="21438" y="21600"/>
                </a:lnTo>
                <a:lnTo>
                  <a:pt x="21490" y="21108"/>
                </a:lnTo>
                <a:lnTo>
                  <a:pt x="21600" y="17946"/>
                </a:lnTo>
                <a:lnTo>
                  <a:pt x="21600" y="17590"/>
                </a:lnTo>
                <a:lnTo>
                  <a:pt x="21490" y="14428"/>
                </a:lnTo>
                <a:lnTo>
                  <a:pt x="21173" y="11452"/>
                </a:lnTo>
                <a:lnTo>
                  <a:pt x="20669" y="8712"/>
                </a:lnTo>
                <a:lnTo>
                  <a:pt x="19997" y="6257"/>
                </a:lnTo>
                <a:lnTo>
                  <a:pt x="19175" y="4137"/>
                </a:lnTo>
                <a:lnTo>
                  <a:pt x="18223" y="2401"/>
                </a:lnTo>
                <a:lnTo>
                  <a:pt x="17161" y="1100"/>
                </a:lnTo>
                <a:lnTo>
                  <a:pt x="16008" y="283"/>
                </a:lnTo>
                <a:lnTo>
                  <a:pt x="14782" y="0"/>
                </a:lnTo>
                <a:close/>
              </a:path>
            </a:pathLst>
          </a:custGeom>
          <a:solidFill>
            <a:srgbClr val="0A7CB8"/>
          </a:solidFill>
          <a:ln>
            <a:noFill/>
          </a:ln>
          <a:extLst>
            <a:ext uri="{91240B29-F687-4f45-9708-019B960494DF}">
              <a14:hiddenLine xmlns=""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36" name="AutoShape 15"/>
          <p:cNvSpPr>
            <a:spLocks/>
          </p:cNvSpPr>
          <p:nvPr/>
        </p:nvSpPr>
        <p:spPr bwMode="auto">
          <a:xfrm>
            <a:off x="0" y="560633"/>
            <a:ext cx="1510478" cy="509763"/>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8093" y="0"/>
                </a:moveTo>
                <a:lnTo>
                  <a:pt x="0" y="0"/>
                </a:lnTo>
                <a:lnTo>
                  <a:pt x="0" y="21600"/>
                </a:lnTo>
                <a:lnTo>
                  <a:pt x="18093" y="21600"/>
                </a:lnTo>
                <a:lnTo>
                  <a:pt x="18724" y="21428"/>
                </a:lnTo>
                <a:lnTo>
                  <a:pt x="19317" y="20931"/>
                </a:lnTo>
                <a:lnTo>
                  <a:pt x="19863" y="20140"/>
                </a:lnTo>
                <a:lnTo>
                  <a:pt x="20353" y="19085"/>
                </a:lnTo>
                <a:lnTo>
                  <a:pt x="20775" y="17797"/>
                </a:lnTo>
                <a:lnTo>
                  <a:pt x="21121" y="16304"/>
                </a:lnTo>
                <a:lnTo>
                  <a:pt x="21381" y="14639"/>
                </a:lnTo>
                <a:lnTo>
                  <a:pt x="21544" y="12830"/>
                </a:lnTo>
                <a:lnTo>
                  <a:pt x="21600" y="10908"/>
                </a:lnTo>
                <a:lnTo>
                  <a:pt x="21600" y="10692"/>
                </a:lnTo>
                <a:lnTo>
                  <a:pt x="21544" y="8770"/>
                </a:lnTo>
                <a:lnTo>
                  <a:pt x="21381" y="6961"/>
                </a:lnTo>
                <a:lnTo>
                  <a:pt x="21121" y="5295"/>
                </a:lnTo>
                <a:lnTo>
                  <a:pt x="20775" y="3803"/>
                </a:lnTo>
                <a:lnTo>
                  <a:pt x="20353" y="2514"/>
                </a:lnTo>
                <a:lnTo>
                  <a:pt x="19863" y="1460"/>
                </a:lnTo>
                <a:lnTo>
                  <a:pt x="19317" y="669"/>
                </a:lnTo>
                <a:lnTo>
                  <a:pt x="18724" y="172"/>
                </a:lnTo>
                <a:lnTo>
                  <a:pt x="18093" y="0"/>
                </a:lnTo>
                <a:close/>
              </a:path>
            </a:pathLst>
          </a:custGeom>
          <a:solidFill>
            <a:srgbClr val="0A7CB8"/>
          </a:solidFill>
          <a:ln>
            <a:noFill/>
          </a:ln>
          <a:extLst>
            <a:ext uri="{91240B29-F687-4f45-9708-019B960494DF}">
              <a14:hiddenLine xmlns=""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37" name="AutoShape 16"/>
          <p:cNvSpPr>
            <a:spLocks/>
          </p:cNvSpPr>
          <p:nvPr/>
        </p:nvSpPr>
        <p:spPr bwMode="auto">
          <a:xfrm>
            <a:off x="0" y="1225795"/>
            <a:ext cx="3014714" cy="509764"/>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9842" y="0"/>
                </a:moveTo>
                <a:lnTo>
                  <a:pt x="0" y="0"/>
                </a:lnTo>
                <a:lnTo>
                  <a:pt x="0" y="21600"/>
                </a:lnTo>
                <a:lnTo>
                  <a:pt x="19842" y="21600"/>
                </a:lnTo>
                <a:lnTo>
                  <a:pt x="20158" y="21428"/>
                </a:lnTo>
                <a:lnTo>
                  <a:pt x="20456" y="20931"/>
                </a:lnTo>
                <a:lnTo>
                  <a:pt x="20729" y="20140"/>
                </a:lnTo>
                <a:lnTo>
                  <a:pt x="20975" y="19085"/>
                </a:lnTo>
                <a:lnTo>
                  <a:pt x="21187" y="17797"/>
                </a:lnTo>
                <a:lnTo>
                  <a:pt x="21360" y="16304"/>
                </a:lnTo>
                <a:lnTo>
                  <a:pt x="21490" y="14639"/>
                </a:lnTo>
                <a:lnTo>
                  <a:pt x="21572" y="12830"/>
                </a:lnTo>
                <a:lnTo>
                  <a:pt x="21600" y="10908"/>
                </a:lnTo>
                <a:lnTo>
                  <a:pt x="21600" y="10692"/>
                </a:lnTo>
                <a:lnTo>
                  <a:pt x="21572" y="8770"/>
                </a:lnTo>
                <a:lnTo>
                  <a:pt x="21490" y="6961"/>
                </a:lnTo>
                <a:lnTo>
                  <a:pt x="21360" y="5295"/>
                </a:lnTo>
                <a:lnTo>
                  <a:pt x="21187" y="3803"/>
                </a:lnTo>
                <a:lnTo>
                  <a:pt x="20975" y="2514"/>
                </a:lnTo>
                <a:lnTo>
                  <a:pt x="20729" y="1460"/>
                </a:lnTo>
                <a:lnTo>
                  <a:pt x="20456" y="669"/>
                </a:lnTo>
                <a:lnTo>
                  <a:pt x="20158" y="172"/>
                </a:lnTo>
                <a:lnTo>
                  <a:pt x="19842" y="0"/>
                </a:lnTo>
                <a:close/>
              </a:path>
            </a:pathLst>
          </a:custGeom>
          <a:solidFill>
            <a:srgbClr val="0A7CB8"/>
          </a:solidFill>
          <a:ln>
            <a:noFill/>
          </a:ln>
          <a:extLst>
            <a:ext uri="{91240B29-F687-4f45-9708-019B960494DF}">
              <a14:hiddenLine xmlns=""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38" name="AutoShape 17"/>
          <p:cNvSpPr>
            <a:spLocks/>
          </p:cNvSpPr>
          <p:nvPr/>
        </p:nvSpPr>
        <p:spPr bwMode="auto">
          <a:xfrm>
            <a:off x="0" y="1859183"/>
            <a:ext cx="3373609" cy="509763"/>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030" y="0"/>
                </a:moveTo>
                <a:lnTo>
                  <a:pt x="0" y="0"/>
                </a:lnTo>
                <a:lnTo>
                  <a:pt x="0" y="21600"/>
                </a:lnTo>
                <a:lnTo>
                  <a:pt x="20030" y="21600"/>
                </a:lnTo>
                <a:lnTo>
                  <a:pt x="20312" y="21428"/>
                </a:lnTo>
                <a:lnTo>
                  <a:pt x="20578" y="20931"/>
                </a:lnTo>
                <a:lnTo>
                  <a:pt x="20822" y="20140"/>
                </a:lnTo>
                <a:lnTo>
                  <a:pt x="21041" y="19085"/>
                </a:lnTo>
                <a:lnTo>
                  <a:pt x="21231" y="17797"/>
                </a:lnTo>
                <a:lnTo>
                  <a:pt x="21386" y="16304"/>
                </a:lnTo>
                <a:lnTo>
                  <a:pt x="21502" y="14639"/>
                </a:lnTo>
                <a:lnTo>
                  <a:pt x="21575" y="12830"/>
                </a:lnTo>
                <a:lnTo>
                  <a:pt x="21600" y="10908"/>
                </a:lnTo>
                <a:lnTo>
                  <a:pt x="21600" y="10692"/>
                </a:lnTo>
                <a:lnTo>
                  <a:pt x="21575" y="8770"/>
                </a:lnTo>
                <a:lnTo>
                  <a:pt x="21502" y="6961"/>
                </a:lnTo>
                <a:lnTo>
                  <a:pt x="21386" y="5295"/>
                </a:lnTo>
                <a:lnTo>
                  <a:pt x="21231" y="3803"/>
                </a:lnTo>
                <a:lnTo>
                  <a:pt x="21041" y="2514"/>
                </a:lnTo>
                <a:lnTo>
                  <a:pt x="20822" y="1460"/>
                </a:lnTo>
                <a:lnTo>
                  <a:pt x="20578" y="669"/>
                </a:lnTo>
                <a:lnTo>
                  <a:pt x="20312" y="172"/>
                </a:lnTo>
                <a:lnTo>
                  <a:pt x="20030" y="0"/>
                </a:lnTo>
                <a:close/>
              </a:path>
            </a:pathLst>
          </a:custGeom>
          <a:solidFill>
            <a:srgbClr val="0A7CB8"/>
          </a:solidFill>
          <a:ln>
            <a:noFill/>
          </a:ln>
          <a:extLst>
            <a:ext uri="{91240B29-F687-4f45-9708-019B960494DF}">
              <a14:hiddenLine xmlns=""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39" name="AutoShape 18"/>
          <p:cNvSpPr>
            <a:spLocks/>
          </p:cNvSpPr>
          <p:nvPr/>
        </p:nvSpPr>
        <p:spPr bwMode="auto">
          <a:xfrm>
            <a:off x="0" y="2587833"/>
            <a:ext cx="4540796" cy="511350"/>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598" y="0"/>
                </a:moveTo>
                <a:lnTo>
                  <a:pt x="0" y="0"/>
                </a:lnTo>
                <a:lnTo>
                  <a:pt x="0" y="21600"/>
                </a:lnTo>
                <a:lnTo>
                  <a:pt x="20433" y="21600"/>
                </a:lnTo>
                <a:lnTo>
                  <a:pt x="20643" y="21428"/>
                </a:lnTo>
                <a:lnTo>
                  <a:pt x="20840" y="20931"/>
                </a:lnTo>
                <a:lnTo>
                  <a:pt x="21022" y="20140"/>
                </a:lnTo>
                <a:lnTo>
                  <a:pt x="21185" y="19085"/>
                </a:lnTo>
                <a:lnTo>
                  <a:pt x="21326" y="17797"/>
                </a:lnTo>
                <a:lnTo>
                  <a:pt x="21441" y="16304"/>
                </a:lnTo>
                <a:lnTo>
                  <a:pt x="21527" y="14639"/>
                </a:lnTo>
                <a:lnTo>
                  <a:pt x="21581" y="12830"/>
                </a:lnTo>
                <a:lnTo>
                  <a:pt x="21600" y="10908"/>
                </a:lnTo>
                <a:lnTo>
                  <a:pt x="21600" y="9184"/>
                </a:lnTo>
                <a:lnTo>
                  <a:pt x="21574" y="7078"/>
                </a:lnTo>
                <a:lnTo>
                  <a:pt x="21498" y="5145"/>
                </a:lnTo>
                <a:lnTo>
                  <a:pt x="21380" y="3440"/>
                </a:lnTo>
                <a:lnTo>
                  <a:pt x="21225" y="2018"/>
                </a:lnTo>
                <a:lnTo>
                  <a:pt x="21039" y="933"/>
                </a:lnTo>
                <a:lnTo>
                  <a:pt x="20828" y="243"/>
                </a:lnTo>
                <a:lnTo>
                  <a:pt x="20598" y="0"/>
                </a:lnTo>
                <a:close/>
              </a:path>
            </a:pathLst>
          </a:custGeom>
          <a:solidFill>
            <a:srgbClr val="0A7CB8"/>
          </a:solidFill>
          <a:ln>
            <a:noFill/>
          </a:ln>
          <a:extLst>
            <a:ext uri="{91240B29-F687-4f45-9708-019B960494DF}">
              <a14:hiddenLine xmlns=""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40" name="Rectangle 19"/>
          <p:cNvSpPr>
            <a:spLocks/>
          </p:cNvSpPr>
          <p:nvPr/>
        </p:nvSpPr>
        <p:spPr bwMode="auto">
          <a:xfrm>
            <a:off x="4441588" y="3885276"/>
            <a:ext cx="6800026" cy="38472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400000"/>
                <a:headEnd/>
                <a:tailEnd/>
              </a14:hiddenLine>
            </a:ext>
          </a:extLst>
        </p:spPr>
        <p:txBody>
          <a:bodyPr wrap="square" lIns="45720" rIns="45720">
            <a:spAutoFit/>
          </a:bodyPr>
          <a:lstStyle>
            <a:lvl1pPr indent="38735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9pPr>
          </a:lstStyle>
          <a:p>
            <a:pPr algn="r"/>
            <a:r>
              <a:rPr lang="fr-FR" altLang="fr-FR" sz="1900" b="1" dirty="0">
                <a:solidFill>
                  <a:srgbClr val="FFC000"/>
                </a:solidFill>
                <a:latin typeface="Lato" panose="020F0502020204030203" pitchFamily="34" charset="0"/>
                <a:sym typeface="Lato" panose="020F0502020204030203" pitchFamily="34" charset="0"/>
              </a:rPr>
              <a:t>Atelier </a:t>
            </a:r>
            <a:r>
              <a:rPr lang="fr-FR" altLang="fr-FR" sz="1900" b="1" dirty="0" err="1">
                <a:solidFill>
                  <a:srgbClr val="FFC000"/>
                </a:solidFill>
                <a:latin typeface="Lato" panose="020F0502020204030203" pitchFamily="34" charset="0"/>
                <a:sym typeface="Lato" panose="020F0502020204030203" pitchFamily="34" charset="0"/>
              </a:rPr>
              <a:t>sous-régional</a:t>
            </a:r>
            <a:r>
              <a:rPr lang="fr-FR" altLang="fr-FR" sz="1900" b="1" dirty="0">
                <a:solidFill>
                  <a:srgbClr val="FFC000"/>
                </a:solidFill>
                <a:latin typeface="Lato" panose="020F0502020204030203" pitchFamily="34" charset="0"/>
                <a:sym typeface="Lato" panose="020F0502020204030203" pitchFamily="34" charset="0"/>
              </a:rPr>
              <a:t> sur la désagrégation des données</a:t>
            </a:r>
            <a:endParaRPr lang="en-US" altLang="fr-FR" sz="1900" b="1" dirty="0">
              <a:solidFill>
                <a:srgbClr val="FFC000"/>
              </a:solidFill>
              <a:latin typeface="Lato" panose="020F0502020204030203" pitchFamily="34" charset="0"/>
              <a:sym typeface="Lato" panose="020F0502020204030203" pitchFamily="34" charset="0"/>
            </a:endParaRPr>
          </a:p>
        </p:txBody>
      </p:sp>
    </p:spTree>
    <p:extLst>
      <p:ext uri="{BB962C8B-B14F-4D97-AF65-F5344CB8AC3E}">
        <p14:creationId xmlns:p14="http://schemas.microsoft.com/office/powerpoint/2010/main" val="984793064"/>
      </p:ext>
    </p:extLst>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Conclusion</a:t>
            </a:r>
            <a:endParaRPr lang="en-US" dirty="0"/>
          </a:p>
        </p:txBody>
      </p:sp>
      <p:sp>
        <p:nvSpPr>
          <p:cNvPr id="3" name="Content Placeholder 2"/>
          <p:cNvSpPr>
            <a:spLocks noGrp="1"/>
          </p:cNvSpPr>
          <p:nvPr>
            <p:ph sz="quarter" idx="10"/>
          </p:nvPr>
        </p:nvSpPr>
        <p:spPr/>
        <p:txBody>
          <a:bodyPr/>
          <a:lstStyle/>
          <a:p>
            <a:r>
              <a:rPr lang="fr-FR" dirty="0" smtClean="0"/>
              <a:t>UBOS a tiré partie de d’une enquête principale qui produit un indicateurs significatif à un niveau administratif limité et à une fréquence de 5 ans en moyenne pour dériver un proxy permettant d’avoir les données à une fréquence plus réduite et pour tout découpage géographique voulu</a:t>
            </a:r>
          </a:p>
          <a:p>
            <a:r>
              <a:rPr lang="fr-FR" dirty="0" smtClean="0"/>
              <a:t>La méthode peut </a:t>
            </a:r>
            <a:r>
              <a:rPr lang="fr-FR" dirty="0"/>
              <a:t>ê</a:t>
            </a:r>
            <a:r>
              <a:rPr lang="fr-FR" dirty="0" smtClean="0"/>
              <a:t>tre discutable, mais l’objectif recherché ici est de démontrer comment on peut apporter une innovation pour répondre à la désagrégation des données.</a:t>
            </a:r>
            <a:endParaRPr lang="en-US" dirty="0"/>
          </a:p>
        </p:txBody>
      </p:sp>
    </p:spTree>
    <p:extLst>
      <p:ext uri="{BB962C8B-B14F-4D97-AF65-F5344CB8AC3E}">
        <p14:creationId xmlns:p14="http://schemas.microsoft.com/office/powerpoint/2010/main" val="4081699556"/>
      </p:ext>
    </p:extLst>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2286" y="2975313"/>
            <a:ext cx="10367433" cy="492443"/>
          </a:xfrm>
        </p:spPr>
        <p:txBody>
          <a:bodyPr/>
          <a:lstStyle/>
          <a:p>
            <a:pPr algn="ctr"/>
            <a:r>
              <a:rPr lang="fr-FR" sz="3200" dirty="0" smtClean="0"/>
              <a:t>Etude de cas 2</a:t>
            </a:r>
            <a:endParaRPr lang="en-US" sz="3200" dirty="0"/>
          </a:p>
        </p:txBody>
      </p:sp>
      <p:sp>
        <p:nvSpPr>
          <p:cNvPr id="3" name="Text Placeholder 2"/>
          <p:cNvSpPr>
            <a:spLocks noGrp="1"/>
          </p:cNvSpPr>
          <p:nvPr>
            <p:ph type="body" sz="quarter" idx="10"/>
          </p:nvPr>
        </p:nvSpPr>
        <p:spPr>
          <a:xfrm>
            <a:off x="912286" y="3467757"/>
            <a:ext cx="10367433" cy="1231106"/>
          </a:xfrm>
        </p:spPr>
        <p:txBody>
          <a:bodyPr/>
          <a:lstStyle/>
          <a:p>
            <a:pPr algn="ctr"/>
            <a:r>
              <a:rPr lang="fr-FR" dirty="0" smtClean="0"/>
              <a:t>Production des statistiques sur la criminalité</a:t>
            </a:r>
            <a:endParaRPr lang="en-US" dirty="0"/>
          </a:p>
        </p:txBody>
      </p:sp>
    </p:spTree>
    <p:extLst>
      <p:ext uri="{BB962C8B-B14F-4D97-AF65-F5344CB8AC3E}">
        <p14:creationId xmlns:p14="http://schemas.microsoft.com/office/powerpoint/2010/main" val="1048179542"/>
      </p:ext>
    </p:extLst>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Contexte</a:t>
            </a:r>
            <a:r>
              <a:rPr lang="en-GB" dirty="0" smtClean="0"/>
              <a:t> </a:t>
            </a:r>
            <a:r>
              <a:rPr lang="fr-FR" sz="1400" dirty="0" smtClean="0">
                <a:solidFill>
                  <a:srgbClr val="AAD04B">
                    <a:lumMod val="50000"/>
                  </a:srgbClr>
                </a:solidFill>
              </a:rPr>
              <a:t>1/4</a:t>
            </a:r>
            <a:endParaRPr lang="en-US" dirty="0"/>
          </a:p>
        </p:txBody>
      </p:sp>
      <p:sp>
        <p:nvSpPr>
          <p:cNvPr id="3" name="Content Placeholder 2"/>
          <p:cNvSpPr>
            <a:spLocks noGrp="1"/>
          </p:cNvSpPr>
          <p:nvPr>
            <p:ph sz="quarter" idx="10"/>
          </p:nvPr>
        </p:nvSpPr>
        <p:spPr/>
        <p:txBody>
          <a:bodyPr/>
          <a:lstStyle/>
          <a:p>
            <a:r>
              <a:rPr lang="fr-FR" dirty="0"/>
              <a:t>L'objectif de cette présentation est de montrer un exemple d'un bureau national de statistique qui va au-delà de son domaine traditionnel pour fournir des données sur un sujet spécifique et particulièrement difficile à atteindre et pour construire une collaboration pour une production statistique </a:t>
            </a:r>
            <a:r>
              <a:rPr lang="fr-FR" dirty="0" smtClean="0"/>
              <a:t>efficace</a:t>
            </a:r>
          </a:p>
          <a:p>
            <a:r>
              <a:rPr lang="fr-FR" dirty="0" smtClean="0"/>
              <a:t>L’étude de cas porte sur Statistique Afrique du Sud</a:t>
            </a:r>
            <a:endParaRPr lang="fr-FR" dirty="0"/>
          </a:p>
        </p:txBody>
      </p:sp>
    </p:spTree>
    <p:extLst>
      <p:ext uri="{BB962C8B-B14F-4D97-AF65-F5344CB8AC3E}">
        <p14:creationId xmlns:p14="http://schemas.microsoft.com/office/powerpoint/2010/main" val="1572547712"/>
      </p:ext>
    </p:extLst>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Contexte</a:t>
            </a:r>
            <a:r>
              <a:rPr lang="en-GB" dirty="0" smtClean="0"/>
              <a:t>  </a:t>
            </a:r>
            <a:r>
              <a:rPr lang="fr-FR" sz="1400" dirty="0" smtClean="0">
                <a:solidFill>
                  <a:srgbClr val="AAD04B">
                    <a:lumMod val="50000"/>
                  </a:srgbClr>
                </a:solidFill>
              </a:rPr>
              <a:t>2/4</a:t>
            </a:r>
            <a:endParaRPr lang="en-US" dirty="0"/>
          </a:p>
        </p:txBody>
      </p:sp>
      <p:sp>
        <p:nvSpPr>
          <p:cNvPr id="3" name="Content Placeholder 2"/>
          <p:cNvSpPr>
            <a:spLocks noGrp="1"/>
          </p:cNvSpPr>
          <p:nvPr>
            <p:ph sz="quarter" idx="10"/>
          </p:nvPr>
        </p:nvSpPr>
        <p:spPr/>
        <p:txBody>
          <a:bodyPr/>
          <a:lstStyle/>
          <a:p>
            <a:pPr marL="0" indent="0">
              <a:buNone/>
            </a:pPr>
            <a:r>
              <a:rPr lang="en-US" dirty="0" smtClean="0"/>
              <a:t>“</a:t>
            </a:r>
            <a:r>
              <a:rPr lang="fr-FR" i="1" dirty="0"/>
              <a:t>En 2030, les personnes vivant en Afrique du Sud se sentent en sécurité à la maison, à l'école et au travail, et elles vivent une vie communautaire sans peur. Les femmes marchent librement dans les rues et les enfants jouent en toute sécurité à l'extérieur. Le service de police est bien doté en ressources et en professionnels, doté d'agents hautement qualifiés qui valorisent leur travail, servent la communauté, protègent des vies et des biens sans discrimination, protègent la paix contre la violence et respectent les droits à l'égalité et à la justice</a:t>
            </a:r>
            <a:r>
              <a:rPr lang="en-US" dirty="0" smtClean="0"/>
              <a:t>.”</a:t>
            </a:r>
          </a:p>
          <a:p>
            <a:pPr marL="0" indent="0" algn="r">
              <a:buNone/>
            </a:pPr>
            <a:r>
              <a:rPr lang="en-US" dirty="0" smtClean="0"/>
              <a:t>The National Development Plan of South Africa, 2030</a:t>
            </a:r>
            <a:endParaRPr lang="en-US" dirty="0"/>
          </a:p>
        </p:txBody>
      </p:sp>
    </p:spTree>
    <p:extLst>
      <p:ext uri="{BB962C8B-B14F-4D97-AF65-F5344CB8AC3E}">
        <p14:creationId xmlns:p14="http://schemas.microsoft.com/office/powerpoint/2010/main" val="232335199"/>
      </p:ext>
    </p:extLst>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Contexte</a:t>
            </a:r>
            <a:r>
              <a:rPr lang="en-GB" dirty="0" smtClean="0"/>
              <a:t> </a:t>
            </a:r>
            <a:r>
              <a:rPr lang="fr-FR" sz="1400" dirty="0" smtClean="0">
                <a:solidFill>
                  <a:srgbClr val="AAD04B">
                    <a:lumMod val="50000"/>
                  </a:srgbClr>
                </a:solidFill>
              </a:rPr>
              <a:t>3/4</a:t>
            </a:r>
            <a:r>
              <a:rPr lang="en-GB" dirty="0" smtClean="0"/>
              <a:t>	</a:t>
            </a:r>
            <a:endParaRPr lang="en-US" dirty="0"/>
          </a:p>
        </p:txBody>
      </p:sp>
      <p:sp>
        <p:nvSpPr>
          <p:cNvPr id="3" name="Content Placeholder 2"/>
          <p:cNvSpPr>
            <a:spLocks noGrp="1"/>
          </p:cNvSpPr>
          <p:nvPr>
            <p:ph sz="quarter" idx="10"/>
          </p:nvPr>
        </p:nvSpPr>
        <p:spPr/>
        <p:txBody>
          <a:bodyPr/>
          <a:lstStyle/>
          <a:p>
            <a:r>
              <a:rPr lang="en-US" dirty="0" smtClean="0"/>
              <a:t>Les </a:t>
            </a:r>
            <a:r>
              <a:rPr lang="en-US" dirty="0" err="1" smtClean="0"/>
              <a:t>statistiques</a:t>
            </a:r>
            <a:r>
              <a:rPr lang="en-US" dirty="0" smtClean="0"/>
              <a:t> </a:t>
            </a:r>
            <a:r>
              <a:rPr lang="en-US" dirty="0" err="1" smtClean="0"/>
              <a:t>officielles</a:t>
            </a:r>
            <a:r>
              <a:rPr lang="en-US" dirty="0" smtClean="0"/>
              <a:t> </a:t>
            </a:r>
            <a:r>
              <a:rPr lang="en-US" dirty="0" err="1" smtClean="0"/>
              <a:t>sur</a:t>
            </a:r>
            <a:r>
              <a:rPr lang="en-US" dirty="0" smtClean="0"/>
              <a:t> les crimes </a:t>
            </a:r>
            <a:r>
              <a:rPr lang="en-US" dirty="0" err="1" smtClean="0"/>
              <a:t>sont</a:t>
            </a:r>
            <a:r>
              <a:rPr lang="en-US" dirty="0" smtClean="0"/>
              <a:t> </a:t>
            </a:r>
            <a:r>
              <a:rPr lang="en-US" dirty="0" err="1" smtClean="0"/>
              <a:t>produites</a:t>
            </a:r>
            <a:r>
              <a:rPr lang="en-US" dirty="0" smtClean="0"/>
              <a:t> par South African police services (SAPS)</a:t>
            </a:r>
          </a:p>
          <a:p>
            <a:r>
              <a:rPr lang="fr-FR" dirty="0"/>
              <a:t>Cependant, la sous-déclaration systématique de certains crimes graves (tels que le viol) et les crimes «moins graves» (tels que le </a:t>
            </a:r>
            <a:r>
              <a:rPr lang="fr-FR" dirty="0" smtClean="0"/>
              <a:t>vol), </a:t>
            </a:r>
            <a:r>
              <a:rPr lang="fr-FR" dirty="0"/>
              <a:t>couplée à des questions sur les procédures de signalement internes, ont fait l'objet de débats intenses</a:t>
            </a:r>
            <a:r>
              <a:rPr lang="fr-FR" dirty="0" smtClean="0"/>
              <a:t>.</a:t>
            </a:r>
          </a:p>
          <a:p>
            <a:r>
              <a:rPr lang="en-GB" dirty="0" err="1" smtClean="0"/>
              <a:t>Que</a:t>
            </a:r>
            <a:r>
              <a:rPr lang="en-GB" dirty="0" smtClean="0"/>
              <a:t> </a:t>
            </a:r>
            <a:r>
              <a:rPr lang="en-GB" dirty="0"/>
              <a:t>faire </a:t>
            </a:r>
            <a:r>
              <a:rPr lang="en-GB" dirty="0" err="1"/>
              <a:t>alors</a:t>
            </a:r>
            <a:r>
              <a:rPr lang="en-GB" dirty="0"/>
              <a:t>?</a:t>
            </a:r>
            <a:endParaRPr lang="en-US" dirty="0"/>
          </a:p>
        </p:txBody>
      </p:sp>
    </p:spTree>
    <p:extLst>
      <p:ext uri="{BB962C8B-B14F-4D97-AF65-F5344CB8AC3E}">
        <p14:creationId xmlns:p14="http://schemas.microsoft.com/office/powerpoint/2010/main" val="3295496018"/>
      </p:ext>
    </p:extLst>
  </p:cSld>
  <p:clrMapOvr>
    <a:masterClrMapping/>
  </p:clrMapOvr>
  <p:transition spd="med">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Contexte</a:t>
            </a:r>
            <a:r>
              <a:rPr lang="en-GB" dirty="0" smtClean="0"/>
              <a:t>  </a:t>
            </a:r>
            <a:r>
              <a:rPr lang="fr-FR" sz="1400" dirty="0">
                <a:solidFill>
                  <a:srgbClr val="AAD04B">
                    <a:lumMod val="50000"/>
                  </a:srgbClr>
                </a:solidFill>
              </a:rPr>
              <a:t>4</a:t>
            </a:r>
            <a:r>
              <a:rPr lang="fr-FR" sz="1400" dirty="0" smtClean="0">
                <a:solidFill>
                  <a:srgbClr val="AAD04B">
                    <a:lumMod val="50000"/>
                  </a:srgbClr>
                </a:solidFill>
              </a:rPr>
              <a:t>/4</a:t>
            </a:r>
            <a:endParaRPr lang="en-US" dirty="0"/>
          </a:p>
        </p:txBody>
      </p:sp>
      <p:sp>
        <p:nvSpPr>
          <p:cNvPr id="3" name="Content Placeholder 2"/>
          <p:cNvSpPr>
            <a:spLocks noGrp="1"/>
          </p:cNvSpPr>
          <p:nvPr>
            <p:ph sz="quarter" idx="10"/>
          </p:nvPr>
        </p:nvSpPr>
        <p:spPr/>
        <p:txBody>
          <a:bodyPr/>
          <a:lstStyle/>
          <a:p>
            <a:r>
              <a:rPr lang="fr-FR" dirty="0"/>
              <a:t>L'Afrique du Sud a mené une première enquête sur la criminalité en 1998</a:t>
            </a:r>
          </a:p>
          <a:p>
            <a:r>
              <a:rPr lang="fr-FR" dirty="0"/>
              <a:t>L'Institut d'études de sécurité a effectué deux autres en 2003 et 2007</a:t>
            </a:r>
          </a:p>
          <a:p>
            <a:r>
              <a:rPr lang="fr-FR" dirty="0"/>
              <a:t>En 2011, </a:t>
            </a:r>
            <a:r>
              <a:rPr lang="fr-FR" dirty="0" err="1"/>
              <a:t>Statistics</a:t>
            </a:r>
            <a:r>
              <a:rPr lang="fr-FR" dirty="0"/>
              <a:t> South </a:t>
            </a:r>
            <a:r>
              <a:rPr lang="fr-FR" dirty="0" err="1"/>
              <a:t>Africa</a:t>
            </a:r>
            <a:r>
              <a:rPr lang="fr-FR" dirty="0"/>
              <a:t> a repris la collecte de données et adopté une méthodologie de collecte de données continue à partir de 2013</a:t>
            </a:r>
          </a:p>
          <a:p>
            <a:r>
              <a:rPr lang="fr-FR" dirty="0"/>
              <a:t>L'Enquête est remarquable en reconnaissant qu'il existe un écart important entre les statistiques réelles sur la criminalité et la façon dont la criminalité est vécue ou perçue par les victimes et les membres de la communauté.</a:t>
            </a:r>
            <a:endParaRPr lang="en-US" dirty="0"/>
          </a:p>
        </p:txBody>
      </p:sp>
    </p:spTree>
    <p:extLst>
      <p:ext uri="{BB962C8B-B14F-4D97-AF65-F5344CB8AC3E}">
        <p14:creationId xmlns:p14="http://schemas.microsoft.com/office/powerpoint/2010/main" val="4157911262"/>
      </p:ext>
    </p:extLst>
  </p:cSld>
  <p:clrMapOvr>
    <a:masterClrMapping/>
  </p:clrMapOvr>
  <p:transition spd="med">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2303" y="56700"/>
            <a:ext cx="11553935" cy="984885"/>
          </a:xfrm>
        </p:spPr>
        <p:txBody>
          <a:bodyPr/>
          <a:lstStyle/>
          <a:p>
            <a:r>
              <a:rPr lang="fr-FR" dirty="0"/>
              <a:t>Objectif de l'Enquête sur les victimes d'actes criminels </a:t>
            </a:r>
            <a:r>
              <a:rPr lang="fr-FR" dirty="0" smtClean="0"/>
              <a:t>(VOCS)</a:t>
            </a:r>
            <a:endParaRPr lang="en-US" dirty="0"/>
          </a:p>
        </p:txBody>
      </p:sp>
      <p:sp>
        <p:nvSpPr>
          <p:cNvPr id="3" name="Content Placeholder 2"/>
          <p:cNvSpPr>
            <a:spLocks noGrp="1"/>
          </p:cNvSpPr>
          <p:nvPr>
            <p:ph sz="quarter" idx="10"/>
          </p:nvPr>
        </p:nvSpPr>
        <p:spPr>
          <a:xfrm>
            <a:off x="276759" y="1041585"/>
            <a:ext cx="11589479" cy="5529943"/>
          </a:xfrm>
        </p:spPr>
        <p:txBody>
          <a:bodyPr/>
          <a:lstStyle/>
          <a:p>
            <a:pPr marL="0" indent="0">
              <a:buNone/>
            </a:pPr>
            <a:r>
              <a:rPr lang="fr-FR" dirty="0"/>
              <a:t>La série VOCS est une enquête nationale sur les ménages et a trois objectifs principaux:</a:t>
            </a:r>
          </a:p>
          <a:p>
            <a:pPr lvl="1"/>
            <a:r>
              <a:rPr lang="fr-FR" dirty="0"/>
              <a:t>Fournir des informations sur la dynamique de la criminalité du point de vue des ménages et des victimes de la criminalité</a:t>
            </a:r>
          </a:p>
          <a:p>
            <a:pPr lvl="1"/>
            <a:r>
              <a:rPr lang="fr-FR" dirty="0"/>
              <a:t>  Explorer les perceptions du public à l'égard des activités de la police, des procureurs, des tribunaux et des services correctionnels dans la prévention du crime et la victimisation</a:t>
            </a:r>
          </a:p>
          <a:p>
            <a:pPr lvl="1"/>
            <a:r>
              <a:rPr lang="fr-FR" dirty="0"/>
              <a:t>  Fournir des données complémentaires sur le niveau de criminalité en Afrique du </a:t>
            </a:r>
            <a:r>
              <a:rPr lang="fr-FR" dirty="0" smtClean="0"/>
              <a:t>Sud </a:t>
            </a:r>
            <a:r>
              <a:rPr lang="fr-FR" dirty="0"/>
              <a:t>en plus des statistiques publiées annuellement par le Service de police sud-africain (SAPS).</a:t>
            </a:r>
            <a:endParaRPr lang="en-US" i="1" dirty="0"/>
          </a:p>
        </p:txBody>
      </p:sp>
    </p:spTree>
    <p:extLst>
      <p:ext uri="{BB962C8B-B14F-4D97-AF65-F5344CB8AC3E}">
        <p14:creationId xmlns:p14="http://schemas.microsoft.com/office/powerpoint/2010/main" val="2276866525"/>
      </p:ext>
    </p:extLst>
  </p:cSld>
  <p:clrMapOvr>
    <a:masterClrMapping/>
  </p:clrMapOvr>
  <p:transition spd="med">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Statistiques sur la criminalité: </a:t>
            </a:r>
            <a:r>
              <a:rPr lang="fr-FR" dirty="0" err="1" smtClean="0"/>
              <a:t>StatSA</a:t>
            </a:r>
            <a:r>
              <a:rPr lang="fr-FR" dirty="0" smtClean="0"/>
              <a:t> contre SAPS?</a:t>
            </a:r>
            <a:endParaRPr lang="en-US" dirty="0"/>
          </a:p>
        </p:txBody>
      </p:sp>
      <p:sp>
        <p:nvSpPr>
          <p:cNvPr id="3" name="Content Placeholder 2"/>
          <p:cNvSpPr>
            <a:spLocks noGrp="1"/>
          </p:cNvSpPr>
          <p:nvPr>
            <p:ph sz="quarter" idx="10"/>
          </p:nvPr>
        </p:nvSpPr>
        <p:spPr/>
        <p:txBody>
          <a:bodyPr/>
          <a:lstStyle/>
          <a:p>
            <a:r>
              <a:rPr lang="fr-FR" dirty="0"/>
              <a:t>Les VOCS ne remplacent pas les statistiques de la police: une source riche d'informations qui aide à la planification de la prévention du crime et fournit une image plus globale de la criminalité en Afrique du Sud</a:t>
            </a:r>
          </a:p>
          <a:p>
            <a:r>
              <a:rPr lang="fr-FR" dirty="0"/>
              <a:t>Les données sont utilisées pour l'élaboration </a:t>
            </a:r>
            <a:r>
              <a:rPr lang="fr-FR" dirty="0" smtClean="0"/>
              <a:t>des </a:t>
            </a:r>
            <a:r>
              <a:rPr lang="fr-FR" dirty="0"/>
              <a:t>politiques et </a:t>
            </a:r>
            <a:r>
              <a:rPr lang="fr-FR" dirty="0" smtClean="0"/>
              <a:t>stratégies</a:t>
            </a:r>
            <a:r>
              <a:rPr lang="fr-FR" dirty="0"/>
              <a:t>, ainsi que pour la prévention du crime et les programmes d'éducation du public</a:t>
            </a:r>
          </a:p>
          <a:p>
            <a:r>
              <a:rPr lang="fr-FR" dirty="0"/>
              <a:t>VOCS 2015/16 sera utilisé pour tester la possibilité d'intégrer les statistiques criminelles obtenues à partir des données administratives avec celles d'une enquête par sondage afin de maximiser la compréhension de l'ampleur de la criminalité et de la sous-déclaration de la criminalité</a:t>
            </a:r>
            <a:endParaRPr lang="en-US" dirty="0"/>
          </a:p>
        </p:txBody>
      </p:sp>
    </p:spTree>
    <p:extLst>
      <p:ext uri="{BB962C8B-B14F-4D97-AF65-F5344CB8AC3E}">
        <p14:creationId xmlns:p14="http://schemas.microsoft.com/office/powerpoint/2010/main" val="1008288836"/>
      </p:ext>
    </p:extLst>
  </p:cSld>
  <p:clrMapOvr>
    <a:masterClrMapping/>
  </p:clrMapOvr>
  <p:transition spd="med">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Conclusion	</a:t>
            </a:r>
            <a:endParaRPr lang="en-US" dirty="0"/>
          </a:p>
        </p:txBody>
      </p:sp>
      <p:sp>
        <p:nvSpPr>
          <p:cNvPr id="3" name="Content Placeholder 2"/>
          <p:cNvSpPr>
            <a:spLocks noGrp="1"/>
          </p:cNvSpPr>
          <p:nvPr>
            <p:ph sz="quarter" idx="10"/>
          </p:nvPr>
        </p:nvSpPr>
        <p:spPr/>
        <p:txBody>
          <a:bodyPr/>
          <a:lstStyle/>
          <a:p>
            <a:r>
              <a:rPr lang="fr-FR" dirty="0"/>
              <a:t>Cet exemple montre que </a:t>
            </a:r>
            <a:r>
              <a:rPr lang="fr-FR" dirty="0" smtClean="0"/>
              <a:t>les INS jouent </a:t>
            </a:r>
            <a:r>
              <a:rPr lang="fr-FR" dirty="0"/>
              <a:t>un rôle important en travaillant avec d'autres acteurs du </a:t>
            </a:r>
            <a:r>
              <a:rPr lang="fr-FR" dirty="0" smtClean="0"/>
              <a:t>SSN pour </a:t>
            </a:r>
            <a:r>
              <a:rPr lang="fr-FR" dirty="0"/>
              <a:t>fournir des statistiques appropriées aux décideurs</a:t>
            </a:r>
          </a:p>
          <a:p>
            <a:r>
              <a:rPr lang="fr-FR" dirty="0"/>
              <a:t> </a:t>
            </a:r>
            <a:r>
              <a:rPr lang="fr-FR" dirty="0" smtClean="0"/>
              <a:t>Les INS peuvent </a:t>
            </a:r>
            <a:r>
              <a:rPr lang="fr-FR" dirty="0"/>
              <a:t>s'engager dans des statistiques au-delà de leur domaine traditionnel, en particulier lorsque de fortes urgences de développement social et sociétal sont manifestes</a:t>
            </a:r>
          </a:p>
          <a:p>
            <a:r>
              <a:rPr lang="fr-FR" dirty="0"/>
              <a:t>Cela met également en évidence un rôle de coordination </a:t>
            </a:r>
            <a:r>
              <a:rPr lang="fr-FR" dirty="0" smtClean="0"/>
              <a:t>des INS: </a:t>
            </a:r>
            <a:r>
              <a:rPr lang="fr-FR" dirty="0"/>
              <a:t>devrait avoir une oreille attentive aux autres acteurs et utilisateurs clés, y compris les </a:t>
            </a:r>
            <a:r>
              <a:rPr lang="fr-FR" dirty="0" smtClean="0"/>
              <a:t>décideurs</a:t>
            </a:r>
            <a:endParaRPr lang="en-US" dirty="0" smtClean="0"/>
          </a:p>
        </p:txBody>
      </p:sp>
    </p:spTree>
    <p:extLst>
      <p:ext uri="{BB962C8B-B14F-4D97-AF65-F5344CB8AC3E}">
        <p14:creationId xmlns:p14="http://schemas.microsoft.com/office/powerpoint/2010/main" val="1250585776"/>
      </p:ext>
    </p:extLst>
  </p:cSld>
  <p:clrMapOvr>
    <a:masterClrMapping/>
  </p:clrMapOvr>
  <p:transition spd="med">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2286" y="2975313"/>
            <a:ext cx="10367433" cy="492443"/>
          </a:xfrm>
        </p:spPr>
        <p:txBody>
          <a:bodyPr/>
          <a:lstStyle/>
          <a:p>
            <a:pPr algn="ctr"/>
            <a:r>
              <a:rPr lang="fr-FR" sz="3200" dirty="0" smtClean="0"/>
              <a:t>Etude de cas 3</a:t>
            </a:r>
            <a:endParaRPr lang="en-US" sz="3200" dirty="0"/>
          </a:p>
        </p:txBody>
      </p:sp>
      <p:sp>
        <p:nvSpPr>
          <p:cNvPr id="3" name="Text Placeholder 2"/>
          <p:cNvSpPr>
            <a:spLocks noGrp="1"/>
          </p:cNvSpPr>
          <p:nvPr>
            <p:ph type="body" sz="quarter" idx="10"/>
          </p:nvPr>
        </p:nvSpPr>
        <p:spPr>
          <a:xfrm>
            <a:off x="912286" y="3467757"/>
            <a:ext cx="10367433" cy="1231106"/>
          </a:xfrm>
        </p:spPr>
        <p:txBody>
          <a:bodyPr/>
          <a:lstStyle/>
          <a:p>
            <a:pPr algn="ctr"/>
            <a:r>
              <a:rPr lang="fr-FR" dirty="0" smtClean="0"/>
              <a:t>Amélioration de la production des statistiques dans la police en Ouganda</a:t>
            </a:r>
            <a:endParaRPr lang="en-US" dirty="0"/>
          </a:p>
        </p:txBody>
      </p:sp>
    </p:spTree>
    <p:extLst>
      <p:ext uri="{BB962C8B-B14F-4D97-AF65-F5344CB8AC3E}">
        <p14:creationId xmlns:p14="http://schemas.microsoft.com/office/powerpoint/2010/main" val="2447712518"/>
      </p:ext>
    </p:extLst>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Contexte</a:t>
            </a:r>
            <a:endParaRPr lang="en-US" dirty="0"/>
          </a:p>
        </p:txBody>
      </p:sp>
      <p:sp>
        <p:nvSpPr>
          <p:cNvPr id="3" name="Content Placeholder 2"/>
          <p:cNvSpPr>
            <a:spLocks noGrp="1"/>
          </p:cNvSpPr>
          <p:nvPr>
            <p:ph sz="quarter" idx="10"/>
          </p:nvPr>
        </p:nvSpPr>
        <p:spPr/>
        <p:txBody>
          <a:bodyPr/>
          <a:lstStyle/>
          <a:p>
            <a:r>
              <a:rPr lang="fr-FR" dirty="0"/>
              <a:t>La session 3 vise à mettre en évidence des solutions innovantes pour aider les bureaux nationaux de statistique à collecter, produire et diffuser des données </a:t>
            </a:r>
            <a:r>
              <a:rPr lang="fr-FR" dirty="0" smtClean="0"/>
              <a:t>désagrégées</a:t>
            </a:r>
          </a:p>
          <a:p>
            <a:r>
              <a:rPr lang="fr-FR" dirty="0" smtClean="0"/>
              <a:t>Nous avons eu des discussions lors de la session 2 sur les concepts de désagrégation et de granularité</a:t>
            </a:r>
          </a:p>
          <a:p>
            <a:r>
              <a:rPr lang="fr-FR" dirty="0" smtClean="0"/>
              <a:t>Nous allons ici présenter deux cas précis qui répondent respectivement à la nécessité de calculer des indicateurs, qui pour le moment sont disponibles à des niveau géographiques supérieurs (régions), aux niveaux géographiques plus fins</a:t>
            </a:r>
          </a:p>
          <a:p>
            <a:r>
              <a:rPr lang="fr-FR" dirty="0" smtClean="0"/>
              <a:t>Le second cas montrera un exemple de collaboration et adaptation pour répondre à la demande de données spécifiques</a:t>
            </a:r>
            <a:endParaRPr lang="en-US" dirty="0" smtClean="0"/>
          </a:p>
        </p:txBody>
      </p:sp>
    </p:spTree>
    <p:extLst>
      <p:ext uri="{BB962C8B-B14F-4D97-AF65-F5344CB8AC3E}">
        <p14:creationId xmlns:p14="http://schemas.microsoft.com/office/powerpoint/2010/main" val="3762124683"/>
      </p:ext>
    </p:extLst>
  </p:cSld>
  <p:clrMapOvr>
    <a:masterClrMapping/>
  </p:clrMapOvr>
  <p:transition spd="med">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 quoi </a:t>
            </a:r>
            <a:r>
              <a:rPr lang="en-GB" dirty="0" err="1" smtClean="0"/>
              <a:t>s’agit-il</a:t>
            </a:r>
            <a:r>
              <a:rPr lang="en-GB" dirty="0" smtClean="0"/>
              <a:t>? </a:t>
            </a:r>
            <a:r>
              <a:rPr lang="fr-FR" sz="1400" dirty="0" smtClean="0">
                <a:solidFill>
                  <a:srgbClr val="AAD04B">
                    <a:lumMod val="50000"/>
                  </a:srgbClr>
                </a:solidFill>
              </a:rPr>
              <a:t>1/2</a:t>
            </a:r>
            <a:r>
              <a:rPr lang="en-GB" dirty="0" smtClean="0"/>
              <a:t>	</a:t>
            </a:r>
            <a:endParaRPr lang="en-US" dirty="0"/>
          </a:p>
        </p:txBody>
      </p:sp>
      <p:sp>
        <p:nvSpPr>
          <p:cNvPr id="3" name="Content Placeholder 2"/>
          <p:cNvSpPr>
            <a:spLocks noGrp="1"/>
          </p:cNvSpPr>
          <p:nvPr>
            <p:ph sz="quarter" idx="10"/>
          </p:nvPr>
        </p:nvSpPr>
        <p:spPr>
          <a:xfrm>
            <a:off x="275951" y="756560"/>
            <a:ext cx="11757023" cy="5529943"/>
          </a:xfrm>
        </p:spPr>
        <p:txBody>
          <a:bodyPr/>
          <a:lstStyle/>
          <a:p>
            <a:r>
              <a:rPr lang="fr-FR" dirty="0" smtClean="0"/>
              <a:t>Les statistiques compilées et produites par la police étaient de qualité très médiocre avant et aussi quelques temps après la création du Bureau des Statistiques de l’Uganda en 1998</a:t>
            </a:r>
          </a:p>
          <a:p>
            <a:r>
              <a:rPr lang="fr-FR" dirty="0" smtClean="0"/>
              <a:t>Avec la première SNDS, l’UBOS a entamé une approche sectorielle pour le développement de la statistique qui a commencé avec l’agriculture</a:t>
            </a:r>
          </a:p>
          <a:p>
            <a:r>
              <a:rPr lang="fr-FR" dirty="0" smtClean="0"/>
              <a:t>Au niveau de la police, il y avait des réticences (notamment la peur que l’INS s’accapare leurs activités) et il n’y avait que deux personnes responsables des statistiques. La sensibilisation et les premières productions ont permis à la police de comprendre l’intérêt et la nécessité d’avoir des statistiques complètes de qualité</a:t>
            </a:r>
          </a:p>
        </p:txBody>
      </p:sp>
    </p:spTree>
    <p:extLst>
      <p:ext uri="{BB962C8B-B14F-4D97-AF65-F5344CB8AC3E}">
        <p14:creationId xmlns:p14="http://schemas.microsoft.com/office/powerpoint/2010/main" val="1494199638"/>
      </p:ext>
    </p:extLst>
  </p:cSld>
  <p:clrMapOvr>
    <a:masterClrMapping/>
  </p:clrMapOvr>
  <p:transition spd="med">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 quoi </a:t>
            </a:r>
            <a:r>
              <a:rPr lang="en-GB" dirty="0" err="1" smtClean="0"/>
              <a:t>s’agit-il</a:t>
            </a:r>
            <a:r>
              <a:rPr lang="en-GB" dirty="0" smtClean="0"/>
              <a:t>? </a:t>
            </a:r>
            <a:r>
              <a:rPr lang="fr-FR" sz="1400" dirty="0">
                <a:solidFill>
                  <a:srgbClr val="AAD04B">
                    <a:lumMod val="50000"/>
                  </a:srgbClr>
                </a:solidFill>
              </a:rPr>
              <a:t>2</a:t>
            </a:r>
            <a:r>
              <a:rPr lang="fr-FR" sz="1400" dirty="0" smtClean="0">
                <a:solidFill>
                  <a:srgbClr val="AAD04B">
                    <a:lumMod val="50000"/>
                  </a:srgbClr>
                </a:solidFill>
              </a:rPr>
              <a:t>/2</a:t>
            </a:r>
            <a:r>
              <a:rPr lang="en-GB" dirty="0" smtClean="0"/>
              <a:t>	</a:t>
            </a:r>
            <a:endParaRPr lang="en-US" dirty="0"/>
          </a:p>
        </p:txBody>
      </p:sp>
      <p:sp>
        <p:nvSpPr>
          <p:cNvPr id="3" name="Content Placeholder 2"/>
          <p:cNvSpPr>
            <a:spLocks noGrp="1"/>
          </p:cNvSpPr>
          <p:nvPr>
            <p:ph sz="quarter" idx="10"/>
          </p:nvPr>
        </p:nvSpPr>
        <p:spPr>
          <a:xfrm>
            <a:off x="275951" y="756560"/>
            <a:ext cx="11757023" cy="5529943"/>
          </a:xfrm>
        </p:spPr>
        <p:txBody>
          <a:bodyPr/>
          <a:lstStyle/>
          <a:p>
            <a:r>
              <a:rPr lang="fr-FR" dirty="0" smtClean="0"/>
              <a:t>La police a alors ouvert un concours pour recruter des policiers statisticiens pour se charger de la compilation et de la production de leurs statistiques</a:t>
            </a:r>
          </a:p>
          <a:p>
            <a:r>
              <a:rPr lang="fr-FR" dirty="0" smtClean="0"/>
              <a:t>Actuellement on y trouve 20 statisticiens et les données sont produites régulièrement et de bonne qualité</a:t>
            </a:r>
          </a:p>
          <a:p>
            <a:r>
              <a:rPr lang="fr-FR" dirty="0" smtClean="0"/>
              <a:t>L’UBOS veille tout simplement à la qualité de la production</a:t>
            </a:r>
            <a:endParaRPr lang="en-US" dirty="0" smtClean="0"/>
          </a:p>
        </p:txBody>
      </p:sp>
    </p:spTree>
    <p:extLst>
      <p:ext uri="{BB962C8B-B14F-4D97-AF65-F5344CB8AC3E}">
        <p14:creationId xmlns:p14="http://schemas.microsoft.com/office/powerpoint/2010/main" val="2513389186"/>
      </p:ext>
    </p:extLst>
  </p:cSld>
  <p:clrMapOvr>
    <a:masterClrMapping/>
  </p:clrMapOvr>
  <p:transition spd="med">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
          <p:cNvSpPr>
            <a:spLocks/>
          </p:cNvSpPr>
          <p:nvPr/>
        </p:nvSpPr>
        <p:spPr bwMode="auto">
          <a:xfrm>
            <a:off x="0" y="0"/>
            <a:ext cx="12192000" cy="6858000"/>
          </a:xfrm>
          <a:prstGeom prst="rect">
            <a:avLst/>
          </a:prstGeom>
          <a:solidFill>
            <a:srgbClr val="065785"/>
          </a:solidFill>
          <a:ln>
            <a:noFill/>
          </a:ln>
          <a:extLst>
            <a:ext uri="{91240B29-F687-4f45-9708-019B960494DF}">
              <a14:hiddenLine xmlns="" xmlns:a14="http://schemas.microsoft.com/office/drawing/2010/main" w="12700">
                <a:solidFill>
                  <a:srgbClr val="000000"/>
                </a:solidFill>
                <a:miter lim="400000"/>
                <a:headEnd/>
                <a:tailEnd/>
              </a14:hiddenLine>
            </a:ext>
          </a:extLst>
        </p:spPr>
        <p:txBody>
          <a:bodyPr lIns="45720" rIns="45720"/>
          <a:lstStyle>
            <a:lvl1pPr>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9pPr>
          </a:lstStyle>
          <a:p>
            <a:pPr eaLnBrk="1"/>
            <a:endParaRPr lang="fr-FR" altLang="fr-FR"/>
          </a:p>
        </p:txBody>
      </p:sp>
      <p:sp>
        <p:nvSpPr>
          <p:cNvPr id="22531" name="Rectangle 2"/>
          <p:cNvSpPr>
            <a:spLocks/>
          </p:cNvSpPr>
          <p:nvPr/>
        </p:nvSpPr>
        <p:spPr bwMode="auto">
          <a:xfrm>
            <a:off x="3884614" y="4294188"/>
            <a:ext cx="4421187" cy="838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400000"/>
                <a:headEnd/>
                <a:tailEnd/>
              </a14:hiddenLine>
            </a:ext>
          </a:extLst>
        </p:spPr>
        <p:txBody>
          <a:bodyPr lIns="0" tIns="0" rIns="0" bIns="0">
            <a:spAutoFit/>
          </a:bodyPr>
          <a:lstStyle>
            <a:lvl1pPr indent="127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9pPr>
          </a:lstStyle>
          <a:p>
            <a:pPr algn="ctr" eaLnBrk="1"/>
            <a:r>
              <a:rPr lang="en-US" altLang="fr-FR" sz="5500" b="1" dirty="0">
                <a:solidFill>
                  <a:srgbClr val="FFFFFF"/>
                </a:solidFill>
                <a:latin typeface="Lato" panose="020F0502020204030203" pitchFamily="34" charset="0"/>
                <a:sym typeface="Lato" panose="020F0502020204030203" pitchFamily="34" charset="0"/>
              </a:rPr>
              <a:t>M</a:t>
            </a:r>
            <a:r>
              <a:rPr lang="en-US" altLang="fr-FR" sz="5500" b="1" dirty="0" smtClean="0">
                <a:solidFill>
                  <a:srgbClr val="FFFFFF"/>
                </a:solidFill>
                <a:latin typeface="Lato" panose="020F0502020204030203" pitchFamily="34" charset="0"/>
                <a:sym typeface="Lato" panose="020F0502020204030203" pitchFamily="34" charset="0"/>
              </a:rPr>
              <a:t>erci</a:t>
            </a:r>
            <a:endParaRPr lang="en-US" altLang="fr-FR" sz="5500" b="1" dirty="0">
              <a:solidFill>
                <a:srgbClr val="FFFFFF"/>
              </a:solidFill>
              <a:latin typeface="Lato" panose="020F0502020204030203" pitchFamily="34" charset="0"/>
              <a:sym typeface="Lato" panose="020F0502020204030203" pitchFamily="34" charset="0"/>
            </a:endParaRPr>
          </a:p>
        </p:txBody>
      </p:sp>
      <p:sp>
        <p:nvSpPr>
          <p:cNvPr id="22532" name="Rectangle 3"/>
          <p:cNvSpPr>
            <a:spLocks/>
          </p:cNvSpPr>
          <p:nvPr/>
        </p:nvSpPr>
        <p:spPr bwMode="auto">
          <a:xfrm>
            <a:off x="9755188" y="184150"/>
            <a:ext cx="755650" cy="41549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400000"/>
                <a:headEnd/>
                <a:tailEnd/>
              </a14:hiddenLine>
            </a:ext>
          </a:extLst>
        </p:spPr>
        <p:txBody>
          <a:bodyPr lIns="0" tIns="0" rIns="0" bIns="0">
            <a:spAutoFit/>
          </a:bodyPr>
          <a:lstStyle>
            <a:lvl1pPr indent="127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9pPr>
          </a:lstStyle>
          <a:p>
            <a:pPr eaLnBrk="1"/>
            <a:r>
              <a:rPr lang="en-US" altLang="fr-FR" sz="2700" b="1" dirty="0" smtClean="0">
                <a:solidFill>
                  <a:srgbClr val="FFFFFF"/>
                </a:solidFill>
                <a:latin typeface="Times New Roman" panose="02020603050405020304" pitchFamily="18" charset="0"/>
                <a:cs typeface="Times New Roman" panose="02020603050405020304" pitchFamily="18" charset="0"/>
                <a:sym typeface="Times New Roman" panose="02020603050405020304" pitchFamily="18" charset="0"/>
              </a:rPr>
              <a:t>ECA</a:t>
            </a:r>
            <a:endParaRPr lang="en-US" altLang="fr-FR" sz="2700" b="1" dirty="0">
              <a:solidFill>
                <a:srgbClr val="FFFFFF"/>
              </a:solidFill>
              <a:latin typeface="Times New Roman" panose="02020603050405020304" pitchFamily="18" charset="0"/>
              <a:cs typeface="Times New Roman" panose="02020603050405020304" pitchFamily="18" charset="0"/>
              <a:sym typeface="Times New Roman" panose="02020603050405020304" pitchFamily="18" charset="0"/>
            </a:endParaRPr>
          </a:p>
        </p:txBody>
      </p:sp>
      <p:sp>
        <p:nvSpPr>
          <p:cNvPr id="22533" name="Rectangle 4" descr="image7.png"/>
          <p:cNvSpPr>
            <a:spLocks/>
          </p:cNvSpPr>
          <p:nvPr/>
        </p:nvSpPr>
        <p:spPr bwMode="auto">
          <a:xfrm>
            <a:off x="9140825" y="171451"/>
            <a:ext cx="573088" cy="479425"/>
          </a:xfrm>
          <a:prstGeom prst="rect">
            <a:avLst/>
          </a:prstGeom>
          <a:blipFill dpi="0" rotWithShape="0">
            <a:blip r:embed="rId2"/>
            <a:srcRect/>
            <a:stretch>
              <a:fillRect/>
            </a:stretch>
          </a:blipFill>
          <a:ln>
            <a:noFill/>
          </a:ln>
          <a:extLst>
            <a:ext uri="{91240B29-F687-4f45-9708-019B960494DF}">
              <a14:hiddenLine xmlns="" xmlns:a14="http://schemas.microsoft.com/office/drawing/2010/main" w="12700">
                <a:solidFill>
                  <a:srgbClr val="000000"/>
                </a:solidFill>
                <a:miter lim="400000"/>
                <a:headEnd/>
                <a:tailEnd/>
              </a14:hiddenLine>
            </a:ext>
          </a:extLst>
        </p:spPr>
        <p:txBody>
          <a:bodyPr lIns="45720" rIns="45720"/>
          <a:lstStyle>
            <a:lvl1pPr>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9pPr>
          </a:lstStyle>
          <a:p>
            <a:pPr eaLnBrk="1"/>
            <a:endParaRPr lang="fr-FR" altLang="fr-FR"/>
          </a:p>
        </p:txBody>
      </p:sp>
      <p:sp>
        <p:nvSpPr>
          <p:cNvPr id="22534" name="AutoShape 5"/>
          <p:cNvSpPr>
            <a:spLocks/>
          </p:cNvSpPr>
          <p:nvPr/>
        </p:nvSpPr>
        <p:spPr bwMode="auto">
          <a:xfrm>
            <a:off x="5448301" y="6135689"/>
            <a:ext cx="1293813" cy="44132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8463" y="0"/>
                </a:moveTo>
                <a:lnTo>
                  <a:pt x="3137" y="0"/>
                </a:lnTo>
                <a:lnTo>
                  <a:pt x="2303" y="328"/>
                </a:lnTo>
                <a:lnTo>
                  <a:pt x="1554" y="1254"/>
                </a:lnTo>
                <a:lnTo>
                  <a:pt x="919" y="2690"/>
                </a:lnTo>
                <a:lnTo>
                  <a:pt x="428" y="4549"/>
                </a:lnTo>
                <a:lnTo>
                  <a:pt x="112" y="6742"/>
                </a:lnTo>
                <a:lnTo>
                  <a:pt x="0" y="9183"/>
                </a:lnTo>
                <a:lnTo>
                  <a:pt x="0" y="12416"/>
                </a:lnTo>
                <a:lnTo>
                  <a:pt x="112" y="14858"/>
                </a:lnTo>
                <a:lnTo>
                  <a:pt x="428" y="17052"/>
                </a:lnTo>
                <a:lnTo>
                  <a:pt x="919" y="18910"/>
                </a:lnTo>
                <a:lnTo>
                  <a:pt x="1554" y="20346"/>
                </a:lnTo>
                <a:lnTo>
                  <a:pt x="2303" y="21272"/>
                </a:lnTo>
                <a:lnTo>
                  <a:pt x="3137" y="21600"/>
                </a:lnTo>
                <a:lnTo>
                  <a:pt x="18463" y="21600"/>
                </a:lnTo>
                <a:lnTo>
                  <a:pt x="19297" y="21272"/>
                </a:lnTo>
                <a:lnTo>
                  <a:pt x="20047" y="20346"/>
                </a:lnTo>
                <a:lnTo>
                  <a:pt x="20681" y="18910"/>
                </a:lnTo>
                <a:lnTo>
                  <a:pt x="21172" y="17052"/>
                </a:lnTo>
                <a:lnTo>
                  <a:pt x="21488" y="14858"/>
                </a:lnTo>
                <a:lnTo>
                  <a:pt x="21600" y="12416"/>
                </a:lnTo>
                <a:lnTo>
                  <a:pt x="21600" y="9183"/>
                </a:lnTo>
                <a:lnTo>
                  <a:pt x="21488" y="6742"/>
                </a:lnTo>
                <a:lnTo>
                  <a:pt x="21172" y="4549"/>
                </a:lnTo>
                <a:lnTo>
                  <a:pt x="20681" y="2690"/>
                </a:lnTo>
                <a:lnTo>
                  <a:pt x="20047" y="1254"/>
                </a:lnTo>
                <a:lnTo>
                  <a:pt x="19297" y="328"/>
                </a:lnTo>
                <a:lnTo>
                  <a:pt x="18463" y="0"/>
                </a:lnTo>
                <a:close/>
              </a:path>
            </a:pathLst>
          </a:custGeom>
          <a:solidFill>
            <a:srgbClr val="0D7CB9"/>
          </a:solidFill>
          <a:ln>
            <a:noFill/>
          </a:ln>
          <a:extLst>
            <a:ext uri="{91240B29-F687-4f45-9708-019B960494DF}">
              <a14:hiddenLine xmlns=""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22536" name="Rectangle 7"/>
          <p:cNvSpPr>
            <a:spLocks/>
          </p:cNvSpPr>
          <p:nvPr/>
        </p:nvSpPr>
        <p:spPr bwMode="auto">
          <a:xfrm>
            <a:off x="5641975" y="6261100"/>
            <a:ext cx="908050"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400000"/>
                <a:headEnd/>
                <a:tailEnd/>
              </a14:hiddenLine>
            </a:ext>
          </a:extLst>
        </p:spPr>
        <p:txBody>
          <a:bodyPr lIns="0" tIns="0" rIns="0" bIns="0">
            <a:spAutoFit/>
          </a:bodyPr>
          <a:lstStyle>
            <a:lvl1pPr indent="127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9pPr>
          </a:lstStyle>
          <a:p>
            <a:pPr eaLnBrk="1"/>
            <a:r>
              <a:rPr lang="en-US" altLang="fr-FR" sz="1200" b="1">
                <a:solidFill>
                  <a:srgbClr val="FFFFFF"/>
                </a:solidFill>
                <a:latin typeface="Lato" panose="020F0502020204030203" pitchFamily="34" charset="0"/>
                <a:sym typeface="Lato" panose="020F0502020204030203" pitchFamily="34" charset="0"/>
              </a:rPr>
              <a:t>UNECA.ORG</a:t>
            </a:r>
          </a:p>
        </p:txBody>
      </p:sp>
      <p:pic>
        <p:nvPicPr>
          <p:cNvPr id="22537" name="Picture 8" descr="pasted-image.pd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813301" y="1171576"/>
            <a:ext cx="2563813" cy="26638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400000"/>
                <a:headEnd/>
                <a:tailEnd/>
              </a14:hiddenLine>
            </a:ext>
          </a:extLst>
        </p:spPr>
      </p:pic>
      <p:pic>
        <p:nvPicPr>
          <p:cNvPr id="22538" name="Picture 9" descr="pasted-image.pdf"/>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041901" y="2174876"/>
            <a:ext cx="2106613" cy="9112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400000"/>
                <a:headEnd/>
                <a:tailEnd/>
              </a14:hiddenLine>
            </a:ext>
          </a:extLst>
        </p:spPr>
      </p:pic>
    </p:spTree>
    <p:extLst>
      <p:ext uri="{BB962C8B-B14F-4D97-AF65-F5344CB8AC3E}">
        <p14:creationId xmlns:p14="http://schemas.microsoft.com/office/powerpoint/2010/main" val="543844653"/>
      </p:ext>
    </p:extLst>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Plan</a:t>
            </a:r>
            <a:endParaRPr lang="en-US" dirty="0"/>
          </a:p>
        </p:txBody>
      </p:sp>
      <p:sp>
        <p:nvSpPr>
          <p:cNvPr id="3" name="Content Placeholder 2"/>
          <p:cNvSpPr>
            <a:spLocks noGrp="1"/>
          </p:cNvSpPr>
          <p:nvPr>
            <p:ph sz="quarter" idx="10"/>
          </p:nvPr>
        </p:nvSpPr>
        <p:spPr/>
        <p:txBody>
          <a:bodyPr/>
          <a:lstStyle/>
          <a:p>
            <a:r>
              <a:rPr lang="fr-FR" dirty="0" smtClean="0"/>
              <a:t>Etude de cas 1: Désagrégation des données sur la pauvreté</a:t>
            </a:r>
          </a:p>
          <a:p>
            <a:r>
              <a:rPr lang="fr-FR" dirty="0" smtClean="0"/>
              <a:t>Etude de cas 2: Production des données sur la criminalité</a:t>
            </a:r>
          </a:p>
          <a:p>
            <a:r>
              <a:rPr lang="fr-FR" dirty="0" smtClean="0"/>
              <a:t>Etude de cas 3: </a:t>
            </a:r>
            <a:r>
              <a:rPr lang="fr-FR" dirty="0"/>
              <a:t>Amélioration de la production des statistiques </a:t>
            </a:r>
            <a:r>
              <a:rPr lang="fr-FR" dirty="0" smtClean="0"/>
              <a:t>de police</a:t>
            </a:r>
            <a:endParaRPr lang="en-US" dirty="0"/>
          </a:p>
        </p:txBody>
      </p:sp>
    </p:spTree>
    <p:extLst>
      <p:ext uri="{BB962C8B-B14F-4D97-AF65-F5344CB8AC3E}">
        <p14:creationId xmlns:p14="http://schemas.microsoft.com/office/powerpoint/2010/main" val="902608105"/>
      </p:ext>
    </p:extLst>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2286" y="2975313"/>
            <a:ext cx="10367433" cy="492443"/>
          </a:xfrm>
        </p:spPr>
        <p:txBody>
          <a:bodyPr/>
          <a:lstStyle/>
          <a:p>
            <a:pPr algn="ctr"/>
            <a:r>
              <a:rPr lang="fr-FR" sz="3200" dirty="0" smtClean="0"/>
              <a:t>Etude de cas 1</a:t>
            </a:r>
            <a:endParaRPr lang="en-US" sz="3200" dirty="0"/>
          </a:p>
        </p:txBody>
      </p:sp>
      <p:sp>
        <p:nvSpPr>
          <p:cNvPr id="3" name="Text Placeholder 2"/>
          <p:cNvSpPr>
            <a:spLocks noGrp="1"/>
          </p:cNvSpPr>
          <p:nvPr>
            <p:ph type="body" sz="quarter" idx="10"/>
          </p:nvPr>
        </p:nvSpPr>
        <p:spPr>
          <a:xfrm>
            <a:off x="912286" y="3467757"/>
            <a:ext cx="10367433" cy="1231106"/>
          </a:xfrm>
        </p:spPr>
        <p:txBody>
          <a:bodyPr/>
          <a:lstStyle/>
          <a:p>
            <a:pPr algn="ctr"/>
            <a:r>
              <a:rPr lang="fr-FR" dirty="0"/>
              <a:t>Désagrégation des </a:t>
            </a:r>
            <a:r>
              <a:rPr lang="fr-FR" dirty="0" smtClean="0"/>
              <a:t>indicateurs sur </a:t>
            </a:r>
            <a:r>
              <a:rPr lang="fr-FR" dirty="0"/>
              <a:t>la pauvreté</a:t>
            </a:r>
            <a:endParaRPr lang="en-US" dirty="0"/>
          </a:p>
        </p:txBody>
      </p:sp>
    </p:spTree>
    <p:extLst>
      <p:ext uri="{BB962C8B-B14F-4D97-AF65-F5344CB8AC3E}">
        <p14:creationId xmlns:p14="http://schemas.microsoft.com/office/powerpoint/2010/main" val="2146731894"/>
      </p:ext>
    </p:extLst>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Contexte </a:t>
            </a:r>
            <a:r>
              <a:rPr lang="fr-FR" sz="1400" dirty="0" smtClean="0"/>
              <a:t>1/3</a:t>
            </a:r>
            <a:endParaRPr lang="en-US" sz="1400" dirty="0"/>
          </a:p>
        </p:txBody>
      </p:sp>
      <p:pic>
        <p:nvPicPr>
          <p:cNvPr id="1026" name="Picture 2" descr="SDG 1"/>
          <p:cNvPicPr>
            <a:picLocks noGrp="1" noChangeAspect="1" noChangeArrowheads="1"/>
          </p:cNvPicPr>
          <p:nvPr>
            <p:ph sz="quarter" idx="10"/>
          </p:nvPr>
        </p:nvPicPr>
        <p:blipFill>
          <a:blip r:embed="rId2">
            <a:extLst>
              <a:ext uri="{28A0092B-C50C-407E-A947-70E740481C1C}">
                <a14:useLocalDpi xmlns:a14="http://schemas.microsoft.com/office/drawing/2010/main" val="0"/>
              </a:ext>
            </a:extLst>
          </a:blip>
          <a:srcRect/>
          <a:stretch>
            <a:fillRect/>
          </a:stretch>
        </p:blipFill>
        <p:spPr bwMode="auto">
          <a:xfrm>
            <a:off x="1927050" y="757238"/>
            <a:ext cx="8287100" cy="55292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18576170"/>
      </p:ext>
    </p:extLst>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Contexte </a:t>
            </a:r>
            <a:r>
              <a:rPr lang="fr-FR" sz="1400" dirty="0" smtClean="0">
                <a:solidFill>
                  <a:srgbClr val="AAD04B">
                    <a:lumMod val="50000"/>
                  </a:srgbClr>
                </a:solidFill>
              </a:rPr>
              <a:t>2/3</a:t>
            </a:r>
            <a:endParaRPr lang="en-US" dirty="0"/>
          </a:p>
        </p:txBody>
      </p:sp>
      <p:sp>
        <p:nvSpPr>
          <p:cNvPr id="3" name="Content Placeholder 2"/>
          <p:cNvSpPr>
            <a:spLocks noGrp="1"/>
          </p:cNvSpPr>
          <p:nvPr>
            <p:ph sz="quarter" idx="10"/>
          </p:nvPr>
        </p:nvSpPr>
        <p:spPr/>
        <p:txBody>
          <a:bodyPr/>
          <a:lstStyle/>
          <a:p>
            <a:r>
              <a:rPr lang="fr-FR" dirty="0" smtClean="0"/>
              <a:t>ODD1</a:t>
            </a:r>
            <a:r>
              <a:rPr lang="fr-FR" dirty="0"/>
              <a:t>: Éradiquer la pauvreté sous toutes ses </a:t>
            </a:r>
            <a:r>
              <a:rPr lang="fr-FR" dirty="0" smtClean="0"/>
              <a:t>formes</a:t>
            </a:r>
          </a:p>
          <a:p>
            <a:r>
              <a:rPr lang="fr-FR" dirty="0" smtClean="0"/>
              <a:t>Un indicateur </a:t>
            </a:r>
            <a:r>
              <a:rPr lang="fr-FR" dirty="0"/>
              <a:t>de mesure principal </a:t>
            </a:r>
            <a:r>
              <a:rPr lang="fr-FR" dirty="0" smtClean="0"/>
              <a:t> la proportion </a:t>
            </a:r>
            <a:r>
              <a:rPr lang="fr-FR" dirty="0"/>
              <a:t>des personnes vivant </a:t>
            </a:r>
            <a:r>
              <a:rPr lang="fr-FR" dirty="0" smtClean="0"/>
              <a:t>dans l’extrême pauvreté (n’arrivent pas à satisfaire les besoins alimentaires de base)</a:t>
            </a:r>
          </a:p>
          <a:p>
            <a:r>
              <a:rPr lang="fr-FR" dirty="0" smtClean="0"/>
              <a:t>Indicateur </a:t>
            </a:r>
            <a:r>
              <a:rPr lang="fr-FR" dirty="0" smtClean="0"/>
              <a:t>généralement produit à travers les enquêtes de type budget consommation conduite après 5 ans en moyenne</a:t>
            </a:r>
          </a:p>
          <a:p>
            <a:r>
              <a:rPr lang="fr-FR" dirty="0" smtClean="0"/>
              <a:t>Du fait de son coût, l’enquête produit généralement des indicateurs significatifs aux niveaux national et régional/provincial. </a:t>
            </a:r>
          </a:p>
          <a:p>
            <a:r>
              <a:rPr lang="fr-FR" dirty="0" smtClean="0"/>
              <a:t>On a difficilement les données significatifs aux niveaux inférieurs. </a:t>
            </a:r>
            <a:endParaRPr lang="en-US" dirty="0"/>
          </a:p>
        </p:txBody>
      </p:sp>
    </p:spTree>
    <p:extLst>
      <p:ext uri="{BB962C8B-B14F-4D97-AF65-F5344CB8AC3E}">
        <p14:creationId xmlns:p14="http://schemas.microsoft.com/office/powerpoint/2010/main" val="3189311165"/>
      </p:ext>
    </p:extLst>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Contexte  </a:t>
            </a:r>
            <a:r>
              <a:rPr lang="fr-FR" sz="1400" dirty="0" smtClean="0">
                <a:solidFill>
                  <a:srgbClr val="AAD04B">
                    <a:lumMod val="50000"/>
                  </a:srgbClr>
                </a:solidFill>
              </a:rPr>
              <a:t>3/3</a:t>
            </a:r>
            <a:endParaRPr lang="en-US" dirty="0"/>
          </a:p>
        </p:txBody>
      </p:sp>
      <p:sp>
        <p:nvSpPr>
          <p:cNvPr id="3" name="Content Placeholder 2"/>
          <p:cNvSpPr>
            <a:spLocks noGrp="1"/>
          </p:cNvSpPr>
          <p:nvPr>
            <p:ph sz="quarter" idx="10"/>
          </p:nvPr>
        </p:nvSpPr>
        <p:spPr/>
        <p:txBody>
          <a:bodyPr/>
          <a:lstStyle/>
          <a:p>
            <a:r>
              <a:rPr lang="fr-FR" dirty="0" smtClean="0"/>
              <a:t>Question 1: Que faire pour avoir des données significatives pour les autres unités administratives (préfectures, district, etc.)?</a:t>
            </a:r>
          </a:p>
          <a:p>
            <a:pPr lvl="1"/>
            <a:r>
              <a:rPr lang="fr-FR" dirty="0" smtClean="0">
                <a:solidFill>
                  <a:schemeClr val="accent3">
                    <a:lumMod val="75000"/>
                  </a:schemeClr>
                </a:solidFill>
                <a:sym typeface="Wingdings" panose="05000000000000000000" pitchFamily="2" charset="2"/>
              </a:rPr>
              <a:t>Augmenter la taille de l’échantillon Impact direct sur le coût de l’enquête</a:t>
            </a:r>
          </a:p>
          <a:p>
            <a:pPr lvl="1"/>
            <a:r>
              <a:rPr lang="fr-FR" dirty="0">
                <a:solidFill>
                  <a:schemeClr val="accent3">
                    <a:lumMod val="75000"/>
                  </a:schemeClr>
                </a:solidFill>
                <a:sym typeface="Wingdings" panose="05000000000000000000" pitchFamily="2" charset="2"/>
              </a:rPr>
              <a:t> </a:t>
            </a:r>
            <a:r>
              <a:rPr lang="fr-FR" dirty="0" smtClean="0">
                <a:solidFill>
                  <a:schemeClr val="accent3">
                    <a:lumMod val="75000"/>
                  </a:schemeClr>
                </a:solidFill>
                <a:sym typeface="Wingdings" panose="05000000000000000000" pitchFamily="2" charset="2"/>
              </a:rPr>
              <a:t>Appliquer la théorie des petits ensembles Nécessite les données du recensement de la population</a:t>
            </a:r>
          </a:p>
          <a:p>
            <a:r>
              <a:rPr lang="fr-FR" dirty="0" smtClean="0"/>
              <a:t>Question 2: Comment faire pour avoir des données à une fréquence plus régulière (</a:t>
            </a:r>
            <a:r>
              <a:rPr lang="fr-FR" dirty="0" err="1" smtClean="0"/>
              <a:t>Exp</a:t>
            </a:r>
            <a:r>
              <a:rPr lang="fr-FR" dirty="0" smtClean="0"/>
              <a:t>. Après deux années au lieu de cinq)?</a:t>
            </a:r>
          </a:p>
          <a:p>
            <a:pPr lvl="1"/>
            <a:r>
              <a:rPr lang="fr-FR" dirty="0">
                <a:solidFill>
                  <a:schemeClr val="accent3">
                    <a:lumMod val="75000"/>
                  </a:schemeClr>
                </a:solidFill>
                <a:sym typeface="Wingdings" panose="05000000000000000000" pitchFamily="2" charset="2"/>
              </a:rPr>
              <a:t></a:t>
            </a:r>
            <a:r>
              <a:rPr lang="fr-FR" dirty="0">
                <a:solidFill>
                  <a:schemeClr val="accent3">
                    <a:lumMod val="75000"/>
                  </a:schemeClr>
                </a:solidFill>
              </a:rPr>
              <a:t>Augmenter la fréquence des enquêtes</a:t>
            </a:r>
            <a:r>
              <a:rPr lang="fr-FR" dirty="0">
                <a:solidFill>
                  <a:schemeClr val="accent3">
                    <a:lumMod val="75000"/>
                  </a:schemeClr>
                </a:solidFill>
                <a:sym typeface="Wingdings" panose="05000000000000000000" pitchFamily="2" charset="2"/>
              </a:rPr>
              <a:t> Impact sur le coût de l’enquête</a:t>
            </a:r>
          </a:p>
          <a:p>
            <a:r>
              <a:rPr lang="fr-FR" sz="2800" dirty="0" smtClean="0">
                <a:sym typeface="Wingdings" panose="05000000000000000000" pitchFamily="2" charset="2"/>
              </a:rPr>
              <a:t>Les ressources financières </a:t>
            </a:r>
            <a:r>
              <a:rPr lang="fr-FR" sz="2800" dirty="0">
                <a:sym typeface="Wingdings" panose="05000000000000000000" pitchFamily="2" charset="2"/>
              </a:rPr>
              <a:t>sont rares et doivent être utilisées avec </a:t>
            </a:r>
            <a:r>
              <a:rPr lang="fr-FR" sz="2800" dirty="0" smtClean="0">
                <a:sym typeface="Wingdings" panose="05000000000000000000" pitchFamily="2" charset="2"/>
              </a:rPr>
              <a:t>efficience </a:t>
            </a:r>
            <a:r>
              <a:rPr lang="fr-FR" dirty="0">
                <a:solidFill>
                  <a:schemeClr val="accent1">
                    <a:lumMod val="75000"/>
                  </a:schemeClr>
                </a:solidFill>
                <a:sym typeface="Wingdings" panose="05000000000000000000" pitchFamily="2" charset="2"/>
              </a:rPr>
              <a:t>T</a:t>
            </a:r>
            <a:r>
              <a:rPr lang="fr-FR" sz="2800" dirty="0" smtClean="0">
                <a:solidFill>
                  <a:schemeClr val="accent1">
                    <a:lumMod val="75000"/>
                  </a:schemeClr>
                </a:solidFill>
                <a:sym typeface="Wingdings" panose="05000000000000000000" pitchFamily="2" charset="2"/>
              </a:rPr>
              <a:t>rouver des options moins couteuses et crédibles</a:t>
            </a:r>
            <a:endParaRPr lang="fr-FR" sz="2800" dirty="0">
              <a:solidFill>
                <a:schemeClr val="accent1">
                  <a:lumMod val="75000"/>
                </a:schemeClr>
              </a:solidFill>
            </a:endParaRPr>
          </a:p>
          <a:p>
            <a:endParaRPr lang="fr-FR" dirty="0" smtClean="0"/>
          </a:p>
          <a:p>
            <a:endParaRPr lang="en-US" dirty="0"/>
          </a:p>
        </p:txBody>
      </p:sp>
    </p:spTree>
    <p:extLst>
      <p:ext uri="{BB962C8B-B14F-4D97-AF65-F5344CB8AC3E}">
        <p14:creationId xmlns:p14="http://schemas.microsoft.com/office/powerpoint/2010/main" val="307975023"/>
      </p:ext>
    </p:extLst>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Indicateur proxy pour mesurer la pauvreté en Ouganda </a:t>
            </a:r>
            <a:r>
              <a:rPr lang="fr-FR" sz="1400" dirty="0" smtClean="0">
                <a:solidFill>
                  <a:srgbClr val="AAD04B">
                    <a:lumMod val="50000"/>
                  </a:srgbClr>
                </a:solidFill>
              </a:rPr>
              <a:t>1/2</a:t>
            </a:r>
            <a:endParaRPr lang="en-US" dirty="0"/>
          </a:p>
        </p:txBody>
      </p:sp>
      <p:sp>
        <p:nvSpPr>
          <p:cNvPr id="3" name="Content Placeholder 2"/>
          <p:cNvSpPr>
            <a:spLocks noGrp="1"/>
          </p:cNvSpPr>
          <p:nvPr>
            <p:ph sz="quarter" idx="10"/>
          </p:nvPr>
        </p:nvSpPr>
        <p:spPr/>
        <p:txBody>
          <a:bodyPr/>
          <a:lstStyle/>
          <a:p>
            <a:r>
              <a:rPr lang="fr-FR" dirty="0" smtClean="0"/>
              <a:t>Les recherches effectuées par le Bureau des Statistiques de l’Ouganda (UBOS) ont montré une forte relation entre </a:t>
            </a:r>
            <a:r>
              <a:rPr lang="fr-FR" dirty="0" smtClean="0"/>
              <a:t>l’extrême </a:t>
            </a:r>
            <a:r>
              <a:rPr lang="fr-FR" dirty="0" smtClean="0"/>
              <a:t>pauvreté des ménages et les caractéristiques du matériel du toit de leur habitation.</a:t>
            </a:r>
          </a:p>
          <a:p>
            <a:r>
              <a:rPr lang="fr-FR" dirty="0" smtClean="0"/>
              <a:t>Les principes soutenant cette théorie sont:</a:t>
            </a:r>
          </a:p>
          <a:p>
            <a:pPr lvl="1"/>
            <a:r>
              <a:rPr lang="fr-FR" dirty="0"/>
              <a:t>Les toits de chaume traditionnels abritent les ravageurs et les maladies et nécessitent un degré élevé de maintenance</a:t>
            </a:r>
          </a:p>
          <a:p>
            <a:pPr lvl="1"/>
            <a:r>
              <a:rPr lang="fr-FR" dirty="0"/>
              <a:t>Au fur et à mesure que l'économie des ménages s'améliore, les familles améliorent souvent leur logement en passant du traditionnel </a:t>
            </a:r>
            <a:r>
              <a:rPr lang="fr-FR" dirty="0" smtClean="0"/>
              <a:t>toit de </a:t>
            </a:r>
            <a:r>
              <a:rPr lang="fr-FR" dirty="0"/>
              <a:t>chaume aux </a:t>
            </a:r>
            <a:r>
              <a:rPr lang="fr-FR" dirty="0" smtClean="0"/>
              <a:t>toits améliorés.</a:t>
            </a:r>
            <a:endParaRPr lang="fr-FR" dirty="0"/>
          </a:p>
          <a:p>
            <a:r>
              <a:rPr lang="fr-FR" dirty="0" smtClean="0"/>
              <a:t>L’identification et le comptage des structures observées peut se faire à partir des images satellites</a:t>
            </a:r>
          </a:p>
        </p:txBody>
      </p:sp>
    </p:spTree>
    <p:extLst>
      <p:ext uri="{BB962C8B-B14F-4D97-AF65-F5344CB8AC3E}">
        <p14:creationId xmlns:p14="http://schemas.microsoft.com/office/powerpoint/2010/main" val="3257839770"/>
      </p:ext>
    </p:extLst>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Indicateur proxy pour mesurer la pauvreté en </a:t>
            </a:r>
            <a:r>
              <a:rPr lang="fr-FR" dirty="0" smtClean="0"/>
              <a:t>Ouganda  </a:t>
            </a:r>
            <a:r>
              <a:rPr lang="fr-FR" sz="1400" dirty="0" smtClean="0">
                <a:solidFill>
                  <a:srgbClr val="AAD04B">
                    <a:lumMod val="50000"/>
                  </a:srgbClr>
                </a:solidFill>
              </a:rPr>
              <a:t>2/2</a:t>
            </a:r>
            <a:endParaRPr lang="en-US" dirty="0"/>
          </a:p>
        </p:txBody>
      </p:sp>
      <p:sp>
        <p:nvSpPr>
          <p:cNvPr id="3" name="Content Placeholder 2"/>
          <p:cNvSpPr>
            <a:spLocks noGrp="1"/>
          </p:cNvSpPr>
          <p:nvPr>
            <p:ph sz="quarter" idx="10"/>
          </p:nvPr>
        </p:nvSpPr>
        <p:spPr/>
        <p:txBody>
          <a:bodyPr/>
          <a:lstStyle/>
          <a:p>
            <a:r>
              <a:rPr lang="fr-FR" dirty="0" smtClean="0"/>
              <a:t>En couplant cette information avec les données sur la taille des ménages et les données issues de l’enquête principale de base (représentative au niveau des régions), il est alors possible d’avoir un proxy pour mesurer l’incidence de la pauvreté au niveau géographique le plus fin (granularité)</a:t>
            </a:r>
          </a:p>
          <a:p>
            <a:r>
              <a:rPr lang="fr-FR" dirty="0" smtClean="0"/>
              <a:t>Ceci permet aussi de suivre l’évolution de la pauvreté des ménages plus fréquemment</a:t>
            </a:r>
            <a:endParaRPr lang="en-US" dirty="0"/>
          </a:p>
        </p:txBody>
      </p:sp>
    </p:spTree>
    <p:extLst>
      <p:ext uri="{BB962C8B-B14F-4D97-AF65-F5344CB8AC3E}">
        <p14:creationId xmlns:p14="http://schemas.microsoft.com/office/powerpoint/2010/main" val="2810620818"/>
      </p:ext>
    </p:extLst>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WDF-ACS Theme">
  <a:themeElements>
    <a:clrScheme name="Esri Branding Colors 2013_Blue Background">
      <a:dk1>
        <a:sysClr val="windowText" lastClr="000000"/>
      </a:dk1>
      <a:lt1>
        <a:sysClr val="window" lastClr="FFFFFF"/>
      </a:lt1>
      <a:dk2>
        <a:srgbClr val="007AC2"/>
      </a:dk2>
      <a:lt2>
        <a:srgbClr val="FFFF96"/>
      </a:lt2>
      <a:accent1>
        <a:srgbClr val="35AC46"/>
      </a:accent1>
      <a:accent2>
        <a:srgbClr val="AAD04B"/>
      </a:accent2>
      <a:accent3>
        <a:srgbClr val="F89927"/>
      </a:accent3>
      <a:accent4>
        <a:srgbClr val="00B9F2"/>
      </a:accent4>
      <a:accent5>
        <a:srgbClr val="8E499B"/>
      </a:accent5>
      <a:accent6>
        <a:srgbClr val="BE9969"/>
      </a:accent6>
      <a:hlink>
        <a:srgbClr val="C9F2FF"/>
      </a:hlink>
      <a:folHlink>
        <a:srgbClr val="94E6FF"/>
      </a:folHlink>
    </a:clrScheme>
    <a:fontScheme name="Esri-Arial">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none" lIns="91440" tIns="45720" rIns="91440" bIns="45720" numCol="1" rtlCol="0" anchor="ctr" anchorCtr="0" compatLnSpc="1">
        <a:prstTxWarp prst="textNoShape">
          <a:avLst/>
        </a:prstTxWarp>
      </a:bodyPr>
      <a:lstStyle>
        <a:defPPr algn="ctr" eaLnBrk="0" fontAlgn="base" hangingPunct="0">
          <a:spcBef>
            <a:spcPct val="0"/>
          </a:spcBef>
          <a:spcAft>
            <a:spcPct val="0"/>
          </a:spcAft>
          <a:defRPr sz="1400" b="1" dirty="0">
            <a:solidFill>
              <a:srgbClr val="000000"/>
            </a:solidFill>
            <a:latin typeface="Arial" charset="0"/>
            <a:ea typeface="ＭＳ Ｐゴシック" pitchFamily="16" charset="-128"/>
            <a:cs typeface="ＭＳ Ｐゴシック" pitchFamily="-97" charset="-128"/>
          </a:defRPr>
        </a:defPPr>
      </a:lstStyle>
      <a:style>
        <a:lnRef idx="1">
          <a:schemeClr val="accent1"/>
        </a:lnRef>
        <a:fillRef idx="3">
          <a:schemeClr val="accent1"/>
        </a:fillRef>
        <a:effectRef idx="2">
          <a:schemeClr val="accent1"/>
        </a:effectRef>
        <a:fontRef idx="minor">
          <a:schemeClr val="lt1"/>
        </a:fontRef>
      </a:style>
    </a:spDef>
    <a:lnDef>
      <a:spPr bwMode="auto">
        <a:noFill/>
        <a:ln w="19050" cap="flat" cmpd="sng" algn="ctr">
          <a:solidFill>
            <a:schemeClr val="tx2"/>
          </a:solidFill>
          <a:prstDash val="solid"/>
          <a:round/>
          <a:headEnd type="none" w="med" len="med"/>
          <a:tailEnd type="none" w="med" len="med"/>
        </a:ln>
        <a:effectLst/>
      </a:spPr>
      <a:bodyPr/>
      <a:lstStyle/>
    </a:lnDef>
    <a:txDef>
      <a:spPr>
        <a:noFill/>
        <a:effectLst/>
      </a:spPr>
      <a:bodyPr wrap="square" lIns="0" tIns="0" rIns="0" bIns="0" rtlCol="0">
        <a:noAutofit/>
      </a:bodyPr>
      <a:lstStyle>
        <a:defPPr algn="l" eaLnBrk="0" hangingPunct="0">
          <a:defRPr dirty="0" err="1" smtClean="0">
            <a:ea typeface="+mn-ea"/>
            <a:cs typeface="+mn-cs"/>
          </a:defRPr>
        </a:defPPr>
      </a:lstStyle>
    </a:txDef>
  </a:objectDefaults>
  <a:extraClrSchemeLst/>
  <a:extLst>
    <a:ext uri="{05A4C25C-085E-4340-85A3-A5531E510DB2}">
      <thm15:themeFamily xmlns:thm15="http://schemas.microsoft.com/office/thememl/2012/main" name="template" id="{B5E9E839-4D9B-4B72-8CA8-25BC623A51D9}" vid="{898B1AD9-E3FC-431B-A92D-15992F2E7C38}"/>
    </a:ext>
  </a:extLst>
</a:theme>
</file>

<file path=docProps/app.xml><?xml version="1.0" encoding="utf-8"?>
<Properties xmlns="http://schemas.openxmlformats.org/officeDocument/2006/extended-properties" xmlns:vt="http://schemas.openxmlformats.org/officeDocument/2006/docPropsVTypes">
  <Template>Africa first template</Template>
  <TotalTime>222</TotalTime>
  <Words>1337</Words>
  <Application>Microsoft Office PowerPoint</Application>
  <PresentationFormat>Widescreen</PresentationFormat>
  <Paragraphs>89</Paragraphs>
  <Slides>22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22</vt:i4>
      </vt:variant>
    </vt:vector>
  </HeadingPairs>
  <TitlesOfParts>
    <vt:vector size="31" baseType="lpstr">
      <vt:lpstr>ＭＳ Ｐゴシック</vt:lpstr>
      <vt:lpstr>Arial</vt:lpstr>
      <vt:lpstr>Calibri</vt:lpstr>
      <vt:lpstr>Helvetica</vt:lpstr>
      <vt:lpstr>Lato</vt:lpstr>
      <vt:lpstr>Lucida Grande</vt:lpstr>
      <vt:lpstr>Times New Roman</vt:lpstr>
      <vt:lpstr>Wingdings</vt:lpstr>
      <vt:lpstr>WDF-ACS Theme</vt:lpstr>
      <vt:lpstr>PowerPoint Presentation</vt:lpstr>
      <vt:lpstr>Contexte</vt:lpstr>
      <vt:lpstr>Plan</vt:lpstr>
      <vt:lpstr>Etude de cas 1</vt:lpstr>
      <vt:lpstr>Contexte 1/3</vt:lpstr>
      <vt:lpstr>Contexte 2/3</vt:lpstr>
      <vt:lpstr>Contexte  3/3</vt:lpstr>
      <vt:lpstr>Indicateur proxy pour mesurer la pauvreté en Ouganda 1/2</vt:lpstr>
      <vt:lpstr>Indicateur proxy pour mesurer la pauvreté en Ouganda  2/2</vt:lpstr>
      <vt:lpstr>Conclusion</vt:lpstr>
      <vt:lpstr>Etude de cas 2</vt:lpstr>
      <vt:lpstr>Contexte 1/4</vt:lpstr>
      <vt:lpstr>Contexte  2/4</vt:lpstr>
      <vt:lpstr>Contexte 3/4 </vt:lpstr>
      <vt:lpstr>Contexte  4/4</vt:lpstr>
      <vt:lpstr>Objectif de l'Enquête sur les victimes d'actes criminels (VOCS)</vt:lpstr>
      <vt:lpstr>Statistiques sur la criminalité: StatSA contre SAPS?</vt:lpstr>
      <vt:lpstr>Conclusion </vt:lpstr>
      <vt:lpstr>Etude de cas 3</vt:lpstr>
      <vt:lpstr>De quoi s’agit-il? 1/2 </vt:lpstr>
      <vt:lpstr>De quoi s’agit-il? 2/2 </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Léandre NGOGANG WANDJI</dc:creator>
  <cp:lastModifiedBy>Léandre NGOGANG WANDJI</cp:lastModifiedBy>
  <cp:revision>46</cp:revision>
  <dcterms:created xsi:type="dcterms:W3CDTF">2017-09-27T19:06:39Z</dcterms:created>
  <dcterms:modified xsi:type="dcterms:W3CDTF">2017-10-25T19:57:34Z</dcterms:modified>
</cp:coreProperties>
</file>