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24" r:id="rId2"/>
    <p:sldId id="630" r:id="rId3"/>
    <p:sldId id="631" r:id="rId4"/>
    <p:sldId id="632" r:id="rId5"/>
    <p:sldId id="633" r:id="rId6"/>
    <p:sldId id="636" r:id="rId7"/>
    <p:sldId id="637" r:id="rId8"/>
    <p:sldId id="638" r:id="rId9"/>
  </p:sldIdLst>
  <p:sldSz cx="9144000" cy="5715000" type="screen16x10"/>
  <p:notesSz cx="7010400" cy="9296400"/>
  <p:custShowLst>
    <p:custShow name="Ankara" id="0">
      <p:sldLst/>
    </p:custShow>
  </p:custShowLst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E6F4FE"/>
    <a:srgbClr val="FF3399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3" autoAdjust="0"/>
    <p:restoredTop sz="96417" autoAdjust="0"/>
  </p:normalViewPr>
  <p:slideViewPr>
    <p:cSldViewPr snapToGrid="0">
      <p:cViewPr varScale="1">
        <p:scale>
          <a:sx n="152" d="100"/>
          <a:sy n="152" d="100"/>
        </p:scale>
        <p:origin x="354" y="1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0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notesViewPr>
    <p:cSldViewPr snapToGrid="0">
      <p:cViewPr varScale="1">
        <p:scale>
          <a:sx n="89" d="100"/>
          <a:sy n="89" d="100"/>
        </p:scale>
        <p:origin x="37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b33747bfa732b1e" providerId="LiveId" clId="{8FA19599-2B74-4C33-B34F-D0CE280D134E}"/>
    <pc:docChg chg="custSel modSld">
      <pc:chgData name="" userId="0b33747bfa732b1e" providerId="LiveId" clId="{8FA19599-2B74-4C33-B34F-D0CE280D134E}" dt="2017-10-25T02:33:55.244" v="52" actId="20577"/>
      <pc:docMkLst>
        <pc:docMk/>
      </pc:docMkLst>
      <pc:sldChg chg="modSp">
        <pc:chgData name="" userId="0b33747bfa732b1e" providerId="LiveId" clId="{8FA19599-2B74-4C33-B34F-D0CE280D134E}" dt="2017-10-25T02:33:55.244" v="52" actId="20577"/>
        <pc:sldMkLst>
          <pc:docMk/>
          <pc:sldMk cId="0" sldId="633"/>
        </pc:sldMkLst>
        <pc:spChg chg="mod">
          <ac:chgData name="" userId="0b33747bfa732b1e" providerId="LiveId" clId="{8FA19599-2B74-4C33-B34F-D0CE280D134E}" dt="2017-10-25T02:33:55.244" v="52" actId="20577"/>
          <ac:spMkLst>
            <pc:docMk/>
            <pc:sldMk cId="0" sldId="633"/>
            <ac:spMk id="316418" creationId="{B9348901-64E8-4BDC-948E-2999C5765B49}"/>
          </ac:spMkLst>
        </pc:spChg>
      </pc:sldChg>
      <pc:sldChg chg="modSp">
        <pc:chgData name="" userId="0b33747bfa732b1e" providerId="LiveId" clId="{8FA19599-2B74-4C33-B34F-D0CE280D134E}" dt="2017-10-25T02:33:03.511" v="48" actId="313"/>
        <pc:sldMkLst>
          <pc:docMk/>
          <pc:sldMk cId="0" sldId="635"/>
        </pc:sldMkLst>
        <pc:spChg chg="mod">
          <ac:chgData name="" userId="0b33747bfa732b1e" providerId="LiveId" clId="{8FA19599-2B74-4C33-B34F-D0CE280D134E}" dt="2017-10-25T02:33:03.511" v="48" actId="313"/>
          <ac:spMkLst>
            <pc:docMk/>
            <pc:sldMk cId="0" sldId="635"/>
            <ac:spMk id="2253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CE62F03-4A3A-40C2-9C9D-742C13DA63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FC694CA-8625-4F1D-9B69-E4B8B460DE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B67364D7-F0F9-4352-8345-9E6F4DB933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384C134F-EAD7-4E04-B3A6-1D483D69DC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6A900DB-8F43-4BBC-904F-3BBF74ADC6D0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0A0A5003-0670-41C0-BA7A-B526C0DAAA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BC19C3B-7133-4029-B50C-00D0E1C123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696913"/>
            <a:ext cx="55784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DE0C9C69-0272-4B93-A0B7-9DA1F931C9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7958CB0D-1E1C-47BC-B57F-0DA4DB92F1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976DCF25-6FED-4615-9D7B-8FA87C3E3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4C11A37A-9800-462C-84BA-2DAB31512C1C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B04EE4-3CFB-4170-8E4F-DD8327479B3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C0D0C-447D-4CA0-8231-FB4D821AF7A6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21F64F-0005-49C6-926E-68D3F9236C33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8D31D-35C6-4E3C-A020-EA2532491F9F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8D21FF-3CDE-421B-9C86-2C9B70E38EE6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6989D1-C812-48D1-847D-6C86E8B2332D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8BDD4-1B4E-461B-812B-EAB907D860C8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68B5C8-BDF7-4482-9FCA-E6C34CEE7CFD}" type="slidenum">
              <a:rPr lang="en-US" altLang="zh-CN" b="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 b="0">
              <a:latin typeface="Tahom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F132-F3C1-4B7D-8D02-6D851D362385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5061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CA1C-6DB1-4B3B-AB72-54FE1B37C9BD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0049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E949-BE27-43B1-A228-CDB6333D3A05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1765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AA73-C727-4FB9-B637-762ED64B2EBB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821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EEC0-A5D0-484A-A198-768BF6210430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0161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57CE-6DE6-4F37-97CD-9C6A312C49B9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327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FD07-BF55-453D-818F-0536824C60B1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1491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C786-E86A-4D73-9D52-8D4DA79D62D4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3409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F388-69AB-44C6-A7EF-22575F4E3AD3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77355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3ED8-7A1A-481D-A74A-2B0FD76BF256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1375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AE56-65D6-47D1-974C-B6F28DC14CA3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65966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60B6-3816-45FB-9424-8965F571CE1A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622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086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619EB5-AF5C-417B-B879-C5F70CFDBD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EC3630-13C9-4842-9153-12BD01883B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BCEC99-665B-4182-8C5F-4E7BD01544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5E000F0-AE01-4FBE-996A-02B75CDE4C85}" type="slidenum">
              <a:rPr lang="en-US" altLang="fr-FR"/>
              <a:pPr>
                <a:defRPr/>
              </a:pPr>
              <a:t>‹#›</a:t>
            </a:fld>
            <a:endParaRPr lang="en-US" altLang="fr-FR" dirty="0"/>
          </a:p>
        </p:txBody>
      </p:sp>
      <p:pic>
        <p:nvPicPr>
          <p:cNvPr id="1031" name="Picture 11" descr="UNSD_second_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docs.org/A/RES/70/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docs.org/A/71/L.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38" y="1087438"/>
            <a:ext cx="7751762" cy="3157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fr-CH" altLang="en-US" sz="1600"/>
              <a:t>10</a:t>
            </a:r>
            <a:r>
              <a:rPr lang="fr-CH" altLang="en-US" sz="1600" baseline="30000"/>
              <a:t>ème</a:t>
            </a:r>
            <a:r>
              <a:rPr lang="fr-CH" altLang="en-US" sz="1600"/>
              <a:t> tranches du Programme du Compte de Développement de l’ONU</a:t>
            </a:r>
          </a:p>
          <a:p>
            <a:pPr>
              <a:lnSpc>
                <a:spcPct val="90000"/>
              </a:lnSpc>
              <a:spcBef>
                <a:spcPts val="1200"/>
              </a:spcBef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fr-CH" altLang="en-US" sz="1600"/>
          </a:p>
          <a:p>
            <a:pPr eaLnBrk="1" hangingPunct="1">
              <a:lnSpc>
                <a:spcPct val="90000"/>
              </a:lnSpc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fr-CH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fr-CH" altLang="en-US" sz="2000" b="1">
                <a:solidFill>
                  <a:srgbClr val="0000FF"/>
                </a:solidFill>
              </a:rPr>
              <a:t>Travaux de l’IAEG sur la désagrégation des indicateurs ODD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89038" y="4513263"/>
            <a:ext cx="68659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▫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731838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457700" algn="l"/>
                <a:tab pos="4572000" algn="l"/>
                <a:tab pos="5029200" algn="l"/>
                <a:tab pos="5486400" algn="l"/>
                <a:tab pos="594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CH" altLang="en-US" sz="1600"/>
              <a:t>Session 3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fr-CH" altLang="en-US" sz="1600" b="0"/>
              <a:t>Atelier sous régional sur la désagrégation des données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fr-CH" altLang="en-US" sz="1600" b="0"/>
              <a:t>24-27 Octobre 2017, Victoria, Seychelles</a:t>
            </a:r>
          </a:p>
        </p:txBody>
      </p:sp>
      <p:pic>
        <p:nvPicPr>
          <p:cNvPr id="34820" name="Picture 2" descr="Image result for disag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214688"/>
            <a:ext cx="14557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e 2"/>
          <p:cNvGrpSpPr>
            <a:grpSpLocks/>
          </p:cNvGrpSpPr>
          <p:nvPr/>
        </p:nvGrpSpPr>
        <p:grpSpPr bwMode="auto">
          <a:xfrm>
            <a:off x="1101725" y="1503363"/>
            <a:ext cx="6908800" cy="3541712"/>
            <a:chOff x="1101708" y="1005819"/>
            <a:chExt cx="6909104" cy="3541986"/>
          </a:xfrm>
        </p:grpSpPr>
        <p:grpSp>
          <p:nvGrpSpPr>
            <p:cNvPr id="36867" name="Group 34"/>
            <p:cNvGrpSpPr>
              <a:grpSpLocks/>
            </p:cNvGrpSpPr>
            <p:nvPr/>
          </p:nvGrpSpPr>
          <p:grpSpPr bwMode="auto">
            <a:xfrm>
              <a:off x="1158550" y="1005819"/>
              <a:ext cx="6852262" cy="3492893"/>
              <a:chOff x="101372" y="1300228"/>
              <a:chExt cx="8222127" cy="4192415"/>
            </a:xfrm>
          </p:grpSpPr>
          <p:grpSp>
            <p:nvGrpSpPr>
              <p:cNvPr id="36872" name="Group 24"/>
              <p:cNvGrpSpPr>
                <a:grpSpLocks/>
              </p:cNvGrpSpPr>
              <p:nvPr/>
            </p:nvGrpSpPr>
            <p:grpSpPr bwMode="auto">
              <a:xfrm>
                <a:off x="3695772" y="2296662"/>
                <a:ext cx="4610028" cy="757172"/>
                <a:chOff x="3695772" y="2296662"/>
                <a:chExt cx="4610028" cy="757172"/>
              </a:xfrm>
            </p:grpSpPr>
            <p:sp>
              <p:nvSpPr>
                <p:cNvPr id="36891" name="Rectangle 12"/>
                <p:cNvSpPr>
                  <a:spLocks noChangeArrowheads="1"/>
                </p:cNvSpPr>
                <p:nvPr/>
              </p:nvSpPr>
              <p:spPr bwMode="auto">
                <a:xfrm>
                  <a:off x="5866872" y="2536749"/>
                  <a:ext cx="2438928" cy="29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▫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CH" altLang="en-US" sz="1000" b="0">
                      <a:solidFill>
                        <a:srgbClr val="0070C0"/>
                      </a:solidFill>
                    </a:rPr>
                    <a:t>54 Etats Membres</a:t>
                  </a:r>
                </a:p>
              </p:txBody>
            </p:sp>
            <p:grpSp>
              <p:nvGrpSpPr>
                <p:cNvPr id="36892" name="Group 14"/>
                <p:cNvGrpSpPr>
                  <a:grpSpLocks/>
                </p:cNvGrpSpPr>
                <p:nvPr/>
              </p:nvGrpSpPr>
              <p:grpSpPr bwMode="auto">
                <a:xfrm>
                  <a:off x="3695772" y="2296662"/>
                  <a:ext cx="1774860" cy="757172"/>
                  <a:chOff x="3695772" y="2536749"/>
                  <a:chExt cx="1774860" cy="701752"/>
                </a:xfrm>
              </p:grpSpPr>
              <p:pic>
                <p:nvPicPr>
                  <p:cNvPr id="36893" name="Picture 10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80396" y="2536749"/>
                    <a:ext cx="590236" cy="7017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6894" name="Picture 1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772" y="2536749"/>
                    <a:ext cx="1014269" cy="7017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6873" name="Group 23"/>
              <p:cNvGrpSpPr>
                <a:grpSpLocks/>
              </p:cNvGrpSpPr>
              <p:nvPr/>
            </p:nvGrpSpPr>
            <p:grpSpPr bwMode="auto">
              <a:xfrm>
                <a:off x="3695772" y="1300228"/>
                <a:ext cx="4610028" cy="757172"/>
                <a:chOff x="3695772" y="1300228"/>
                <a:chExt cx="4610028" cy="757172"/>
              </a:xfrm>
            </p:grpSpPr>
            <p:grpSp>
              <p:nvGrpSpPr>
                <p:cNvPr id="36887" name="Group 11"/>
                <p:cNvGrpSpPr>
                  <a:grpSpLocks/>
                </p:cNvGrpSpPr>
                <p:nvPr/>
              </p:nvGrpSpPr>
              <p:grpSpPr bwMode="auto">
                <a:xfrm>
                  <a:off x="3695772" y="1300228"/>
                  <a:ext cx="1945215" cy="757172"/>
                  <a:chOff x="3695772" y="1300228"/>
                  <a:chExt cx="1945215" cy="757172"/>
                </a:xfrm>
              </p:grpSpPr>
              <p:pic>
                <p:nvPicPr>
                  <p:cNvPr id="36889" name="Picture 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772" y="1300228"/>
                    <a:ext cx="1014269" cy="757172"/>
                  </a:xfrm>
                  <a:prstGeom prst="rect">
                    <a:avLst/>
                  </a:prstGeom>
                  <a:noFill/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890" name="Picture 4" descr="Image result for UN General assembly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10041" y="1300230"/>
                    <a:ext cx="930946" cy="7571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6888" name="Rectangle 16"/>
                <p:cNvSpPr>
                  <a:spLocks noChangeArrowheads="1"/>
                </p:cNvSpPr>
                <p:nvPr/>
              </p:nvSpPr>
              <p:spPr bwMode="auto">
                <a:xfrm>
                  <a:off x="5866872" y="1540316"/>
                  <a:ext cx="2438928" cy="295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▫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CH" altLang="en-US" sz="1000" b="0">
                      <a:solidFill>
                        <a:srgbClr val="0070C0"/>
                      </a:solidFill>
                    </a:rPr>
                    <a:t>193 Etats Membres</a:t>
                  </a:r>
                </a:p>
              </p:txBody>
            </p:sp>
          </p:grpSp>
          <p:grpSp>
            <p:nvGrpSpPr>
              <p:cNvPr id="36874" name="Group 32"/>
              <p:cNvGrpSpPr>
                <a:grpSpLocks/>
              </p:cNvGrpSpPr>
              <p:nvPr/>
            </p:nvGrpSpPr>
            <p:grpSpPr bwMode="auto">
              <a:xfrm>
                <a:off x="3695772" y="3293096"/>
                <a:ext cx="4610028" cy="757257"/>
                <a:chOff x="3695772" y="3293096"/>
                <a:chExt cx="4610028" cy="757257"/>
              </a:xfrm>
            </p:grpSpPr>
            <p:grpSp>
              <p:nvGrpSpPr>
                <p:cNvPr id="36883" name="Group 22"/>
                <p:cNvGrpSpPr>
                  <a:grpSpLocks/>
                </p:cNvGrpSpPr>
                <p:nvPr/>
              </p:nvGrpSpPr>
              <p:grpSpPr bwMode="auto">
                <a:xfrm>
                  <a:off x="3695772" y="3293096"/>
                  <a:ext cx="1789780" cy="757257"/>
                  <a:chOff x="3695772" y="3293096"/>
                  <a:chExt cx="1789780" cy="757257"/>
                </a:xfrm>
              </p:grpSpPr>
              <p:pic>
                <p:nvPicPr>
                  <p:cNvPr id="36885" name="Picture 6" descr="Image result for UN statistical commission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772" y="3293096"/>
                    <a:ext cx="1014269" cy="7572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6886" name="Picture 1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65475" y="3361685"/>
                    <a:ext cx="620077" cy="6200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6884" name="Rectangle 19"/>
                <p:cNvSpPr>
                  <a:spLocks noChangeArrowheads="1"/>
                </p:cNvSpPr>
                <p:nvPr/>
              </p:nvSpPr>
              <p:spPr bwMode="auto">
                <a:xfrm>
                  <a:off x="5866872" y="3533225"/>
                  <a:ext cx="2438928" cy="29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▫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CH" altLang="en-US" sz="1000" b="0">
                      <a:solidFill>
                        <a:srgbClr val="0070C0"/>
                      </a:solidFill>
                    </a:rPr>
                    <a:t>24 Etats Membres</a:t>
                  </a:r>
                </a:p>
              </p:txBody>
            </p:sp>
          </p:grpSp>
          <p:sp>
            <p:nvSpPr>
              <p:cNvPr id="36875" name="Arrow: Up-Down 17"/>
              <p:cNvSpPr>
                <a:spLocks noChangeArrowheads="1"/>
              </p:cNvSpPr>
              <p:nvPr/>
            </p:nvSpPr>
            <p:spPr bwMode="auto">
              <a:xfrm>
                <a:off x="4130517" y="2057400"/>
                <a:ext cx="144780" cy="239262"/>
              </a:xfrm>
              <a:prstGeom prst="upDownArrow">
                <a:avLst>
                  <a:gd name="adj1" fmla="val 50000"/>
                  <a:gd name="adj2" fmla="val 49999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1800"/>
              </a:p>
            </p:txBody>
          </p:sp>
          <p:sp>
            <p:nvSpPr>
              <p:cNvPr id="36876" name="Arrow: Up-Down 21"/>
              <p:cNvSpPr>
                <a:spLocks noChangeArrowheads="1"/>
              </p:cNvSpPr>
              <p:nvPr/>
            </p:nvSpPr>
            <p:spPr bwMode="auto">
              <a:xfrm>
                <a:off x="4130516" y="3053834"/>
                <a:ext cx="144780" cy="239262"/>
              </a:xfrm>
              <a:prstGeom prst="upDownArrow">
                <a:avLst>
                  <a:gd name="adj1" fmla="val 50000"/>
                  <a:gd name="adj2" fmla="val 49999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18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CAF6C8-A582-41DA-95CE-A63341AA5A1D}"/>
                  </a:ext>
                </a:extLst>
              </p:cNvPr>
              <p:cNvSpPr/>
              <p:nvPr/>
            </p:nvSpPr>
            <p:spPr>
              <a:xfrm>
                <a:off x="1785719" y="4753132"/>
                <a:ext cx="1487765" cy="739364"/>
              </a:xfrm>
              <a:prstGeom prst="rect">
                <a:avLst/>
              </a:prstGeom>
              <a:ln>
                <a:solidFill>
                  <a:srgbClr val="0033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CH" sz="1400" dirty="0">
                    <a:solidFill>
                      <a:srgbClr val="1C75BC"/>
                    </a:solidFill>
                  </a:rPr>
                  <a:t>HLG</a:t>
                </a:r>
              </a:p>
              <a:p>
                <a:pPr algn="ctr">
                  <a:defRPr/>
                </a:pPr>
                <a:r>
                  <a:rPr lang="fr-CH" sz="1000" b="0" dirty="0">
                    <a:solidFill>
                      <a:srgbClr val="1C75BC"/>
                    </a:solidFill>
                  </a:rPr>
                  <a:t>Dev. des Capacités</a:t>
                </a:r>
                <a:endParaRPr lang="fr-CH" sz="1400" dirty="0">
                  <a:solidFill>
                    <a:srgbClr val="1C75BC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7E2B19-5447-42A6-8BBC-85E4CF8E35ED}"/>
                  </a:ext>
                </a:extLst>
              </p:cNvPr>
              <p:cNvSpPr/>
              <p:nvPr/>
            </p:nvSpPr>
            <p:spPr>
              <a:xfrm>
                <a:off x="5174621" y="4753132"/>
                <a:ext cx="1483954" cy="7393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CH" sz="1400" dirty="0">
                    <a:solidFill>
                      <a:srgbClr val="1C75BC"/>
                    </a:solidFill>
                  </a:rPr>
                  <a:t>IAEG</a:t>
                </a:r>
              </a:p>
              <a:p>
                <a:pPr algn="ctr">
                  <a:defRPr/>
                </a:pPr>
                <a:r>
                  <a:rPr lang="fr-CH" sz="1000" b="0" dirty="0">
                    <a:solidFill>
                      <a:srgbClr val="1C75BC"/>
                    </a:solidFill>
                  </a:rPr>
                  <a:t>Méthodologie &amp; Standards</a:t>
                </a:r>
              </a:p>
            </p:txBody>
          </p:sp>
          <p:sp>
            <p:nvSpPr>
              <p:cNvPr id="36879" name="Arrow: Up-Down 27"/>
              <p:cNvSpPr>
                <a:spLocks noChangeArrowheads="1"/>
              </p:cNvSpPr>
              <p:nvPr/>
            </p:nvSpPr>
            <p:spPr bwMode="auto">
              <a:xfrm rot="2303582">
                <a:off x="3406968" y="4205833"/>
                <a:ext cx="185532" cy="397286"/>
              </a:xfrm>
              <a:prstGeom prst="upDownArrow">
                <a:avLst>
                  <a:gd name="adj1" fmla="val 50000"/>
                  <a:gd name="adj2" fmla="val 50004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1800"/>
              </a:p>
            </p:txBody>
          </p:sp>
          <p:sp>
            <p:nvSpPr>
              <p:cNvPr id="36880" name="Arrow: Up-Down 28"/>
              <p:cNvSpPr>
                <a:spLocks noChangeArrowheads="1"/>
              </p:cNvSpPr>
              <p:nvPr/>
            </p:nvSpPr>
            <p:spPr bwMode="auto">
              <a:xfrm rot="-2257457">
                <a:off x="4965438" y="4206494"/>
                <a:ext cx="185532" cy="397284"/>
              </a:xfrm>
              <a:prstGeom prst="upDownArrow">
                <a:avLst>
                  <a:gd name="adj1" fmla="val 50000"/>
                  <a:gd name="adj2" fmla="val 50004"/>
                </a:avLst>
              </a:prstGeom>
              <a:solidFill>
                <a:srgbClr val="0070C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1800"/>
              </a:p>
            </p:txBody>
          </p:sp>
          <p:sp>
            <p:nvSpPr>
              <p:cNvPr id="36881" name="Rectangle 29"/>
              <p:cNvSpPr>
                <a:spLocks noChangeArrowheads="1"/>
              </p:cNvSpPr>
              <p:nvPr/>
            </p:nvSpPr>
            <p:spPr bwMode="auto">
              <a:xfrm>
                <a:off x="101372" y="4926707"/>
                <a:ext cx="1684549" cy="2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CH" altLang="en-US" sz="1000" b="0">
                    <a:solidFill>
                      <a:srgbClr val="0070C0"/>
                    </a:solidFill>
                  </a:rPr>
                  <a:t>22 + 1 Membres</a:t>
                </a:r>
              </a:p>
            </p:txBody>
          </p:sp>
          <p:sp>
            <p:nvSpPr>
              <p:cNvPr id="36882" name="Rectangle 30"/>
              <p:cNvSpPr>
                <a:spLocks noChangeArrowheads="1"/>
              </p:cNvSpPr>
              <p:nvPr/>
            </p:nvSpPr>
            <p:spPr bwMode="auto">
              <a:xfrm>
                <a:off x="6659417" y="5012403"/>
                <a:ext cx="1664082" cy="2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CH" altLang="en-US" sz="1000" b="0">
                    <a:solidFill>
                      <a:srgbClr val="0070C0"/>
                    </a:solidFill>
                  </a:rPr>
                  <a:t>26 + 1 Membres</a:t>
                </a:r>
              </a:p>
            </p:txBody>
          </p:sp>
        </p:grpSp>
        <p:grpSp>
          <p:nvGrpSpPr>
            <p:cNvPr id="36868" name="Group 33"/>
            <p:cNvGrpSpPr>
              <a:grpSpLocks/>
            </p:cNvGrpSpPr>
            <p:nvPr/>
          </p:nvGrpSpPr>
          <p:grpSpPr bwMode="auto">
            <a:xfrm>
              <a:off x="1101708" y="1293715"/>
              <a:ext cx="2037292" cy="1727573"/>
              <a:chOff x="450215" y="1677028"/>
              <a:chExt cx="2446073" cy="2072602"/>
            </a:xfrm>
          </p:grpSpPr>
          <p:pic>
            <p:nvPicPr>
              <p:cNvPr id="36870" name="Picture 8" descr="Sustainable Development Goals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215" y="1677028"/>
                <a:ext cx="2446073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4A5D8B1-3AA2-4B94-93D9-7266F0F48F07}"/>
                  </a:ext>
                </a:extLst>
              </p:cNvPr>
              <p:cNvSpPr/>
              <p:nvPr/>
            </p:nvSpPr>
            <p:spPr>
              <a:xfrm>
                <a:off x="760912" y="3238239"/>
                <a:ext cx="1824151" cy="5104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CH" sz="2167" i="1" dirty="0">
                    <a:solidFill>
                      <a:srgbClr val="20B7EC"/>
                    </a:solidFill>
                  </a:rPr>
                  <a:t>Indicators</a:t>
                </a:r>
              </a:p>
            </p:txBody>
          </p:sp>
        </p:grpSp>
        <p:sp>
          <p:nvSpPr>
            <p:cNvPr id="36869" name="Ellipse 1"/>
            <p:cNvSpPr>
              <a:spLocks noChangeArrowheads="1"/>
            </p:cNvSpPr>
            <p:nvPr/>
          </p:nvSpPr>
          <p:spPr bwMode="auto">
            <a:xfrm>
              <a:off x="3996138" y="3752829"/>
              <a:ext cx="1233208" cy="79497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▫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200">
                  <a:solidFill>
                    <a:srgbClr val="0033CC"/>
                  </a:solidFill>
                </a:rPr>
                <a:t>Groupe de liaison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955675"/>
            <a:ext cx="6637337" cy="560388"/>
          </a:xfrm>
        </p:spPr>
        <p:txBody>
          <a:bodyPr/>
          <a:lstStyle/>
          <a:p>
            <a:pPr eaLnBrk="1" hangingPunct="1"/>
            <a:r>
              <a:rPr lang="fr-CH" altLang="en-US" sz="2000" b="1"/>
              <a:t>IAEG</a:t>
            </a:r>
            <a:br>
              <a:rPr lang="fr-CH" altLang="en-US" sz="2000" b="1"/>
            </a:br>
            <a:r>
              <a:rPr lang="fr-CH" altLang="fr-FR" sz="1200"/>
              <a:t>Group inter-institutionnel et d’experts chargé des indicateurs relatifs aux ODD (IAEG)</a:t>
            </a:r>
            <a:endParaRPr lang="fr-CH" altLang="en-US" sz="12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180A03-FA80-4A5C-BDD5-26A18462A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649413"/>
            <a:ext cx="6858000" cy="38989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fr-CH" altLang="en-US" sz="1800" b="1" dirty="0"/>
              <a:t>IAEG en charge de: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Développer</a:t>
            </a:r>
            <a:r>
              <a:rPr lang="fr-CH" sz="1600" dirty="0"/>
              <a:t> le cadre mondial d’indicateurs</a:t>
            </a:r>
            <a:r>
              <a:rPr lang="fr-CH" altLang="en-US" sz="1600" dirty="0"/>
              <a:t> </a:t>
            </a:r>
            <a:r>
              <a:rPr lang="fr-CH" altLang="en-US" sz="1200" dirty="0"/>
              <a:t>(Agenda 2030: </a:t>
            </a:r>
            <a:r>
              <a:rPr lang="fr-CH" altLang="en-US" sz="1200" dirty="0">
                <a:hlinkClick r:id="rId3"/>
              </a:rPr>
              <a:t>A/Res/70/1</a:t>
            </a:r>
            <a:r>
              <a:rPr lang="fr-CH" altLang="en-US" sz="1200" dirty="0"/>
              <a:t>)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Fournir un soutien technique pour la mise en œuvre du cadre mondial</a:t>
            </a:r>
          </a:p>
          <a:p>
            <a:pPr eaLnBrk="1" hangingPunct="1">
              <a:spcBef>
                <a:spcPts val="0"/>
              </a:spcBef>
              <a:spcAft>
                <a:spcPts val="15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Revoir régulièrement les évolutions méthodologiques, les indicateurs et leurs métadonnées </a:t>
            </a:r>
          </a:p>
          <a:p>
            <a:pPr marL="0" indent="0"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fr-CH" sz="1800" b="1" dirty="0"/>
              <a:t>Composition du IAEG: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26 Etats membres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fr-CH" sz="1200" dirty="0"/>
              <a:t>	Afrique: Ethiopie, Tanzanie, Botswana, Cameroun, Ghana, Niger, Algeria, Egypte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Président de la Commission de statistique </a:t>
            </a:r>
            <a:r>
              <a:rPr lang="fr-CH" sz="1200" dirty="0"/>
              <a:t>(Brésil)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Observateurs: les autres états membres de l’ONU, les représentants des commissions régionales et les agences régionales et internationales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7E191201-A8C2-4D06-8127-A49506C5E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946150"/>
            <a:ext cx="7146925" cy="576263"/>
          </a:xfrm>
        </p:spPr>
        <p:txBody>
          <a:bodyPr/>
          <a:lstStyle/>
          <a:p>
            <a:pPr eaLnBrk="1" hangingPunct="1">
              <a:defRPr/>
            </a:pPr>
            <a:r>
              <a:rPr lang="fr-CH" sz="2000" b="1" dirty="0"/>
              <a:t>Résolution de l’ Assemblée Générale de l’ONU </a:t>
            </a:r>
            <a:r>
              <a:rPr lang="fr-CH" sz="1167" b="1" dirty="0"/>
              <a:t>(</a:t>
            </a:r>
            <a:r>
              <a:rPr lang="fr-CH" sz="1167" b="1" dirty="0">
                <a:hlinkClick r:id="rId3"/>
              </a:rPr>
              <a:t>A/71/75</a:t>
            </a:r>
            <a:r>
              <a:rPr lang="fr-CH" sz="1167" b="1" dirty="0"/>
              <a:t>)</a:t>
            </a:r>
            <a:br>
              <a:rPr lang="fr-CH" sz="1167" b="1" dirty="0"/>
            </a:br>
            <a:r>
              <a:rPr lang="fr-CH" sz="1200" dirty="0"/>
              <a:t>Travaux de la Commission de statistique sur le Programme de développement durable à l’horizon 2030</a:t>
            </a:r>
            <a:endParaRPr lang="fr-CH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BF3899-1B3F-4916-9463-33BF54474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706563"/>
            <a:ext cx="6858000" cy="38528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Adopte le cadre mondial d’indicateurs ODD</a:t>
            </a:r>
            <a:r>
              <a:rPr lang="fr-CH" altLang="en-US" sz="1600" dirty="0"/>
              <a:t>: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ajusté chaque année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examen complet par la Commission Statistique en 2020, et en 2025,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complété des indicateurs régionaux et nationaux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>
                <a:ea typeface="+mn-ea"/>
              </a:rPr>
              <a:t>Prie la Commission de coordonner les travaux visant à élaborer des normes, méthodes et directives statistiques internationales</a:t>
            </a:r>
            <a:endParaRPr lang="fr-CH" altLang="en-US" sz="1600" dirty="0">
              <a:ea typeface="+mn-ea"/>
            </a:endParaRP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Prie le Secrétaire général de faciliter la collaboration entre les systèmes statistiques nationaux et les organisations internationales et régionales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600" dirty="0"/>
              <a:t>Réitère l’importance des Principes fondamentaux de la statistique officielle</a:t>
            </a:r>
            <a:r>
              <a:rPr lang="fr-CH" altLang="en-US" sz="1600" dirty="0"/>
              <a:t> pour la production des ODD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Salue</a:t>
            </a:r>
            <a:r>
              <a:rPr lang="fr-CH" sz="1600" dirty="0"/>
              <a:t> le Plan d’action mondial du Cap concernant les données du développement durable</a:t>
            </a:r>
            <a:r>
              <a:rPr lang="fr-CH" altLang="en-US" sz="1600" dirty="0"/>
              <a:t> </a:t>
            </a:r>
            <a:r>
              <a:rPr lang="fr-CH" altLang="en-US" sz="1200" dirty="0"/>
              <a:t>(session 5) </a:t>
            </a:r>
          </a:p>
          <a:p>
            <a:pPr>
              <a:lnSpc>
                <a:spcPct val="150000"/>
              </a:lnSpc>
              <a:defRPr/>
            </a:pPr>
            <a:endParaRPr lang="fr-CH" altLang="en-US" sz="16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9348901-64E8-4BDC-948E-2999C5765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1065213"/>
            <a:ext cx="6856413" cy="477837"/>
          </a:xfrm>
        </p:spPr>
        <p:txBody>
          <a:bodyPr/>
          <a:lstStyle/>
          <a:p>
            <a:pPr eaLnBrk="1" hangingPunct="1">
              <a:defRPr/>
            </a:pPr>
            <a:r>
              <a:rPr lang="fr-CH" sz="2000" b="1" dirty="0"/>
              <a:t>C</a:t>
            </a:r>
            <a:r>
              <a:rPr lang="fr-CH" sz="2000" b="1"/>
              <a:t>adre </a:t>
            </a:r>
            <a:r>
              <a:rPr lang="fr-CH" sz="2000" b="1" dirty="0"/>
              <a:t>mondial d’indicateurs ODD</a:t>
            </a:r>
            <a:endParaRPr lang="fr-CH" sz="1167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AE161F-AD05-4257-B7D6-3D1E0054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687513"/>
            <a:ext cx="6858000" cy="36607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232 indicateurs uniques, au moins un par cible: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Catégorie I: indicateurs définis conceptuellement et méthodologiquement, et produits régulièrement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Catégorie II: indicateurs définis conceptuellement et méthodologiquement, mais qui sont pas régulièrement produits par plus de 50% des pays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Catégorie III: concepts et méthodologie non-définis internationalement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Indicateurs nationaux développés sur la base de politiques du développement et priorités nationales 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Indicateurs nationaux complètent ou sont alignés dans la mesure du possible aux cadre mondial d’indicateurs ODD </a:t>
            </a:r>
            <a:r>
              <a:rPr lang="fr-CH" altLang="en-US" sz="1200" dirty="0"/>
              <a:t>(“domestication”)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Chaque indicateur est attribué à un organisation/agence dépositaire</a:t>
            </a:r>
          </a:p>
          <a:p>
            <a:pPr>
              <a:lnSpc>
                <a:spcPct val="150000"/>
              </a:lnSpc>
              <a:defRPr/>
            </a:pPr>
            <a:endParaRPr lang="fr-CH" altLang="en-US" sz="16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9348901-64E8-4BDC-948E-2999C5765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1065213"/>
            <a:ext cx="7385050" cy="477837"/>
          </a:xfrm>
        </p:spPr>
        <p:txBody>
          <a:bodyPr/>
          <a:lstStyle/>
          <a:p>
            <a:pPr eaLnBrk="1" hangingPunct="1">
              <a:defRPr/>
            </a:pPr>
            <a:r>
              <a:rPr lang="fr-CH" sz="2000" b="1" dirty="0"/>
              <a:t>Décisions de la Commission Statistique des Nations Unies</a:t>
            </a:r>
            <a:endParaRPr lang="fr-CH" sz="1167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AE161F-AD05-4257-B7D6-3D1E0054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687513"/>
            <a:ext cx="6858000" cy="36607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Lors de la 47</a:t>
            </a:r>
            <a:r>
              <a:rPr lang="fr-CH" altLang="en-US" sz="1600" baseline="30000" dirty="0"/>
              <a:t>ème</a:t>
            </a:r>
            <a:r>
              <a:rPr lang="fr-CH" altLang="en-US" sz="1600" dirty="0"/>
              <a:t> session </a:t>
            </a:r>
            <a:r>
              <a:rPr lang="fr-CH" altLang="en-US" sz="1200" dirty="0"/>
              <a:t>(2016)</a:t>
            </a:r>
            <a:r>
              <a:rPr lang="fr-CH" altLang="en-US" sz="1600" dirty="0"/>
              <a:t>, la Commission a décidé: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d’améliorer la ventilation des données afin d’appliquer pleinement le cadre d’indicateurs et d’illustrer l’ensemble des principes du Programme 2030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de renforcer les capacités nationales dans ce domaine et élaborer les normes et les outils statistiques requis </a:t>
            </a:r>
          </a:p>
          <a:p>
            <a:pPr marL="773113" lvl="2" indent="-285750">
              <a:spcBef>
                <a:spcPts val="0"/>
              </a:spcBef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400" dirty="0"/>
              <a:t>d’ établir un groupe de travail sur la ventilation des données au sein même du IAEG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altLang="en-US" sz="1600" dirty="0"/>
              <a:t>Et lors de la 48</a:t>
            </a:r>
            <a:r>
              <a:rPr lang="fr-CH" altLang="en-US" sz="1600" baseline="30000" dirty="0"/>
              <a:t>ème</a:t>
            </a:r>
            <a:r>
              <a:rPr lang="fr-CH" altLang="en-US" sz="1600" dirty="0"/>
              <a:t> session </a:t>
            </a:r>
            <a:r>
              <a:rPr lang="fr-CH" altLang="en-US" sz="1200" dirty="0"/>
              <a:t>(2017),</a:t>
            </a:r>
            <a:r>
              <a:rPr lang="fr-CH" altLang="en-US" sz="1600" dirty="0"/>
              <a:t> la Commission se félicite:</a:t>
            </a:r>
          </a:p>
          <a:p>
            <a:pPr marL="773113" lvl="2" indent="-28575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que des travaux sur la ventilation des données soient effectués pour faire en sorte que les indicateurs soient à la hauteur de la mission du Programme 2030.</a:t>
            </a:r>
            <a:endParaRPr lang="fr-CH" altLang="en-US" sz="16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9348901-64E8-4BDC-948E-2999C5765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1065213"/>
            <a:ext cx="6856413" cy="477837"/>
          </a:xfrm>
        </p:spPr>
        <p:txBody>
          <a:bodyPr/>
          <a:lstStyle/>
          <a:p>
            <a:pPr eaLnBrk="1" hangingPunct="1">
              <a:defRPr/>
            </a:pPr>
            <a:r>
              <a:rPr lang="fr-CH" sz="2000" b="1" dirty="0"/>
              <a:t>Travaux de l’IAEG relatifs à la désagrégation des ODD</a:t>
            </a:r>
            <a:endParaRPr lang="fr-CH" sz="1167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AE161F-AD05-4257-B7D6-3D1E0054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6188" y="1687513"/>
            <a:ext cx="6858000" cy="36607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fr-CH" altLang="en-US" sz="1600" dirty="0"/>
              <a:t>Identification du besoin de désagrégation en lien avec chaque indicateur spécifié dans le cadre mondial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fr-CH" altLang="en-US" sz="1600" dirty="0"/>
              <a:t>Inventaire des données disponibles pour la ventilation par caractéristique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fr-CH" altLang="en-US" sz="1600" dirty="0"/>
              <a:t>Harmonisation des catégories et caractéristiques de désagrégation pour l’ensemble des indicateurs (classe d'âge, classe de revenu, niveau d’éducation …)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fr-CH" altLang="en-US" sz="1600" dirty="0"/>
              <a:t>Développement et adoption de la méthodologie et métadonnées pour la désagrégation des indicateurs</a:t>
            </a:r>
          </a:p>
          <a:p>
            <a:pPr eaLnBrk="1" hangingPunct="1">
              <a:spcBef>
                <a:spcPts val="0"/>
              </a:spcBef>
              <a:spcAft>
                <a:spcPts val="75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fr-CH" altLang="en-US" sz="1600" b="1" dirty="0"/>
              <a:t>Les travaux se concentrerons, dans l’ordre, sur la désagrégation des indicateurs de la catégorie I, puis II, et finalement III</a:t>
            </a:r>
          </a:p>
          <a:p>
            <a:pPr>
              <a:lnSpc>
                <a:spcPct val="150000"/>
              </a:lnSpc>
              <a:defRPr/>
            </a:pPr>
            <a:endParaRPr lang="fr-CH" altLang="en-US" sz="16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090738" y="2076450"/>
            <a:ext cx="50419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▫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800">
                <a:latin typeface="Helv"/>
              </a:rPr>
              <a:t>Questions et commentaires: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en-US" sz="1800" b="0">
              <a:solidFill>
                <a:srgbClr val="0082BF"/>
              </a:solidFill>
              <a:latin typeface="Helv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800" b="0">
                <a:solidFill>
                  <a:srgbClr val="0082BF"/>
                </a:solidFill>
                <a:latin typeface="Helv"/>
              </a:rPr>
              <a:t>Gabriel Gamez </a:t>
            </a:r>
            <a:r>
              <a:rPr lang="fr-CH" altLang="en-US" sz="1800" b="0">
                <a:solidFill>
                  <a:srgbClr val="0082BF"/>
                </a:solidFill>
                <a:latin typeface="Tms Rmn"/>
              </a:rPr>
              <a:t>|</a:t>
            </a:r>
            <a:r>
              <a:rPr lang="fr-CH" altLang="en-US" sz="1800" b="0">
                <a:solidFill>
                  <a:srgbClr val="0082BF"/>
                </a:solidFill>
                <a:latin typeface="Helv"/>
              </a:rPr>
              <a:t> Conseiller interrégional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200" b="0">
                <a:solidFill>
                  <a:srgbClr val="4F4F4F"/>
                </a:solidFill>
                <a:latin typeface="Helv"/>
              </a:rPr>
              <a:t>Division de la statistique des Nations Unies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200" b="0">
                <a:solidFill>
                  <a:srgbClr val="4F4F4F"/>
                </a:solidFill>
                <a:latin typeface="Helv"/>
              </a:rPr>
              <a:t>Département des affaires économiques et sociales | Nations Unies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200" b="0">
                <a:solidFill>
                  <a:srgbClr val="4F4F4F"/>
                </a:solidFill>
                <a:latin typeface="Helv"/>
              </a:rPr>
              <a:t>2 UN Plaza | Bureau DC2-1676 | New-York, NY 10017, EU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200" b="0">
                <a:solidFill>
                  <a:srgbClr val="4F4F4F"/>
                </a:solidFill>
                <a:latin typeface="Helv"/>
              </a:rPr>
              <a:t>Email: gamezg@un.org | Tél: +1-917-367-5443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en-US" sz="1800" b="0">
              <a:solidFill>
                <a:srgbClr val="4F4F4F"/>
              </a:solidFill>
              <a:latin typeface="Helv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en-US" sz="1800" b="0">
              <a:solidFill>
                <a:srgbClr val="4F4F4F"/>
              </a:solidFill>
              <a:latin typeface="Helv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800" b="0">
                <a:solidFill>
                  <a:srgbClr val="4F4F4F"/>
                </a:solidFill>
                <a:latin typeface="Helv"/>
              </a:rPr>
              <a:t> </a:t>
            </a:r>
            <a:endParaRPr lang="fr-CH" altLang="en-US" sz="1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3797300"/>
            <a:ext cx="4152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42961</TotalTime>
  <Words>580</Words>
  <Application>Microsoft Office PowerPoint</Application>
  <PresentationFormat>On-screen Show (16:10)</PresentationFormat>
  <Paragraphs>76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Helv</vt:lpstr>
      <vt:lpstr>SimSun</vt:lpstr>
      <vt:lpstr>Tms Rmn</vt:lpstr>
      <vt:lpstr>Arial</vt:lpstr>
      <vt:lpstr>Tahoma</vt:lpstr>
      <vt:lpstr>Wingdings</vt:lpstr>
      <vt:lpstr>Default Design</vt:lpstr>
      <vt:lpstr>PowerPoint Presentation</vt:lpstr>
      <vt:lpstr>PowerPoint Presentation</vt:lpstr>
      <vt:lpstr>IAEG Group inter-institutionnel et d’experts chargé des indicateurs relatifs aux ODD (IAEG)</vt:lpstr>
      <vt:lpstr>Résolution de l’ Assemblée Générale de l’ONU (A/71/75) Travaux de la Commission de statistique sur le Programme de développement durable à l’horizon 2030</vt:lpstr>
      <vt:lpstr>Cadre mondial d’indicateurs ODD</vt:lpstr>
      <vt:lpstr>Décisions de la Commission Statistique des Nations Unies</vt:lpstr>
      <vt:lpstr>Travaux de l’IAEG relatifs à la désagrégation des ODD</vt:lpstr>
      <vt:lpstr>PowerPoint Presentation</vt:lpstr>
      <vt:lpstr>Ankara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Gabriel.Gamez</dc:creator>
  <cp:lastModifiedBy>Leandre Foster Ngogang Wandji</cp:lastModifiedBy>
  <cp:revision>671</cp:revision>
  <cp:lastPrinted>2017-01-12T21:58:28Z</cp:lastPrinted>
  <dcterms:created xsi:type="dcterms:W3CDTF">2008-04-09T17:33:14Z</dcterms:created>
  <dcterms:modified xsi:type="dcterms:W3CDTF">2017-11-07T11:05:43Z</dcterms:modified>
</cp:coreProperties>
</file>