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9" r:id="rId4"/>
    <p:sldId id="261" r:id="rId5"/>
    <p:sldId id="265" r:id="rId6"/>
    <p:sldId id="262" r:id="rId7"/>
    <p:sldId id="263" r:id="rId8"/>
    <p:sldId id="264" r:id="rId9"/>
    <p:sldId id="266" r:id="rId10"/>
    <p:sldId id="270" r:id="rId11"/>
    <p:sldId id="267" r:id="rId12"/>
    <p:sldId id="268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66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BC8F2-68BF-4F81-BD41-BFABC92D27E0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C4A49DB2-D19D-4A12-846C-069E609D613B}">
      <dgm:prSet phldrT="[Text]" custT="1"/>
      <dgm:spPr/>
      <dgm:t>
        <a:bodyPr/>
        <a:lstStyle/>
        <a:p>
          <a:r>
            <a:rPr lang="en-GB" sz="3200" b="1" dirty="0" smtClean="0"/>
            <a:t>NBS</a:t>
          </a:r>
          <a:endParaRPr lang="en-GB" sz="3200" b="1" dirty="0"/>
        </a:p>
      </dgm:t>
    </dgm:pt>
    <dgm:pt modelId="{AA2BA71A-745C-4164-B9E7-2664839C4C38}" type="parTrans" cxnId="{5C013730-80DB-4BE2-BDD8-981C250A32E4}">
      <dgm:prSet/>
      <dgm:spPr/>
      <dgm:t>
        <a:bodyPr/>
        <a:lstStyle/>
        <a:p>
          <a:endParaRPr lang="en-GB"/>
        </a:p>
      </dgm:t>
    </dgm:pt>
    <dgm:pt modelId="{E7CA867F-9217-455F-B532-0C708BEF971B}" type="sibTrans" cxnId="{5C013730-80DB-4BE2-BDD8-981C250A32E4}">
      <dgm:prSet/>
      <dgm:spPr/>
      <dgm:t>
        <a:bodyPr/>
        <a:lstStyle/>
        <a:p>
          <a:endParaRPr lang="en-GB"/>
        </a:p>
      </dgm:t>
    </dgm:pt>
    <dgm:pt modelId="{23BEDE29-7888-431A-9B6A-23E9B2A67023}">
      <dgm:prSet phldrT="[Text]" custT="1"/>
      <dgm:spPr/>
      <dgm:t>
        <a:bodyPr/>
        <a:lstStyle/>
        <a:p>
          <a:r>
            <a:rPr lang="en-GB" sz="2400" b="1" dirty="0" smtClean="0"/>
            <a:t>Other Statistical Units</a:t>
          </a:r>
          <a:endParaRPr lang="en-GB" sz="2400" b="1" dirty="0"/>
        </a:p>
      </dgm:t>
    </dgm:pt>
    <dgm:pt modelId="{07D16CC3-E8E7-4CD6-8258-EAAF98AF69DA}" type="parTrans" cxnId="{96E136C2-C003-42A2-BC58-6313A4558879}">
      <dgm:prSet/>
      <dgm:spPr/>
      <dgm:t>
        <a:bodyPr/>
        <a:lstStyle/>
        <a:p>
          <a:endParaRPr lang="en-GB"/>
        </a:p>
      </dgm:t>
    </dgm:pt>
    <dgm:pt modelId="{CC635643-44C3-4378-91DA-844BA95CFDD5}" type="sibTrans" cxnId="{96E136C2-C003-42A2-BC58-6313A4558879}">
      <dgm:prSet/>
      <dgm:spPr/>
      <dgm:t>
        <a:bodyPr/>
        <a:lstStyle/>
        <a:p>
          <a:endParaRPr lang="en-GB"/>
        </a:p>
      </dgm:t>
    </dgm:pt>
    <dgm:pt modelId="{2FCFE98A-4153-4D34-8B01-5C992094A01F}">
      <dgm:prSet phldrT="[Text]" custT="1"/>
      <dgm:spPr/>
      <dgm:t>
        <a:bodyPr/>
        <a:lstStyle/>
        <a:p>
          <a:r>
            <a:rPr lang="en-GB" sz="2400" b="1" dirty="0" smtClean="0"/>
            <a:t>Users &amp; Producers of Statistics</a:t>
          </a:r>
          <a:endParaRPr lang="en-GB" sz="2400" b="1" dirty="0"/>
        </a:p>
      </dgm:t>
    </dgm:pt>
    <dgm:pt modelId="{D894FA7D-6B66-4430-951F-4BA07EB2AF96}" type="parTrans" cxnId="{480A9F6C-DD80-483A-8491-27BA8074E1F5}">
      <dgm:prSet/>
      <dgm:spPr/>
      <dgm:t>
        <a:bodyPr/>
        <a:lstStyle/>
        <a:p>
          <a:endParaRPr lang="en-GB"/>
        </a:p>
      </dgm:t>
    </dgm:pt>
    <dgm:pt modelId="{39F28709-9B35-41DC-9AAB-865E07E727C2}" type="sibTrans" cxnId="{480A9F6C-DD80-483A-8491-27BA8074E1F5}">
      <dgm:prSet/>
      <dgm:spPr/>
      <dgm:t>
        <a:bodyPr/>
        <a:lstStyle/>
        <a:p>
          <a:endParaRPr lang="en-GB"/>
        </a:p>
      </dgm:t>
    </dgm:pt>
    <dgm:pt modelId="{B057FB6A-BFFC-4B98-A72B-A1D36F9DE1D7}" type="pres">
      <dgm:prSet presAssocID="{312BC8F2-68BF-4F81-BD41-BFABC92D27E0}" presName="Name0" presStyleCnt="0">
        <dgm:presLayoutVars>
          <dgm:dir/>
          <dgm:animLvl val="lvl"/>
          <dgm:resizeHandles val="exact"/>
        </dgm:presLayoutVars>
      </dgm:prSet>
      <dgm:spPr/>
    </dgm:pt>
    <dgm:pt modelId="{4F5602BA-E4A3-4D21-B5D5-02004309FCED}" type="pres">
      <dgm:prSet presAssocID="{C4A49DB2-D19D-4A12-846C-069E609D613B}" presName="Name8" presStyleCnt="0"/>
      <dgm:spPr/>
    </dgm:pt>
    <dgm:pt modelId="{ABE03EC2-AFD9-47DF-8736-CA26EA2C0D67}" type="pres">
      <dgm:prSet presAssocID="{C4A49DB2-D19D-4A12-846C-069E609D613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A5692C-EB9C-4A3E-84BA-9CC61FCE325A}" type="pres">
      <dgm:prSet presAssocID="{C4A49DB2-D19D-4A12-846C-069E609D61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ED3C25-5EED-46D8-8CF5-8D0301F17630}" type="pres">
      <dgm:prSet presAssocID="{23BEDE29-7888-431A-9B6A-23E9B2A67023}" presName="Name8" presStyleCnt="0"/>
      <dgm:spPr/>
    </dgm:pt>
    <dgm:pt modelId="{137189E9-89BB-410B-923D-0732679FC2D6}" type="pres">
      <dgm:prSet presAssocID="{23BEDE29-7888-431A-9B6A-23E9B2A6702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4FC8A-2FE7-49D2-8E13-7D627EB5FE1F}" type="pres">
      <dgm:prSet presAssocID="{23BEDE29-7888-431A-9B6A-23E9B2A670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0EE15-B794-44B7-ADF2-A07F5CCA430E}" type="pres">
      <dgm:prSet presAssocID="{2FCFE98A-4153-4D34-8B01-5C992094A01F}" presName="Name8" presStyleCnt="0"/>
      <dgm:spPr/>
    </dgm:pt>
    <dgm:pt modelId="{DC6BF34B-B7BC-4D46-9861-3400291F7809}" type="pres">
      <dgm:prSet presAssocID="{2FCFE98A-4153-4D34-8B01-5C992094A01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ECFFE-55D2-464D-A4AC-F20982AEF079}" type="pres">
      <dgm:prSet presAssocID="{2FCFE98A-4153-4D34-8B01-5C992094A0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E136C2-C003-42A2-BC58-6313A4558879}" srcId="{312BC8F2-68BF-4F81-BD41-BFABC92D27E0}" destId="{23BEDE29-7888-431A-9B6A-23E9B2A67023}" srcOrd="1" destOrd="0" parTransId="{07D16CC3-E8E7-4CD6-8258-EAAF98AF69DA}" sibTransId="{CC635643-44C3-4378-91DA-844BA95CFDD5}"/>
    <dgm:cxn modelId="{B986EE2E-F424-450A-91CA-EECEB567DD00}" type="presOf" srcId="{C4A49DB2-D19D-4A12-846C-069E609D613B}" destId="{ABE03EC2-AFD9-47DF-8736-CA26EA2C0D67}" srcOrd="0" destOrd="0" presId="urn:microsoft.com/office/officeart/2005/8/layout/pyramid1"/>
    <dgm:cxn modelId="{567FECE5-184E-4AA6-A24A-A975527D3B73}" type="presOf" srcId="{C4A49DB2-D19D-4A12-846C-069E609D613B}" destId="{98A5692C-EB9C-4A3E-84BA-9CC61FCE325A}" srcOrd="1" destOrd="0" presId="urn:microsoft.com/office/officeart/2005/8/layout/pyramid1"/>
    <dgm:cxn modelId="{31CC569C-7930-4770-9722-96CFE6522936}" type="presOf" srcId="{2FCFE98A-4153-4D34-8B01-5C992094A01F}" destId="{DC6BF34B-B7BC-4D46-9861-3400291F7809}" srcOrd="0" destOrd="0" presId="urn:microsoft.com/office/officeart/2005/8/layout/pyramid1"/>
    <dgm:cxn modelId="{5C013730-80DB-4BE2-BDD8-981C250A32E4}" srcId="{312BC8F2-68BF-4F81-BD41-BFABC92D27E0}" destId="{C4A49DB2-D19D-4A12-846C-069E609D613B}" srcOrd="0" destOrd="0" parTransId="{AA2BA71A-745C-4164-B9E7-2664839C4C38}" sibTransId="{E7CA867F-9217-455F-B532-0C708BEF971B}"/>
    <dgm:cxn modelId="{480A9F6C-DD80-483A-8491-27BA8074E1F5}" srcId="{312BC8F2-68BF-4F81-BD41-BFABC92D27E0}" destId="{2FCFE98A-4153-4D34-8B01-5C992094A01F}" srcOrd="2" destOrd="0" parTransId="{D894FA7D-6B66-4430-951F-4BA07EB2AF96}" sibTransId="{39F28709-9B35-41DC-9AAB-865E07E727C2}"/>
    <dgm:cxn modelId="{C4067B92-34DE-4A56-A546-58C8F517705A}" type="presOf" srcId="{23BEDE29-7888-431A-9B6A-23E9B2A67023}" destId="{A5B4FC8A-2FE7-49D2-8E13-7D627EB5FE1F}" srcOrd="1" destOrd="0" presId="urn:microsoft.com/office/officeart/2005/8/layout/pyramid1"/>
    <dgm:cxn modelId="{408E7ADF-AC6C-455C-8CA3-0023B6CCC5A8}" type="presOf" srcId="{2FCFE98A-4153-4D34-8B01-5C992094A01F}" destId="{610ECFFE-55D2-464D-A4AC-F20982AEF079}" srcOrd="1" destOrd="0" presId="urn:microsoft.com/office/officeart/2005/8/layout/pyramid1"/>
    <dgm:cxn modelId="{CE4552C8-BDD5-42FE-89BE-C12B5088A718}" type="presOf" srcId="{312BC8F2-68BF-4F81-BD41-BFABC92D27E0}" destId="{B057FB6A-BFFC-4B98-A72B-A1D36F9DE1D7}" srcOrd="0" destOrd="0" presId="urn:microsoft.com/office/officeart/2005/8/layout/pyramid1"/>
    <dgm:cxn modelId="{BC237606-435D-4BB4-BB53-200DC6674205}" type="presOf" srcId="{23BEDE29-7888-431A-9B6A-23E9B2A67023}" destId="{137189E9-89BB-410B-923D-0732679FC2D6}" srcOrd="0" destOrd="0" presId="urn:microsoft.com/office/officeart/2005/8/layout/pyramid1"/>
    <dgm:cxn modelId="{BB700D94-12D7-44A4-96F4-8044F79ECC68}" type="presParOf" srcId="{B057FB6A-BFFC-4B98-A72B-A1D36F9DE1D7}" destId="{4F5602BA-E4A3-4D21-B5D5-02004309FCED}" srcOrd="0" destOrd="0" presId="urn:microsoft.com/office/officeart/2005/8/layout/pyramid1"/>
    <dgm:cxn modelId="{945777A0-1813-4D0D-8DA5-253A2FAF1526}" type="presParOf" srcId="{4F5602BA-E4A3-4D21-B5D5-02004309FCED}" destId="{ABE03EC2-AFD9-47DF-8736-CA26EA2C0D67}" srcOrd="0" destOrd="0" presId="urn:microsoft.com/office/officeart/2005/8/layout/pyramid1"/>
    <dgm:cxn modelId="{EAD7AFD1-F474-4737-98CF-F782569340D6}" type="presParOf" srcId="{4F5602BA-E4A3-4D21-B5D5-02004309FCED}" destId="{98A5692C-EB9C-4A3E-84BA-9CC61FCE325A}" srcOrd="1" destOrd="0" presId="urn:microsoft.com/office/officeart/2005/8/layout/pyramid1"/>
    <dgm:cxn modelId="{2C538588-9C50-497E-B14A-D39F834FD67C}" type="presParOf" srcId="{B057FB6A-BFFC-4B98-A72B-A1D36F9DE1D7}" destId="{07ED3C25-5EED-46D8-8CF5-8D0301F17630}" srcOrd="1" destOrd="0" presId="urn:microsoft.com/office/officeart/2005/8/layout/pyramid1"/>
    <dgm:cxn modelId="{37511A36-8CDE-4283-9158-1332FE9CD6B5}" type="presParOf" srcId="{07ED3C25-5EED-46D8-8CF5-8D0301F17630}" destId="{137189E9-89BB-410B-923D-0732679FC2D6}" srcOrd="0" destOrd="0" presId="urn:microsoft.com/office/officeart/2005/8/layout/pyramid1"/>
    <dgm:cxn modelId="{121CE0A3-D1F5-4CF0-8BAB-0788BD688BEA}" type="presParOf" srcId="{07ED3C25-5EED-46D8-8CF5-8D0301F17630}" destId="{A5B4FC8A-2FE7-49D2-8E13-7D627EB5FE1F}" srcOrd="1" destOrd="0" presId="urn:microsoft.com/office/officeart/2005/8/layout/pyramid1"/>
    <dgm:cxn modelId="{57445642-37FB-457A-95E8-CCC8513BCAE7}" type="presParOf" srcId="{B057FB6A-BFFC-4B98-A72B-A1D36F9DE1D7}" destId="{7A90EE15-B794-44B7-ADF2-A07F5CCA430E}" srcOrd="2" destOrd="0" presId="urn:microsoft.com/office/officeart/2005/8/layout/pyramid1"/>
    <dgm:cxn modelId="{F6050379-D075-4F76-AF28-846B165130E3}" type="presParOf" srcId="{7A90EE15-B794-44B7-ADF2-A07F5CCA430E}" destId="{DC6BF34B-B7BC-4D46-9861-3400291F7809}" srcOrd="0" destOrd="0" presId="urn:microsoft.com/office/officeart/2005/8/layout/pyramid1"/>
    <dgm:cxn modelId="{15E8C216-4106-485E-B88F-ADD8B31EB748}" type="presParOf" srcId="{7A90EE15-B794-44B7-ADF2-A07F5CCA430E}" destId="{610ECFFE-55D2-464D-A4AC-F20982AEF07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BB8D56-0049-4BFE-B19D-B26EBA371B20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24E363ED-D0B2-4EE3-AFF0-9F3432824557}">
      <dgm:prSet phldrT="[Text]" custT="1"/>
      <dgm:spPr>
        <a:ln>
          <a:noFill/>
        </a:ln>
      </dgm:spPr>
      <dgm:t>
        <a:bodyPr/>
        <a:lstStyle/>
        <a:p>
          <a:r>
            <a:rPr lang="en-US" sz="1800" dirty="0" smtClean="0"/>
            <a:t>The 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National Bureau of Statistics (NBS) </a:t>
          </a:r>
        </a:p>
        <a:p>
          <a:r>
            <a:rPr lang="en-US" sz="1800" dirty="0" smtClean="0"/>
            <a:t>is at the apex of the </a:t>
          </a:r>
        </a:p>
        <a:p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National Statistical System</a:t>
          </a:r>
          <a:endParaRPr lang="en-US" sz="1800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6AB3CA53-B1C4-4120-ACF1-DFA7D4A3F6F1}" type="parTrans" cxnId="{5BC8546D-5EA6-47AB-9D9C-7E141269210A}">
      <dgm:prSet/>
      <dgm:spPr/>
      <dgm:t>
        <a:bodyPr/>
        <a:lstStyle/>
        <a:p>
          <a:endParaRPr lang="en-US"/>
        </a:p>
      </dgm:t>
    </dgm:pt>
    <dgm:pt modelId="{088D53F1-FB5F-44D3-B3D3-B8B3A54CBA70}" type="sibTrans" cxnId="{5BC8546D-5EA6-47AB-9D9C-7E141269210A}">
      <dgm:prSet/>
      <dgm:spPr/>
      <dgm:t>
        <a:bodyPr/>
        <a:lstStyle/>
        <a:p>
          <a:endParaRPr lang="en-US"/>
        </a:p>
      </dgm:t>
    </dgm:pt>
    <dgm:pt modelId="{4ED16A21-50D7-42A8-85DB-6F28F43B4A1C}">
      <dgm:prSet phldrT="[Text]" custT="1"/>
      <dgm:spPr>
        <a:ln>
          <a:noFill/>
        </a:ln>
      </dgm:spPr>
      <dgm:t>
        <a:bodyPr/>
        <a:lstStyle/>
        <a:p>
          <a:pPr algn="l">
            <a:spcAft>
              <a:spcPct val="35000"/>
            </a:spcAft>
          </a:pPr>
          <a:endParaRPr lang="en-US" sz="1800" b="1" dirty="0" smtClean="0">
            <a:solidFill>
              <a:srgbClr val="C00000"/>
            </a:solidFill>
          </a:endParaRPr>
        </a:p>
        <a:p>
          <a:pPr algn="l">
            <a:spcAft>
              <a:spcPct val="35000"/>
            </a:spcAft>
          </a:pPr>
          <a:endParaRPr lang="en-US" sz="1800" b="1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algn="l">
            <a:spcAft>
              <a:spcPct val="35000"/>
            </a:spcAft>
          </a:pP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Key Partners in Economic Statistics compilation</a:t>
          </a:r>
        </a:p>
        <a:p>
          <a:pPr algn="ctr">
            <a:spcAft>
              <a:spcPts val="0"/>
            </a:spcAft>
          </a:pPr>
          <a:r>
            <a:rPr lang="en-US" sz="1600" dirty="0" smtClean="0"/>
            <a:t> </a:t>
          </a:r>
        </a:p>
        <a:p>
          <a:pPr algn="l">
            <a:spcAft>
              <a:spcPts val="0"/>
            </a:spcAft>
          </a:pPr>
          <a:endParaRPr lang="en-US" sz="100" dirty="0" smtClean="0"/>
        </a:p>
        <a:p>
          <a:pPr algn="l">
            <a:spcAft>
              <a:spcPct val="35000"/>
            </a:spcAft>
          </a:pPr>
          <a:r>
            <a:rPr lang="en-US" sz="1600" dirty="0" smtClean="0"/>
            <a:t>Seychelles Revenue Commission </a:t>
          </a:r>
          <a:r>
            <a:rPr lang="en-US" sz="1600" b="1" dirty="0" smtClean="0"/>
            <a:t>(SRC)</a:t>
          </a:r>
        </a:p>
        <a:p>
          <a:pPr algn="l">
            <a:spcAft>
              <a:spcPct val="35000"/>
            </a:spcAft>
          </a:pPr>
          <a:r>
            <a:rPr lang="en-US" sz="1600" dirty="0" smtClean="0"/>
            <a:t>Central Bank of Seychelles </a:t>
          </a:r>
          <a:r>
            <a:rPr lang="en-US" sz="1600" b="1" dirty="0" smtClean="0"/>
            <a:t>(CBS)</a:t>
          </a:r>
        </a:p>
        <a:p>
          <a:pPr algn="l">
            <a:spcAft>
              <a:spcPct val="35000"/>
            </a:spcAft>
          </a:pPr>
          <a:r>
            <a:rPr lang="en-US" sz="1600" dirty="0" smtClean="0"/>
            <a:t>Ministry of </a:t>
          </a:r>
          <a:r>
            <a:rPr lang="en-US" sz="1600" dirty="0" smtClean="0"/>
            <a:t>Finance, </a:t>
          </a:r>
          <a:r>
            <a:rPr lang="en-US" sz="1600" dirty="0" smtClean="0"/>
            <a:t>Trade and </a:t>
          </a:r>
          <a:r>
            <a:rPr lang="en-US" sz="1600" dirty="0" smtClean="0"/>
            <a:t>Economic Planning</a:t>
          </a:r>
          <a:endParaRPr lang="en-US" sz="1600" b="1" dirty="0" smtClean="0"/>
        </a:p>
        <a:p>
          <a:pPr algn="l">
            <a:spcAft>
              <a:spcPct val="35000"/>
            </a:spcAft>
          </a:pPr>
          <a:r>
            <a:rPr lang="en-US" sz="1600" dirty="0" smtClean="0"/>
            <a:t>Parastatal Organisations</a:t>
          </a:r>
        </a:p>
        <a:p>
          <a:pPr algn="l">
            <a:spcAft>
              <a:spcPct val="35000"/>
            </a:spcAft>
          </a:pPr>
          <a:r>
            <a:rPr lang="en-US" sz="1600" dirty="0" smtClean="0"/>
            <a:t>Immigration Department</a:t>
          </a:r>
        </a:p>
        <a:p>
          <a:pPr algn="l">
            <a:spcAft>
              <a:spcPct val="35000"/>
            </a:spcAft>
          </a:pPr>
          <a:r>
            <a:rPr lang="en-US" sz="1600" dirty="0" smtClean="0"/>
            <a:t>Businesses</a:t>
          </a:r>
        </a:p>
        <a:p>
          <a:pPr algn="ctr">
            <a:spcAft>
              <a:spcPct val="35000"/>
            </a:spcAft>
          </a:pPr>
          <a:endParaRPr lang="en-US" sz="1600" dirty="0" smtClean="0"/>
        </a:p>
        <a:p>
          <a:pPr algn="ctr">
            <a:spcAft>
              <a:spcPct val="35000"/>
            </a:spcAft>
          </a:pPr>
          <a:endParaRPr lang="en-US" sz="1600" dirty="0"/>
        </a:p>
      </dgm:t>
    </dgm:pt>
    <dgm:pt modelId="{7A23B308-DD54-437A-9C43-FDC7E1F40FE6}" type="parTrans" cxnId="{827EE800-5454-43A1-A42F-8DB628ECBAAC}">
      <dgm:prSet/>
      <dgm:spPr/>
      <dgm:t>
        <a:bodyPr/>
        <a:lstStyle/>
        <a:p>
          <a:endParaRPr lang="en-US"/>
        </a:p>
      </dgm:t>
    </dgm:pt>
    <dgm:pt modelId="{96E5B409-1B4C-4553-B62A-1ADCECC5C6AF}" type="sibTrans" cxnId="{827EE800-5454-43A1-A42F-8DB628ECBAAC}">
      <dgm:prSet/>
      <dgm:spPr/>
      <dgm:t>
        <a:bodyPr/>
        <a:lstStyle/>
        <a:p>
          <a:endParaRPr lang="en-US"/>
        </a:p>
      </dgm:t>
    </dgm:pt>
    <dgm:pt modelId="{4DC8BB86-8DE8-4604-A6A3-964BF8245C16}">
      <dgm:prSet phldrT="[Text]" custT="1"/>
      <dgm:spPr>
        <a:ln>
          <a:noFill/>
        </a:ln>
      </dgm:spPr>
      <dgm:t>
        <a:bodyPr/>
        <a:lstStyle/>
        <a:p>
          <a:pPr algn="r"/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Key Partners in Social Statistics compilation</a:t>
          </a:r>
        </a:p>
        <a:p>
          <a:pPr algn="r"/>
          <a:r>
            <a:rPr lang="en-US" sz="1600" dirty="0" smtClean="0"/>
            <a:t>Individuals and  Households</a:t>
          </a:r>
        </a:p>
        <a:p>
          <a:pPr algn="r"/>
          <a:r>
            <a:rPr lang="en-US" sz="1600" dirty="0" smtClean="0"/>
            <a:t>Civil Status Office</a:t>
          </a:r>
        </a:p>
        <a:p>
          <a:pPr algn="r"/>
          <a:r>
            <a:rPr lang="en-US" sz="1600" dirty="0" smtClean="0"/>
            <a:t>Ministry of Health</a:t>
          </a:r>
        </a:p>
        <a:p>
          <a:pPr algn="r"/>
          <a:r>
            <a:rPr lang="en-US" sz="1600" dirty="0" smtClean="0"/>
            <a:t>Ministry of Education</a:t>
          </a:r>
        </a:p>
        <a:p>
          <a:pPr algn="r"/>
          <a:r>
            <a:rPr lang="en-US" sz="1600" dirty="0" smtClean="0"/>
            <a:t>Ministry of Land Use &amp; Housing</a:t>
          </a:r>
        </a:p>
        <a:p>
          <a:pPr algn="r"/>
          <a:endParaRPr lang="en-US" sz="1600" dirty="0" smtClean="0"/>
        </a:p>
        <a:p>
          <a:pPr algn="ctr"/>
          <a:endParaRPr lang="en-US" sz="1600" dirty="0"/>
        </a:p>
      </dgm:t>
    </dgm:pt>
    <dgm:pt modelId="{80821347-4EF4-4F3D-A393-31C2B986EB13}" type="parTrans" cxnId="{D3D0D2DC-BE28-4AE0-A52F-2C3A970129F8}">
      <dgm:prSet/>
      <dgm:spPr/>
      <dgm:t>
        <a:bodyPr/>
        <a:lstStyle/>
        <a:p>
          <a:endParaRPr lang="en-US"/>
        </a:p>
      </dgm:t>
    </dgm:pt>
    <dgm:pt modelId="{B38C2E9C-D2E6-4901-B2F4-20570218D707}" type="sibTrans" cxnId="{D3D0D2DC-BE28-4AE0-A52F-2C3A970129F8}">
      <dgm:prSet/>
      <dgm:spPr/>
      <dgm:t>
        <a:bodyPr/>
        <a:lstStyle/>
        <a:p>
          <a:endParaRPr lang="en-US"/>
        </a:p>
      </dgm:t>
    </dgm:pt>
    <dgm:pt modelId="{C01E79FE-2970-4EEE-9CD5-88D4AF6D2C01}" type="pres">
      <dgm:prSet presAssocID="{D6BB8D56-0049-4BFE-B19D-B26EBA371B20}" presName="compositeShape" presStyleCnt="0">
        <dgm:presLayoutVars>
          <dgm:dir/>
          <dgm:resizeHandles/>
        </dgm:presLayoutVars>
      </dgm:prSet>
      <dgm:spPr/>
    </dgm:pt>
    <dgm:pt modelId="{3467A5F3-867F-401D-B886-5DE1948A86A6}" type="pres">
      <dgm:prSet presAssocID="{D6BB8D56-0049-4BFE-B19D-B26EBA371B20}" presName="pyramid" presStyleLbl="node1" presStyleIdx="0" presStyleCnt="1" custScaleX="110815" custLinFactNeighborX="6297"/>
      <dgm:spPr/>
    </dgm:pt>
    <dgm:pt modelId="{E0DFF97F-BC59-4E3D-8CFF-8DDC8C983983}" type="pres">
      <dgm:prSet presAssocID="{D6BB8D56-0049-4BFE-B19D-B26EBA371B20}" presName="theList" presStyleCnt="0"/>
      <dgm:spPr/>
    </dgm:pt>
    <dgm:pt modelId="{CC0F0729-556B-4ACE-BF2D-60E9E4457CA7}" type="pres">
      <dgm:prSet presAssocID="{24E363ED-D0B2-4EE3-AFF0-9F3432824557}" presName="aNode" presStyleLbl="fgAcc1" presStyleIdx="0" presStyleCnt="3" custScaleX="96078" custScaleY="1438832" custLinFactY="115081" custLinFactNeighborX="31238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2F4B3-C62D-4852-87DE-9EF12DEB6995}" type="pres">
      <dgm:prSet presAssocID="{24E363ED-D0B2-4EE3-AFF0-9F3432824557}" presName="aSpace" presStyleCnt="0"/>
      <dgm:spPr/>
    </dgm:pt>
    <dgm:pt modelId="{279AAB80-BED0-4719-9EF5-B2B88C9E7F0C}" type="pres">
      <dgm:prSet presAssocID="{4ED16A21-50D7-42A8-85DB-6F28F43B4A1C}" presName="aNode" presStyleLbl="fgAcc1" presStyleIdx="1" presStyleCnt="3" custScaleX="97180" custScaleY="2000000" custLinFactX="-12434" custLinFactY="31724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9F583-4CAD-4023-B328-F550BB964A4A}" type="pres">
      <dgm:prSet presAssocID="{4ED16A21-50D7-42A8-85DB-6F28F43B4A1C}" presName="aSpace" presStyleCnt="0"/>
      <dgm:spPr/>
    </dgm:pt>
    <dgm:pt modelId="{137CB9F7-30D8-4E6C-A594-149087B04AB6}" type="pres">
      <dgm:prSet presAssocID="{4DC8BB86-8DE8-4604-A6A3-964BF8245C16}" presName="aNode" presStyleLbl="fgAcc1" presStyleIdx="2" presStyleCnt="3" custScaleX="93444" custScaleY="2000000" custLinFactY="299689" custLinFactNeighborX="37879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E6FBB-08DC-42CF-A288-0A50CE65B28D}" type="pres">
      <dgm:prSet presAssocID="{4DC8BB86-8DE8-4604-A6A3-964BF8245C16}" presName="aSpace" presStyleCnt="0"/>
      <dgm:spPr/>
    </dgm:pt>
  </dgm:ptLst>
  <dgm:cxnLst>
    <dgm:cxn modelId="{D3D0D2DC-BE28-4AE0-A52F-2C3A970129F8}" srcId="{D6BB8D56-0049-4BFE-B19D-B26EBA371B20}" destId="{4DC8BB86-8DE8-4604-A6A3-964BF8245C16}" srcOrd="2" destOrd="0" parTransId="{80821347-4EF4-4F3D-A393-31C2B986EB13}" sibTransId="{B38C2E9C-D2E6-4901-B2F4-20570218D707}"/>
    <dgm:cxn modelId="{827EE800-5454-43A1-A42F-8DB628ECBAAC}" srcId="{D6BB8D56-0049-4BFE-B19D-B26EBA371B20}" destId="{4ED16A21-50D7-42A8-85DB-6F28F43B4A1C}" srcOrd="1" destOrd="0" parTransId="{7A23B308-DD54-437A-9C43-FDC7E1F40FE6}" sibTransId="{96E5B409-1B4C-4553-B62A-1ADCECC5C6AF}"/>
    <dgm:cxn modelId="{02D62725-EB8D-4468-8105-55F63244B786}" type="presOf" srcId="{24E363ED-D0B2-4EE3-AFF0-9F3432824557}" destId="{CC0F0729-556B-4ACE-BF2D-60E9E4457CA7}" srcOrd="0" destOrd="0" presId="urn:microsoft.com/office/officeart/2005/8/layout/pyramid2"/>
    <dgm:cxn modelId="{5BC8546D-5EA6-47AB-9D9C-7E141269210A}" srcId="{D6BB8D56-0049-4BFE-B19D-B26EBA371B20}" destId="{24E363ED-D0B2-4EE3-AFF0-9F3432824557}" srcOrd="0" destOrd="0" parTransId="{6AB3CA53-B1C4-4120-ACF1-DFA7D4A3F6F1}" sibTransId="{088D53F1-FB5F-44D3-B3D3-B8B3A54CBA70}"/>
    <dgm:cxn modelId="{DFF1FE17-9C69-4B76-9DEC-36F6776A6B35}" type="presOf" srcId="{D6BB8D56-0049-4BFE-B19D-B26EBA371B20}" destId="{C01E79FE-2970-4EEE-9CD5-88D4AF6D2C01}" srcOrd="0" destOrd="0" presId="urn:microsoft.com/office/officeart/2005/8/layout/pyramid2"/>
    <dgm:cxn modelId="{E5B14D0B-47F8-4E92-98C1-D6CF6A921217}" type="presOf" srcId="{4ED16A21-50D7-42A8-85DB-6F28F43B4A1C}" destId="{279AAB80-BED0-4719-9EF5-B2B88C9E7F0C}" srcOrd="0" destOrd="0" presId="urn:microsoft.com/office/officeart/2005/8/layout/pyramid2"/>
    <dgm:cxn modelId="{00F7EBBE-78AA-4F88-85B8-E27C52B70B9E}" type="presOf" srcId="{4DC8BB86-8DE8-4604-A6A3-964BF8245C16}" destId="{137CB9F7-30D8-4E6C-A594-149087B04AB6}" srcOrd="0" destOrd="0" presId="urn:microsoft.com/office/officeart/2005/8/layout/pyramid2"/>
    <dgm:cxn modelId="{0B20EECA-4C44-4EDF-9322-8919A490E00A}" type="presParOf" srcId="{C01E79FE-2970-4EEE-9CD5-88D4AF6D2C01}" destId="{3467A5F3-867F-401D-B886-5DE1948A86A6}" srcOrd="0" destOrd="0" presId="urn:microsoft.com/office/officeart/2005/8/layout/pyramid2"/>
    <dgm:cxn modelId="{FA51C773-31E6-4603-9BC8-6A637C4D03BF}" type="presParOf" srcId="{C01E79FE-2970-4EEE-9CD5-88D4AF6D2C01}" destId="{E0DFF97F-BC59-4E3D-8CFF-8DDC8C983983}" srcOrd="1" destOrd="0" presId="urn:microsoft.com/office/officeart/2005/8/layout/pyramid2"/>
    <dgm:cxn modelId="{3927292D-95C1-4E50-B3A7-FD257932B1D3}" type="presParOf" srcId="{E0DFF97F-BC59-4E3D-8CFF-8DDC8C983983}" destId="{CC0F0729-556B-4ACE-BF2D-60E9E4457CA7}" srcOrd="0" destOrd="0" presId="urn:microsoft.com/office/officeart/2005/8/layout/pyramid2"/>
    <dgm:cxn modelId="{3CECAEB9-58AB-46CB-AC53-797E0C9D10FD}" type="presParOf" srcId="{E0DFF97F-BC59-4E3D-8CFF-8DDC8C983983}" destId="{EC62F4B3-C62D-4852-87DE-9EF12DEB6995}" srcOrd="1" destOrd="0" presId="urn:microsoft.com/office/officeart/2005/8/layout/pyramid2"/>
    <dgm:cxn modelId="{A0E7B34E-2159-4AA2-B295-B89A594657F0}" type="presParOf" srcId="{E0DFF97F-BC59-4E3D-8CFF-8DDC8C983983}" destId="{279AAB80-BED0-4719-9EF5-B2B88C9E7F0C}" srcOrd="2" destOrd="0" presId="urn:microsoft.com/office/officeart/2005/8/layout/pyramid2"/>
    <dgm:cxn modelId="{439692A8-14D2-4F36-862A-C5238CD5FC16}" type="presParOf" srcId="{E0DFF97F-BC59-4E3D-8CFF-8DDC8C983983}" destId="{06B9F583-4CAD-4023-B328-F550BB964A4A}" srcOrd="3" destOrd="0" presId="urn:microsoft.com/office/officeart/2005/8/layout/pyramid2"/>
    <dgm:cxn modelId="{48726F57-1995-4DFB-AFF3-92A58675DF38}" type="presParOf" srcId="{E0DFF97F-BC59-4E3D-8CFF-8DDC8C983983}" destId="{137CB9F7-30D8-4E6C-A594-149087B04AB6}" srcOrd="4" destOrd="0" presId="urn:microsoft.com/office/officeart/2005/8/layout/pyramid2"/>
    <dgm:cxn modelId="{16366C44-547B-40AA-81FC-D37C64CB6051}" type="presParOf" srcId="{E0DFF97F-BC59-4E3D-8CFF-8DDC8C983983}" destId="{50AE6FBB-08DC-42CF-A288-0A50CE65B28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03EC2-AFD9-47DF-8736-CA26EA2C0D67}">
      <dsp:nvSpPr>
        <dsp:cNvPr id="0" name=""/>
        <dsp:cNvSpPr/>
      </dsp:nvSpPr>
      <dsp:spPr>
        <a:xfrm>
          <a:off x="2743200" y="0"/>
          <a:ext cx="2743199" cy="1549400"/>
        </a:xfrm>
        <a:prstGeom prst="trapezoid">
          <a:avLst>
            <a:gd name="adj" fmla="val 8852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NBS</a:t>
          </a:r>
          <a:endParaRPr lang="en-GB" sz="3200" b="1" kern="1200" dirty="0"/>
        </a:p>
      </dsp:txBody>
      <dsp:txXfrm>
        <a:off x="2743200" y="0"/>
        <a:ext cx="2743199" cy="1549400"/>
      </dsp:txXfrm>
    </dsp:sp>
    <dsp:sp modelId="{137189E9-89BB-410B-923D-0732679FC2D6}">
      <dsp:nvSpPr>
        <dsp:cNvPr id="0" name=""/>
        <dsp:cNvSpPr/>
      </dsp:nvSpPr>
      <dsp:spPr>
        <a:xfrm>
          <a:off x="1371600" y="1549400"/>
          <a:ext cx="5486399" cy="1549400"/>
        </a:xfrm>
        <a:prstGeom prst="trapezoid">
          <a:avLst>
            <a:gd name="adj" fmla="val 88525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Other Statistical Units</a:t>
          </a:r>
          <a:endParaRPr lang="en-GB" sz="2400" b="1" kern="1200" dirty="0"/>
        </a:p>
      </dsp:txBody>
      <dsp:txXfrm>
        <a:off x="2331720" y="1549400"/>
        <a:ext cx="3566160" cy="1549400"/>
      </dsp:txXfrm>
    </dsp:sp>
    <dsp:sp modelId="{DC6BF34B-B7BC-4D46-9861-3400291F7809}">
      <dsp:nvSpPr>
        <dsp:cNvPr id="0" name=""/>
        <dsp:cNvSpPr/>
      </dsp:nvSpPr>
      <dsp:spPr>
        <a:xfrm>
          <a:off x="0" y="3098800"/>
          <a:ext cx="8229600" cy="1549400"/>
        </a:xfrm>
        <a:prstGeom prst="trapezoid">
          <a:avLst>
            <a:gd name="adj" fmla="val 88525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Users &amp; Producers of Statistics</a:t>
          </a:r>
          <a:endParaRPr lang="en-GB" sz="2400" b="1" kern="1200" dirty="0"/>
        </a:p>
      </dsp:txBody>
      <dsp:txXfrm>
        <a:off x="1440179" y="3098800"/>
        <a:ext cx="5349240" cy="1549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7A5F3-867F-401D-B886-5DE1948A86A6}">
      <dsp:nvSpPr>
        <dsp:cNvPr id="0" name=""/>
        <dsp:cNvSpPr/>
      </dsp:nvSpPr>
      <dsp:spPr>
        <a:xfrm>
          <a:off x="1752590" y="0"/>
          <a:ext cx="4897579" cy="44196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F0729-556B-4ACE-BF2D-60E9E4457CA7}">
      <dsp:nvSpPr>
        <dsp:cNvPr id="0" name=""/>
        <dsp:cNvSpPr/>
      </dsp:nvSpPr>
      <dsp:spPr>
        <a:xfrm>
          <a:off x="4876798" y="533400"/>
          <a:ext cx="2760071" cy="928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National Bureau of Statistics (NBS)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is at the apex of the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National Statistical System</a:t>
          </a:r>
          <a:endParaRPr lang="en-US" sz="1800" b="1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>
        <a:off x="4922119" y="578721"/>
        <a:ext cx="2669429" cy="837756"/>
      </dsp:txXfrm>
    </dsp:sp>
    <dsp:sp modelId="{279AAB80-BED0-4719-9EF5-B2B88C9E7F0C}">
      <dsp:nvSpPr>
        <dsp:cNvPr id="0" name=""/>
        <dsp:cNvSpPr/>
      </dsp:nvSpPr>
      <dsp:spPr>
        <a:xfrm>
          <a:off x="733646" y="1408012"/>
          <a:ext cx="2791728" cy="12904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rgbClr val="C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tx2">
                <a:lumMod val="60000"/>
                <a:lumOff val="40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Key Partners in Economic Statistics compilation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1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Seychelles Revenue Commission </a:t>
          </a:r>
          <a:r>
            <a:rPr lang="en-US" sz="1600" b="1" kern="1200" dirty="0" smtClean="0"/>
            <a:t>(SRC)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Central Bank of Seychelles </a:t>
          </a:r>
          <a:r>
            <a:rPr lang="en-US" sz="1600" b="1" kern="1200" dirty="0" smtClean="0"/>
            <a:t>(CBS)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Ministry of </a:t>
          </a:r>
          <a:r>
            <a:rPr lang="en-US" sz="1600" kern="1200" dirty="0" smtClean="0"/>
            <a:t>Finance, </a:t>
          </a:r>
          <a:r>
            <a:rPr lang="en-US" sz="1600" kern="1200" dirty="0" smtClean="0"/>
            <a:t>Trade and </a:t>
          </a:r>
          <a:r>
            <a:rPr lang="en-US" sz="1600" kern="1200" dirty="0" smtClean="0"/>
            <a:t>Economic Planning</a:t>
          </a:r>
          <a:endParaRPr lang="en-US" sz="16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Parastatal Organisations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Immigration Department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796642" y="1471008"/>
        <a:ext cx="2665736" cy="1164496"/>
      </dsp:txXfrm>
    </dsp:sp>
    <dsp:sp modelId="{137CB9F7-30D8-4E6C-A594-149087B04AB6}">
      <dsp:nvSpPr>
        <dsp:cNvPr id="0" name=""/>
        <dsp:cNvSpPr/>
      </dsp:nvSpPr>
      <dsp:spPr>
        <a:xfrm>
          <a:off x="5105411" y="2895601"/>
          <a:ext cx="2684403" cy="12904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Key Partners in Social Statistics compilation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Individuals and  Households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Civil Status Office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Ministry of Health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Ministry of Education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Ministry of Land Use &amp; Housing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168407" y="2958597"/>
        <a:ext cx="2558411" cy="1164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BE9E7-A65B-4C58-B23F-2117F2289123}" type="datetimeFigureOut">
              <a:rPr lang="en-PH" smtClean="0"/>
              <a:t>20/10/2017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AA992-FA20-47C7-82C2-27054B24CEF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8076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4400" y="1905000"/>
            <a:ext cx="4114800" cy="1905000"/>
          </a:xfrm>
        </p:spPr>
        <p:txBody>
          <a:bodyPr>
            <a:no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886200"/>
            <a:ext cx="4114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Slide Title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PH" dirty="0" smtClean="0"/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National Experiences and Challenges in producing Disaggregated Data</a:t>
            </a:r>
            <a:endParaRPr lang="en-PH" dirty="0">
              <a:solidFill>
                <a:schemeClr val="tx2">
                  <a:lumMod val="75000"/>
                </a:schemeClr>
              </a:solidFill>
            </a:endParaRPr>
          </a:p>
          <a:p>
            <a:endParaRPr lang="en-PH" dirty="0" smtClean="0"/>
          </a:p>
          <a:p>
            <a:pPr marL="0" indent="0" algn="ctr">
              <a:buNone/>
            </a:pPr>
            <a:r>
              <a:rPr lang="en-PH" sz="2800" dirty="0" smtClean="0"/>
              <a:t>October, 2017</a:t>
            </a:r>
            <a:endParaRPr lang="en-PH" sz="2800" dirty="0"/>
          </a:p>
          <a:p>
            <a:pPr marL="0" indent="0">
              <a:buNone/>
            </a:pPr>
            <a:endParaRPr lang="en-PH" dirty="0" smtClean="0"/>
          </a:p>
          <a:p>
            <a:pPr marL="0" indent="0">
              <a:buNone/>
            </a:pPr>
            <a:endParaRPr lang="en-PH" dirty="0" smtClean="0"/>
          </a:p>
          <a:p>
            <a:pPr marL="27432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Sheena Saldanha</a:t>
            </a:r>
            <a:endParaRPr lang="en-US" sz="19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Statistician</a:t>
            </a:r>
            <a:endParaRPr lang="en-US" sz="19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19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Bureau of </a:t>
            </a:r>
            <a:r>
              <a:rPr lang="en-US" sz="19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</a:t>
            </a:r>
          </a:p>
          <a:p>
            <a:endParaRPr lang="en-PH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36"/>
            <a:ext cx="91440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disaggregated data for SDGs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Based on the 2030 Agenda towards the Sustainable </a:t>
            </a:r>
            <a:r>
              <a:rPr lang="en-US" sz="1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Development </a:t>
            </a:r>
            <a: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Goals (SDGs), </a:t>
            </a:r>
            <a:r>
              <a:rPr lang="en-US" sz="18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disaggregation needs to </a:t>
            </a:r>
            <a:r>
              <a:rPr lang="en-US" sz="18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be applied when relevant across all indicators</a:t>
            </a:r>
            <a:r>
              <a:rPr lang="en-US" sz="1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in </a:t>
            </a:r>
            <a: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line with </a:t>
            </a:r>
            <a:r>
              <a:rPr lang="en-US" sz="1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the targets themselves.  </a:t>
            </a:r>
          </a:p>
          <a:p>
            <a:pPr marL="0" indent="0">
              <a:buNone/>
            </a:pPr>
            <a:endParaRPr lang="en-US" sz="11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lang="en-US" sz="1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SDG indicators should be disaggregated where relevant by </a:t>
            </a:r>
            <a:r>
              <a:rPr lang="en-US" sz="18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income, sex, age, race, ethnicity, migratory status, disability and geographic location</a:t>
            </a:r>
            <a:r>
              <a:rPr lang="en-US" sz="1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or other characteristics, in accordance with the Fundamental </a:t>
            </a:r>
            <a: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Principles </a:t>
            </a:r>
            <a:r>
              <a:rPr lang="en-US" sz="1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of Official Statistics.” </a:t>
            </a:r>
            <a:endParaRPr lang="en-US" sz="18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The “</a:t>
            </a:r>
            <a:r>
              <a:rPr lang="en-US" sz="1800" b="1" u="sng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leaving no one behind</a:t>
            </a:r>
            <a:r>
              <a:rPr lang="en-US" sz="18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” principle means that goals and indicators should have full coverage for all </a:t>
            </a:r>
            <a:r>
              <a:rPr lang="en-US" sz="18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stakeholders, especially </a:t>
            </a:r>
            <a:r>
              <a:rPr lang="en-US" sz="18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for vulnerable groups </a:t>
            </a:r>
            <a:r>
              <a:rPr lang="en-US" sz="18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such as the </a:t>
            </a:r>
            <a:r>
              <a:rPr lang="en-US" sz="18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disabled.</a:t>
            </a:r>
            <a:endParaRPr lang="en-US" sz="18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1800"/>
            <a:ext cx="656273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0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51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Disaggregated Data and Data Sources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2039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147464"/>
              </p:ext>
            </p:extLst>
          </p:nvPr>
        </p:nvGraphicFramePr>
        <p:xfrm>
          <a:off x="609600" y="1524689"/>
          <a:ext cx="8153400" cy="457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61461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 disaggregated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Sources</a:t>
                      </a:r>
                      <a:endParaRPr lang="en-US" dirty="0"/>
                    </a:p>
                  </a:txBody>
                  <a:tcPr/>
                </a:tc>
              </a:tr>
              <a:tr h="504227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household surveys</a:t>
                      </a:r>
                    </a:p>
                  </a:txBody>
                  <a:tcPr marL="68580" marR="68580" marT="0" marB="0"/>
                </a:tc>
              </a:tr>
              <a:tr h="504227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household surveys</a:t>
                      </a:r>
                    </a:p>
                  </a:txBody>
                  <a:tcPr marL="68580" marR="68580" marT="0" marB="0"/>
                </a:tc>
              </a:tr>
              <a:tr h="504227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Geographical Location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household surveys</a:t>
                      </a:r>
                    </a:p>
                  </a:txBody>
                  <a:tcPr marL="68580" marR="68580" marT="0" marB="0"/>
                </a:tc>
              </a:tr>
              <a:tr h="35993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227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Census,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Labour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Force 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other household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surveys</a:t>
                      </a:r>
                    </a:p>
                  </a:txBody>
                  <a:tcPr marL="68580" marR="68580" marT="0" marB="0"/>
                </a:tc>
              </a:tr>
              <a:tr h="35993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 &amp; household surveys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993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Unemployment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 Surveys</a:t>
                      </a:r>
                    </a:p>
                  </a:txBody>
                  <a:tcPr marL="68580" marR="68580" marT="0" marB="0"/>
                </a:tc>
              </a:tr>
              <a:tr h="35993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 &amp; Surveys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227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 (female or male headed household)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 &amp; Housing Census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household surveys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1066800"/>
            <a:ext cx="4522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Primary data: 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surveys)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4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8100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data: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676910"/>
              </p:ext>
            </p:extLst>
          </p:nvPr>
        </p:nvGraphicFramePr>
        <p:xfrm>
          <a:off x="632346" y="1619535"/>
          <a:ext cx="8077200" cy="4302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409575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 disaggregated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Sources</a:t>
                      </a:r>
                      <a:endParaRPr lang="en-US" dirty="0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Enrolment (Age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Sex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 staff (Sex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Nationality)</a:t>
                      </a:r>
                    </a:p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Ministry of  Education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6250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Vital Statistics (Age &amp; Sex)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Ministry of Health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Civil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Registration Office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(In-patient / Out-patient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other health indicators) (Age &amp; Sex)</a:t>
                      </a:r>
                    </a:p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Ministry of Health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Employment (Sex &amp; Local/Expat)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Treasury Payroll &amp;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Parastatals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53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Crime,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Justice &amp; Security Statistics (Age &amp; Sex)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CJS related agencies</a:t>
                      </a:r>
                      <a:r>
                        <a:rPr lang="en-US" sz="1600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(Police, Prison, AG’s Office, Judiciary, Family Tribunal, Employment Tribunal)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575">
                <a:tc>
                  <a:txBody>
                    <a:bodyPr/>
                    <a:lstStyle/>
                    <a:p>
                      <a:pPr marL="0" marR="0" indent="184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Migration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Immigration records</a:t>
                      </a:r>
                      <a:endParaRPr lang="en-US" sz="1600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22771"/>
            <a:ext cx="8229600" cy="565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Disaggregated Data and Data Sources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4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008313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571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Deliver on </a:t>
            </a:r>
            <a:r>
              <a:rPr lang="en-US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increasing demand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for the availability of relevant, timely, disaggregated and better quality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statistics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with limited resources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Periodicity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of data collection and </a:t>
            </a:r>
            <a:r>
              <a:rPr lang="en-US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reporting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(administrative data providers)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Human </a:t>
            </a:r>
            <a:r>
              <a:rPr lang="en-US" sz="16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resource constraint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and lack of suitably qualified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staff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Methodological constraints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– need to train all personnel involved in producing data to conform to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statistical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standards and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methodology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Detecting </a:t>
            </a:r>
            <a:r>
              <a:rPr lang="en-US" sz="16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data deficiencies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from administrative sources e.g. misclassifications, missing data,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duplications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Lack of modern mechanism/capability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to collect, store and manage large volumes of data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Limited budget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to meet 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increasing costs to collect and analyse data e.g. internet costs, investment in IT equipment and infrastructure and software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Administrative source data collection tool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: Some stakeholders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  <a:r>
              <a:rPr lang="en-US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not initially collect disaggregated data – need to improve data collection tools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GB" sz="16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Confidentiality and sensitivity: </a:t>
            </a:r>
            <a:r>
              <a:rPr lang="en-GB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Obtaining disaggregated </a:t>
            </a:r>
            <a:r>
              <a:rPr lang="en-GB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data from key stakeholders, companies and institutions may be a problem due to the </a:t>
            </a:r>
            <a:r>
              <a:rPr lang="en-GB" sz="16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nature of the business </a:t>
            </a:r>
            <a:r>
              <a:rPr lang="en-GB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e.g. various </a:t>
            </a:r>
            <a:r>
              <a:rPr lang="en-GB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monopoly companies, sole sellers of goods, in </a:t>
            </a:r>
            <a:r>
              <a:rPr lang="en-GB" sz="16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Seychelles – not willing to </a:t>
            </a:r>
            <a:r>
              <a:rPr lang="en-GB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cooperate)</a:t>
            </a:r>
            <a:endParaRPr lang="en-US" sz="16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897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 and Way forward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900" b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Transformation &amp; Modernisation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Foster the optimal use of information technology and meet the increasing demand for statistics e.g. automation of data collection and compilation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Capacity </a:t>
            </a:r>
            <a:r>
              <a:rPr lang="en-US" sz="1900" b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reinforcement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Recruit more qualified staff  and  increase capacity building in relation to international statistical standards and methodology (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within the NBS and other agencies in the NSS)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Stakeholder engagement: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 working with stakeholders on producing/updating data collection forms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Quality control: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 administrative sources on quality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issues detected  with their data and assist them resolve these for future and long lasting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improvements</a:t>
            </a: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Obtain </a:t>
            </a:r>
            <a:r>
              <a:rPr lang="en-US" sz="1900" b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financial support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to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meet increasing survey costs (costs of data collection and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processing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</a:t>
            </a:r>
            <a:r>
              <a:rPr lang="en-US" sz="19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other sources of data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captured by the private sector to overcome data gaps </a:t>
            </a:r>
          </a:p>
          <a:p>
            <a:pPr>
              <a:lnSpc>
                <a:spcPct val="120000"/>
              </a:lnSpc>
            </a:pP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Maintain </a:t>
            </a:r>
            <a:r>
              <a:rPr lang="en-US" sz="1900" b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working collaboration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r>
              <a:rPr lang="en-GB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key stakeholders, companies and institutions and </a:t>
            </a:r>
            <a:r>
              <a:rPr lang="en-GB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communicate strategically </a:t>
            </a:r>
            <a:r>
              <a:rPr lang="en-GB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to reassure them of maintenance of confidentiality of information provided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Strengthen </a:t>
            </a:r>
            <a:r>
              <a:rPr lang="en-US" sz="1900" b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coordination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of the National Statistical System to ensure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consistency, timeliness and production of </a:t>
            </a:r>
            <a:r>
              <a:rPr lang="en-US" sz="19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better quality statistics</a:t>
            </a:r>
          </a:p>
          <a:p>
            <a:pPr>
              <a:lnSpc>
                <a:spcPct val="120000"/>
              </a:lnSpc>
            </a:pPr>
            <a:r>
              <a:rPr lang="en-US" sz="19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</a:t>
            </a:r>
            <a:r>
              <a:rPr lang="en-US" sz="1900" b="1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cooperation and collaboration </a:t>
            </a:r>
            <a:r>
              <a:rPr lang="en-US" sz="19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required UNECA / AUC Support –partnership</a:t>
            </a:r>
          </a:p>
          <a:p>
            <a:endParaRPr lang="en-GB" sz="1800" dirty="0">
              <a:solidFill>
                <a:srgbClr val="FF0000"/>
              </a:solid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3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7924800" cy="42037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2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399"/>
            <a:ext cx="7772400" cy="685801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US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7772400" cy="4648199"/>
          </a:xfrm>
        </p:spPr>
        <p:txBody>
          <a:bodyPr/>
          <a:lstStyle/>
          <a:p>
            <a:pPr marL="365760" lvl="0" indent="-283464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Introduction</a:t>
            </a:r>
            <a:endParaRPr lang="en-US" dirty="0">
              <a:solidFill>
                <a:prstClr val="black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5760" lvl="0" indent="-283464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Statistical </a:t>
            </a:r>
            <a:r>
              <a:rPr lang="en-US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System</a:t>
            </a:r>
            <a:endParaRPr lang="en-US" dirty="0">
              <a:solidFill>
                <a:prstClr val="black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65760" lvl="0" indent="-283464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Importance of disaggregated data for SDGs</a:t>
            </a:r>
          </a:p>
          <a:p>
            <a:pPr marL="365760" lvl="0" indent="-283464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Disaggregated Data and Data Sources</a:t>
            </a:r>
          </a:p>
          <a:p>
            <a:pPr marL="365760" lvl="0" indent="-283464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</a:t>
            </a:r>
          </a:p>
          <a:p>
            <a:pPr marL="365760" lvl="0" indent="-283464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Opportunities and Way forward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dirty="0" smtClean="0">
              <a:solidFill>
                <a:prstClr val="black"/>
              </a:solidFill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endParaRPr lang="en-US" dirty="0" smtClean="0">
              <a:solidFill>
                <a:prstClr val="black"/>
              </a:solidFill>
              <a:latin typeface="Gill Sans 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0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>
            <a:normAutofit/>
          </a:bodyPr>
          <a:lstStyle/>
          <a:p>
            <a:r>
              <a:rPr lang="en-P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P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876799"/>
          </a:xfrm>
        </p:spPr>
        <p:txBody>
          <a:bodyPr>
            <a:normAutofit/>
          </a:bodyPr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The National Bureau of Statistics (NBS) was established in July </a:t>
            </a:r>
            <a:r>
              <a:rPr lang="en-US" sz="20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2010,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under the new National Bureau of Statistics Act, 2010 and operates as a semi- autonomous government agency. 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US" sz="20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The Bureau is responsible for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collecting, compiling, analyzing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publishing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statistical information.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US" sz="20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In addition, the bureau is also responsible for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coordinating, monitoring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supervising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the National Statistical System. 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20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The  Bureau produces a variety of data ranging from economic, social, population and environmental matters, covering government, business and the community.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558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85800"/>
          </a:xfrm>
        </p:spPr>
        <p:txBody>
          <a:bodyPr>
            <a:normAutofit/>
          </a:bodyPr>
          <a:lstStyle/>
          <a:p>
            <a:r>
              <a:rPr lang="en-PH" sz="3200" dirty="0" smtClean="0">
                <a:gradFill flip="none" rotWithShape="1">
                  <a:gsLst>
                    <a:gs pos="0">
                      <a:srgbClr val="1F497D">
                        <a:lumMod val="60000"/>
                        <a:lumOff val="40000"/>
                        <a:shade val="30000"/>
                        <a:satMod val="115000"/>
                      </a:srgbClr>
                    </a:gs>
                    <a:gs pos="50000">
                      <a:srgbClr val="1F497D">
                        <a:lumMod val="60000"/>
                        <a:lumOff val="40000"/>
                        <a:shade val="67500"/>
                        <a:satMod val="115000"/>
                      </a:srgbClr>
                    </a:gs>
                    <a:gs pos="100000">
                      <a:srgbClr val="1F497D">
                        <a:lumMod val="60000"/>
                        <a:lumOff val="40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876799"/>
          </a:xfrm>
        </p:spPr>
        <p:txBody>
          <a:bodyPr>
            <a:normAutofit fontScale="77500" lnSpcReduction="20000"/>
          </a:bodyPr>
          <a:lstStyle/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3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Mission</a:t>
            </a:r>
            <a:endParaRPr lang="en-US" sz="2300" b="1" u="sng" dirty="0">
              <a:solidFill>
                <a:schemeClr val="tx2">
                  <a:lumMod val="60000"/>
                  <a:lumOff val="4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GB" sz="23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    Continuously </a:t>
            </a: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build and develop a coherent, reliable, efficient </a:t>
            </a:r>
            <a:r>
              <a:rPr lang="en-GB" sz="23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demand driven “National </a:t>
            </a: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Statistical System” to encourage </a:t>
            </a:r>
            <a:r>
              <a:rPr lang="en-GB" sz="23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support </a:t>
            </a: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informed decision and policy making.</a:t>
            </a: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GB" sz="23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300" b="1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300" b="1" u="sng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Vision</a:t>
            </a: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Become the centre of excellence in production and dissemination of statistics </a:t>
            </a:r>
            <a:r>
              <a:rPr lang="en-US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in Seychelles.</a:t>
            </a: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US" sz="23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300" b="1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300" b="1" u="sng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Objectives</a:t>
            </a: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Strengthen and assist in the development of the National Statistical System (NSS) to meet the challenges of emerging data needs;</a:t>
            </a: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Improve the quality of our products and services and be the primary source of “</a:t>
            </a:r>
            <a:r>
              <a:rPr lang="en-GB" sz="2300" dirty="0">
                <a:ea typeface="Arial Unicode MS" pitchFamily="34" charset="-128"/>
                <a:cs typeface="Arial Unicode MS" pitchFamily="34" charset="-128"/>
              </a:rPr>
              <a:t>official</a:t>
            </a:r>
            <a:r>
              <a:rPr lang="en-GB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statistics”; and</a:t>
            </a:r>
          </a:p>
          <a:p>
            <a:pPr marL="365760" lvl="0" indent="-283464" algn="just">
              <a:lnSpc>
                <a:spcPct val="11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23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Improve data dissemination</a:t>
            </a:r>
            <a:r>
              <a:rPr lang="en-US" sz="1900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6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PH" sz="3200" dirty="0" smtClean="0">
                <a:gradFill flip="none" rotWithShape="1">
                  <a:gsLst>
                    <a:gs pos="0">
                      <a:srgbClr val="1F497D">
                        <a:lumMod val="60000"/>
                        <a:lumOff val="40000"/>
                        <a:shade val="30000"/>
                        <a:satMod val="115000"/>
                      </a:srgbClr>
                    </a:gs>
                    <a:gs pos="50000">
                      <a:srgbClr val="1F497D">
                        <a:lumMod val="60000"/>
                        <a:lumOff val="40000"/>
                        <a:shade val="67500"/>
                        <a:satMod val="115000"/>
                      </a:srgbClr>
                    </a:gs>
                    <a:gs pos="100000">
                      <a:srgbClr val="1F497D">
                        <a:lumMod val="60000"/>
                        <a:lumOff val="40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685799"/>
          </a:xfrm>
        </p:spPr>
        <p:txBody>
          <a:bodyPr>
            <a:normAutofit lnSpcReduction="10000"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18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NBS comprise of </a:t>
            </a:r>
            <a:r>
              <a:rPr lang="en-US" sz="18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3 sections </a:t>
            </a:r>
            <a:r>
              <a:rPr lang="en-US" sz="18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with different units: 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‘Economic Statistics’, ‘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Census,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Surveys 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and GIS’ </a:t>
            </a:r>
            <a:r>
              <a:rPr lang="en-US" sz="18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‘Social Statistics’ </a:t>
            </a:r>
            <a:r>
              <a:rPr lang="en-US" sz="18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units</a:t>
            </a:r>
            <a:endParaRPr lang="en-US" sz="18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http://www.nbs.gov.sc/wp-content/uploads/2016/09/NBS-Orhanisation-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16" y="1981201"/>
            <a:ext cx="82296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911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565150"/>
          </a:xfrm>
        </p:spPr>
        <p:txBody>
          <a:bodyPr>
            <a:normAutofit fontScale="90000"/>
          </a:bodyPr>
          <a:lstStyle/>
          <a:p>
            <a:r>
              <a:rPr lang="en-PH" sz="3600" dirty="0" smtClean="0">
                <a:gradFill flip="none" rotWithShape="1">
                  <a:gsLst>
                    <a:gs pos="0">
                      <a:srgbClr val="1F497D">
                        <a:lumMod val="60000"/>
                        <a:lumOff val="40000"/>
                        <a:shade val="30000"/>
                        <a:satMod val="115000"/>
                      </a:srgbClr>
                    </a:gs>
                    <a:gs pos="50000">
                      <a:srgbClr val="1F497D">
                        <a:lumMod val="60000"/>
                        <a:lumOff val="40000"/>
                        <a:shade val="67500"/>
                        <a:satMod val="115000"/>
                      </a:srgbClr>
                    </a:gs>
                    <a:gs pos="100000">
                      <a:srgbClr val="1F497D">
                        <a:lumMod val="60000"/>
                        <a:lumOff val="40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267201"/>
          </a:xfrm>
        </p:spPr>
        <p:txBody>
          <a:bodyPr/>
          <a:lstStyle/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    Role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of NBS is to actively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promote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the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UN Fundamental Principles of Official Statistics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(FPOS) which was adopted by the Statistical Commission 1994.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US" sz="20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As per FPOS, focus on data sources are </a:t>
            </a:r>
            <a:r>
              <a:rPr lang="en-US" sz="2000" dirty="0" smtClean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stipulated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in: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US" sz="2000" dirty="0">
              <a:solidFill>
                <a:prstClr val="black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b="1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Principle 5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	Data for statistical purposes may be drawn from all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types of sources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, be they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statistical surveys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or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administrative records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. Statistical agencies are to choose the source with regard to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quality, timeliness, costs 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and the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burden on respondents</a:t>
            </a:r>
            <a:r>
              <a:rPr lang="en-US" sz="2000" dirty="0">
                <a:solidFill>
                  <a:prstClr val="black"/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56515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National Statistical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199"/>
            <a:ext cx="8077200" cy="4419601"/>
          </a:xfrm>
        </p:spPr>
        <p:txBody>
          <a:bodyPr/>
          <a:lstStyle/>
          <a:p>
            <a:pPr marL="82296" lvl="0" indent="0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NBS </a:t>
            </a:r>
            <a:r>
              <a:rPr lang="en-US" sz="2000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works in </a:t>
            </a:r>
            <a:r>
              <a:rPr lang="en-US" sz="200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close collaboration with other official bodies that form the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Statistical System </a:t>
            </a:r>
            <a:r>
              <a:rPr 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(NSS).</a:t>
            </a:r>
          </a:p>
          <a:p>
            <a:pPr marL="365760" lvl="0" indent="-283464" algn="just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2000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2296" lvl="0" indent="0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GB" sz="2000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GB" sz="200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NSS is a framework within which all units which generate information play their part and complement each other’s work through exchanges of information, standards, frameworks based on international </a:t>
            </a:r>
            <a:r>
              <a:rPr lang="en-GB" sz="2000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recommendations</a:t>
            </a:r>
          </a:p>
          <a:p>
            <a:pPr marL="82296" lvl="0" indent="0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GB" sz="2000" dirty="0">
              <a:solidFill>
                <a:prstClr val="black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2296" indent="0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en-US" sz="2000" dirty="0" smtClean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 NSS </a:t>
            </a:r>
            <a:r>
              <a:rPr lang="en-US" sz="2000" dirty="0">
                <a:solidFill>
                  <a:prstClr val="black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regroups all Seychelles government agencies and official bodies in a coordination role in regard to statistical activities.</a:t>
            </a:r>
          </a:p>
          <a:p>
            <a:pPr marL="82296" lvl="0" indent="0" algn="just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en-GB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5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515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gradFill flip="none" rotWithShape="1">
                  <a:gsLst>
                    <a:gs pos="0">
                      <a:srgbClr val="1F497D">
                        <a:lumMod val="60000"/>
                        <a:lumOff val="40000"/>
                        <a:shade val="30000"/>
                        <a:satMod val="115000"/>
                      </a:srgbClr>
                    </a:gs>
                    <a:gs pos="50000">
                      <a:srgbClr val="1F497D">
                        <a:lumMod val="60000"/>
                        <a:lumOff val="40000"/>
                        <a:shade val="67500"/>
                        <a:satMod val="115000"/>
                      </a:srgbClr>
                    </a:gs>
                    <a:gs pos="100000">
                      <a:srgbClr val="1F497D">
                        <a:lumMod val="60000"/>
                        <a:lumOff val="40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National Statistical System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380980"/>
              </p:ext>
            </p:extLst>
          </p:nvPr>
        </p:nvGraphicFramePr>
        <p:xfrm>
          <a:off x="533400" y="9906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8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67600" cy="488950"/>
          </a:xfrm>
        </p:spPr>
        <p:txBody>
          <a:bodyPr>
            <a:noAutofit/>
          </a:bodyPr>
          <a:lstStyle/>
          <a:p>
            <a:r>
              <a:rPr lang="en-US" sz="3200" dirty="0">
                <a:gradFill flip="none" rotWithShape="1">
                  <a:gsLst>
                    <a:gs pos="0">
                      <a:srgbClr val="1F497D">
                        <a:lumMod val="60000"/>
                        <a:lumOff val="40000"/>
                        <a:shade val="30000"/>
                        <a:satMod val="115000"/>
                      </a:srgbClr>
                    </a:gs>
                    <a:gs pos="50000">
                      <a:srgbClr val="1F497D">
                        <a:lumMod val="60000"/>
                        <a:lumOff val="40000"/>
                        <a:shade val="67500"/>
                        <a:satMod val="115000"/>
                      </a:srgbClr>
                    </a:gs>
                    <a:gs pos="100000">
                      <a:srgbClr val="1F497D">
                        <a:lumMod val="60000"/>
                        <a:lumOff val="40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National Statistical System</a:t>
            </a:r>
            <a:endParaRPr lang="en-US" sz="32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424872"/>
              </p:ext>
            </p:extLst>
          </p:nvPr>
        </p:nvGraphicFramePr>
        <p:xfrm>
          <a:off x="457200" y="12192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3200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NSS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6672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1052</Words>
  <Application>Microsoft Office PowerPoint</Application>
  <PresentationFormat>On-screen Show (4:3)</PresentationFormat>
  <Paragraphs>166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Arial Black</vt:lpstr>
      <vt:lpstr>Calibri</vt:lpstr>
      <vt:lpstr>Gill Sans MT</vt:lpstr>
      <vt:lpstr>Times New Roman</vt:lpstr>
      <vt:lpstr>Wingdings 2</vt:lpstr>
      <vt:lpstr>Office Theme</vt:lpstr>
      <vt:lpstr>Slide Title</vt:lpstr>
      <vt:lpstr>Contents</vt:lpstr>
      <vt:lpstr>Introduction</vt:lpstr>
      <vt:lpstr>Introduction</vt:lpstr>
      <vt:lpstr>Introduction</vt:lpstr>
      <vt:lpstr>Introduction</vt:lpstr>
      <vt:lpstr>National Statistical System</vt:lpstr>
      <vt:lpstr>National Statistical System</vt:lpstr>
      <vt:lpstr>National Statistical System</vt:lpstr>
      <vt:lpstr>Importance of disaggregated data for SDGs</vt:lpstr>
      <vt:lpstr>Disaggregated Data and Data Sources</vt:lpstr>
      <vt:lpstr>PowerPoint Presentation</vt:lpstr>
      <vt:lpstr>Challenges</vt:lpstr>
      <vt:lpstr>Opportunities and Way forward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Sheena Saldanha</dc:creator>
  <cp:lastModifiedBy>Sheena Saldanha</cp:lastModifiedBy>
  <cp:revision>63</cp:revision>
  <dcterms:created xsi:type="dcterms:W3CDTF">2006-08-16T00:00:00Z</dcterms:created>
  <dcterms:modified xsi:type="dcterms:W3CDTF">2017-10-20T08:22:45Z</dcterms:modified>
</cp:coreProperties>
</file>