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E0B32-C9AB-4612-8103-DC4DF8A8FD04}" type="datetimeFigureOut">
              <a:rPr lang="pt-PT" smtClean="0"/>
              <a:pPr/>
              <a:t>24/10/2017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07725-68A2-485F-B877-8CF462AC709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07725-68A2-485F-B877-8CF462AC7098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E7AA8-0BC2-4DE6-91D7-771AE48B02A5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893-7432-4090-845C-77537CC49D30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E701-864E-4F6C-A7B1-61B691498F7B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96D300-641B-4CB1-B03D-9390EBE815A5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E0CE-CCE4-416F-9E9E-8E7426A11291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87F3-9567-48DE-9989-3F9E1467ABED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C7B50-C3E0-4974-9BB6-479A4F688417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507B-7BBE-436B-A7DA-90576ACDB919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DC8D-4F03-44EF-BDA8-FCD50C7B0A46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C930CD-4328-4662-BA0D-C8C4A88AAFE0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5A8-7D99-4C8A-A29A-90464C955556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88E4F3-791B-4E4A-B6B4-5C1D8CB5CF96}" type="datetime1">
              <a:rPr lang="pt-PT" smtClean="0"/>
              <a:pPr/>
              <a:t>24/10/2017</a:t>
            </a:fld>
            <a:endParaRPr lang="pt-PT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DF43848-7B91-4B20-8D6F-209AEFD99FE1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143007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LES DÉFIS DU SEN-STP POUR LA </a:t>
            </a:r>
            <a:r>
              <a:rPr lang="fr-FR" sz="3600" b="1" dirty="0" smtClean="0"/>
              <a:t>R DESAGREGATION  DES </a:t>
            </a:r>
            <a:r>
              <a:rPr lang="fr-FR" sz="3600" b="1" dirty="0" smtClean="0"/>
              <a:t>DONNÉES</a:t>
            </a:r>
            <a:endParaRPr lang="pt-PT" sz="36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pic>
        <p:nvPicPr>
          <p:cNvPr id="1026" name="Picture 2" descr="Resultado de imagem para IMAGENS LINDAS DE SÃO TOM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071678"/>
            <a:ext cx="8115328" cy="4024322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r>
              <a:rPr lang="fr-FR" dirty="0" smtClean="0"/>
              <a:t>Petit État insulaire situé dans le golfe de </a:t>
            </a:r>
            <a:r>
              <a:rPr lang="fr-FR" dirty="0" smtClean="0"/>
              <a:t>Guinée.</a:t>
            </a:r>
          </a:p>
          <a:p>
            <a:r>
              <a:rPr lang="fr-FR" dirty="0" smtClean="0"/>
              <a:t>Composé </a:t>
            </a:r>
            <a:r>
              <a:rPr lang="fr-FR" dirty="0" smtClean="0"/>
              <a:t>de deux îles principales </a:t>
            </a:r>
            <a:r>
              <a:rPr lang="fr-FR" dirty="0" smtClean="0"/>
              <a:t>(São Tomé </a:t>
            </a:r>
            <a:r>
              <a:rPr lang="fr-FR" dirty="0" smtClean="0"/>
              <a:t>et Príncipe) et </a:t>
            </a:r>
            <a:r>
              <a:rPr lang="fr-FR" dirty="0" smtClean="0"/>
              <a:t>divers îlots.</a:t>
            </a:r>
          </a:p>
          <a:p>
            <a:r>
              <a:rPr lang="fr-FR" dirty="0" smtClean="0"/>
              <a:t>Il </a:t>
            </a:r>
            <a:r>
              <a:rPr lang="fr-FR" dirty="0" smtClean="0"/>
              <a:t>a 1001 Km2 de surface </a:t>
            </a:r>
            <a:r>
              <a:rPr lang="fr-FR" dirty="0" smtClean="0"/>
              <a:t>totale.</a:t>
            </a:r>
          </a:p>
          <a:p>
            <a:r>
              <a:rPr lang="fr-FR" dirty="0" smtClean="0"/>
              <a:t>Climat </a:t>
            </a:r>
            <a:r>
              <a:rPr lang="fr-FR" dirty="0" smtClean="0"/>
              <a:t>équatorial chaud et </a:t>
            </a:r>
            <a:r>
              <a:rPr lang="fr-FR" dirty="0" smtClean="0"/>
              <a:t>humide.</a:t>
            </a:r>
          </a:p>
          <a:p>
            <a:r>
              <a:rPr lang="fr-FR" dirty="0" smtClean="0"/>
              <a:t>Population </a:t>
            </a:r>
            <a:r>
              <a:rPr lang="fr-FR" dirty="0" smtClean="0"/>
              <a:t>totale 193 712 000 </a:t>
            </a:r>
            <a:r>
              <a:rPr lang="fr-FR" dirty="0" smtClean="0"/>
              <a:t>habitants.</a:t>
            </a:r>
          </a:p>
          <a:p>
            <a:r>
              <a:rPr lang="fr-FR" dirty="0" smtClean="0"/>
              <a:t>49,9</a:t>
            </a:r>
            <a:r>
              <a:rPr lang="fr-FR" dirty="0" smtClean="0"/>
              <a:t>% de la population a entre 15 et 49 ans</a:t>
            </a:r>
            <a:endParaRPr lang="pt-PT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1462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/>
              <a:t>BREF CONSIDÉRATIONS </a:t>
            </a:r>
            <a:r>
              <a:rPr lang="fr-FR" sz="3600" b="1" dirty="0" smtClean="0"/>
              <a:t>SUR SÃO </a:t>
            </a:r>
            <a:r>
              <a:rPr lang="fr-FR" sz="3600" b="1" dirty="0" smtClean="0"/>
              <a:t>TOMÉ ET PRÍNCIPE </a:t>
            </a:r>
            <a:r>
              <a:rPr lang="pt-PT" sz="3600" dirty="0" smtClean="0"/>
              <a:t/>
            </a:r>
            <a:br>
              <a:rPr lang="pt-PT" sz="3600" dirty="0" smtClean="0"/>
            </a:br>
            <a:r>
              <a:rPr lang="pt-PT" sz="3600" dirty="0" smtClean="0"/>
              <a:t/>
            </a:r>
            <a:br>
              <a:rPr lang="pt-PT" sz="3600" dirty="0" smtClean="0"/>
            </a:br>
            <a:endParaRPr lang="pt-PT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	</a:t>
            </a:r>
          </a:p>
          <a:p>
            <a:pPr>
              <a:buNone/>
            </a:pPr>
            <a:r>
              <a:rPr lang="pt-PT" dirty="0" smtClean="0"/>
              <a:t>	</a:t>
            </a:r>
            <a:r>
              <a:rPr lang="fr-FR" dirty="0" smtClean="0"/>
              <a:t>Le SEN - est composé de l'Institut National de la Statistique et des organismes délégués, qui sont responsables de la production de statistiques </a:t>
            </a:r>
            <a:r>
              <a:rPr lang="fr-FR" dirty="0" smtClean="0"/>
              <a:t>sectorielles.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Organismes </a:t>
            </a:r>
            <a:r>
              <a:rPr lang="fr-FR" dirty="0" smtClean="0"/>
              <a:t>délégués - </a:t>
            </a:r>
            <a:r>
              <a:rPr lang="fr-FR" dirty="0" smtClean="0"/>
              <a:t>Composé </a:t>
            </a:r>
            <a:r>
              <a:rPr lang="fr-FR" dirty="0" smtClean="0"/>
              <a:t>par </a:t>
            </a:r>
            <a:r>
              <a:rPr lang="fr-FR" dirty="0" smtClean="0"/>
              <a:t>secteur </a:t>
            </a:r>
            <a:r>
              <a:rPr lang="fr-FR" dirty="0" smtClean="0"/>
              <a:t>de</a:t>
            </a:r>
            <a:br>
              <a:rPr lang="fr-FR" dirty="0" smtClean="0"/>
            </a:br>
            <a:r>
              <a:rPr lang="fr-FR" dirty="0" smtClean="0"/>
              <a:t>Santé, éducation, agriculture, emploi et affaires sociales et justice.</a:t>
            </a:r>
            <a:r>
              <a:rPr lang="pt-PT" dirty="0" smtClean="0"/>
              <a:t>	</a:t>
            </a:r>
            <a:endParaRPr lang="pt-PT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/>
              <a:t>SYSTÈME STATISTIQUE NATIONAL </a:t>
            </a:r>
            <a:r>
              <a:rPr lang="fr-FR" sz="3600" b="1" dirty="0" smtClean="0"/>
              <a:t> </a:t>
            </a:r>
            <a:r>
              <a:rPr lang="fr-FR" sz="3600" b="1" dirty="0" smtClean="0"/>
              <a:t>SEN</a:t>
            </a:r>
            <a:endParaRPr lang="pt-PT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/>
          <a:lstStyle/>
          <a:p>
            <a:r>
              <a:rPr lang="fr-FR" dirty="0" smtClean="0"/>
              <a:t>Améliorer l'organisation du système statistique </a:t>
            </a:r>
            <a:r>
              <a:rPr lang="fr-FR" dirty="0" smtClean="0"/>
              <a:t>national.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Consolider </a:t>
            </a:r>
            <a:r>
              <a:rPr lang="fr-FR" dirty="0" smtClean="0"/>
              <a:t>et développer la production </a:t>
            </a:r>
            <a:r>
              <a:rPr lang="fr-FR" dirty="0" smtClean="0"/>
              <a:t>statistique.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Développer </a:t>
            </a:r>
            <a:r>
              <a:rPr lang="fr-FR" dirty="0" smtClean="0"/>
              <a:t>des ressources humaines, financières et </a:t>
            </a:r>
            <a:r>
              <a:rPr lang="fr-FR" dirty="0" smtClean="0"/>
              <a:t>matérielles.</a:t>
            </a:r>
            <a:endParaRPr lang="pt-PT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4784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/>
              <a:t>LES DÉFIS DE SEN- STP </a:t>
            </a:r>
            <a:r>
              <a:rPr lang="pt-PT" sz="3600" b="1" dirty="0" smtClean="0"/>
              <a:t/>
            </a:r>
            <a:br>
              <a:rPr lang="pt-PT" sz="3600" b="1" dirty="0" smtClean="0"/>
            </a:br>
            <a:endParaRPr lang="pt-PT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286280"/>
          </a:xfrm>
        </p:spPr>
        <p:txBody>
          <a:bodyPr>
            <a:normAutofit/>
          </a:bodyPr>
          <a:lstStyle/>
          <a:p>
            <a:r>
              <a:rPr lang="fr-FR" dirty="0" smtClean="0"/>
              <a:t>Réorganiser le SEN et renforcer ses capacités </a:t>
            </a:r>
            <a:r>
              <a:rPr lang="fr-FR" dirty="0" smtClean="0"/>
              <a:t>institutionnelles.</a:t>
            </a:r>
          </a:p>
          <a:p>
            <a:r>
              <a:rPr lang="fr-FR" dirty="0" smtClean="0"/>
              <a:t>Promouvoir </a:t>
            </a:r>
            <a:r>
              <a:rPr lang="fr-FR" dirty="0" smtClean="0"/>
              <a:t>l'information, l'éducation, la communication et le </a:t>
            </a:r>
            <a:r>
              <a:rPr lang="fr-FR" dirty="0" smtClean="0"/>
              <a:t>advocacie.</a:t>
            </a:r>
          </a:p>
          <a:p>
            <a:r>
              <a:rPr lang="fr-FR" dirty="0" smtClean="0"/>
              <a:t>Encourager </a:t>
            </a:r>
            <a:r>
              <a:rPr lang="fr-FR" dirty="0" smtClean="0"/>
              <a:t>la coopération et la coordination entre les INS et les organismes délégués afin d'améliorer les données administratives, qui sont l'une des principales sources de </a:t>
            </a:r>
            <a:r>
              <a:rPr lang="fr-FR" dirty="0" smtClean="0"/>
              <a:t> données désagrégés.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endParaRPr lang="pt-PT" dirty="0" smtClean="0"/>
          </a:p>
          <a:p>
            <a:endParaRPr lang="pt-PT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/>
              <a:t>AMÉLIORER </a:t>
            </a:r>
            <a:r>
              <a:rPr lang="fr-FR" sz="3600" b="1" dirty="0" smtClean="0"/>
              <a:t>L'ORGANISATION </a:t>
            </a:r>
            <a:r>
              <a:rPr lang="fr-FR" sz="3600" b="1" dirty="0" smtClean="0"/>
              <a:t> DU SEN</a:t>
            </a:r>
            <a:endParaRPr lang="pt-PT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24256"/>
          </a:xfrm>
        </p:spPr>
        <p:txBody>
          <a:bodyPr/>
          <a:lstStyle/>
          <a:p>
            <a:r>
              <a:rPr lang="fr-FR" dirty="0" smtClean="0"/>
              <a:t>Améliorer la qualité des </a:t>
            </a:r>
            <a:r>
              <a:rPr lang="fr-FR" dirty="0" smtClean="0"/>
              <a:t>données.</a:t>
            </a:r>
          </a:p>
          <a:p>
            <a:r>
              <a:rPr lang="fr-FR" dirty="0" smtClean="0"/>
              <a:t>Renforcer </a:t>
            </a:r>
            <a:r>
              <a:rPr lang="fr-FR" dirty="0" smtClean="0"/>
              <a:t>et développer l'infrastructure statistique et les méthodes de production </a:t>
            </a:r>
            <a:r>
              <a:rPr lang="fr-FR" dirty="0" smtClean="0"/>
              <a:t>statistique.</a:t>
            </a:r>
          </a:p>
          <a:p>
            <a:r>
              <a:rPr lang="fr-FR" dirty="0" smtClean="0"/>
              <a:t>Augmenter </a:t>
            </a:r>
            <a:r>
              <a:rPr lang="fr-FR" dirty="0" smtClean="0"/>
              <a:t>la couverture des statistiques sectorielles dans la portée géographique et la </a:t>
            </a:r>
            <a:r>
              <a:rPr lang="fr-FR" dirty="0" smtClean="0"/>
              <a:t>desagregation </a:t>
            </a:r>
            <a:r>
              <a:rPr lang="fr-FR" dirty="0" smtClean="0"/>
              <a:t>des </a:t>
            </a:r>
            <a:r>
              <a:rPr lang="fr-FR" dirty="0" smtClean="0"/>
              <a:t>données.</a:t>
            </a:r>
          </a:p>
          <a:p>
            <a:r>
              <a:rPr lang="fr-FR" dirty="0" smtClean="0"/>
              <a:t>Sécuriser </a:t>
            </a:r>
            <a:r>
              <a:rPr lang="fr-FR" dirty="0" smtClean="0"/>
              <a:t>les archives et </a:t>
            </a:r>
            <a:r>
              <a:rPr lang="fr-FR" dirty="0" smtClean="0"/>
              <a:t>promouvoir </a:t>
            </a:r>
            <a:r>
              <a:rPr lang="fr-FR" dirty="0" smtClean="0"/>
              <a:t>la diffusion </a:t>
            </a:r>
            <a:r>
              <a:rPr lang="fr-FR" dirty="0" smtClean="0"/>
              <a:t> </a:t>
            </a:r>
            <a:r>
              <a:rPr lang="fr-FR" dirty="0" smtClean="0"/>
              <a:t>.</a:t>
            </a:r>
            <a:endParaRPr lang="pt-PT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8595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CONSOLIDER ET DEVELOPPER LA PRODUCTION STATISTIQUE</a:t>
            </a:r>
            <a:endParaRPr lang="pt-PT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863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PT" b="1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fr-FR" dirty="0" smtClean="0"/>
              <a:t>Renforcement des ressources </a:t>
            </a:r>
            <a:r>
              <a:rPr lang="fr-FR" dirty="0" smtClean="0"/>
              <a:t>humaines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La quasi-totalité du personnel de l'INE-STP est composée à 78,6%; économistes, mathématiciens, informaticiens et géographes et seulement 7,1% ont une formation de base en </a:t>
            </a:r>
            <a:r>
              <a:rPr lang="fr-FR" dirty="0" smtClean="0"/>
              <a:t>statistique.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Mobiliser </a:t>
            </a:r>
            <a:r>
              <a:rPr lang="fr-FR" dirty="0" smtClean="0"/>
              <a:t>des ressources financières</a:t>
            </a:r>
            <a:br>
              <a:rPr lang="fr-FR" dirty="0" smtClean="0"/>
            </a:br>
            <a:r>
              <a:rPr lang="fr-FR" dirty="0" smtClean="0"/>
              <a:t>L'INE est un institut mais fonctionne comme une direction et pour </a:t>
            </a:r>
            <a:r>
              <a:rPr lang="fr-FR" dirty="0" smtClean="0"/>
              <a:t>realizer bien </a:t>
            </a:r>
            <a:r>
              <a:rPr lang="fr-FR" dirty="0" smtClean="0"/>
              <a:t>ses activités (recensements, enquêtes, etc.) dépend du gouvernement et des partenaires de coopération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Renforcer</a:t>
            </a:r>
            <a:r>
              <a:rPr lang="fr-FR" dirty="0" smtClean="0"/>
              <a:t>, moderniser et maintenir les ressources matérielles.</a:t>
            </a:r>
            <a:br>
              <a:rPr lang="fr-FR" dirty="0" smtClean="0"/>
            </a:br>
            <a:r>
              <a:rPr lang="fr-FR" dirty="0" smtClean="0"/>
              <a:t>Le </a:t>
            </a:r>
            <a:r>
              <a:rPr lang="fr-FR" dirty="0" smtClean="0"/>
              <a:t>SEN </a:t>
            </a:r>
            <a:r>
              <a:rPr lang="fr-FR" dirty="0" smtClean="0"/>
              <a:t>a </a:t>
            </a:r>
            <a:r>
              <a:rPr lang="fr-FR" dirty="0" smtClean="0"/>
              <a:t> </a:t>
            </a:r>
            <a:r>
              <a:rPr lang="fr-FR" dirty="0" smtClean="0"/>
              <a:t>eu beaucoup de problèmes </a:t>
            </a:r>
            <a:r>
              <a:rPr lang="fr-FR" dirty="0" smtClean="0"/>
              <a:t>avec </a:t>
            </a:r>
            <a:r>
              <a:rPr lang="fr-FR" dirty="0" smtClean="0"/>
              <a:t>les données administratives et la résolution de ce problème se concentre sur les organismes délégués qui ne sont pas adéquatement équipés et formés pour répondre à ce défi.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fr-FR" dirty="0" smtClean="0"/>
              <a:t> </a:t>
            </a:r>
            <a:r>
              <a:rPr lang="fr-FR" sz="3100" b="1" dirty="0" smtClean="0"/>
              <a:t>DÉVELOPPER DES RESSOURCES HUMAINES, FINANCIÈRES ET MATERNELLES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pt-PT" smtClean="0"/>
              <a:t>Áurea Rita INE/STP Outubro 2017</a:t>
            </a:r>
            <a:endParaRPr lang="pt-PT"/>
          </a:p>
        </p:txBody>
      </p:sp>
      <p:pic>
        <p:nvPicPr>
          <p:cNvPr id="2050" name="Picture 2" descr="Resultado de imagem para imagem de lagoa azul são tomé e prínci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9525"/>
            <a:ext cx="8715436" cy="595555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8215338" y="428604"/>
            <a:ext cx="2857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dirty="0" smtClean="0">
                <a:solidFill>
                  <a:schemeClr val="bg1"/>
                </a:solidFill>
              </a:rPr>
              <a:t>MERCI</a:t>
            </a:r>
            <a:endParaRPr lang="pt-PT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3406</TotalTime>
  <Words>253</Words>
  <Application>Microsoft Office PowerPoint</Application>
  <PresentationFormat>Apresentação na tela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Papel</vt:lpstr>
      <vt:lpstr>LES DÉFIS DU SEN-STP POUR LA R DESAGREGATION  DES DONNÉES</vt:lpstr>
      <vt:lpstr>BREF CONSIDÉRATIONS SUR SÃO TOMÉ ET PRÍNCIPE   </vt:lpstr>
      <vt:lpstr>SYSTÈME STATISTIQUE NATIONAL  SEN</vt:lpstr>
      <vt:lpstr>LES DÉFIS DE SEN- STP  </vt:lpstr>
      <vt:lpstr>AMÉLIORER L'ORGANISATION  DU SEN</vt:lpstr>
      <vt:lpstr>CONSOLIDER ET DEVELOPPER LA PRODUCTION STATISTIQUE</vt:lpstr>
      <vt:lpstr>                          DÉVELOPPER DES RESSOURCES HUMAINES, FINANCIÈRES ET MATERNELLES 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DESAFIOS DE SEN-STP PARA DESAGREGAÇÃO DOS DADOS</dc:title>
  <dc:creator>Supervisor</dc:creator>
  <cp:lastModifiedBy>Supervisor</cp:lastModifiedBy>
  <cp:revision>87</cp:revision>
  <dcterms:created xsi:type="dcterms:W3CDTF">2017-10-20T11:27:05Z</dcterms:created>
  <dcterms:modified xsi:type="dcterms:W3CDTF">2017-10-24T17:27:00Z</dcterms:modified>
</cp:coreProperties>
</file>