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79" r:id="rId5"/>
    <p:sldId id="260" r:id="rId6"/>
    <p:sldId id="27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3" autoAdjust="0"/>
  </p:normalViewPr>
  <p:slideViewPr>
    <p:cSldViewPr snapToGrid="0">
      <p:cViewPr varScale="1">
        <p:scale>
          <a:sx n="60" d="100"/>
          <a:sy n="60" d="100"/>
        </p:scale>
        <p:origin x="160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9C273-5A73-447D-8275-7BEE11CEFF10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30216-CA3D-4CEA-8363-45FBB6F16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0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30216-CA3D-4CEA-8363-45FBB6F16D3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78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30216-CA3D-4CEA-8363-45FBB6F16D3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18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30216-CA3D-4CEA-8363-45FBB6F16D3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27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93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49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28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74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4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76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75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82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54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27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0FB2-01E5-4A75-A294-D7D6F57A9A4B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47297-169E-489E-9112-8736F031B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25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4585" y="122097"/>
            <a:ext cx="11790130" cy="3811949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rtl="1">
              <a:defRPr/>
            </a:pPr>
            <a:r>
              <a:rPr lang="fr-FR" sz="2000" b="1" dirty="0" smtClean="0">
                <a:solidFill>
                  <a:srgbClr val="000099"/>
                </a:solidFill>
              </a:rPr>
              <a:t>Ministère de l’Economie et des Finances</a:t>
            </a:r>
          </a:p>
          <a:p>
            <a:pPr algn="ctr" rtl="1">
              <a:defRPr/>
            </a:pPr>
            <a:endParaRPr lang="fr-FR" sz="2000" b="1" dirty="0">
              <a:solidFill>
                <a:srgbClr val="000099"/>
              </a:solidFill>
            </a:endParaRPr>
          </a:p>
          <a:p>
            <a:pPr algn="ctr" rtl="1">
              <a:defRPr/>
            </a:pPr>
            <a:endParaRPr lang="fr-FR" sz="2000" b="1" dirty="0">
              <a:solidFill>
                <a:srgbClr val="000099"/>
              </a:solidFill>
            </a:endParaRPr>
          </a:p>
          <a:p>
            <a:pPr algn="ctr" rtl="1">
              <a:defRPr/>
            </a:pPr>
            <a:endParaRPr lang="fr-FR" sz="2000" b="1" dirty="0" smtClean="0">
              <a:solidFill>
                <a:srgbClr val="000099"/>
              </a:solidFill>
            </a:endParaRPr>
          </a:p>
          <a:p>
            <a:pPr algn="ctr" rtl="1">
              <a:defRPr/>
            </a:pPr>
            <a:endParaRPr lang="fr-FR" sz="2000" b="1" dirty="0" smtClean="0">
              <a:solidFill>
                <a:srgbClr val="000099"/>
              </a:solidFill>
            </a:endParaRPr>
          </a:p>
          <a:p>
            <a:pPr algn="ctr" rtl="1">
              <a:defRPr/>
            </a:pPr>
            <a:endParaRPr lang="fr-FR" sz="2000" b="1" dirty="0" smtClean="0">
              <a:solidFill>
                <a:srgbClr val="000099"/>
              </a:solidFill>
            </a:endParaRPr>
          </a:p>
          <a:p>
            <a:pPr algn="ctr" rtl="1">
              <a:defRPr/>
            </a:pPr>
            <a:r>
              <a:rPr lang="fr-FR" sz="2000" b="1" dirty="0" smtClean="0">
                <a:solidFill>
                  <a:srgbClr val="000099"/>
                </a:solidFill>
              </a:rPr>
              <a:t>Office National de la Statistique</a:t>
            </a:r>
            <a:endParaRPr lang="fr-FR" sz="2000" b="1" dirty="0">
              <a:solidFill>
                <a:srgbClr val="000099"/>
              </a:solidFill>
            </a:endParaRPr>
          </a:p>
        </p:txBody>
      </p:sp>
      <p:pic>
        <p:nvPicPr>
          <p:cNvPr id="5" name="Picture 8" descr="C:\Users\Ahmed Ould Isselmou\Desktop\DIVERS\logo\drap2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946" y="181698"/>
            <a:ext cx="122413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95693" y="4340083"/>
            <a:ext cx="12005980" cy="230832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  <a:bevelB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0070C0"/>
                </a:solidFill>
              </a:rPr>
              <a:t>Atelier sous régional sur la désagrégation des données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000" b="1" dirty="0" smtClean="0">
                <a:solidFill>
                  <a:srgbClr val="FF0000"/>
                </a:solidFill>
              </a:rPr>
              <a:t>Victoria</a:t>
            </a:r>
            <a:r>
              <a:rPr lang="fr-FR" sz="2000" b="1" dirty="0">
                <a:solidFill>
                  <a:srgbClr val="FF0000"/>
                </a:solidFill>
              </a:rPr>
              <a:t>, Seychelles, 25-27 octobre 2017</a:t>
            </a:r>
            <a:endParaRPr lang="fr-FR" sz="2000" dirty="0">
              <a:solidFill>
                <a:srgbClr val="FF0000"/>
              </a:solidFill>
            </a:endParaRPr>
          </a:p>
        </p:txBody>
      </p:sp>
      <p:pic>
        <p:nvPicPr>
          <p:cNvPr id="7" name="Image 6" descr="C:\Users\Taleb\AppData\Local\Temp\logo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566" y="1670273"/>
            <a:ext cx="1512168" cy="1020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02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58779" y="73210"/>
            <a:ext cx="10414535" cy="72568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 plan de la présentation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58779" y="914400"/>
            <a:ext cx="10414535" cy="5563402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lphaUcPeriod"/>
            </a:pPr>
            <a:endParaRPr lang="fr-FR" b="1" dirty="0" smtClean="0">
              <a:solidFill>
                <a:srgbClr val="00B050"/>
              </a:solidFill>
            </a:endParaRPr>
          </a:p>
          <a:p>
            <a:pPr marL="457200" indent="-457200" algn="l">
              <a:buFont typeface="+mj-lt"/>
              <a:buAutoNum type="alphaUcPeriod"/>
            </a:pPr>
            <a:r>
              <a:rPr lang="fr-FR" b="1" dirty="0" smtClean="0">
                <a:solidFill>
                  <a:srgbClr val="00B050"/>
                </a:solidFill>
              </a:rPr>
              <a:t>Rappel des principales sources des données</a:t>
            </a:r>
          </a:p>
          <a:p>
            <a:pPr algn="l"/>
            <a:endParaRPr lang="fr-FR" b="1" dirty="0" smtClean="0">
              <a:solidFill>
                <a:srgbClr val="00B050"/>
              </a:solidFill>
            </a:endParaRPr>
          </a:p>
          <a:p>
            <a:pPr algn="l"/>
            <a:endParaRPr lang="fr-FR" b="1" dirty="0" smtClean="0">
              <a:solidFill>
                <a:srgbClr val="00B050"/>
              </a:solidFill>
            </a:endParaRPr>
          </a:p>
          <a:p>
            <a:pPr marL="457200" indent="-457200" algn="l">
              <a:buAutoNum type="alphaUcPeriod" startAt="2"/>
            </a:pPr>
            <a:r>
              <a:rPr lang="fr-FR" b="1" dirty="0">
                <a:solidFill>
                  <a:srgbClr val="00B050"/>
                </a:solidFill>
              </a:rPr>
              <a:t>D</a:t>
            </a:r>
            <a:r>
              <a:rPr lang="fr-FR" b="1" dirty="0" smtClean="0">
                <a:solidFill>
                  <a:srgbClr val="00B050"/>
                </a:solidFill>
              </a:rPr>
              <a:t>ésagrégation des données en Mauritanie</a:t>
            </a:r>
          </a:p>
          <a:p>
            <a:pPr marL="457200" indent="-457200" algn="l">
              <a:buAutoNum type="alphaUcPeriod" startAt="2"/>
            </a:pPr>
            <a:endParaRPr lang="fr-FR" b="1" dirty="0" smtClean="0">
              <a:solidFill>
                <a:srgbClr val="00B050"/>
              </a:solidFill>
            </a:endParaRPr>
          </a:p>
          <a:p>
            <a:pPr marL="457200" indent="-457200" algn="l">
              <a:buAutoNum type="alphaUcPeriod" startAt="2"/>
            </a:pPr>
            <a:endParaRPr lang="fr-FR" b="1" dirty="0">
              <a:solidFill>
                <a:srgbClr val="00B050"/>
              </a:solidFill>
            </a:endParaRPr>
          </a:p>
          <a:p>
            <a:pPr marL="457200" indent="-457200" algn="l">
              <a:buAutoNum type="alphaUcPeriod" startAt="2"/>
            </a:pPr>
            <a:r>
              <a:rPr lang="fr-FR" b="1" dirty="0" smtClean="0">
                <a:solidFill>
                  <a:srgbClr val="00B050"/>
                </a:solidFill>
              </a:rPr>
              <a:t>Défis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4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8"/>
          <p:cNvSpPr/>
          <p:nvPr/>
        </p:nvSpPr>
        <p:spPr>
          <a:xfrm>
            <a:off x="571472" y="214290"/>
            <a:ext cx="10661210" cy="613053"/>
          </a:xfrm>
          <a:prstGeom prst="round2SameRect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2" indent="-823913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  <a:defRPr/>
            </a:pPr>
            <a:r>
              <a:rPr lang="fr-FR" sz="3200" b="1" kern="0" dirty="0" smtClean="0">
                <a:solidFill>
                  <a:prstClr val="white"/>
                </a:solidFill>
                <a:latin typeface="Calibri"/>
                <a:ea typeface="Times New Roman" pitchFamily="18" charset="0"/>
                <a:cs typeface="Arial" pitchFamily="34" charset="0"/>
              </a:rPr>
              <a:t>Les principales sources </a:t>
            </a:r>
            <a:r>
              <a:rPr lang="fr-FR" sz="3200" b="1" kern="0" dirty="0" smtClean="0">
                <a:solidFill>
                  <a:prstClr val="white"/>
                </a:solidFill>
                <a:latin typeface="Calibri"/>
                <a:ea typeface="Times New Roman" pitchFamily="18" charset="0"/>
                <a:cs typeface="Arial" pitchFamily="34" charset="0"/>
              </a:rPr>
              <a:t>de </a:t>
            </a:r>
            <a:r>
              <a:rPr lang="fr-FR" sz="3200" b="1" kern="0" dirty="0" smtClean="0">
                <a:solidFill>
                  <a:prstClr val="white"/>
                </a:solidFill>
                <a:latin typeface="Calibri"/>
                <a:ea typeface="Times New Roman" pitchFamily="18" charset="0"/>
                <a:cs typeface="Arial" pitchFamily="34" charset="0"/>
              </a:rPr>
              <a:t>données désagrégées</a:t>
            </a: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86657"/>
              </p:ext>
            </p:extLst>
          </p:nvPr>
        </p:nvGraphicFramePr>
        <p:xfrm>
          <a:off x="334482" y="1260306"/>
          <a:ext cx="11127415" cy="3354226"/>
        </p:xfrm>
        <a:graphic>
          <a:graphicData uri="http://schemas.openxmlformats.org/drawingml/2006/table">
            <a:tbl>
              <a:tblPr/>
              <a:tblGrid>
                <a:gridCol w="1185795"/>
                <a:gridCol w="624659"/>
                <a:gridCol w="465848"/>
                <a:gridCol w="539961"/>
                <a:gridCol w="465848"/>
                <a:gridCol w="603485"/>
                <a:gridCol w="603485"/>
                <a:gridCol w="402323"/>
                <a:gridCol w="603485"/>
                <a:gridCol w="402323"/>
                <a:gridCol w="603485"/>
                <a:gridCol w="603485"/>
                <a:gridCol w="402323"/>
                <a:gridCol w="603485"/>
                <a:gridCol w="603485"/>
                <a:gridCol w="603485"/>
                <a:gridCol w="603485"/>
                <a:gridCol w="603485"/>
                <a:gridCol w="603485"/>
              </a:tblGrid>
              <a:tr h="4684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Année de réalisation</a:t>
                      </a:r>
                      <a:endParaRPr lang="fr-F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78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358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RGPH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358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MICS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358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358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EPCV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358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Emploi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031359" y="5071731"/>
            <a:ext cx="9335386" cy="13822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 smtClean="0"/>
              <a:t>Autres sources importantes des données désagrégées : 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statistiques scolaires (ministère de l’éducation)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statistiques sanitaires (ministère de la santé)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0645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417421"/>
            <a:ext cx="5157787" cy="826049"/>
          </a:xfrm>
          <a:solidFill>
            <a:schemeClr val="accent1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fr-FR" dirty="0" smtClean="0"/>
              <a:t>Désagrégation systématique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Région</a:t>
            </a:r>
          </a:p>
          <a:p>
            <a:r>
              <a:rPr lang="fr-FR" dirty="0" smtClean="0"/>
              <a:t>Milieu de résidence</a:t>
            </a:r>
          </a:p>
          <a:p>
            <a:r>
              <a:rPr lang="fr-FR" dirty="0" smtClean="0"/>
              <a:t>Sexe</a:t>
            </a:r>
          </a:p>
          <a:p>
            <a:r>
              <a:rPr lang="fr-FR" dirty="0" smtClean="0"/>
              <a:t>Par groupe d’âge quinquennal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417421"/>
            <a:ext cx="5183188" cy="823912"/>
          </a:xfrm>
          <a:solidFill>
            <a:schemeClr val="accent1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fr-FR" dirty="0" smtClean="0"/>
              <a:t>Désagrégation pas systématique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Niveau Départemental et Communal</a:t>
            </a:r>
          </a:p>
          <a:p>
            <a:r>
              <a:rPr lang="fr-FR" dirty="0" smtClean="0"/>
              <a:t>Statut de handicap</a:t>
            </a:r>
          </a:p>
          <a:p>
            <a:r>
              <a:rPr lang="fr-FR" dirty="0" smtClean="0"/>
              <a:t>Statut matrimonial</a:t>
            </a:r>
          </a:p>
          <a:p>
            <a:r>
              <a:rPr lang="fr-FR" dirty="0" smtClean="0"/>
              <a:t>Niveau d’éducation</a:t>
            </a:r>
          </a:p>
          <a:p>
            <a:r>
              <a:rPr lang="fr-FR" dirty="0" smtClean="0">
                <a:ln>
                  <a:solidFill>
                    <a:srgbClr val="FF0000"/>
                  </a:solidFill>
                </a:ln>
              </a:rPr>
              <a:t>Origine ethnique (interdit)</a:t>
            </a:r>
          </a:p>
          <a:p>
            <a:r>
              <a:rPr lang="fr-FR" dirty="0" smtClean="0"/>
              <a:t>Statut migratoire</a:t>
            </a:r>
          </a:p>
          <a:p>
            <a:r>
              <a:rPr lang="fr-FR" dirty="0" smtClean="0"/>
              <a:t>Revenu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il n’existe pas un plan pour la production de ces données</a:t>
            </a:r>
            <a:endParaRPr lang="fr-FR" dirty="0"/>
          </a:p>
        </p:txBody>
      </p:sp>
      <p:sp>
        <p:nvSpPr>
          <p:cNvPr id="7" name="Round Same Side Corner Rectangle 8"/>
          <p:cNvSpPr>
            <a:spLocks noGrp="1"/>
          </p:cNvSpPr>
          <p:nvPr>
            <p:ph type="title"/>
          </p:nvPr>
        </p:nvSpPr>
        <p:spPr>
          <a:xfrm>
            <a:off x="914400" y="540627"/>
            <a:ext cx="10515600" cy="613053"/>
          </a:xfrm>
          <a:prstGeom prst="round2SameRect">
            <a:avLst/>
          </a:prstGeom>
          <a:solidFill>
            <a:srgbClr val="F79646"/>
          </a:solidFill>
          <a:ln w="38100" cap="flat" cmpd="sng" algn="ctr">
            <a:solidFill>
              <a:schemeClr val="bg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lvl="2" indent="-82391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fr-FR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Désagrégions des données</a:t>
            </a:r>
            <a:endParaRPr lang="fr-FR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>
            <a:off x="11355388" y="2838892"/>
            <a:ext cx="946482" cy="275383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7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25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75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5" grpId="0" uiExpand="1" build="p" animBg="1"/>
      <p:bldP spid="6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8"/>
          <p:cNvSpPr/>
          <p:nvPr/>
        </p:nvSpPr>
        <p:spPr>
          <a:xfrm>
            <a:off x="571472" y="214290"/>
            <a:ext cx="10661210" cy="613053"/>
          </a:xfrm>
          <a:prstGeom prst="round2SameRect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2" indent="-823913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  <a:defRPr/>
            </a:pPr>
            <a:r>
              <a:rPr lang="fr-FR" sz="3200" b="1" kern="0" dirty="0" smtClean="0">
                <a:solidFill>
                  <a:prstClr val="white"/>
                </a:solidFill>
                <a:latin typeface="Calibri"/>
                <a:ea typeface="Times New Roman" pitchFamily="18" charset="0"/>
                <a:cs typeface="Arial" pitchFamily="34" charset="0"/>
              </a:rPr>
              <a:t>Défi</a:t>
            </a: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7591" y="1415258"/>
            <a:ext cx="11919097" cy="452431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Amélioration de données des domaines prioritaires et les actualisées 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Redynamisation des services sectoriels producteurs 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 smtClean="0">
              <a:solidFill>
                <a:schemeClr val="accent5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Révision et adaptation de la loi statistique aux ODD 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 smtClean="0">
              <a:solidFill>
                <a:schemeClr val="accent5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Renforcement de capacités du personnel chargé de production des statistiques notamment au niveau sectoriel 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 smtClean="0">
              <a:solidFill>
                <a:schemeClr val="accent5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Valorisation des statistiques d’état civil notamment celles relatives au mariage, décès, divorce. Ces statistiques sont désagrégées selon le sexe, région, département, commune etc.</a:t>
            </a:r>
          </a:p>
        </p:txBody>
      </p:sp>
    </p:spTree>
    <p:extLst>
      <p:ext uri="{BB962C8B-B14F-4D97-AF65-F5344CB8AC3E}">
        <p14:creationId xmlns:p14="http://schemas.microsoft.com/office/powerpoint/2010/main" val="411088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rganigramme : Stockage à accès séquentiel 2"/>
          <p:cNvSpPr/>
          <p:nvPr/>
        </p:nvSpPr>
        <p:spPr>
          <a:xfrm>
            <a:off x="563526" y="159489"/>
            <a:ext cx="10302948" cy="4697576"/>
          </a:xfrm>
          <a:prstGeom prst="flowChartMagnetic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Merci pour votre aimable attention</a:t>
            </a:r>
            <a:endParaRPr lang="fr-FR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Pentagone 1"/>
          <p:cNvSpPr/>
          <p:nvPr/>
        </p:nvSpPr>
        <p:spPr>
          <a:xfrm>
            <a:off x="797441" y="5805377"/>
            <a:ext cx="10069033" cy="7974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Alassane Yero BA-Office National de la Statistique-Mauritanie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2690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225</Words>
  <Application>Microsoft Office PowerPoint</Application>
  <PresentationFormat>Grand écran</PresentationFormat>
  <Paragraphs>168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Thème Office</vt:lpstr>
      <vt:lpstr>Atelier sous régional sur la désagrégation des données     Victoria, Seychelles, 25-27 octobre 2017</vt:lpstr>
      <vt:lpstr>Le plan de la présentation</vt:lpstr>
      <vt:lpstr>Présentation PowerPoint</vt:lpstr>
      <vt:lpstr>Désagrégions des données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de dissémination des résultats du RGPH 2013   Kaedi, 05 Septembre 2017</dc:title>
  <dc:creator>Alassane Bâ</dc:creator>
  <cp:lastModifiedBy>Alassane Bâ</cp:lastModifiedBy>
  <cp:revision>129</cp:revision>
  <dcterms:created xsi:type="dcterms:W3CDTF">2017-08-23T12:19:22Z</dcterms:created>
  <dcterms:modified xsi:type="dcterms:W3CDTF">2017-10-23T09:18:12Z</dcterms:modified>
</cp:coreProperties>
</file>