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63" r:id="rId5"/>
    <p:sldId id="264" r:id="rId6"/>
    <p:sldId id="258" r:id="rId7"/>
    <p:sldId id="267" r:id="rId8"/>
    <p:sldId id="268" r:id="rId9"/>
    <p:sldId id="265" r:id="rId10"/>
    <p:sldId id="269" r:id="rId11"/>
    <p:sldId id="270" r:id="rId12"/>
    <p:sldId id="266" r:id="rId13"/>
    <p:sldId id="261"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77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9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764DE79-268F-4C1A-8933-263129D2AF90}" type="datetimeFigureOut">
              <a:rPr lang="en-US" dirty="0"/>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10/25/2017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10/25/2017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10/25/2017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C764DE79-268F-4C1A-8933-263129D2AF90}" type="datetimeFigureOut">
              <a:rPr lang="en-US" dirty="0"/>
              <a:t>10/25/2017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C764DE79-268F-4C1A-8933-263129D2AF90}" type="datetimeFigureOut">
              <a:rPr lang="en-US" dirty="0"/>
              <a:t>10/25/2017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10/25/2017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6365" y="2601531"/>
            <a:ext cx="11281893" cy="1893195"/>
          </a:xfrm>
        </p:spPr>
        <p:txBody>
          <a:bodyPr>
            <a:normAutofit/>
          </a:bodyPr>
          <a:lstStyle/>
          <a:p>
            <a:r>
              <a:rPr lang="fr-FR" sz="4800" b="1" dirty="0">
                <a:solidFill>
                  <a:schemeClr val="bg2">
                    <a:lumMod val="10000"/>
                  </a:schemeClr>
                </a:solidFill>
                <a:latin typeface="Arial Black" panose="020B0A04020102020204" pitchFamily="34" charset="0"/>
              </a:rPr>
              <a:t>EVALUATION DES SOURCES DE DONNEES EN COTE D’IVOIRE</a:t>
            </a:r>
          </a:p>
        </p:txBody>
      </p:sp>
      <p:sp>
        <p:nvSpPr>
          <p:cNvPr id="4" name="Titre 1"/>
          <p:cNvSpPr txBox="1">
            <a:spLocks/>
          </p:cNvSpPr>
          <p:nvPr/>
        </p:nvSpPr>
        <p:spPr>
          <a:xfrm>
            <a:off x="0" y="0"/>
            <a:ext cx="12192000" cy="1648496"/>
          </a:xfrm>
          <a:prstGeom prst="rect">
            <a:avLst/>
          </a:prstGeom>
          <a:solidFill>
            <a:srgbClr val="F5770F"/>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3200" dirty="0">
              <a:ln w="0"/>
              <a:effectLst>
                <a:outerShdw blurRad="38100" dist="19050" dir="2700000" algn="tl" rotWithShape="0">
                  <a:schemeClr val="dk1">
                    <a:alpha val="40000"/>
                  </a:schemeClr>
                </a:outerShdw>
              </a:effectLst>
              <a:latin typeface="Arial Black" panose="020B0A04020102020204" pitchFamily="34" charset="0"/>
            </a:endParaRPr>
          </a:p>
        </p:txBody>
      </p:sp>
      <p:sp>
        <p:nvSpPr>
          <p:cNvPr id="5" name="Titre 1"/>
          <p:cNvSpPr txBox="1">
            <a:spLocks/>
          </p:cNvSpPr>
          <p:nvPr/>
        </p:nvSpPr>
        <p:spPr>
          <a:xfrm>
            <a:off x="0" y="5447761"/>
            <a:ext cx="12192000" cy="1410239"/>
          </a:xfrm>
          <a:prstGeom prst="rect">
            <a:avLst/>
          </a:prstGeom>
          <a:solidFill>
            <a:srgbClr val="00B05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3200" b="1" dirty="0">
              <a:solidFill>
                <a:srgbClr val="FF0000"/>
              </a:solidFill>
              <a:effectLst>
                <a:outerShdw blurRad="38100" dist="38100" dir="2700000" algn="tl">
                  <a:srgbClr val="000000">
                    <a:alpha val="43137"/>
                  </a:srgbClr>
                </a:outerShdw>
              </a:effectLst>
              <a:latin typeface="Arial Black" panose="020B0A04020102020204" pitchFamily="34" charset="0"/>
            </a:endParaRPr>
          </a:p>
        </p:txBody>
      </p:sp>
    </p:spTree>
    <p:extLst>
      <p:ext uri="{BB962C8B-B14F-4D97-AF65-F5344CB8AC3E}">
        <p14:creationId xmlns:p14="http://schemas.microsoft.com/office/powerpoint/2010/main" val="41013864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688171E2-7BA4-414D-8DA5-7FE3C799B60E}"/>
              </a:ext>
            </a:extLst>
          </p:cNvPr>
          <p:cNvSpPr/>
          <p:nvPr/>
        </p:nvSpPr>
        <p:spPr>
          <a:xfrm>
            <a:off x="0" y="930085"/>
            <a:ext cx="12003110" cy="5281446"/>
          </a:xfrm>
          <a:prstGeom prst="rect">
            <a:avLst/>
          </a:prstGeom>
        </p:spPr>
        <p:txBody>
          <a:bodyPr wrap="square">
            <a:spAutoFit/>
          </a:bodyPr>
          <a:lstStyle/>
          <a:p>
            <a:pPr>
              <a:buFont typeface="Wingdings" panose="05000000000000000000" pitchFamily="2" charset="2"/>
              <a:buChar char="q"/>
            </a:pPr>
            <a:r>
              <a:rPr lang="fr-FR" sz="2800" b="1" dirty="0" smtClean="0">
                <a:solidFill>
                  <a:schemeClr val="accent1">
                    <a:lumMod val="75000"/>
                  </a:schemeClr>
                </a:solidFill>
              </a:rPr>
              <a:t>LES ENQUÊTES STATISTIQUES</a:t>
            </a:r>
          </a:p>
          <a:p>
            <a:endParaRPr lang="fr-FR" dirty="0"/>
          </a:p>
          <a:p>
            <a:pPr marL="609600" indent="-609600">
              <a:lnSpc>
                <a:spcPct val="80000"/>
              </a:lnSpc>
            </a:pPr>
            <a:r>
              <a:rPr lang="en-GB" altLang="ja-JP" sz="2800" b="1" dirty="0">
                <a:solidFill>
                  <a:schemeClr val="tx2"/>
                </a:solidFill>
              </a:rPr>
              <a:t>Avantages des enquêtes statistiques sur les sources de données administratives</a:t>
            </a:r>
          </a:p>
          <a:p>
            <a:pPr marL="990600" lvl="1" indent="-533400">
              <a:lnSpc>
                <a:spcPct val="80000"/>
              </a:lnSpc>
            </a:pPr>
            <a:endParaRPr lang="en-GB" altLang="ja-JP" dirty="0" smtClean="0"/>
          </a:p>
          <a:p>
            <a:pPr marL="742950" lvl="1" indent="-285750">
              <a:lnSpc>
                <a:spcPct val="80000"/>
              </a:lnSpc>
              <a:buFont typeface="Wingdings" panose="05000000000000000000" pitchFamily="2" charset="2"/>
              <a:buChar char="ü"/>
            </a:pPr>
            <a:r>
              <a:rPr lang="en-GB" altLang="ja-JP" sz="2400" dirty="0" smtClean="0">
                <a:latin typeface="Cambria" panose="02040503050406030204" pitchFamily="18" charset="0"/>
              </a:rPr>
              <a:t>Les </a:t>
            </a:r>
            <a:r>
              <a:rPr lang="en-GB" altLang="ja-JP" sz="2400" dirty="0">
                <a:latin typeface="Cambria" panose="02040503050406030204" pitchFamily="18" charset="0"/>
              </a:rPr>
              <a:t>procédures de planification, d’exécution, de collection de données et de traitement sont contrôlées par l’office statistique </a:t>
            </a:r>
            <a:endParaRPr lang="en-GB" altLang="ja-JP" sz="2400" dirty="0" smtClean="0">
              <a:latin typeface="Cambria" panose="02040503050406030204" pitchFamily="18" charset="0"/>
            </a:endParaRPr>
          </a:p>
          <a:p>
            <a:pPr lvl="1">
              <a:lnSpc>
                <a:spcPct val="80000"/>
              </a:lnSpc>
            </a:pPr>
            <a:endParaRPr lang="en-GB" altLang="ja-JP" sz="2400" dirty="0">
              <a:latin typeface="Cambria" panose="02040503050406030204" pitchFamily="18" charset="0"/>
            </a:endParaRPr>
          </a:p>
          <a:p>
            <a:pPr marL="742950" lvl="1" indent="-285750">
              <a:lnSpc>
                <a:spcPct val="80000"/>
              </a:lnSpc>
              <a:buFont typeface="Wingdings" panose="05000000000000000000" pitchFamily="2" charset="2"/>
              <a:buChar char="ü"/>
            </a:pPr>
            <a:r>
              <a:rPr lang="en-GB" altLang="ja-JP" sz="2400" dirty="0">
                <a:latin typeface="Cambria" panose="02040503050406030204" pitchFamily="18" charset="0"/>
              </a:rPr>
              <a:t>Les répondants ont moins de raison de donner des réponses inadéquates car </a:t>
            </a:r>
            <a:r>
              <a:rPr lang="en-GB" altLang="ja-JP" sz="2400" dirty="0" smtClean="0">
                <a:latin typeface="Cambria" panose="02040503050406030204" pitchFamily="18" charset="0"/>
              </a:rPr>
              <a:t>l’institut </a:t>
            </a:r>
            <a:r>
              <a:rPr lang="en-GB" altLang="ja-JP" sz="2400" dirty="0">
                <a:latin typeface="Cambria" panose="02040503050406030204" pitchFamily="18" charset="0"/>
              </a:rPr>
              <a:t>garantit la confidentialité </a:t>
            </a:r>
            <a:endParaRPr lang="en-GB" altLang="ja-JP" sz="2400" dirty="0" smtClean="0">
              <a:latin typeface="Cambria" panose="02040503050406030204" pitchFamily="18" charset="0"/>
            </a:endParaRPr>
          </a:p>
          <a:p>
            <a:pPr lvl="1">
              <a:lnSpc>
                <a:spcPct val="80000"/>
              </a:lnSpc>
            </a:pPr>
            <a:endParaRPr lang="en-GB" altLang="ja-JP" sz="2400" dirty="0">
              <a:latin typeface="Cambria" panose="02040503050406030204" pitchFamily="18" charset="0"/>
            </a:endParaRPr>
          </a:p>
          <a:p>
            <a:pPr marL="609600" indent="-609600">
              <a:lnSpc>
                <a:spcPct val="80000"/>
              </a:lnSpc>
            </a:pPr>
            <a:r>
              <a:rPr lang="en-GB" altLang="ja-JP" sz="2400" b="1" dirty="0">
                <a:solidFill>
                  <a:schemeClr val="tx2"/>
                </a:solidFill>
                <a:latin typeface="Cambria" panose="02040503050406030204" pitchFamily="18" charset="0"/>
              </a:rPr>
              <a:t>Inconvénients</a:t>
            </a:r>
            <a:r>
              <a:rPr lang="en-GB" altLang="ja-JP" sz="2400" dirty="0">
                <a:latin typeface="Cambria" panose="02040503050406030204" pitchFamily="18" charset="0"/>
              </a:rPr>
              <a:t> </a:t>
            </a:r>
            <a:endParaRPr lang="en-GB" altLang="ja-JP" sz="2400" dirty="0" smtClean="0">
              <a:latin typeface="Cambria" panose="02040503050406030204" pitchFamily="18" charset="0"/>
            </a:endParaRPr>
          </a:p>
          <a:p>
            <a:pPr marL="609600" indent="-609600">
              <a:lnSpc>
                <a:spcPct val="80000"/>
              </a:lnSpc>
            </a:pPr>
            <a:endParaRPr lang="en-GB" altLang="ja-JP" sz="2400" dirty="0">
              <a:latin typeface="Cambria" panose="02040503050406030204" pitchFamily="18" charset="0"/>
            </a:endParaRPr>
          </a:p>
          <a:p>
            <a:pPr marL="990600" lvl="1" indent="-533400">
              <a:lnSpc>
                <a:spcPct val="80000"/>
              </a:lnSpc>
              <a:buFont typeface="Wingdings" panose="05000000000000000000" pitchFamily="2" charset="2"/>
              <a:buChar char="ü"/>
            </a:pPr>
            <a:r>
              <a:rPr lang="en-GB" altLang="ja-JP" sz="2400" dirty="0">
                <a:latin typeface="Cambria" panose="02040503050406030204" pitchFamily="18" charset="0"/>
              </a:rPr>
              <a:t>Utilisent beaucoup de ressources (aussi bien financières qu’humaines)</a:t>
            </a:r>
          </a:p>
          <a:p>
            <a:pPr marL="990600" lvl="1" indent="-533400">
              <a:lnSpc>
                <a:spcPct val="80000"/>
              </a:lnSpc>
              <a:buFont typeface="Wingdings" panose="05000000000000000000" pitchFamily="2" charset="2"/>
              <a:buChar char="ü"/>
            </a:pPr>
            <a:r>
              <a:rPr lang="en-GB" altLang="ja-JP" sz="2400" dirty="0">
                <a:latin typeface="Cambria" panose="02040503050406030204" pitchFamily="18" charset="0"/>
              </a:rPr>
              <a:t>Alourdissent fardeau de réponse</a:t>
            </a:r>
          </a:p>
          <a:p>
            <a:pPr marL="990600" lvl="1" indent="-533400">
              <a:lnSpc>
                <a:spcPct val="80000"/>
              </a:lnSpc>
              <a:buFont typeface="Wingdings" panose="05000000000000000000" pitchFamily="2" charset="2"/>
              <a:buChar char="ü"/>
            </a:pPr>
            <a:r>
              <a:rPr lang="en-GB" altLang="ja-JP" sz="2400" dirty="0">
                <a:latin typeface="Cambria" panose="02040503050406030204" pitchFamily="18" charset="0"/>
              </a:rPr>
              <a:t>Taux élevés de non réponse</a:t>
            </a:r>
          </a:p>
          <a:p>
            <a:pPr marL="990600" lvl="1" indent="-533400">
              <a:lnSpc>
                <a:spcPct val="80000"/>
              </a:lnSpc>
              <a:buFont typeface="Wingdings" panose="05000000000000000000" pitchFamily="2" charset="2"/>
              <a:buChar char="ü"/>
            </a:pPr>
            <a:r>
              <a:rPr lang="fr-CA" altLang="ja-JP" sz="2400" dirty="0">
                <a:latin typeface="Cambria" panose="02040503050406030204" pitchFamily="18" charset="0"/>
              </a:rPr>
              <a:t>Erreurs d’échantillonnage</a:t>
            </a:r>
            <a:r>
              <a:rPr lang="bg-BG" altLang="ja-JP" sz="2400" dirty="0">
                <a:latin typeface="Cambria" panose="02040503050406030204" pitchFamily="18" charset="0"/>
              </a:rPr>
              <a:t> </a:t>
            </a:r>
            <a:endParaRPr lang="en-GB" sz="2400" dirty="0">
              <a:latin typeface="Cambria" panose="02040503050406030204" pitchFamily="18" charset="0"/>
            </a:endParaRPr>
          </a:p>
          <a:p>
            <a:pPr marL="285750" indent="-285750">
              <a:buFont typeface="Wingdings" panose="05000000000000000000" pitchFamily="2" charset="2"/>
              <a:buChar char="ü"/>
            </a:pPr>
            <a:endParaRPr lang="fr-FR" sz="2400" dirty="0">
              <a:latin typeface="Cambria" panose="02040503050406030204" pitchFamily="18" charset="0"/>
            </a:endParaRPr>
          </a:p>
        </p:txBody>
      </p:sp>
      <p:sp>
        <p:nvSpPr>
          <p:cNvPr id="4" name="Titre 1"/>
          <p:cNvSpPr txBox="1">
            <a:spLocks/>
          </p:cNvSpPr>
          <p:nvPr/>
        </p:nvSpPr>
        <p:spPr>
          <a:xfrm>
            <a:off x="0" y="121953"/>
            <a:ext cx="12192000" cy="459121"/>
          </a:xfrm>
          <a:prstGeom prst="rect">
            <a:avLst/>
          </a:prstGeom>
          <a:solidFill>
            <a:srgbClr val="F5770F"/>
          </a:solidFill>
        </p:spPr>
        <p:txBody>
          <a:bodyP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3200" b="1" dirty="0" smtClean="0">
                <a:solidFill>
                  <a:schemeClr val="bg2">
                    <a:lumMod val="10000"/>
                  </a:schemeClr>
                </a:solidFill>
                <a:effectLst>
                  <a:outerShdw blurRad="38100" dist="38100" dir="2700000" algn="tl">
                    <a:srgbClr val="000000">
                      <a:alpha val="43137"/>
                    </a:srgbClr>
                  </a:outerShdw>
                </a:effectLst>
                <a:latin typeface="Arial Black" panose="020B0A04020102020204" pitchFamily="34" charset="0"/>
              </a:rPr>
              <a:t>II-LES SOURCES DE DONNEES (5/6) </a:t>
            </a:r>
            <a:endParaRPr lang="fr-FR" sz="3200" b="1" dirty="0">
              <a:solidFill>
                <a:schemeClr val="bg2">
                  <a:lumMod val="10000"/>
                </a:schemeClr>
              </a:solidFill>
              <a:effectLst>
                <a:outerShdw blurRad="38100" dist="38100" dir="2700000" algn="tl">
                  <a:srgbClr val="000000">
                    <a:alpha val="43137"/>
                  </a:srgbClr>
                </a:outerShdw>
              </a:effectLst>
              <a:latin typeface="Arial Black" panose="020B0A04020102020204" pitchFamily="34" charset="0"/>
            </a:endParaRPr>
          </a:p>
        </p:txBody>
      </p:sp>
      <p:sp>
        <p:nvSpPr>
          <p:cNvPr id="5" name="Titre 1"/>
          <p:cNvSpPr txBox="1">
            <a:spLocks/>
          </p:cNvSpPr>
          <p:nvPr/>
        </p:nvSpPr>
        <p:spPr>
          <a:xfrm>
            <a:off x="0" y="6459469"/>
            <a:ext cx="12192000" cy="398531"/>
          </a:xfrm>
          <a:prstGeom prst="rect">
            <a:avLst/>
          </a:prstGeom>
          <a:solidFill>
            <a:srgbClr val="00B050"/>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3200" b="1" dirty="0">
              <a:solidFill>
                <a:srgbClr val="FF0000"/>
              </a:solidFill>
              <a:effectLst>
                <a:outerShdw blurRad="38100" dist="38100" dir="2700000" algn="tl">
                  <a:srgbClr val="000000">
                    <a:alpha val="43137"/>
                  </a:srgbClr>
                </a:outerShdw>
              </a:effectLst>
              <a:latin typeface="Arial Black" panose="020B0A04020102020204" pitchFamily="34" charset="0"/>
            </a:endParaRPr>
          </a:p>
        </p:txBody>
      </p:sp>
    </p:spTree>
    <p:extLst>
      <p:ext uri="{BB962C8B-B14F-4D97-AF65-F5344CB8AC3E}">
        <p14:creationId xmlns:p14="http://schemas.microsoft.com/office/powerpoint/2010/main" val="13803215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688171E2-7BA4-414D-8DA5-7FE3C799B60E}"/>
              </a:ext>
            </a:extLst>
          </p:cNvPr>
          <p:cNvSpPr/>
          <p:nvPr/>
        </p:nvSpPr>
        <p:spPr>
          <a:xfrm>
            <a:off x="0" y="930085"/>
            <a:ext cx="12003110" cy="1815882"/>
          </a:xfrm>
          <a:prstGeom prst="rect">
            <a:avLst/>
          </a:prstGeom>
        </p:spPr>
        <p:txBody>
          <a:bodyPr wrap="square">
            <a:spAutoFit/>
          </a:bodyPr>
          <a:lstStyle/>
          <a:p>
            <a:pPr>
              <a:buFont typeface="Wingdings" panose="05000000000000000000" pitchFamily="2" charset="2"/>
              <a:buChar char="q"/>
            </a:pPr>
            <a:r>
              <a:rPr lang="fr-FR" sz="2800" b="1" dirty="0">
                <a:solidFill>
                  <a:schemeClr val="accent1">
                    <a:lumMod val="75000"/>
                  </a:schemeClr>
                </a:solidFill>
              </a:rPr>
              <a:t>LE RECENSEMENT GÉNÉRAL DE LA POPULATION</a:t>
            </a:r>
          </a:p>
          <a:p>
            <a:endParaRPr lang="fr-FR" dirty="0"/>
          </a:p>
          <a:p>
            <a:r>
              <a:rPr lang="fr-FR" sz="2400" dirty="0">
                <a:latin typeface="Cambria" panose="02040503050406030204" pitchFamily="18" charset="0"/>
              </a:rPr>
              <a:t>La Côte d’Ivoire réalise depuis 1975. Elle a réalisé son dernier RGPH en 2014 suite aux recensements de 1988 et 1998.</a:t>
            </a:r>
          </a:p>
          <a:p>
            <a:endParaRPr lang="fr-FR" dirty="0"/>
          </a:p>
        </p:txBody>
      </p:sp>
      <p:sp>
        <p:nvSpPr>
          <p:cNvPr id="4" name="Titre 1"/>
          <p:cNvSpPr txBox="1">
            <a:spLocks/>
          </p:cNvSpPr>
          <p:nvPr/>
        </p:nvSpPr>
        <p:spPr>
          <a:xfrm>
            <a:off x="0" y="90153"/>
            <a:ext cx="12192000" cy="528033"/>
          </a:xfrm>
          <a:prstGeom prst="rect">
            <a:avLst/>
          </a:prstGeom>
          <a:solidFill>
            <a:srgbClr val="F5770F"/>
          </a:solidFill>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3200" b="1" dirty="0" smtClean="0">
                <a:solidFill>
                  <a:schemeClr val="bg2">
                    <a:lumMod val="10000"/>
                  </a:schemeClr>
                </a:solidFill>
                <a:effectLst>
                  <a:outerShdw blurRad="38100" dist="38100" dir="2700000" algn="tl">
                    <a:srgbClr val="000000">
                      <a:alpha val="43137"/>
                    </a:srgbClr>
                  </a:outerShdw>
                </a:effectLst>
                <a:latin typeface="Arial Black" panose="020B0A04020102020204" pitchFamily="34" charset="0"/>
              </a:rPr>
              <a:t>II-LES SOURCES DE DONNEES (6/6) </a:t>
            </a:r>
            <a:endParaRPr lang="fr-FR" sz="3200" b="1" dirty="0">
              <a:solidFill>
                <a:schemeClr val="bg2">
                  <a:lumMod val="10000"/>
                </a:schemeClr>
              </a:solidFill>
              <a:effectLst>
                <a:outerShdw blurRad="38100" dist="38100" dir="2700000" algn="tl">
                  <a:srgbClr val="000000">
                    <a:alpha val="43137"/>
                  </a:srgbClr>
                </a:outerShdw>
              </a:effectLst>
              <a:latin typeface="Arial Black" panose="020B0A04020102020204" pitchFamily="34" charset="0"/>
            </a:endParaRPr>
          </a:p>
        </p:txBody>
      </p:sp>
      <p:sp>
        <p:nvSpPr>
          <p:cNvPr id="5" name="Titre 1"/>
          <p:cNvSpPr txBox="1">
            <a:spLocks/>
          </p:cNvSpPr>
          <p:nvPr/>
        </p:nvSpPr>
        <p:spPr>
          <a:xfrm>
            <a:off x="0" y="6459469"/>
            <a:ext cx="12192000" cy="398531"/>
          </a:xfrm>
          <a:prstGeom prst="rect">
            <a:avLst/>
          </a:prstGeom>
          <a:solidFill>
            <a:srgbClr val="00B050"/>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3200" b="1" dirty="0">
              <a:solidFill>
                <a:srgbClr val="FF0000"/>
              </a:solidFill>
              <a:effectLst>
                <a:outerShdw blurRad="38100" dist="38100" dir="2700000" algn="tl">
                  <a:srgbClr val="000000">
                    <a:alpha val="43137"/>
                  </a:srgbClr>
                </a:outerShdw>
              </a:effectLst>
              <a:latin typeface="Arial Black" panose="020B0A04020102020204" pitchFamily="34" charset="0"/>
            </a:endParaRPr>
          </a:p>
        </p:txBody>
      </p:sp>
    </p:spTree>
    <p:extLst>
      <p:ext uri="{BB962C8B-B14F-4D97-AF65-F5344CB8AC3E}">
        <p14:creationId xmlns:p14="http://schemas.microsoft.com/office/powerpoint/2010/main" val="13585068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 xmlns:a16="http://schemas.microsoft.com/office/drawing/2014/main" id="{37A57FB6-E38A-4CB7-9C8D-E4541D00B0D0}"/>
              </a:ext>
            </a:extLst>
          </p:cNvPr>
          <p:cNvSpPr txBox="1"/>
          <p:nvPr/>
        </p:nvSpPr>
        <p:spPr>
          <a:xfrm>
            <a:off x="440223" y="861324"/>
            <a:ext cx="11485614" cy="5386090"/>
          </a:xfrm>
          <a:prstGeom prst="rect">
            <a:avLst/>
          </a:prstGeom>
          <a:noFill/>
        </p:spPr>
        <p:txBody>
          <a:bodyPr wrap="square" rtlCol="0">
            <a:spAutoFit/>
          </a:bodyPr>
          <a:lstStyle/>
          <a:p>
            <a:pPr algn="just"/>
            <a:r>
              <a:rPr lang="fr-FR" sz="2000" dirty="0">
                <a:latin typeface="Cambria" panose="02040503050406030204" pitchFamily="18" charset="0"/>
              </a:rPr>
              <a:t>Les niveaux de désagrégation sont définis dès la phase de conception de l’enquête ou du recensement. Le plan d’échantillonnage, les objectifs de l’enquête et le plan de tabulation sont autant d’étapes qui permettent de définir le format de sortie des données.</a:t>
            </a:r>
          </a:p>
          <a:p>
            <a:pPr algn="just"/>
            <a:endParaRPr lang="fr-FR" sz="1400" dirty="0">
              <a:latin typeface="Cambria" panose="02040503050406030204" pitchFamily="18" charset="0"/>
            </a:endParaRPr>
          </a:p>
          <a:p>
            <a:pPr algn="just"/>
            <a:r>
              <a:rPr lang="fr-FR" sz="2000" dirty="0">
                <a:latin typeface="Cambria" panose="02040503050406030204" pitchFamily="18" charset="0"/>
              </a:rPr>
              <a:t>Les niveaux de désagrégation les plus courantes sont:</a:t>
            </a:r>
          </a:p>
          <a:p>
            <a:pPr marL="342900" indent="-342900" algn="just">
              <a:buFont typeface="Arial" panose="020B0604020202020204" pitchFamily="34" charset="0"/>
              <a:buChar char="•"/>
            </a:pPr>
            <a:r>
              <a:rPr lang="fr-FR" sz="2000" dirty="0">
                <a:latin typeface="Cambria" panose="02040503050406030204" pitchFamily="18" charset="0"/>
              </a:rPr>
              <a:t>Désagrégation spatiale (découpage administratif, régions statistiques, milieu de résidence)</a:t>
            </a:r>
          </a:p>
          <a:p>
            <a:pPr marL="342900" indent="-342900" algn="just">
              <a:buFont typeface="Arial" panose="020B0604020202020204" pitchFamily="34" charset="0"/>
              <a:buChar char="•"/>
            </a:pPr>
            <a:r>
              <a:rPr lang="fr-FR" sz="2000" dirty="0">
                <a:latin typeface="Cambria" panose="02040503050406030204" pitchFamily="18" charset="0"/>
              </a:rPr>
              <a:t>Désagrégation par âge (groupes d’âge fonctionnels, groupes d’âges quinquennaux)</a:t>
            </a:r>
          </a:p>
          <a:p>
            <a:pPr marL="342900" indent="-342900" algn="just">
              <a:buFont typeface="Arial" panose="020B0604020202020204" pitchFamily="34" charset="0"/>
              <a:buChar char="•"/>
            </a:pPr>
            <a:r>
              <a:rPr lang="fr-FR" sz="2000" dirty="0">
                <a:latin typeface="Cambria" panose="02040503050406030204" pitchFamily="18" charset="0"/>
              </a:rPr>
              <a:t>Désagrégation par sexe (masculin, féminin)</a:t>
            </a:r>
          </a:p>
          <a:p>
            <a:pPr marL="342900" indent="-342900" algn="just">
              <a:buFont typeface="Arial" panose="020B0604020202020204" pitchFamily="34" charset="0"/>
              <a:buChar char="•"/>
            </a:pPr>
            <a:endParaRPr lang="fr-FR" sz="1400" dirty="0">
              <a:latin typeface="Cambria" panose="02040503050406030204" pitchFamily="18" charset="0"/>
            </a:endParaRPr>
          </a:p>
          <a:p>
            <a:pPr algn="just"/>
            <a:r>
              <a:rPr lang="fr-FR" sz="2000" dirty="0">
                <a:latin typeface="Cambria" panose="02040503050406030204" pitchFamily="18" charset="0"/>
              </a:rPr>
              <a:t>La désagrégation selon handicap n’est pas courante dans les productions. Le handicap est plutôt un sujet d’étude qui est d’ailleurs marginal. Les seules données disponibles proviennent des RGPH. Ainsi, un volume d’analyse est dédié à ce thème.</a:t>
            </a:r>
          </a:p>
          <a:p>
            <a:pPr algn="just"/>
            <a:endParaRPr lang="fr-FR" sz="1600" dirty="0">
              <a:latin typeface="Cambria" panose="02040503050406030204" pitchFamily="18" charset="0"/>
            </a:endParaRPr>
          </a:p>
          <a:p>
            <a:pPr algn="just"/>
            <a:r>
              <a:rPr lang="fr-FR" sz="2000" dirty="0">
                <a:latin typeface="Cambria" panose="02040503050406030204" pitchFamily="18" charset="0"/>
              </a:rPr>
              <a:t>La désagrégation selon le revenu est fréquemment utilisée lors des enquêtes niveau de vie, les enquêtes emploi et d’autres études spécifiques;</a:t>
            </a:r>
          </a:p>
          <a:p>
            <a:pPr algn="just"/>
            <a:endParaRPr lang="fr-FR" sz="1200" dirty="0">
              <a:latin typeface="Cambria" panose="02040503050406030204" pitchFamily="18" charset="0"/>
            </a:endParaRPr>
          </a:p>
          <a:p>
            <a:pPr algn="just"/>
            <a:r>
              <a:rPr lang="fr-FR" sz="2000" dirty="0">
                <a:latin typeface="Cambria" panose="02040503050406030204" pitchFamily="18" charset="0"/>
              </a:rPr>
              <a:t>Les niveaux de désagrégation pour les données de routines sont fonction de la nature des données produites par les administrations.</a:t>
            </a:r>
          </a:p>
        </p:txBody>
      </p:sp>
      <p:sp>
        <p:nvSpPr>
          <p:cNvPr id="3" name="Titre 1"/>
          <p:cNvSpPr txBox="1">
            <a:spLocks/>
          </p:cNvSpPr>
          <p:nvPr/>
        </p:nvSpPr>
        <p:spPr>
          <a:xfrm>
            <a:off x="0" y="193184"/>
            <a:ext cx="12192000" cy="502276"/>
          </a:xfrm>
          <a:prstGeom prst="rect">
            <a:avLst/>
          </a:prstGeom>
          <a:solidFill>
            <a:srgbClr val="F5770F"/>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800" b="1" dirty="0" smtClean="0">
                <a:solidFill>
                  <a:schemeClr val="bg2">
                    <a:lumMod val="10000"/>
                  </a:schemeClr>
                </a:solidFill>
                <a:effectLst>
                  <a:outerShdw blurRad="38100" dist="38100" dir="2700000" algn="tl">
                    <a:srgbClr val="000000">
                      <a:alpha val="43137"/>
                    </a:srgbClr>
                  </a:outerShdw>
                </a:effectLst>
                <a:latin typeface="Arial Black" panose="020B0A04020102020204" pitchFamily="34" charset="0"/>
              </a:rPr>
              <a:t>III-LE NIVEAU DE DESAGREGATION DES DONNEES(1/2) </a:t>
            </a:r>
            <a:endParaRPr lang="fr-FR" sz="2800" b="1" dirty="0">
              <a:solidFill>
                <a:schemeClr val="bg2">
                  <a:lumMod val="10000"/>
                </a:schemeClr>
              </a:solidFill>
              <a:effectLst>
                <a:outerShdw blurRad="38100" dist="38100" dir="2700000" algn="tl">
                  <a:srgbClr val="000000">
                    <a:alpha val="43137"/>
                  </a:srgbClr>
                </a:outerShdw>
              </a:effectLst>
              <a:latin typeface="Arial Black" panose="020B0A04020102020204" pitchFamily="34" charset="0"/>
            </a:endParaRPr>
          </a:p>
        </p:txBody>
      </p:sp>
      <p:sp>
        <p:nvSpPr>
          <p:cNvPr id="4" name="Titre 1"/>
          <p:cNvSpPr txBox="1">
            <a:spLocks/>
          </p:cNvSpPr>
          <p:nvPr/>
        </p:nvSpPr>
        <p:spPr>
          <a:xfrm>
            <a:off x="0" y="6413278"/>
            <a:ext cx="12192000" cy="398531"/>
          </a:xfrm>
          <a:prstGeom prst="rect">
            <a:avLst/>
          </a:prstGeom>
          <a:solidFill>
            <a:srgbClr val="00B050"/>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3200" b="1" dirty="0">
              <a:solidFill>
                <a:srgbClr val="FF0000"/>
              </a:solidFill>
              <a:effectLst>
                <a:outerShdw blurRad="38100" dist="38100" dir="2700000" algn="tl">
                  <a:srgbClr val="000000">
                    <a:alpha val="43137"/>
                  </a:srgbClr>
                </a:outerShdw>
              </a:effectLst>
              <a:latin typeface="Arial Black" panose="020B0A04020102020204" pitchFamily="34" charset="0"/>
            </a:endParaRPr>
          </a:p>
        </p:txBody>
      </p:sp>
    </p:spTree>
    <p:extLst>
      <p:ext uri="{BB962C8B-B14F-4D97-AF65-F5344CB8AC3E}">
        <p14:creationId xmlns:p14="http://schemas.microsoft.com/office/powerpoint/2010/main" val="25074537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223493"/>
            <a:ext cx="10515600" cy="4953470"/>
          </a:xfrm>
        </p:spPr>
        <p:txBody>
          <a:bodyPr/>
          <a:lstStyle/>
          <a:p>
            <a:r>
              <a:rPr lang="fr-FR" dirty="0" smtClean="0">
                <a:latin typeface="Cambria" panose="02040503050406030204" pitchFamily="18" charset="0"/>
              </a:rPr>
              <a:t>Trois </a:t>
            </a:r>
            <a:r>
              <a:rPr lang="fr-FR" dirty="0">
                <a:latin typeface="Cambria" panose="02040503050406030204" pitchFamily="18" charset="0"/>
              </a:rPr>
              <a:t>enquetes:EDS-MICS,2012 et RGPH-2014</a:t>
            </a:r>
          </a:p>
          <a:p>
            <a:pPr marL="0" indent="0">
              <a:buNone/>
            </a:pPr>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2539323088"/>
              </p:ext>
            </p:extLst>
          </p:nvPr>
        </p:nvGraphicFramePr>
        <p:xfrm>
          <a:off x="669700" y="2009105"/>
          <a:ext cx="11217500" cy="4405672"/>
        </p:xfrm>
        <a:graphic>
          <a:graphicData uri="http://schemas.openxmlformats.org/drawingml/2006/table">
            <a:tbl>
              <a:tblPr>
                <a:tableStyleId>{5940675A-B579-460E-94D1-54222C63F5DA}</a:tableStyleId>
              </a:tblPr>
              <a:tblGrid>
                <a:gridCol w="1687134">
                  <a:extLst>
                    <a:ext uri="{9D8B030D-6E8A-4147-A177-3AD203B41FA5}">
                      <a16:colId xmlns="" xmlns:a16="http://schemas.microsoft.com/office/drawing/2014/main" val="20000"/>
                    </a:ext>
                  </a:extLst>
                </a:gridCol>
                <a:gridCol w="2405620">
                  <a:extLst>
                    <a:ext uri="{9D8B030D-6E8A-4147-A177-3AD203B41FA5}">
                      <a16:colId xmlns="" xmlns:a16="http://schemas.microsoft.com/office/drawing/2014/main" val="20001"/>
                    </a:ext>
                  </a:extLst>
                </a:gridCol>
                <a:gridCol w="2489994">
                  <a:extLst>
                    <a:ext uri="{9D8B030D-6E8A-4147-A177-3AD203B41FA5}">
                      <a16:colId xmlns="" xmlns:a16="http://schemas.microsoft.com/office/drawing/2014/main" val="522021415"/>
                    </a:ext>
                  </a:extLst>
                </a:gridCol>
                <a:gridCol w="4634752">
                  <a:extLst>
                    <a:ext uri="{9D8B030D-6E8A-4147-A177-3AD203B41FA5}">
                      <a16:colId xmlns="" xmlns:a16="http://schemas.microsoft.com/office/drawing/2014/main" val="20002"/>
                    </a:ext>
                  </a:extLst>
                </a:gridCol>
              </a:tblGrid>
              <a:tr h="519425">
                <a:tc>
                  <a:txBody>
                    <a:bodyPr/>
                    <a:lstStyle/>
                    <a:p>
                      <a:pPr algn="ctr" fontAlgn="b"/>
                      <a:r>
                        <a:rPr lang="fr-FR" sz="2000" u="none" strike="noStrike" dirty="0">
                          <a:effectLst/>
                          <a:latin typeface="Cambria" panose="02040503050406030204" pitchFamily="18" charset="0"/>
                        </a:rPr>
                        <a:t>Variables</a:t>
                      </a:r>
                      <a:endParaRPr lang="fr-FR" sz="2000" b="1" i="0" u="none" strike="noStrike" dirty="0">
                        <a:solidFill>
                          <a:srgbClr val="000000"/>
                        </a:solidFill>
                        <a:effectLst/>
                        <a:latin typeface="Cambria" panose="02040503050406030204" pitchFamily="18" charset="0"/>
                      </a:endParaRPr>
                    </a:p>
                  </a:txBody>
                  <a:tcPr marL="9525" marR="9525" marT="9525" marB="0" anchor="ctr">
                    <a:solidFill>
                      <a:schemeClr val="accent1">
                        <a:lumMod val="60000"/>
                        <a:lumOff val="40000"/>
                      </a:schemeClr>
                    </a:solidFill>
                  </a:tcPr>
                </a:tc>
                <a:tc>
                  <a:txBody>
                    <a:bodyPr/>
                    <a:lstStyle/>
                    <a:p>
                      <a:pPr marL="0" algn="ctr" defTabSz="914400" rtl="0" eaLnBrk="1" fontAlgn="b" latinLnBrk="0" hangingPunct="1"/>
                      <a:r>
                        <a:rPr lang="fr-FR" sz="2000" b="1" i="0" u="none" strike="noStrike" kern="1200" dirty="0">
                          <a:solidFill>
                            <a:srgbClr val="000000"/>
                          </a:solidFill>
                          <a:effectLst/>
                          <a:latin typeface="Cambria" panose="02040503050406030204" pitchFamily="18" charset="0"/>
                          <a:ea typeface="+mn-ea"/>
                          <a:cs typeface="+mn-cs"/>
                        </a:rPr>
                        <a:t>EDS-MICS,2012</a:t>
                      </a:r>
                    </a:p>
                  </a:txBody>
                  <a:tcPr marL="9525" marR="9525" marT="9525" marB="0" anchor="ctr">
                    <a:solidFill>
                      <a:schemeClr val="accent1">
                        <a:lumMod val="60000"/>
                        <a:lumOff val="40000"/>
                      </a:schemeClr>
                    </a:solidFill>
                  </a:tcPr>
                </a:tc>
                <a:tc>
                  <a:txBody>
                    <a:bodyPr/>
                    <a:lstStyle/>
                    <a:p>
                      <a:pPr algn="ctr" fontAlgn="b"/>
                      <a:r>
                        <a:rPr lang="fr-FR" sz="2000" b="1" i="0" u="none" strike="noStrike" dirty="0">
                          <a:solidFill>
                            <a:srgbClr val="000000"/>
                          </a:solidFill>
                          <a:effectLst/>
                          <a:latin typeface="Cambria" panose="02040503050406030204" pitchFamily="18" charset="0"/>
                        </a:rPr>
                        <a:t>ENQUETE NIVEAU DE VIE</a:t>
                      </a:r>
                    </a:p>
                  </a:txBody>
                  <a:tcPr marL="9525" marR="9525" marT="9525" marB="0" anchor="ctr">
                    <a:solidFill>
                      <a:schemeClr val="accent1">
                        <a:lumMod val="60000"/>
                        <a:lumOff val="40000"/>
                      </a:schemeClr>
                    </a:solidFill>
                  </a:tcPr>
                </a:tc>
                <a:tc>
                  <a:txBody>
                    <a:bodyPr/>
                    <a:lstStyle/>
                    <a:p>
                      <a:pPr marL="0" algn="ctr" defTabSz="914400" rtl="0" eaLnBrk="1" fontAlgn="b" latinLnBrk="0" hangingPunct="1"/>
                      <a:r>
                        <a:rPr lang="fr-FR" sz="2000" b="1" i="0" u="none" strike="noStrike" kern="1200" dirty="0">
                          <a:solidFill>
                            <a:srgbClr val="000000"/>
                          </a:solidFill>
                          <a:effectLst/>
                          <a:latin typeface="Cambria" panose="02040503050406030204" pitchFamily="18" charset="0"/>
                          <a:ea typeface="+mn-ea"/>
                          <a:cs typeface="+mn-cs"/>
                        </a:rPr>
                        <a:t>RGPH-2014</a:t>
                      </a:r>
                    </a:p>
                  </a:txBody>
                  <a:tcPr marL="9525" marR="9525" marT="9525" marB="0" anchor="ctr">
                    <a:solidFill>
                      <a:schemeClr val="accent1">
                        <a:lumMod val="60000"/>
                        <a:lumOff val="40000"/>
                      </a:schemeClr>
                    </a:solidFill>
                  </a:tcPr>
                </a:tc>
                <a:extLst>
                  <a:ext uri="{0D108BD9-81ED-4DB2-BD59-A6C34878D82A}">
                    <a16:rowId xmlns="" xmlns:a16="http://schemas.microsoft.com/office/drawing/2014/main" val="10000"/>
                  </a:ext>
                </a:extLst>
              </a:tr>
              <a:tr h="690922">
                <a:tc>
                  <a:txBody>
                    <a:bodyPr/>
                    <a:lstStyle/>
                    <a:p>
                      <a:pPr algn="l" fontAlgn="ctr"/>
                      <a:r>
                        <a:rPr lang="fr-FR" sz="2000" u="none" strike="noStrike" dirty="0">
                          <a:effectLst/>
                          <a:latin typeface="Cambria" panose="02040503050406030204" pitchFamily="18" charset="0"/>
                        </a:rPr>
                        <a:t>Zone géographique</a:t>
                      </a:r>
                      <a:endParaRPr lang="fr-FR" sz="2000" b="0" i="0" u="none" strike="noStrike" dirty="0">
                        <a:solidFill>
                          <a:srgbClr val="000000"/>
                        </a:solidFill>
                        <a:effectLst/>
                        <a:latin typeface="Cambria" panose="02040503050406030204" pitchFamily="18" charset="0"/>
                      </a:endParaRPr>
                    </a:p>
                  </a:txBody>
                  <a:tcPr marL="9525" marR="9525" marT="9525" marB="0" anchor="ctr"/>
                </a:tc>
                <a:tc>
                  <a:txBody>
                    <a:bodyPr/>
                    <a:lstStyle/>
                    <a:p>
                      <a:pPr algn="just" fontAlgn="ctr"/>
                      <a:r>
                        <a:rPr lang="fr-FR" sz="2000" u="none" strike="noStrike" dirty="0">
                          <a:effectLst/>
                          <a:latin typeface="Cambria" panose="02040503050406030204" pitchFamily="18" charset="0"/>
                        </a:rPr>
                        <a:t>12 domaines d'étude</a:t>
                      </a:r>
                      <a:endParaRPr lang="fr-FR" sz="2000" b="0" i="0" u="none" strike="noStrike" dirty="0">
                        <a:solidFill>
                          <a:srgbClr val="000000"/>
                        </a:solidFill>
                        <a:effectLst/>
                        <a:latin typeface="Cambria" panose="02040503050406030204" pitchFamily="18" charset="0"/>
                      </a:endParaRPr>
                    </a:p>
                  </a:txBody>
                  <a:tcPr marL="9525" marR="9525" marT="9525" marB="0" anchor="ctr"/>
                </a:tc>
                <a:tc>
                  <a:txBody>
                    <a:bodyPr/>
                    <a:lstStyle/>
                    <a:p>
                      <a:pPr algn="l" fontAlgn="ctr"/>
                      <a:r>
                        <a:rPr lang="fr-FR" sz="2000" b="0" i="0" u="none" strike="noStrike" dirty="0" smtClean="0">
                          <a:solidFill>
                            <a:srgbClr val="000000"/>
                          </a:solidFill>
                          <a:effectLst/>
                          <a:latin typeface="Cambria" panose="02040503050406030204" pitchFamily="18" charset="0"/>
                        </a:rPr>
                        <a:t>Région</a:t>
                      </a:r>
                      <a:r>
                        <a:rPr lang="fr-FR" sz="2000" b="0" i="0" u="none" strike="noStrike" baseline="0" dirty="0" smtClean="0">
                          <a:solidFill>
                            <a:srgbClr val="000000"/>
                          </a:solidFill>
                          <a:effectLst/>
                          <a:latin typeface="Cambria" panose="02040503050406030204" pitchFamily="18" charset="0"/>
                        </a:rPr>
                        <a:t> statistique</a:t>
                      </a:r>
                      <a:endParaRPr lang="fr-FR" sz="2000" b="0" i="0" u="none" strike="noStrike" dirty="0">
                        <a:solidFill>
                          <a:srgbClr val="000000"/>
                        </a:solidFill>
                        <a:effectLst/>
                        <a:latin typeface="Cambria" panose="02040503050406030204" pitchFamily="18" charset="0"/>
                      </a:endParaRPr>
                    </a:p>
                  </a:txBody>
                  <a:tcPr marL="9525" marR="9525" marT="9525" marB="0" anchor="ctr"/>
                </a:tc>
                <a:tc>
                  <a:txBody>
                    <a:bodyPr/>
                    <a:lstStyle/>
                    <a:p>
                      <a:pPr algn="ctr" fontAlgn="ctr"/>
                      <a:r>
                        <a:rPr lang="fr-FR" sz="2000" u="none" strike="noStrike" dirty="0">
                          <a:effectLst/>
                          <a:latin typeface="Cambria" panose="02040503050406030204" pitchFamily="18" charset="0"/>
                        </a:rPr>
                        <a:t>14 districts, </a:t>
                      </a:r>
                      <a:r>
                        <a:rPr lang="fr-FR" sz="2000" u="none" strike="noStrike" dirty="0" smtClean="0">
                          <a:effectLst/>
                          <a:latin typeface="Cambria" panose="02040503050406030204" pitchFamily="18" charset="0"/>
                        </a:rPr>
                        <a:t>département, sous-préfecture, localité</a:t>
                      </a:r>
                      <a:endParaRPr lang="fr-FR" sz="2000" b="0" i="0" u="none" strike="noStrike" dirty="0">
                        <a:solidFill>
                          <a:srgbClr val="000000"/>
                        </a:solidFill>
                        <a:effectLst/>
                        <a:latin typeface="Cambria" panose="02040503050406030204" pitchFamily="18" charset="0"/>
                      </a:endParaRPr>
                    </a:p>
                  </a:txBody>
                  <a:tcPr marL="9525" marR="9525" marT="9525" marB="0" anchor="ctr"/>
                </a:tc>
                <a:extLst>
                  <a:ext uri="{0D108BD9-81ED-4DB2-BD59-A6C34878D82A}">
                    <a16:rowId xmlns="" xmlns:a16="http://schemas.microsoft.com/office/drawing/2014/main" val="10001"/>
                  </a:ext>
                </a:extLst>
              </a:tr>
              <a:tr h="310413">
                <a:tc>
                  <a:txBody>
                    <a:bodyPr/>
                    <a:lstStyle/>
                    <a:p>
                      <a:pPr algn="l" fontAlgn="b"/>
                      <a:r>
                        <a:rPr lang="fr-FR" sz="2000" u="none" strike="noStrike" dirty="0">
                          <a:effectLst/>
                          <a:latin typeface="Cambria" panose="02040503050406030204" pitchFamily="18" charset="0"/>
                        </a:rPr>
                        <a:t>Handicap</a:t>
                      </a:r>
                      <a:endParaRPr lang="fr-FR" sz="2000" b="0" i="0" u="none" strike="noStrike" dirty="0">
                        <a:solidFill>
                          <a:srgbClr val="000000"/>
                        </a:solidFill>
                        <a:effectLst/>
                        <a:latin typeface="Cambria" panose="02040503050406030204" pitchFamily="18" charset="0"/>
                      </a:endParaRPr>
                    </a:p>
                  </a:txBody>
                  <a:tcPr marL="9525" marR="9525" marT="9525" marB="0" anchor="b"/>
                </a:tc>
                <a:tc>
                  <a:txBody>
                    <a:bodyPr/>
                    <a:lstStyle/>
                    <a:p>
                      <a:pPr algn="just" fontAlgn="ctr"/>
                      <a:r>
                        <a:rPr lang="fr-FR" sz="2000" u="none" strike="noStrike" dirty="0">
                          <a:effectLst/>
                          <a:latin typeface="Cambria" panose="02040503050406030204" pitchFamily="18" charset="0"/>
                        </a:rPr>
                        <a:t>Non </a:t>
                      </a:r>
                      <a:endParaRPr lang="fr-FR" sz="2000" b="0" i="0" u="none" strike="noStrike" dirty="0">
                        <a:solidFill>
                          <a:srgbClr val="000000"/>
                        </a:solidFill>
                        <a:effectLst/>
                        <a:latin typeface="Cambria" panose="02040503050406030204" pitchFamily="18" charset="0"/>
                      </a:endParaRPr>
                    </a:p>
                  </a:txBody>
                  <a:tcPr marL="9525" marR="9525" marT="9525" marB="0" anchor="ctr"/>
                </a:tc>
                <a:tc>
                  <a:txBody>
                    <a:bodyPr/>
                    <a:lstStyle/>
                    <a:p>
                      <a:pPr algn="l" fontAlgn="ctr"/>
                      <a:r>
                        <a:rPr lang="fr-FR" sz="2000" b="0" i="0" u="none" strike="noStrike" dirty="0" smtClean="0">
                          <a:solidFill>
                            <a:srgbClr val="000000"/>
                          </a:solidFill>
                          <a:effectLst/>
                          <a:latin typeface="Cambria" panose="02040503050406030204" pitchFamily="18" charset="0"/>
                        </a:rPr>
                        <a:t> Non </a:t>
                      </a:r>
                      <a:endParaRPr lang="fr-FR" sz="2000" b="0" i="0" u="none" strike="noStrike" dirty="0">
                        <a:solidFill>
                          <a:srgbClr val="000000"/>
                        </a:solidFill>
                        <a:effectLst/>
                        <a:latin typeface="Cambria" panose="02040503050406030204" pitchFamily="18" charset="0"/>
                      </a:endParaRPr>
                    </a:p>
                  </a:txBody>
                  <a:tcPr marL="9525" marR="9525" marT="9525" marB="0" anchor="ctr"/>
                </a:tc>
                <a:tc>
                  <a:txBody>
                    <a:bodyPr/>
                    <a:lstStyle/>
                    <a:p>
                      <a:pPr algn="ctr" fontAlgn="ctr"/>
                      <a:r>
                        <a:rPr lang="fr-FR" sz="2000" u="none" strike="noStrike" dirty="0">
                          <a:effectLst/>
                          <a:latin typeface="Cambria" panose="02040503050406030204" pitchFamily="18" charset="0"/>
                        </a:rPr>
                        <a:t>Oui</a:t>
                      </a:r>
                      <a:endParaRPr lang="fr-FR" sz="2000" b="0" i="0" u="none" strike="noStrike" dirty="0">
                        <a:solidFill>
                          <a:srgbClr val="000000"/>
                        </a:solidFill>
                        <a:effectLst/>
                        <a:latin typeface="Cambria" panose="02040503050406030204" pitchFamily="18" charset="0"/>
                      </a:endParaRPr>
                    </a:p>
                  </a:txBody>
                  <a:tcPr marL="9525" marR="9525" marT="9525" marB="0" anchor="ctr"/>
                </a:tc>
                <a:extLst>
                  <a:ext uri="{0D108BD9-81ED-4DB2-BD59-A6C34878D82A}">
                    <a16:rowId xmlns="" xmlns:a16="http://schemas.microsoft.com/office/drawing/2014/main" val="10002"/>
                  </a:ext>
                </a:extLst>
              </a:tr>
              <a:tr h="753448">
                <a:tc>
                  <a:txBody>
                    <a:bodyPr/>
                    <a:lstStyle/>
                    <a:p>
                      <a:pPr algn="l" fontAlgn="ctr"/>
                      <a:r>
                        <a:rPr lang="fr-FR" sz="2000" u="none" strike="noStrike" dirty="0">
                          <a:effectLst/>
                          <a:latin typeface="Cambria" panose="02040503050406030204" pitchFamily="18" charset="0"/>
                        </a:rPr>
                        <a:t>Age</a:t>
                      </a:r>
                      <a:endParaRPr lang="fr-FR" sz="2000" b="0" i="0" u="none" strike="noStrike" dirty="0">
                        <a:solidFill>
                          <a:srgbClr val="000000"/>
                        </a:solidFill>
                        <a:effectLst/>
                        <a:latin typeface="Cambria" panose="02040503050406030204" pitchFamily="18" charset="0"/>
                      </a:endParaRPr>
                    </a:p>
                  </a:txBody>
                  <a:tcPr marL="9525" marR="9525" marT="9525" marB="0" anchor="ctr"/>
                </a:tc>
                <a:tc>
                  <a:txBody>
                    <a:bodyPr/>
                    <a:lstStyle/>
                    <a:p>
                      <a:pPr algn="just" fontAlgn="ctr"/>
                      <a:r>
                        <a:rPr lang="fr-FR" sz="2000" u="none" strike="noStrike" dirty="0">
                          <a:effectLst/>
                          <a:latin typeface="Cambria" panose="02040503050406030204" pitchFamily="18" charset="0"/>
                        </a:rPr>
                        <a:t>enfants moins de 5 ans, les personnes âgées 15-49 ans</a:t>
                      </a:r>
                      <a:endParaRPr lang="fr-FR" sz="2000" b="0" i="0" u="none" strike="noStrike" dirty="0">
                        <a:solidFill>
                          <a:srgbClr val="000000"/>
                        </a:solidFill>
                        <a:effectLst/>
                        <a:latin typeface="Cambria" panose="02040503050406030204" pitchFamily="18" charset="0"/>
                      </a:endParaRPr>
                    </a:p>
                  </a:txBody>
                  <a:tcPr marL="9525" marR="9525" marT="9525" marB="0" anchor="ctr"/>
                </a:tc>
                <a:tc>
                  <a:txBody>
                    <a:bodyPr/>
                    <a:lstStyle/>
                    <a:p>
                      <a:pPr algn="l" fontAlgn="ctr"/>
                      <a:r>
                        <a:rPr lang="fr-FR" sz="2000" b="0" i="0" u="none" strike="noStrike" dirty="0" smtClean="0">
                          <a:solidFill>
                            <a:srgbClr val="000000"/>
                          </a:solidFill>
                          <a:effectLst/>
                          <a:latin typeface="Cambria" panose="02040503050406030204" pitchFamily="18" charset="0"/>
                        </a:rPr>
                        <a:t> </a:t>
                      </a:r>
                      <a:r>
                        <a:rPr lang="fr-FR" sz="2000" b="0" i="0" u="none" strike="noStrike" baseline="0" dirty="0" smtClean="0">
                          <a:solidFill>
                            <a:srgbClr val="000000"/>
                          </a:solidFill>
                          <a:effectLst/>
                          <a:latin typeface="Cambria" panose="02040503050406030204" pitchFamily="18" charset="0"/>
                        </a:rPr>
                        <a:t>Tous les âges</a:t>
                      </a:r>
                      <a:endParaRPr lang="fr-FR" sz="2000" b="0" i="0" u="none" strike="noStrike" dirty="0">
                        <a:solidFill>
                          <a:srgbClr val="000000"/>
                        </a:solidFill>
                        <a:effectLst/>
                        <a:latin typeface="Cambria" panose="02040503050406030204" pitchFamily="18" charset="0"/>
                      </a:endParaRPr>
                    </a:p>
                  </a:txBody>
                  <a:tcPr marL="9525" marR="9525" marT="9525" marB="0" anchor="ctr"/>
                </a:tc>
                <a:tc>
                  <a:txBody>
                    <a:bodyPr/>
                    <a:lstStyle/>
                    <a:p>
                      <a:pPr algn="ctr" fontAlgn="ctr"/>
                      <a:r>
                        <a:rPr lang="fr-FR" sz="2000" u="none" strike="noStrike" dirty="0">
                          <a:solidFill>
                            <a:schemeClr val="tx1">
                              <a:lumMod val="95000"/>
                              <a:lumOff val="5000"/>
                            </a:schemeClr>
                          </a:solidFill>
                          <a:effectLst/>
                          <a:latin typeface="Cambria" panose="02040503050406030204" pitchFamily="18" charset="0"/>
                        </a:rPr>
                        <a:t>6-plus de 95 ans</a:t>
                      </a:r>
                      <a:endParaRPr lang="fr-FR" sz="2000" b="0" i="0" u="none" strike="noStrike" dirty="0">
                        <a:solidFill>
                          <a:schemeClr val="tx1">
                            <a:lumMod val="95000"/>
                            <a:lumOff val="5000"/>
                          </a:schemeClr>
                        </a:solidFill>
                        <a:effectLst/>
                        <a:latin typeface="Cambria" panose="02040503050406030204" pitchFamily="18" charset="0"/>
                      </a:endParaRPr>
                    </a:p>
                  </a:txBody>
                  <a:tcPr marL="9525" marR="9525" marT="9525" marB="0" anchor="ctr"/>
                </a:tc>
                <a:extLst>
                  <a:ext uri="{0D108BD9-81ED-4DB2-BD59-A6C34878D82A}">
                    <a16:rowId xmlns="" xmlns:a16="http://schemas.microsoft.com/office/drawing/2014/main" val="10003"/>
                  </a:ext>
                </a:extLst>
              </a:tr>
              <a:tr h="310413">
                <a:tc>
                  <a:txBody>
                    <a:bodyPr/>
                    <a:lstStyle/>
                    <a:p>
                      <a:pPr algn="l" fontAlgn="b"/>
                      <a:r>
                        <a:rPr lang="fr-FR" sz="2000" u="none" strike="noStrike" dirty="0">
                          <a:effectLst/>
                          <a:latin typeface="Cambria" panose="02040503050406030204" pitchFamily="18" charset="0"/>
                        </a:rPr>
                        <a:t>Sexe</a:t>
                      </a:r>
                      <a:endParaRPr lang="fr-FR" sz="2000" b="0" i="0" u="none" strike="noStrike" dirty="0">
                        <a:solidFill>
                          <a:srgbClr val="000000"/>
                        </a:solidFill>
                        <a:effectLst/>
                        <a:latin typeface="Cambria" panose="02040503050406030204" pitchFamily="18" charset="0"/>
                      </a:endParaRPr>
                    </a:p>
                  </a:txBody>
                  <a:tcPr marL="9525" marR="9525" marT="9525" marB="0" anchor="b"/>
                </a:tc>
                <a:tc>
                  <a:txBody>
                    <a:bodyPr/>
                    <a:lstStyle/>
                    <a:p>
                      <a:pPr algn="just" fontAlgn="ctr"/>
                      <a:r>
                        <a:rPr lang="fr-FR" sz="2000" u="none" strike="noStrike" dirty="0">
                          <a:effectLst/>
                          <a:latin typeface="Cambria" panose="02040503050406030204" pitchFamily="18" charset="0"/>
                        </a:rPr>
                        <a:t>Oui</a:t>
                      </a:r>
                      <a:endParaRPr lang="fr-FR" sz="2000" b="0" i="0" u="none" strike="noStrike" dirty="0">
                        <a:solidFill>
                          <a:srgbClr val="000000"/>
                        </a:solidFill>
                        <a:effectLst/>
                        <a:latin typeface="Cambria" panose="02040503050406030204" pitchFamily="18" charset="0"/>
                      </a:endParaRPr>
                    </a:p>
                  </a:txBody>
                  <a:tcPr marL="9525" marR="9525" marT="9525" marB="0" anchor="ctr"/>
                </a:tc>
                <a:tc>
                  <a:txBody>
                    <a:bodyPr/>
                    <a:lstStyle/>
                    <a:p>
                      <a:pPr algn="l" fontAlgn="ctr"/>
                      <a:r>
                        <a:rPr lang="fr-FR" sz="2000" b="0" i="0" u="none" strike="noStrike" dirty="0" smtClean="0">
                          <a:solidFill>
                            <a:srgbClr val="000000"/>
                          </a:solidFill>
                          <a:effectLst/>
                          <a:latin typeface="Cambria" panose="02040503050406030204" pitchFamily="18" charset="0"/>
                        </a:rPr>
                        <a:t>Oui</a:t>
                      </a:r>
                      <a:endParaRPr lang="fr-FR" sz="2000" b="0" i="0" u="none" strike="noStrike" dirty="0">
                        <a:solidFill>
                          <a:srgbClr val="000000"/>
                        </a:solidFill>
                        <a:effectLst/>
                        <a:latin typeface="Cambria" panose="02040503050406030204" pitchFamily="18" charset="0"/>
                      </a:endParaRPr>
                    </a:p>
                  </a:txBody>
                  <a:tcPr marL="9525" marR="9525" marT="9525" marB="0" anchor="ctr"/>
                </a:tc>
                <a:tc>
                  <a:txBody>
                    <a:bodyPr/>
                    <a:lstStyle/>
                    <a:p>
                      <a:pPr algn="ctr" fontAlgn="ctr"/>
                      <a:r>
                        <a:rPr lang="fr-FR" sz="2000" u="none" strike="noStrike" dirty="0">
                          <a:effectLst/>
                          <a:latin typeface="Cambria" panose="02040503050406030204" pitchFamily="18" charset="0"/>
                        </a:rPr>
                        <a:t>Oui</a:t>
                      </a:r>
                      <a:endParaRPr lang="fr-FR" sz="2000" b="0" i="0" u="none" strike="noStrike" dirty="0">
                        <a:solidFill>
                          <a:srgbClr val="000000"/>
                        </a:solidFill>
                        <a:effectLst/>
                        <a:latin typeface="Cambria" panose="02040503050406030204" pitchFamily="18" charset="0"/>
                      </a:endParaRPr>
                    </a:p>
                  </a:txBody>
                  <a:tcPr marL="9525" marR="9525" marT="9525" marB="0" anchor="ctr"/>
                </a:tc>
                <a:extLst>
                  <a:ext uri="{0D108BD9-81ED-4DB2-BD59-A6C34878D82A}">
                    <a16:rowId xmlns="" xmlns:a16="http://schemas.microsoft.com/office/drawing/2014/main" val="10005"/>
                  </a:ext>
                </a:extLst>
              </a:tr>
              <a:tr h="77416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2000" u="none" strike="noStrike" dirty="0">
                          <a:effectLst/>
                          <a:latin typeface="Cambria" panose="02040503050406030204" pitchFamily="18" charset="0"/>
                        </a:rPr>
                        <a:t>Milieu de résidence</a:t>
                      </a:r>
                      <a:endParaRPr lang="fr-FR" sz="2000" b="0" i="0" u="none" strike="noStrike" dirty="0">
                        <a:solidFill>
                          <a:srgbClr val="000000"/>
                        </a:solidFill>
                        <a:effectLst/>
                        <a:latin typeface="Cambria" panose="02040503050406030204" pitchFamily="18" charset="0"/>
                      </a:endParaRPr>
                    </a:p>
                    <a:p>
                      <a:pPr algn="l" fontAlgn="b"/>
                      <a:endParaRPr lang="fr-FR" sz="2000" b="0" i="0" u="none" strike="noStrike" dirty="0">
                        <a:solidFill>
                          <a:srgbClr val="000000"/>
                        </a:solidFill>
                        <a:effectLst/>
                        <a:latin typeface="Cambria" panose="02040503050406030204" pitchFamily="18" charset="0"/>
                      </a:endParaRPr>
                    </a:p>
                  </a:txBody>
                  <a:tcPr marL="9525" marR="9525" marT="9525" marB="0" anchor="b"/>
                </a:tc>
                <a:tc>
                  <a:txBody>
                    <a:bodyPr/>
                    <a:lstStyle/>
                    <a:p>
                      <a:pPr algn="just" fontAlgn="ctr"/>
                      <a:r>
                        <a:rPr lang="fr-FR" sz="2000" b="0" i="0" u="none" strike="noStrike" dirty="0">
                          <a:solidFill>
                            <a:srgbClr val="000000"/>
                          </a:solidFill>
                          <a:effectLst/>
                          <a:latin typeface="Cambria" panose="02040503050406030204" pitchFamily="18" charset="0"/>
                        </a:rPr>
                        <a:t>Oui</a:t>
                      </a:r>
                    </a:p>
                  </a:txBody>
                  <a:tcPr marL="9525" marR="9525" marT="9525" marB="0" anchor="ctr"/>
                </a:tc>
                <a:tc>
                  <a:txBody>
                    <a:bodyPr/>
                    <a:lstStyle/>
                    <a:p>
                      <a:pPr algn="l" fontAlgn="ctr"/>
                      <a:r>
                        <a:rPr lang="fr-FR" sz="2000" b="0" i="0" u="none" strike="noStrike" dirty="0" smtClean="0">
                          <a:solidFill>
                            <a:srgbClr val="000000"/>
                          </a:solidFill>
                          <a:effectLst/>
                          <a:latin typeface="Cambria" panose="02040503050406030204" pitchFamily="18" charset="0"/>
                        </a:rPr>
                        <a:t>Oui </a:t>
                      </a:r>
                      <a:endParaRPr lang="fr-FR" sz="2000" b="0" i="0" u="none" strike="noStrike" dirty="0">
                        <a:solidFill>
                          <a:srgbClr val="000000"/>
                        </a:solidFill>
                        <a:effectLst/>
                        <a:latin typeface="Cambria" panose="02040503050406030204" pitchFamily="18" charset="0"/>
                      </a:endParaRPr>
                    </a:p>
                  </a:txBody>
                  <a:tcPr marL="9525" marR="9525" marT="9525" marB="0" anchor="ctr"/>
                </a:tc>
                <a:tc>
                  <a:txBody>
                    <a:bodyPr/>
                    <a:lstStyle/>
                    <a:p>
                      <a:pPr algn="ctr" fontAlgn="ctr"/>
                      <a:r>
                        <a:rPr lang="fr-FR" sz="2000" b="0" i="0" u="none" strike="noStrike" dirty="0">
                          <a:solidFill>
                            <a:srgbClr val="000000"/>
                          </a:solidFill>
                          <a:effectLst/>
                          <a:latin typeface="Cambria" panose="02040503050406030204" pitchFamily="18" charset="0"/>
                        </a:rPr>
                        <a:t>Oui</a:t>
                      </a:r>
                    </a:p>
                  </a:txBody>
                  <a:tcPr marL="9525" marR="9525" marT="9525" marB="0" anchor="ctr"/>
                </a:tc>
                <a:extLst>
                  <a:ext uri="{0D108BD9-81ED-4DB2-BD59-A6C34878D82A}">
                    <a16:rowId xmlns="" xmlns:a16="http://schemas.microsoft.com/office/drawing/2014/main" val="1364750941"/>
                  </a:ext>
                </a:extLst>
              </a:tr>
              <a:tr h="310413">
                <a:tc>
                  <a:txBody>
                    <a:bodyPr/>
                    <a:lstStyle/>
                    <a:p>
                      <a:pPr marL="0" algn="ctr" defTabSz="914400" rtl="0" eaLnBrk="1" fontAlgn="ctr" latinLnBrk="0" hangingPunct="1"/>
                      <a:r>
                        <a:rPr lang="fr-FR" sz="2000" b="0" i="0" u="none" strike="noStrike" kern="1200" dirty="0">
                          <a:solidFill>
                            <a:srgbClr val="000000"/>
                          </a:solidFill>
                          <a:effectLst/>
                          <a:latin typeface="Cambria" panose="02040503050406030204" pitchFamily="18" charset="0"/>
                          <a:ea typeface="+mn-ea"/>
                          <a:cs typeface="+mn-cs"/>
                        </a:rPr>
                        <a:t>Revenu </a:t>
                      </a:r>
                    </a:p>
                  </a:txBody>
                  <a:tcPr marL="9525" marR="9525" marT="9525" marB="0" anchor="b"/>
                </a:tc>
                <a:tc>
                  <a:txBody>
                    <a:bodyPr/>
                    <a:lstStyle/>
                    <a:p>
                      <a:pPr marL="0" algn="ctr" defTabSz="914400" rtl="0" eaLnBrk="1" fontAlgn="ctr" latinLnBrk="0" hangingPunct="1"/>
                      <a:r>
                        <a:rPr lang="fr-FR" sz="2000" b="0" i="0" u="none" strike="noStrike" kern="1200" dirty="0" smtClean="0">
                          <a:solidFill>
                            <a:srgbClr val="000000"/>
                          </a:solidFill>
                          <a:effectLst/>
                          <a:latin typeface="Cambria" panose="02040503050406030204" pitchFamily="18" charset="0"/>
                          <a:ea typeface="+mn-ea"/>
                          <a:cs typeface="+mn-cs"/>
                        </a:rPr>
                        <a:t>Non</a:t>
                      </a:r>
                      <a:endParaRPr lang="fr-FR" sz="2000" b="0" i="0" u="none" strike="noStrike" kern="1200" dirty="0">
                        <a:solidFill>
                          <a:srgbClr val="000000"/>
                        </a:solidFill>
                        <a:effectLst/>
                        <a:latin typeface="Cambria" panose="02040503050406030204" pitchFamily="18" charset="0"/>
                        <a:ea typeface="+mn-ea"/>
                        <a:cs typeface="+mn-cs"/>
                      </a:endParaRPr>
                    </a:p>
                  </a:txBody>
                  <a:tcPr marL="9525" marR="9525" marT="9525" marB="0" anchor="ctr"/>
                </a:tc>
                <a:tc>
                  <a:txBody>
                    <a:bodyPr/>
                    <a:lstStyle/>
                    <a:p>
                      <a:pPr marL="0" algn="l" defTabSz="914400" rtl="0" eaLnBrk="1" fontAlgn="ctr" latinLnBrk="0" hangingPunct="1"/>
                      <a:r>
                        <a:rPr lang="fr-FR" sz="2000" b="0" i="0" u="none" strike="noStrike" kern="1200" dirty="0" smtClean="0">
                          <a:solidFill>
                            <a:srgbClr val="000000"/>
                          </a:solidFill>
                          <a:effectLst/>
                          <a:latin typeface="Cambria" panose="02040503050406030204" pitchFamily="18" charset="0"/>
                          <a:ea typeface="+mn-ea"/>
                          <a:cs typeface="+mn-cs"/>
                        </a:rPr>
                        <a:t>Oui</a:t>
                      </a:r>
                    </a:p>
                    <a:p>
                      <a:pPr marL="0" algn="ctr" defTabSz="914400" rtl="0" eaLnBrk="1" fontAlgn="ctr" latinLnBrk="0" hangingPunct="1"/>
                      <a:endParaRPr lang="fr-FR" sz="2000" b="0" i="0" u="none" strike="noStrike" kern="1200" dirty="0">
                        <a:solidFill>
                          <a:srgbClr val="000000"/>
                        </a:solidFill>
                        <a:effectLst/>
                        <a:latin typeface="Cambria" panose="02040503050406030204" pitchFamily="18" charset="0"/>
                        <a:ea typeface="+mn-ea"/>
                        <a:cs typeface="+mn-cs"/>
                      </a:endParaRPr>
                    </a:p>
                  </a:txBody>
                  <a:tcPr marL="9525" marR="9525" marT="9525" marB="0" anchor="ctr"/>
                </a:tc>
                <a:tc>
                  <a:txBody>
                    <a:bodyPr/>
                    <a:lstStyle/>
                    <a:p>
                      <a:pPr marL="0" algn="ctr" defTabSz="914400" rtl="0" eaLnBrk="1" fontAlgn="ctr" latinLnBrk="0" hangingPunct="1"/>
                      <a:r>
                        <a:rPr lang="fr-FR" sz="2000" b="0" i="0" u="none" strike="noStrike" kern="1200" dirty="0" smtClean="0">
                          <a:solidFill>
                            <a:srgbClr val="000000"/>
                          </a:solidFill>
                          <a:effectLst/>
                          <a:latin typeface="Cambria" panose="02040503050406030204" pitchFamily="18" charset="0"/>
                          <a:ea typeface="+mn-ea"/>
                          <a:cs typeface="+mn-cs"/>
                        </a:rPr>
                        <a:t>Non </a:t>
                      </a:r>
                      <a:endParaRPr lang="fr-FR" sz="2000" b="0" i="0" u="none" strike="noStrike" kern="1200" dirty="0">
                        <a:solidFill>
                          <a:srgbClr val="000000"/>
                        </a:solidFill>
                        <a:effectLst/>
                        <a:latin typeface="Cambria" panose="02040503050406030204" pitchFamily="18" charset="0"/>
                        <a:ea typeface="+mn-ea"/>
                        <a:cs typeface="+mn-cs"/>
                      </a:endParaRPr>
                    </a:p>
                  </a:txBody>
                  <a:tcPr marL="9525" marR="9525" marT="9525" marB="0" anchor="ctr"/>
                </a:tc>
                <a:extLst>
                  <a:ext uri="{0D108BD9-81ED-4DB2-BD59-A6C34878D82A}">
                    <a16:rowId xmlns="" xmlns:a16="http://schemas.microsoft.com/office/drawing/2014/main" val="334022199"/>
                  </a:ext>
                </a:extLst>
              </a:tr>
            </a:tbl>
          </a:graphicData>
        </a:graphic>
      </p:graphicFrame>
      <p:sp>
        <p:nvSpPr>
          <p:cNvPr id="7" name="Titre 1"/>
          <p:cNvSpPr txBox="1">
            <a:spLocks/>
          </p:cNvSpPr>
          <p:nvPr/>
        </p:nvSpPr>
        <p:spPr>
          <a:xfrm>
            <a:off x="0" y="193184"/>
            <a:ext cx="12192000" cy="502276"/>
          </a:xfrm>
          <a:prstGeom prst="rect">
            <a:avLst/>
          </a:prstGeom>
          <a:solidFill>
            <a:srgbClr val="F5770F"/>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800" b="1" dirty="0" smtClean="0">
                <a:solidFill>
                  <a:schemeClr val="bg2">
                    <a:lumMod val="10000"/>
                  </a:schemeClr>
                </a:solidFill>
                <a:effectLst>
                  <a:outerShdw blurRad="38100" dist="38100" dir="2700000" algn="tl">
                    <a:srgbClr val="000000">
                      <a:alpha val="43137"/>
                    </a:srgbClr>
                  </a:outerShdw>
                </a:effectLst>
                <a:latin typeface="Arial Black" panose="020B0A04020102020204" pitchFamily="34" charset="0"/>
              </a:rPr>
              <a:t>III-LE NIVEAU DE DESAGREGATION DES DONNEES(1/2) </a:t>
            </a:r>
            <a:endParaRPr lang="fr-FR" sz="2800" b="1" dirty="0">
              <a:solidFill>
                <a:schemeClr val="bg2">
                  <a:lumMod val="10000"/>
                </a:schemeClr>
              </a:solidFill>
              <a:effectLst>
                <a:outerShdw blurRad="38100" dist="38100" dir="2700000" algn="tl">
                  <a:srgbClr val="000000">
                    <a:alpha val="43137"/>
                  </a:srgbClr>
                </a:outerShdw>
              </a:effectLst>
              <a:latin typeface="Arial Black" panose="020B0A04020102020204" pitchFamily="34" charset="0"/>
            </a:endParaRPr>
          </a:p>
        </p:txBody>
      </p:sp>
      <p:sp>
        <p:nvSpPr>
          <p:cNvPr id="8" name="Titre 1"/>
          <p:cNvSpPr txBox="1">
            <a:spLocks/>
          </p:cNvSpPr>
          <p:nvPr/>
        </p:nvSpPr>
        <p:spPr>
          <a:xfrm>
            <a:off x="0" y="6459469"/>
            <a:ext cx="12192000" cy="398531"/>
          </a:xfrm>
          <a:prstGeom prst="rect">
            <a:avLst/>
          </a:prstGeom>
          <a:solidFill>
            <a:srgbClr val="00B050"/>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3200" b="1" dirty="0">
              <a:solidFill>
                <a:srgbClr val="FF0000"/>
              </a:solidFill>
              <a:effectLst>
                <a:outerShdw blurRad="38100" dist="38100" dir="2700000" algn="tl">
                  <a:srgbClr val="000000">
                    <a:alpha val="43137"/>
                  </a:srgbClr>
                </a:outerShdw>
              </a:effectLst>
              <a:latin typeface="Arial Black" panose="020B0A04020102020204" pitchFamily="34" charset="0"/>
            </a:endParaRPr>
          </a:p>
        </p:txBody>
      </p:sp>
    </p:spTree>
    <p:extLst>
      <p:ext uri="{BB962C8B-B14F-4D97-AF65-F5344CB8AC3E}">
        <p14:creationId xmlns:p14="http://schemas.microsoft.com/office/powerpoint/2010/main" val="34022030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464713" y="949862"/>
            <a:ext cx="10515600" cy="4351338"/>
          </a:xfrm>
        </p:spPr>
        <p:txBody>
          <a:bodyPr/>
          <a:lstStyle/>
          <a:p>
            <a:pPr>
              <a:buFontTx/>
              <a:buNone/>
            </a:pPr>
            <a:endParaRPr lang="en-US" sz="1200" dirty="0"/>
          </a:p>
          <a:p>
            <a:pPr>
              <a:buFontTx/>
              <a:buNone/>
            </a:pPr>
            <a:endParaRPr lang="en-US" sz="1200" dirty="0"/>
          </a:p>
          <a:p>
            <a:pPr>
              <a:buFontTx/>
              <a:buNone/>
            </a:pPr>
            <a:endParaRPr lang="en-US" sz="1200" dirty="0"/>
          </a:p>
          <a:p>
            <a:pPr>
              <a:buFontTx/>
              <a:buNone/>
            </a:pPr>
            <a:endParaRPr lang="en-US" sz="1200" dirty="0"/>
          </a:p>
          <a:p>
            <a:pPr algn="ctr">
              <a:buFontTx/>
              <a:buNone/>
            </a:pPr>
            <a:endParaRPr lang="en-US" sz="1200" dirty="0"/>
          </a:p>
          <a:p>
            <a:pPr>
              <a:buFontTx/>
              <a:buNone/>
            </a:pPr>
            <a:endParaRPr lang="en-US" sz="1200" dirty="0"/>
          </a:p>
          <a:p>
            <a:pPr algn="ctr">
              <a:buFontTx/>
              <a:buNone/>
            </a:pPr>
            <a:r>
              <a:rPr lang="en-US" sz="7200" dirty="0"/>
              <a:t>Merci</a:t>
            </a:r>
          </a:p>
        </p:txBody>
      </p:sp>
      <p:sp>
        <p:nvSpPr>
          <p:cNvPr id="5" name="Titre 1"/>
          <p:cNvSpPr txBox="1">
            <a:spLocks/>
          </p:cNvSpPr>
          <p:nvPr/>
        </p:nvSpPr>
        <p:spPr>
          <a:xfrm>
            <a:off x="0" y="193184"/>
            <a:ext cx="12192000" cy="502276"/>
          </a:xfrm>
          <a:prstGeom prst="rect">
            <a:avLst/>
          </a:prstGeom>
          <a:solidFill>
            <a:srgbClr val="F5770F"/>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2800" b="1" dirty="0">
              <a:solidFill>
                <a:schemeClr val="bg2">
                  <a:lumMod val="10000"/>
                </a:schemeClr>
              </a:solidFill>
              <a:effectLst>
                <a:outerShdw blurRad="38100" dist="38100" dir="2700000" algn="tl">
                  <a:srgbClr val="000000">
                    <a:alpha val="43137"/>
                  </a:srgbClr>
                </a:outerShdw>
              </a:effectLst>
              <a:latin typeface="Arial Black" panose="020B0A04020102020204" pitchFamily="34" charset="0"/>
            </a:endParaRPr>
          </a:p>
        </p:txBody>
      </p:sp>
      <p:sp>
        <p:nvSpPr>
          <p:cNvPr id="6" name="Titre 1"/>
          <p:cNvSpPr txBox="1">
            <a:spLocks/>
          </p:cNvSpPr>
          <p:nvPr/>
        </p:nvSpPr>
        <p:spPr>
          <a:xfrm>
            <a:off x="0" y="6459469"/>
            <a:ext cx="12192000" cy="398531"/>
          </a:xfrm>
          <a:prstGeom prst="rect">
            <a:avLst/>
          </a:prstGeom>
          <a:solidFill>
            <a:srgbClr val="00B050"/>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3200" b="1" dirty="0">
              <a:solidFill>
                <a:srgbClr val="FF0000"/>
              </a:solidFill>
              <a:effectLst>
                <a:outerShdw blurRad="38100" dist="38100" dir="2700000" algn="tl">
                  <a:srgbClr val="000000">
                    <a:alpha val="43137"/>
                  </a:srgbClr>
                </a:outerShdw>
              </a:effectLst>
              <a:latin typeface="Arial Black" panose="020B0A04020102020204" pitchFamily="34" charset="0"/>
            </a:endParaRPr>
          </a:p>
        </p:txBody>
      </p:sp>
    </p:spTree>
    <p:extLst>
      <p:ext uri="{BB962C8B-B14F-4D97-AF65-F5344CB8AC3E}">
        <p14:creationId xmlns:p14="http://schemas.microsoft.com/office/powerpoint/2010/main" val="265181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70456" y="1143044"/>
            <a:ext cx="12063211" cy="3951720"/>
          </a:xfrm>
        </p:spPr>
        <p:txBody>
          <a:bodyPr>
            <a:normAutofit/>
          </a:bodyPr>
          <a:lstStyle/>
          <a:p>
            <a:pPr marL="0" indent="0">
              <a:lnSpc>
                <a:spcPct val="200000"/>
              </a:lnSpc>
              <a:buNone/>
            </a:pPr>
            <a:r>
              <a:rPr lang="fr-FR" sz="3600" b="1" dirty="0" smtClean="0">
                <a:solidFill>
                  <a:schemeClr val="bg2">
                    <a:lumMod val="10000"/>
                  </a:schemeClr>
                </a:solidFill>
              </a:rPr>
              <a:t>I.PRÉSENTATION DU SSN</a:t>
            </a:r>
          </a:p>
          <a:p>
            <a:pPr marL="0" indent="0">
              <a:lnSpc>
                <a:spcPct val="200000"/>
              </a:lnSpc>
              <a:buNone/>
            </a:pPr>
            <a:r>
              <a:rPr lang="fr-FR" sz="3600" b="1" dirty="0" smtClean="0">
                <a:solidFill>
                  <a:schemeClr val="bg2">
                    <a:lumMod val="10000"/>
                  </a:schemeClr>
                </a:solidFill>
              </a:rPr>
              <a:t>II.LES SOURCES DE DONNÉES ET LEURS LIMITES</a:t>
            </a:r>
          </a:p>
          <a:p>
            <a:pPr marL="0" indent="0">
              <a:lnSpc>
                <a:spcPct val="200000"/>
              </a:lnSpc>
              <a:buNone/>
            </a:pPr>
            <a:r>
              <a:rPr lang="fr-FR" sz="3600" b="1" dirty="0" smtClean="0">
                <a:solidFill>
                  <a:schemeClr val="bg2">
                    <a:lumMod val="10000"/>
                  </a:schemeClr>
                </a:solidFill>
              </a:rPr>
              <a:t>III.COMPARAISON DU NIVEAU DÉSAGRÉGATION DE DONNÉES </a:t>
            </a:r>
            <a:endParaRPr lang="fr-FR" sz="3600" b="1" dirty="0">
              <a:solidFill>
                <a:schemeClr val="bg2">
                  <a:lumMod val="10000"/>
                </a:schemeClr>
              </a:solidFill>
            </a:endParaRPr>
          </a:p>
        </p:txBody>
      </p:sp>
      <p:sp>
        <p:nvSpPr>
          <p:cNvPr id="4" name="Titre 1"/>
          <p:cNvSpPr txBox="1">
            <a:spLocks/>
          </p:cNvSpPr>
          <p:nvPr/>
        </p:nvSpPr>
        <p:spPr>
          <a:xfrm>
            <a:off x="0" y="6459469"/>
            <a:ext cx="12192000" cy="398531"/>
          </a:xfrm>
          <a:prstGeom prst="rect">
            <a:avLst/>
          </a:prstGeom>
          <a:solidFill>
            <a:srgbClr val="00B050"/>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3200" b="1" dirty="0">
              <a:solidFill>
                <a:srgbClr val="FF0000"/>
              </a:solidFill>
              <a:effectLst>
                <a:outerShdw blurRad="38100" dist="38100" dir="2700000" algn="tl">
                  <a:srgbClr val="000000">
                    <a:alpha val="43137"/>
                  </a:srgbClr>
                </a:outerShdw>
              </a:effectLst>
              <a:latin typeface="Arial Black" panose="020B0A04020102020204" pitchFamily="34" charset="0"/>
            </a:endParaRPr>
          </a:p>
        </p:txBody>
      </p:sp>
      <p:sp>
        <p:nvSpPr>
          <p:cNvPr id="5" name="Titre 1"/>
          <p:cNvSpPr txBox="1">
            <a:spLocks/>
          </p:cNvSpPr>
          <p:nvPr/>
        </p:nvSpPr>
        <p:spPr>
          <a:xfrm>
            <a:off x="49369" y="19511"/>
            <a:ext cx="12192000" cy="459121"/>
          </a:xfrm>
          <a:prstGeom prst="rect">
            <a:avLst/>
          </a:prstGeom>
          <a:solidFill>
            <a:srgbClr val="F5770F"/>
          </a:solidFill>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3200" dirty="0" smtClean="0">
                <a:ln w="0"/>
                <a:effectLst>
                  <a:outerShdw blurRad="38100" dist="19050" dir="2700000" algn="tl" rotWithShape="0">
                    <a:schemeClr val="dk1">
                      <a:alpha val="40000"/>
                    </a:schemeClr>
                  </a:outerShdw>
                </a:effectLst>
                <a:latin typeface="Arial Black" panose="020B0A04020102020204" pitchFamily="34" charset="0"/>
              </a:rPr>
              <a:t>PLAN DE L’EXPOSE</a:t>
            </a:r>
            <a:endParaRPr lang="fr-FR" sz="3200" dirty="0">
              <a:ln w="0"/>
              <a:effectLst>
                <a:outerShdw blurRad="38100" dist="19050" dir="2700000" algn="tl" rotWithShape="0">
                  <a:schemeClr val="dk1">
                    <a:alpha val="40000"/>
                  </a:schemeClr>
                </a:outerShdw>
              </a:effectLst>
              <a:latin typeface="Arial Black" panose="020B0A04020102020204" pitchFamily="34" charset="0"/>
            </a:endParaRPr>
          </a:p>
        </p:txBody>
      </p:sp>
    </p:spTree>
    <p:extLst>
      <p:ext uri="{BB962C8B-B14F-4D97-AF65-F5344CB8AC3E}">
        <p14:creationId xmlns:p14="http://schemas.microsoft.com/office/powerpoint/2010/main" val="205732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925D2A5-A1DA-43C8-9D01-2E34A5225CB2}"/>
              </a:ext>
            </a:extLst>
          </p:cNvPr>
          <p:cNvSpPr>
            <a:spLocks noGrp="1"/>
          </p:cNvSpPr>
          <p:nvPr>
            <p:ph type="title"/>
          </p:nvPr>
        </p:nvSpPr>
        <p:spPr>
          <a:xfrm>
            <a:off x="1981200" y="246064"/>
            <a:ext cx="8229600" cy="465137"/>
          </a:xfrm>
        </p:spPr>
        <p:txBody>
          <a:bodyPr>
            <a:normAutofit fontScale="90000"/>
          </a:bodyPr>
          <a:lstStyle/>
          <a:p>
            <a:pPr eaLnBrk="1" hangingPunct="1">
              <a:defRPr/>
            </a:pPr>
            <a:r>
              <a:rPr lang="fr-FR" sz="2300" dirty="0">
                <a:ea typeface="ＭＳ Ｐゴシック" pitchFamily="34" charset="-128"/>
              </a:rPr>
              <a:t/>
            </a:r>
            <a:br>
              <a:rPr lang="fr-FR" sz="2300" dirty="0">
                <a:ea typeface="ＭＳ Ｐゴシック" pitchFamily="34" charset="-128"/>
              </a:rPr>
            </a:br>
            <a:endParaRPr lang="fr-FR" sz="2300" dirty="0">
              <a:ea typeface="ＭＳ Ｐゴシック" pitchFamily="34" charset="-128"/>
            </a:endParaRPr>
          </a:p>
        </p:txBody>
      </p:sp>
      <p:sp>
        <p:nvSpPr>
          <p:cNvPr id="7" name="ZoneTexte 6">
            <a:extLst>
              <a:ext uri="{FF2B5EF4-FFF2-40B4-BE49-F238E27FC236}">
                <a16:creationId xmlns="" xmlns:a16="http://schemas.microsoft.com/office/drawing/2014/main" id="{F0E27B2F-F434-4FBA-A1F3-6C5890D91505}"/>
              </a:ext>
            </a:extLst>
          </p:cNvPr>
          <p:cNvSpPr txBox="1"/>
          <p:nvPr/>
        </p:nvSpPr>
        <p:spPr>
          <a:xfrm>
            <a:off x="699654" y="1475850"/>
            <a:ext cx="10792691" cy="3785652"/>
          </a:xfrm>
          <a:prstGeom prst="rect">
            <a:avLst/>
          </a:prstGeom>
          <a:noFill/>
        </p:spPr>
        <p:txBody>
          <a:bodyPr wrap="square">
            <a:spAutoFit/>
          </a:bodyPr>
          <a:lstStyle/>
          <a:p>
            <a:pPr marL="342900" indent="-342900" algn="just">
              <a:buFont typeface="Wingdings" panose="05000000000000000000" pitchFamily="2" charset="2"/>
              <a:buChar char="q"/>
              <a:defRPr/>
            </a:pPr>
            <a:r>
              <a:rPr lang="fr-FR" sz="2400" dirty="0">
                <a:latin typeface="Cambria" panose="02040503050406030204" pitchFamily="18" charset="0"/>
              </a:rPr>
              <a:t>Les activités statistiques en Côte d’Ivoire sont régies par les textes suivants:</a:t>
            </a:r>
          </a:p>
          <a:p>
            <a:pPr algn="just">
              <a:defRPr/>
            </a:pPr>
            <a:endParaRPr lang="fr-FR" sz="2400" dirty="0">
              <a:latin typeface="Cambria" panose="02040503050406030204" pitchFamily="18" charset="0"/>
            </a:endParaRPr>
          </a:p>
          <a:p>
            <a:pPr marL="342900" indent="-342900" algn="just">
              <a:buFontTx/>
              <a:buChar char="-"/>
              <a:defRPr/>
            </a:pPr>
            <a:r>
              <a:rPr lang="fr-FR" sz="2400" dirty="0">
                <a:latin typeface="Cambria" panose="02040503050406030204" pitchFamily="18" charset="0"/>
              </a:rPr>
              <a:t>la </a:t>
            </a:r>
            <a:r>
              <a:rPr lang="fr-FR" sz="2400" b="1" dirty="0">
                <a:latin typeface="Cambria" panose="02040503050406030204" pitchFamily="18" charset="0"/>
              </a:rPr>
              <a:t>Loi N°51-711 du 7 juin 1951 </a:t>
            </a:r>
            <a:r>
              <a:rPr lang="fr-FR" sz="2400" dirty="0">
                <a:latin typeface="Cambria" panose="02040503050406030204" pitchFamily="18" charset="0"/>
              </a:rPr>
              <a:t>portant sur l’obligation, la coordination et le secret en matière des statistiques, texte fondamental régissant les activités statistiques. N’étant plus adaptée à la situation du pays elle a été abrogée par la </a:t>
            </a:r>
            <a:r>
              <a:rPr lang="fr-FR" sz="2400" b="1" dirty="0">
                <a:latin typeface="Cambria" panose="02040503050406030204" pitchFamily="18" charset="0"/>
              </a:rPr>
              <a:t>Loi N°2013-537 du 30 juillet 2013 </a:t>
            </a:r>
            <a:r>
              <a:rPr lang="fr-FR" sz="2400" dirty="0">
                <a:latin typeface="Cambria" panose="02040503050406030204" pitchFamily="18" charset="0"/>
              </a:rPr>
              <a:t>portant organisation du Système Statistique National (SSN).</a:t>
            </a:r>
          </a:p>
          <a:p>
            <a:pPr>
              <a:defRPr/>
            </a:pPr>
            <a:endParaRPr lang="fr-FR" sz="2400" dirty="0">
              <a:latin typeface="Cambria" panose="02040503050406030204" pitchFamily="18" charset="0"/>
            </a:endParaRPr>
          </a:p>
          <a:p>
            <a:pPr marL="342900" indent="-342900" algn="just">
              <a:buFontTx/>
              <a:buChar char="-"/>
              <a:defRPr/>
            </a:pPr>
            <a:r>
              <a:rPr lang="fr-FR" sz="2400" b="1" dirty="0">
                <a:latin typeface="Cambria" panose="02040503050406030204" pitchFamily="18" charset="0"/>
              </a:rPr>
              <a:t>le décret n°94-618 de 1994 </a:t>
            </a:r>
            <a:r>
              <a:rPr lang="fr-FR" sz="2400" dirty="0">
                <a:latin typeface="Cambria" panose="02040503050406030204" pitchFamily="18" charset="0"/>
              </a:rPr>
              <a:t>portant réorganisation du Comité National de la Statistique et de la Normalisation Comptable (CNSNC).  </a:t>
            </a:r>
            <a:endParaRPr lang="fr-FR" sz="2000" dirty="0">
              <a:latin typeface="Cambria" panose="02040503050406030204" pitchFamily="18" charset="0"/>
            </a:endParaRPr>
          </a:p>
        </p:txBody>
      </p:sp>
      <p:sp>
        <p:nvSpPr>
          <p:cNvPr id="8" name="Titre 1"/>
          <p:cNvSpPr txBox="1">
            <a:spLocks/>
          </p:cNvSpPr>
          <p:nvPr/>
        </p:nvSpPr>
        <p:spPr>
          <a:xfrm>
            <a:off x="49369" y="19511"/>
            <a:ext cx="12192000" cy="459121"/>
          </a:xfrm>
          <a:prstGeom prst="rect">
            <a:avLst/>
          </a:prstGeom>
          <a:solidFill>
            <a:srgbClr val="F5770F"/>
          </a:solidFill>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3200" dirty="0" smtClean="0">
                <a:ln w="0"/>
                <a:effectLst>
                  <a:outerShdw blurRad="38100" dist="19050" dir="2700000" algn="tl" rotWithShape="0">
                    <a:schemeClr val="dk1">
                      <a:alpha val="40000"/>
                    </a:schemeClr>
                  </a:outerShdw>
                </a:effectLst>
                <a:latin typeface="Arial Black" panose="020B0A04020102020204" pitchFamily="34" charset="0"/>
              </a:rPr>
              <a:t>I.PRESENTATION DU SSN (1/3) </a:t>
            </a:r>
            <a:endParaRPr lang="fr-FR" sz="3200" dirty="0">
              <a:ln w="0"/>
              <a:effectLst>
                <a:outerShdw blurRad="38100" dist="19050" dir="2700000" algn="tl" rotWithShape="0">
                  <a:schemeClr val="dk1">
                    <a:alpha val="40000"/>
                  </a:schemeClr>
                </a:outerShdw>
              </a:effectLst>
              <a:latin typeface="Arial Black" panose="020B0A04020102020204" pitchFamily="34" charset="0"/>
            </a:endParaRPr>
          </a:p>
        </p:txBody>
      </p:sp>
      <p:sp>
        <p:nvSpPr>
          <p:cNvPr id="9" name="Titre 1"/>
          <p:cNvSpPr txBox="1">
            <a:spLocks/>
          </p:cNvSpPr>
          <p:nvPr/>
        </p:nvSpPr>
        <p:spPr>
          <a:xfrm>
            <a:off x="0" y="6459469"/>
            <a:ext cx="12192000" cy="398531"/>
          </a:xfrm>
          <a:prstGeom prst="rect">
            <a:avLst/>
          </a:prstGeom>
          <a:solidFill>
            <a:srgbClr val="00B050"/>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3200" b="1" dirty="0">
              <a:solidFill>
                <a:srgbClr val="FF0000"/>
              </a:solidFill>
              <a:effectLst>
                <a:outerShdw blurRad="38100" dist="38100" dir="2700000" algn="tl">
                  <a:srgbClr val="000000">
                    <a:alpha val="43137"/>
                  </a:srgbClr>
                </a:outerShdw>
              </a:effectLst>
              <a:latin typeface="Arial Black" panose="020B0A04020102020204" pitchFamily="34" charset="0"/>
            </a:endParaRPr>
          </a:p>
        </p:txBody>
      </p:sp>
    </p:spTree>
    <p:extLst>
      <p:ext uri="{BB962C8B-B14F-4D97-AF65-F5344CB8AC3E}">
        <p14:creationId xmlns:p14="http://schemas.microsoft.com/office/powerpoint/2010/main" val="341409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5C9EFFD-009C-47B5-87C2-B834733FB008}"/>
              </a:ext>
            </a:extLst>
          </p:cNvPr>
          <p:cNvSpPr>
            <a:spLocks noGrp="1"/>
          </p:cNvSpPr>
          <p:nvPr>
            <p:ph type="title"/>
          </p:nvPr>
        </p:nvSpPr>
        <p:spPr>
          <a:xfrm>
            <a:off x="1981200" y="246064"/>
            <a:ext cx="8229600" cy="465137"/>
          </a:xfrm>
        </p:spPr>
        <p:txBody>
          <a:bodyPr>
            <a:normAutofit fontScale="90000"/>
          </a:bodyPr>
          <a:lstStyle/>
          <a:p>
            <a:pPr eaLnBrk="1" hangingPunct="1">
              <a:defRPr/>
            </a:pPr>
            <a:r>
              <a:rPr lang="fr-FR" sz="2300" dirty="0">
                <a:ea typeface="ＭＳ Ｐゴシック" pitchFamily="34" charset="-128"/>
              </a:rPr>
              <a:t/>
            </a:r>
            <a:br>
              <a:rPr lang="fr-FR" sz="2300" dirty="0">
                <a:ea typeface="ＭＳ Ｐゴシック" pitchFamily="34" charset="-128"/>
              </a:rPr>
            </a:br>
            <a:endParaRPr lang="fr-FR" sz="2300" dirty="0">
              <a:ea typeface="ＭＳ Ｐゴシック" pitchFamily="34" charset="-128"/>
            </a:endParaRPr>
          </a:p>
        </p:txBody>
      </p:sp>
      <p:sp>
        <p:nvSpPr>
          <p:cNvPr id="7" name="ZoneTexte 6">
            <a:extLst>
              <a:ext uri="{FF2B5EF4-FFF2-40B4-BE49-F238E27FC236}">
                <a16:creationId xmlns="" xmlns:a16="http://schemas.microsoft.com/office/drawing/2014/main" id="{DBAF681F-AF66-4629-9AB1-E5832A581A74}"/>
              </a:ext>
            </a:extLst>
          </p:cNvPr>
          <p:cNvSpPr txBox="1"/>
          <p:nvPr/>
        </p:nvSpPr>
        <p:spPr>
          <a:xfrm>
            <a:off x="1512815" y="478632"/>
            <a:ext cx="9166370" cy="5386387"/>
          </a:xfrm>
          <a:prstGeom prst="rect">
            <a:avLst/>
          </a:prstGeom>
          <a:noFill/>
        </p:spPr>
        <p:txBody>
          <a:bodyPr wrap="square">
            <a:spAutoFit/>
          </a:bodyPr>
          <a:lstStyle/>
          <a:p>
            <a:pPr marL="342900" indent="-342900" algn="just">
              <a:buFont typeface="Wingdings" panose="05000000000000000000" pitchFamily="2" charset="2"/>
              <a:buChar char="q"/>
              <a:defRPr/>
            </a:pPr>
            <a:r>
              <a:rPr lang="fr-FR" sz="2400" b="1" dirty="0">
                <a:latin typeface="Gill Sans MT" panose="020B0502020104020203" pitchFamily="34" charset="0"/>
              </a:rPr>
              <a:t>Les organes du SSN :</a:t>
            </a:r>
          </a:p>
          <a:p>
            <a:pPr algn="just">
              <a:defRPr/>
            </a:pPr>
            <a:endParaRPr lang="fr-FR" sz="1000" b="1" dirty="0">
              <a:latin typeface="Gill Sans MT" panose="020B0502020104020203" pitchFamily="34" charset="0"/>
            </a:endParaRPr>
          </a:p>
          <a:p>
            <a:pPr marL="342900" indent="-342900" algn="just">
              <a:buFontTx/>
              <a:buChar char="-"/>
              <a:defRPr/>
            </a:pPr>
            <a:r>
              <a:rPr lang="fr-FR" sz="2400" dirty="0">
                <a:latin typeface="Gill Sans MT" panose="020B0502020104020203" pitchFamily="34" charset="0"/>
              </a:rPr>
              <a:t>Le Conseil National de la Statistique (CNStat) ;</a:t>
            </a:r>
          </a:p>
          <a:p>
            <a:pPr algn="just">
              <a:defRPr/>
            </a:pPr>
            <a:endParaRPr lang="fr-FR" sz="1000" dirty="0">
              <a:latin typeface="Gill Sans MT" panose="020B0502020104020203" pitchFamily="34" charset="0"/>
            </a:endParaRPr>
          </a:p>
          <a:p>
            <a:pPr marL="342900" indent="-342900" algn="just">
              <a:buFontTx/>
              <a:buChar char="-"/>
              <a:defRPr/>
            </a:pPr>
            <a:r>
              <a:rPr lang="fr-FR" sz="2400" dirty="0">
                <a:latin typeface="Gill Sans MT" panose="020B0502020104020203" pitchFamily="34" charset="0"/>
              </a:rPr>
              <a:t>L’Institut National de la Statistique (INS) ;</a:t>
            </a:r>
          </a:p>
          <a:p>
            <a:pPr algn="just">
              <a:defRPr/>
            </a:pPr>
            <a:endParaRPr lang="fr-FR" sz="1000" dirty="0">
              <a:latin typeface="Gill Sans MT" panose="020B0502020104020203" pitchFamily="34" charset="0"/>
            </a:endParaRPr>
          </a:p>
          <a:p>
            <a:pPr marL="342900" indent="-342900" algn="just">
              <a:buFontTx/>
              <a:buChar char="-"/>
              <a:defRPr/>
            </a:pPr>
            <a:r>
              <a:rPr lang="fr-FR" sz="2400" dirty="0">
                <a:latin typeface="Gill Sans MT" panose="020B0502020104020203" pitchFamily="34" charset="0"/>
              </a:rPr>
              <a:t>Les Services chargés de la Statistique des Ministères, des Organismes Publics et Parapublics ;</a:t>
            </a:r>
          </a:p>
          <a:p>
            <a:pPr algn="just">
              <a:defRPr/>
            </a:pPr>
            <a:endParaRPr lang="fr-FR" sz="1000" dirty="0">
              <a:latin typeface="Gill Sans MT" panose="020B0502020104020203" pitchFamily="34" charset="0"/>
            </a:endParaRPr>
          </a:p>
          <a:p>
            <a:pPr marL="342900" indent="-342900" algn="just">
              <a:buFontTx/>
              <a:buChar char="-"/>
              <a:defRPr/>
            </a:pPr>
            <a:r>
              <a:rPr lang="fr-FR" sz="2400" dirty="0">
                <a:latin typeface="Gill Sans MT" panose="020B0502020104020203" pitchFamily="34" charset="0"/>
              </a:rPr>
              <a:t>Les Instituts et Etablissements de Formation des Statisticiens et des Démographes.</a:t>
            </a:r>
          </a:p>
          <a:p>
            <a:pPr algn="just">
              <a:defRPr/>
            </a:pPr>
            <a:endParaRPr lang="fr-FR" sz="3000" dirty="0">
              <a:latin typeface="Gill Sans MT" panose="020B0502020104020203" pitchFamily="34" charset="0"/>
            </a:endParaRPr>
          </a:p>
          <a:p>
            <a:pPr marL="342900" indent="-342900" algn="just">
              <a:buFont typeface="Wingdings" panose="05000000000000000000" pitchFamily="2" charset="2"/>
              <a:buChar char="q"/>
              <a:defRPr/>
            </a:pPr>
            <a:r>
              <a:rPr lang="fr-FR" sz="2400" dirty="0">
                <a:latin typeface="Gill Sans MT" panose="020B0502020104020203" pitchFamily="34" charset="0"/>
              </a:rPr>
              <a:t>Le CNStat est l’organe de concertation permanente et d’orientation générale de la politique statistique.</a:t>
            </a:r>
          </a:p>
          <a:p>
            <a:pPr algn="just">
              <a:defRPr/>
            </a:pPr>
            <a:endParaRPr lang="fr-FR" sz="1000" dirty="0">
              <a:latin typeface="Gill Sans MT" panose="020B0502020104020203" pitchFamily="34" charset="0"/>
            </a:endParaRPr>
          </a:p>
          <a:p>
            <a:pPr marL="342900" indent="-342900" algn="just">
              <a:buFont typeface="Wingdings" panose="05000000000000000000" pitchFamily="2" charset="2"/>
              <a:buChar char="q"/>
              <a:defRPr/>
            </a:pPr>
            <a:r>
              <a:rPr lang="fr-FR" sz="2400" dirty="0">
                <a:latin typeface="Gill Sans MT" panose="020B0502020104020203" pitchFamily="34" charset="0"/>
              </a:rPr>
              <a:t>Le noyau central du système est l’INS chargé de coordonner les statistiques officielles produites par le SSN. </a:t>
            </a:r>
            <a:endParaRPr lang="fr-FR" sz="2000" dirty="0">
              <a:latin typeface="Gill Sans MT" panose="020B0502020104020203" pitchFamily="34" charset="0"/>
            </a:endParaRPr>
          </a:p>
        </p:txBody>
      </p:sp>
      <p:sp>
        <p:nvSpPr>
          <p:cNvPr id="8" name="Titre 1"/>
          <p:cNvSpPr txBox="1">
            <a:spLocks/>
          </p:cNvSpPr>
          <p:nvPr/>
        </p:nvSpPr>
        <p:spPr>
          <a:xfrm>
            <a:off x="49369" y="19511"/>
            <a:ext cx="12192000" cy="459121"/>
          </a:xfrm>
          <a:prstGeom prst="rect">
            <a:avLst/>
          </a:prstGeom>
          <a:solidFill>
            <a:srgbClr val="F5770F"/>
          </a:solidFill>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3200" dirty="0" smtClean="0">
                <a:ln w="0"/>
                <a:effectLst>
                  <a:outerShdw blurRad="38100" dist="19050" dir="2700000" algn="tl" rotWithShape="0">
                    <a:schemeClr val="dk1">
                      <a:alpha val="40000"/>
                    </a:schemeClr>
                  </a:outerShdw>
                </a:effectLst>
                <a:latin typeface="Arial Black" panose="020B0A04020102020204" pitchFamily="34" charset="0"/>
              </a:rPr>
              <a:t>I.PRESENTATION DU SSN (2/3) </a:t>
            </a:r>
            <a:endParaRPr lang="fr-FR" sz="3200" dirty="0">
              <a:ln w="0"/>
              <a:effectLst>
                <a:outerShdw blurRad="38100" dist="19050" dir="2700000" algn="tl" rotWithShape="0">
                  <a:schemeClr val="dk1">
                    <a:alpha val="40000"/>
                  </a:schemeClr>
                </a:outerShdw>
              </a:effectLst>
              <a:latin typeface="Arial Black" panose="020B0A04020102020204" pitchFamily="34" charset="0"/>
            </a:endParaRPr>
          </a:p>
        </p:txBody>
      </p:sp>
      <p:sp>
        <p:nvSpPr>
          <p:cNvPr id="9" name="Titre 1"/>
          <p:cNvSpPr txBox="1">
            <a:spLocks/>
          </p:cNvSpPr>
          <p:nvPr/>
        </p:nvSpPr>
        <p:spPr>
          <a:xfrm>
            <a:off x="0" y="6459469"/>
            <a:ext cx="12192000" cy="398531"/>
          </a:xfrm>
          <a:prstGeom prst="rect">
            <a:avLst/>
          </a:prstGeom>
          <a:solidFill>
            <a:srgbClr val="00B050"/>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3200" b="1" dirty="0">
              <a:solidFill>
                <a:srgbClr val="FF0000"/>
              </a:solidFill>
              <a:effectLst>
                <a:outerShdw blurRad="38100" dist="38100" dir="2700000" algn="tl">
                  <a:srgbClr val="000000">
                    <a:alpha val="43137"/>
                  </a:srgbClr>
                </a:outerShdw>
              </a:effectLst>
              <a:latin typeface="Arial Black" panose="020B0A04020102020204" pitchFamily="34" charset="0"/>
            </a:endParaRPr>
          </a:p>
        </p:txBody>
      </p:sp>
    </p:spTree>
    <p:extLst>
      <p:ext uri="{BB962C8B-B14F-4D97-AF65-F5344CB8AC3E}">
        <p14:creationId xmlns:p14="http://schemas.microsoft.com/office/powerpoint/2010/main" val="1950838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D3C2AD85-5915-46BD-98FE-F9D52488FAD8}"/>
              </a:ext>
            </a:extLst>
          </p:cNvPr>
          <p:cNvSpPr>
            <a:spLocks noGrp="1"/>
          </p:cNvSpPr>
          <p:nvPr>
            <p:ph type="title"/>
          </p:nvPr>
        </p:nvSpPr>
        <p:spPr>
          <a:xfrm>
            <a:off x="1981200" y="246064"/>
            <a:ext cx="8229600" cy="465137"/>
          </a:xfrm>
        </p:spPr>
        <p:txBody>
          <a:bodyPr>
            <a:normAutofit fontScale="90000"/>
          </a:bodyPr>
          <a:lstStyle/>
          <a:p>
            <a:pPr eaLnBrk="1" hangingPunct="1">
              <a:defRPr/>
            </a:pPr>
            <a:r>
              <a:rPr lang="fr-FR" sz="2300" dirty="0">
                <a:ea typeface="ＭＳ Ｐゴシック" pitchFamily="34" charset="-128"/>
              </a:rPr>
              <a:t/>
            </a:r>
            <a:br>
              <a:rPr lang="fr-FR" sz="2300" dirty="0">
                <a:ea typeface="ＭＳ Ｐゴシック" pitchFamily="34" charset="-128"/>
              </a:rPr>
            </a:br>
            <a:endParaRPr lang="fr-FR" sz="2300" dirty="0">
              <a:ea typeface="ＭＳ Ｐゴシック" pitchFamily="34" charset="-128"/>
            </a:endParaRPr>
          </a:p>
        </p:txBody>
      </p:sp>
      <p:sp>
        <p:nvSpPr>
          <p:cNvPr id="7" name="ZoneTexte 6">
            <a:extLst>
              <a:ext uri="{FF2B5EF4-FFF2-40B4-BE49-F238E27FC236}">
                <a16:creationId xmlns="" xmlns:a16="http://schemas.microsoft.com/office/drawing/2014/main" id="{DA5625BF-9509-4571-88EB-7720E53136F7}"/>
              </a:ext>
            </a:extLst>
          </p:cNvPr>
          <p:cNvSpPr txBox="1"/>
          <p:nvPr/>
        </p:nvSpPr>
        <p:spPr>
          <a:xfrm>
            <a:off x="1219200" y="708025"/>
            <a:ext cx="10410423" cy="5078313"/>
          </a:xfrm>
          <a:prstGeom prst="rect">
            <a:avLst/>
          </a:prstGeom>
          <a:noFill/>
        </p:spPr>
        <p:txBody>
          <a:bodyPr wrap="square">
            <a:spAutoFit/>
          </a:bodyPr>
          <a:lstStyle/>
          <a:p>
            <a:pPr marL="342900" indent="-342900" algn="just">
              <a:buFont typeface="Wingdings" panose="05000000000000000000" pitchFamily="2" charset="2"/>
              <a:buChar char="q"/>
              <a:defRPr/>
            </a:pPr>
            <a:r>
              <a:rPr lang="fr-FR" sz="2400" b="1" dirty="0">
                <a:latin typeface="Cambria" panose="02040503050406030204" pitchFamily="18" charset="0"/>
              </a:rPr>
              <a:t>Missions du SSN :</a:t>
            </a:r>
          </a:p>
          <a:p>
            <a:pPr marL="342900" indent="-342900" algn="just">
              <a:buFontTx/>
              <a:buChar char="-"/>
              <a:defRPr/>
            </a:pPr>
            <a:r>
              <a:rPr lang="fr-FR" sz="2400" dirty="0">
                <a:latin typeface="Cambria" panose="02040503050406030204" pitchFamily="18" charset="0"/>
              </a:rPr>
              <a:t>Promouvoir, développer et coordonner l’activité statistique nationale ;</a:t>
            </a:r>
          </a:p>
          <a:p>
            <a:pPr algn="just">
              <a:defRPr/>
            </a:pPr>
            <a:endParaRPr lang="fr-FR" sz="200" dirty="0">
              <a:latin typeface="Cambria" panose="02040503050406030204" pitchFamily="18" charset="0"/>
            </a:endParaRPr>
          </a:p>
          <a:p>
            <a:pPr marL="342900" indent="-342900" algn="just">
              <a:buFontTx/>
              <a:buChar char="-"/>
              <a:defRPr/>
            </a:pPr>
            <a:r>
              <a:rPr lang="fr-FR" sz="2400" dirty="0">
                <a:latin typeface="Cambria" panose="02040503050406030204" pitchFamily="18" charset="0"/>
              </a:rPr>
              <a:t>Harmoniser les concepts, les nomenclatures et les méthodes de production ;</a:t>
            </a:r>
          </a:p>
          <a:p>
            <a:pPr algn="just">
              <a:defRPr/>
            </a:pPr>
            <a:endParaRPr lang="fr-FR" sz="200" dirty="0">
              <a:latin typeface="Cambria" panose="02040503050406030204" pitchFamily="18" charset="0"/>
            </a:endParaRPr>
          </a:p>
          <a:p>
            <a:pPr marL="342900" indent="-342900" algn="just">
              <a:buFontTx/>
              <a:buChar char="-"/>
              <a:defRPr/>
            </a:pPr>
            <a:r>
              <a:rPr lang="fr-FR" sz="2400" dirty="0">
                <a:latin typeface="Cambria" panose="02040503050406030204" pitchFamily="18" charset="0"/>
              </a:rPr>
              <a:t>Garantir la fiabilité, la qualité et la sécurisation des statistiques ;</a:t>
            </a:r>
          </a:p>
          <a:p>
            <a:pPr algn="just">
              <a:defRPr/>
            </a:pPr>
            <a:endParaRPr lang="fr-FR" sz="200" dirty="0">
              <a:latin typeface="Cambria" panose="02040503050406030204" pitchFamily="18" charset="0"/>
            </a:endParaRPr>
          </a:p>
          <a:p>
            <a:pPr marL="342900" indent="-342900" algn="just">
              <a:buFontTx/>
              <a:buChar char="-"/>
              <a:defRPr/>
            </a:pPr>
            <a:r>
              <a:rPr lang="fr-FR" sz="2400" dirty="0">
                <a:latin typeface="Cambria" panose="02040503050406030204" pitchFamily="18" charset="0"/>
              </a:rPr>
              <a:t>Assurer la diffusion des statistiques produites ;</a:t>
            </a:r>
          </a:p>
          <a:p>
            <a:pPr algn="just">
              <a:defRPr/>
            </a:pPr>
            <a:endParaRPr lang="fr-FR" sz="200" dirty="0">
              <a:latin typeface="Cambria" panose="02040503050406030204" pitchFamily="18" charset="0"/>
            </a:endParaRPr>
          </a:p>
          <a:p>
            <a:pPr marL="342900" indent="-342900" algn="just">
              <a:buFontTx/>
              <a:buChar char="-"/>
              <a:defRPr/>
            </a:pPr>
            <a:r>
              <a:rPr lang="fr-FR" sz="2400" dirty="0">
                <a:latin typeface="Cambria" panose="02040503050406030204" pitchFamily="18" charset="0"/>
              </a:rPr>
              <a:t>Promouvoir la culture statistique ;</a:t>
            </a:r>
          </a:p>
          <a:p>
            <a:pPr algn="just">
              <a:defRPr/>
            </a:pPr>
            <a:endParaRPr lang="fr-FR" sz="200" dirty="0">
              <a:latin typeface="Cambria" panose="02040503050406030204" pitchFamily="18" charset="0"/>
            </a:endParaRPr>
          </a:p>
          <a:p>
            <a:pPr marL="342900" indent="-342900" algn="just">
              <a:buFontTx/>
              <a:buChar char="-"/>
              <a:defRPr/>
            </a:pPr>
            <a:r>
              <a:rPr lang="fr-FR" sz="2400" dirty="0">
                <a:latin typeface="Cambria" panose="02040503050406030204" pitchFamily="18" charset="0"/>
              </a:rPr>
              <a:t>Promouvoir la formation des statisticiens et des démographes.</a:t>
            </a:r>
          </a:p>
          <a:p>
            <a:pPr marL="342900" indent="-342900" algn="just">
              <a:buFont typeface="Wingdings" panose="05000000000000000000" pitchFamily="2" charset="2"/>
              <a:buChar char="q"/>
              <a:defRPr/>
            </a:pPr>
            <a:endParaRPr lang="fr-FR" sz="2000" dirty="0">
              <a:solidFill>
                <a:srgbClr val="FF0000"/>
              </a:solidFill>
              <a:latin typeface="Cambria" panose="02040503050406030204" pitchFamily="18" charset="0"/>
            </a:endParaRPr>
          </a:p>
          <a:p>
            <a:pPr marL="342900" indent="-342900" algn="just">
              <a:buFont typeface="Wingdings" panose="05000000000000000000" pitchFamily="2" charset="2"/>
              <a:buChar char="q"/>
              <a:defRPr/>
            </a:pPr>
            <a:r>
              <a:rPr lang="fr-FR" sz="2400" b="1" dirty="0">
                <a:latin typeface="Cambria" panose="02040503050406030204" pitchFamily="18" charset="0"/>
              </a:rPr>
              <a:t>Principes fondamentaux du SSN :</a:t>
            </a:r>
          </a:p>
          <a:p>
            <a:pPr algn="just">
              <a:defRPr/>
            </a:pPr>
            <a:endParaRPr lang="fr-FR" sz="200" b="1" dirty="0">
              <a:latin typeface="Cambria" panose="02040503050406030204" pitchFamily="18" charset="0"/>
            </a:endParaRPr>
          </a:p>
          <a:p>
            <a:pPr algn="just">
              <a:defRPr/>
            </a:pPr>
            <a:r>
              <a:rPr lang="fr-FR" sz="2400" dirty="0">
                <a:latin typeface="Cambria" panose="02040503050406030204" pitchFamily="18" charset="0"/>
              </a:rPr>
              <a:t>- L’obligation de réponse et le droit d’utilisation des fichiers administratifs à des fins statistiques ;</a:t>
            </a:r>
          </a:p>
          <a:p>
            <a:pPr algn="just">
              <a:defRPr/>
            </a:pPr>
            <a:endParaRPr lang="fr-FR" sz="200" dirty="0">
              <a:latin typeface="Cambria" panose="02040503050406030204" pitchFamily="18" charset="0"/>
            </a:endParaRPr>
          </a:p>
          <a:p>
            <a:pPr algn="just">
              <a:defRPr/>
            </a:pPr>
            <a:r>
              <a:rPr lang="fr-FR" sz="2400" dirty="0">
                <a:latin typeface="Cambria" panose="02040503050406030204" pitchFamily="18" charset="0"/>
              </a:rPr>
              <a:t>- Le secret statistique ;</a:t>
            </a:r>
          </a:p>
          <a:p>
            <a:pPr algn="just">
              <a:defRPr/>
            </a:pPr>
            <a:endParaRPr lang="fr-FR" sz="200" dirty="0">
              <a:latin typeface="Cambria" panose="02040503050406030204" pitchFamily="18" charset="0"/>
            </a:endParaRPr>
          </a:p>
          <a:p>
            <a:pPr algn="just">
              <a:defRPr/>
            </a:pPr>
            <a:r>
              <a:rPr lang="fr-FR" sz="2400" dirty="0">
                <a:latin typeface="Cambria" panose="02040503050406030204" pitchFamily="18" charset="0"/>
              </a:rPr>
              <a:t>- Le respect de la périodicité et des délais de diffusion.</a:t>
            </a:r>
            <a:endParaRPr lang="fr-FR" sz="2000" dirty="0">
              <a:latin typeface="Cambria" panose="02040503050406030204" pitchFamily="18" charset="0"/>
            </a:endParaRPr>
          </a:p>
        </p:txBody>
      </p:sp>
      <p:sp>
        <p:nvSpPr>
          <p:cNvPr id="8" name="Titre 1"/>
          <p:cNvSpPr txBox="1">
            <a:spLocks/>
          </p:cNvSpPr>
          <p:nvPr/>
        </p:nvSpPr>
        <p:spPr>
          <a:xfrm>
            <a:off x="49369" y="19511"/>
            <a:ext cx="12192000" cy="459121"/>
          </a:xfrm>
          <a:prstGeom prst="rect">
            <a:avLst/>
          </a:prstGeom>
          <a:solidFill>
            <a:srgbClr val="F5770F"/>
          </a:solidFill>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3200" dirty="0" smtClean="0">
                <a:ln w="0"/>
                <a:effectLst>
                  <a:outerShdw blurRad="38100" dist="19050" dir="2700000" algn="tl" rotWithShape="0">
                    <a:schemeClr val="dk1">
                      <a:alpha val="40000"/>
                    </a:schemeClr>
                  </a:outerShdw>
                </a:effectLst>
                <a:latin typeface="Arial Black" panose="020B0A04020102020204" pitchFamily="34" charset="0"/>
              </a:rPr>
              <a:t>I.PRESENTATION DU SSN (3/3) </a:t>
            </a:r>
            <a:endParaRPr lang="fr-FR" sz="3200" dirty="0">
              <a:ln w="0"/>
              <a:effectLst>
                <a:outerShdw blurRad="38100" dist="19050" dir="2700000" algn="tl" rotWithShape="0">
                  <a:schemeClr val="dk1">
                    <a:alpha val="40000"/>
                  </a:schemeClr>
                </a:outerShdw>
              </a:effectLst>
              <a:latin typeface="Arial Black" panose="020B0A04020102020204" pitchFamily="34" charset="0"/>
            </a:endParaRPr>
          </a:p>
        </p:txBody>
      </p:sp>
      <p:sp>
        <p:nvSpPr>
          <p:cNvPr id="9" name="Titre 1"/>
          <p:cNvSpPr txBox="1">
            <a:spLocks/>
          </p:cNvSpPr>
          <p:nvPr/>
        </p:nvSpPr>
        <p:spPr>
          <a:xfrm>
            <a:off x="0" y="6459469"/>
            <a:ext cx="12192000" cy="398531"/>
          </a:xfrm>
          <a:prstGeom prst="rect">
            <a:avLst/>
          </a:prstGeom>
          <a:solidFill>
            <a:srgbClr val="00B050"/>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3200" b="1" dirty="0">
              <a:solidFill>
                <a:srgbClr val="FF0000"/>
              </a:solidFill>
              <a:effectLst>
                <a:outerShdw blurRad="38100" dist="38100" dir="2700000" algn="tl">
                  <a:srgbClr val="000000">
                    <a:alpha val="43137"/>
                  </a:srgbClr>
                </a:outerShdw>
              </a:effectLst>
              <a:latin typeface="Arial Black" panose="020B0A04020102020204" pitchFamily="34" charset="0"/>
            </a:endParaRPr>
          </a:p>
        </p:txBody>
      </p:sp>
    </p:spTree>
    <p:extLst>
      <p:ext uri="{BB962C8B-B14F-4D97-AF65-F5344CB8AC3E}">
        <p14:creationId xmlns:p14="http://schemas.microsoft.com/office/powerpoint/2010/main" val="2750282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46184"/>
            <a:ext cx="12192000" cy="459121"/>
          </a:xfrm>
          <a:solidFill>
            <a:srgbClr val="F5770F"/>
          </a:solidFill>
        </p:spPr>
        <p:txBody>
          <a:bodyPr>
            <a:normAutofit fontScale="90000"/>
          </a:bodyPr>
          <a:lstStyle/>
          <a:p>
            <a:pPr algn="ctr"/>
            <a:r>
              <a:rPr lang="fr-FR" sz="3200" b="1" dirty="0" smtClean="0">
                <a:solidFill>
                  <a:schemeClr val="bg2">
                    <a:lumMod val="10000"/>
                  </a:schemeClr>
                </a:solidFill>
                <a:effectLst>
                  <a:outerShdw blurRad="38100" dist="38100" dir="2700000" algn="tl">
                    <a:srgbClr val="000000">
                      <a:alpha val="43137"/>
                    </a:srgbClr>
                  </a:outerShdw>
                </a:effectLst>
                <a:latin typeface="Arial Black" panose="020B0A04020102020204" pitchFamily="34" charset="0"/>
              </a:rPr>
              <a:t>II-LES </a:t>
            </a:r>
            <a:r>
              <a:rPr lang="fr-FR" sz="3200" b="1" dirty="0">
                <a:solidFill>
                  <a:schemeClr val="bg2">
                    <a:lumMod val="10000"/>
                  </a:schemeClr>
                </a:solidFill>
                <a:effectLst>
                  <a:outerShdw blurRad="38100" dist="38100" dir="2700000" algn="tl">
                    <a:srgbClr val="000000">
                      <a:alpha val="43137"/>
                    </a:srgbClr>
                  </a:outerShdw>
                </a:effectLst>
                <a:latin typeface="Arial Black" panose="020B0A04020102020204" pitchFamily="34" charset="0"/>
              </a:rPr>
              <a:t>SOURCES DE </a:t>
            </a:r>
            <a:r>
              <a:rPr lang="fr-FR" sz="3200" b="1" dirty="0" smtClean="0">
                <a:solidFill>
                  <a:schemeClr val="bg2">
                    <a:lumMod val="10000"/>
                  </a:schemeClr>
                </a:solidFill>
                <a:effectLst>
                  <a:outerShdw blurRad="38100" dist="38100" dir="2700000" algn="tl">
                    <a:srgbClr val="000000">
                      <a:alpha val="43137"/>
                    </a:srgbClr>
                  </a:outerShdw>
                </a:effectLst>
                <a:latin typeface="Arial Black" panose="020B0A04020102020204" pitchFamily="34" charset="0"/>
              </a:rPr>
              <a:t>DONNEES (1/6) </a:t>
            </a:r>
            <a:endParaRPr lang="fr-FR" sz="3200" b="1" dirty="0">
              <a:solidFill>
                <a:schemeClr val="bg2">
                  <a:lumMod val="10000"/>
                </a:schemeClr>
              </a:solidFill>
              <a:effectLst>
                <a:outerShdw blurRad="38100" dist="38100" dir="2700000" algn="tl">
                  <a:srgbClr val="000000">
                    <a:alpha val="43137"/>
                  </a:srgbClr>
                </a:outerShdw>
              </a:effectLst>
              <a:latin typeface="Arial Black" panose="020B0A04020102020204" pitchFamily="34" charset="0"/>
            </a:endParaRPr>
          </a:p>
        </p:txBody>
      </p:sp>
      <p:sp>
        <p:nvSpPr>
          <p:cNvPr id="3" name="Espace réservé du contenu 2"/>
          <p:cNvSpPr>
            <a:spLocks noGrp="1"/>
          </p:cNvSpPr>
          <p:nvPr>
            <p:ph idx="1"/>
          </p:nvPr>
        </p:nvSpPr>
        <p:spPr>
          <a:xfrm>
            <a:off x="374073" y="1107584"/>
            <a:ext cx="11410096" cy="5069380"/>
          </a:xfrm>
        </p:spPr>
        <p:txBody>
          <a:bodyPr>
            <a:normAutofit lnSpcReduction="10000"/>
          </a:bodyPr>
          <a:lstStyle/>
          <a:p>
            <a:pPr>
              <a:buFont typeface="Wingdings" panose="05000000000000000000" pitchFamily="2" charset="2"/>
              <a:buChar char="q"/>
            </a:pPr>
            <a:r>
              <a:rPr lang="fr-FR" b="1" dirty="0" smtClean="0">
                <a:solidFill>
                  <a:schemeClr val="accent1">
                    <a:lumMod val="75000"/>
                  </a:schemeClr>
                </a:solidFill>
              </a:rPr>
              <a:t>LES DONNÉES ADMINISTRATIVES</a:t>
            </a:r>
          </a:p>
          <a:p>
            <a:pPr marL="0" indent="0" algn="just">
              <a:buNone/>
            </a:pPr>
            <a:r>
              <a:rPr lang="fr-FR" sz="2400" dirty="0">
                <a:latin typeface="Cambria" panose="02040503050406030204" pitchFamily="18" charset="0"/>
              </a:rPr>
              <a:t>Ces données sont constituées de l’ensemble des dossiers contenant des informations pouvant être exploitées et qui sont détenues par une administration publique ou parapublique.</a:t>
            </a:r>
          </a:p>
          <a:p>
            <a:pPr marL="0" indent="0" algn="just">
              <a:buNone/>
            </a:pPr>
            <a:r>
              <a:rPr lang="fr-FR" sz="2400" dirty="0">
                <a:latin typeface="Cambria" panose="02040503050406030204" pitchFamily="18" charset="0"/>
              </a:rPr>
              <a:t>Ces données font l’objet de publication sous forme d’annuaires dont les principales sont:</a:t>
            </a:r>
          </a:p>
          <a:p>
            <a:pPr marL="0" indent="0" algn="just">
              <a:buNone/>
            </a:pPr>
            <a:endParaRPr lang="fr-FR" sz="2400" dirty="0">
              <a:latin typeface="Cambria" panose="02040503050406030204" pitchFamily="18" charset="0"/>
            </a:endParaRPr>
          </a:p>
          <a:p>
            <a:pPr lvl="1"/>
            <a:r>
              <a:rPr lang="fr-FR" dirty="0">
                <a:latin typeface="Cambria" panose="02040503050406030204" pitchFamily="18" charset="0"/>
              </a:rPr>
              <a:t>L’annuaire des statistiques économiques</a:t>
            </a:r>
          </a:p>
          <a:p>
            <a:pPr lvl="1"/>
            <a:r>
              <a:rPr lang="fr-FR" dirty="0">
                <a:latin typeface="Cambria" panose="02040503050406030204" pitchFamily="18" charset="0"/>
              </a:rPr>
              <a:t>L’annuaire des statistiques démographiques</a:t>
            </a:r>
          </a:p>
          <a:p>
            <a:pPr lvl="1"/>
            <a:r>
              <a:rPr lang="fr-FR" dirty="0">
                <a:latin typeface="Cambria" panose="02040503050406030204" pitchFamily="18" charset="0"/>
              </a:rPr>
              <a:t>Les données sur les entreprises</a:t>
            </a:r>
          </a:p>
          <a:p>
            <a:pPr lvl="1"/>
            <a:r>
              <a:rPr lang="fr-FR" dirty="0">
                <a:latin typeface="Cambria" panose="02040503050406030204" pitchFamily="18" charset="0"/>
              </a:rPr>
              <a:t>Les statistiques conjoncturelles</a:t>
            </a:r>
          </a:p>
          <a:p>
            <a:pPr lvl="1"/>
            <a:r>
              <a:rPr lang="fr-FR" dirty="0">
                <a:latin typeface="Cambria" panose="02040503050406030204" pitchFamily="18" charset="0"/>
              </a:rPr>
              <a:t>Les statistiques structurelles</a:t>
            </a:r>
          </a:p>
          <a:p>
            <a:pPr lvl="1"/>
            <a:r>
              <a:rPr lang="fr-FR" dirty="0">
                <a:latin typeface="Cambria" panose="02040503050406030204" pitchFamily="18" charset="0"/>
              </a:rPr>
              <a:t>Les statistiques régionales</a:t>
            </a:r>
          </a:p>
        </p:txBody>
      </p:sp>
      <p:sp>
        <p:nvSpPr>
          <p:cNvPr id="4" name="Titre 1"/>
          <p:cNvSpPr txBox="1">
            <a:spLocks/>
          </p:cNvSpPr>
          <p:nvPr/>
        </p:nvSpPr>
        <p:spPr>
          <a:xfrm>
            <a:off x="0" y="6297768"/>
            <a:ext cx="12192000" cy="398531"/>
          </a:xfrm>
          <a:prstGeom prst="rect">
            <a:avLst/>
          </a:prstGeom>
          <a:solidFill>
            <a:srgbClr val="00B050"/>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3200" b="1" dirty="0">
              <a:solidFill>
                <a:srgbClr val="FF0000"/>
              </a:solidFill>
              <a:effectLst>
                <a:outerShdw blurRad="38100" dist="38100" dir="2700000" algn="tl">
                  <a:srgbClr val="000000">
                    <a:alpha val="43137"/>
                  </a:srgbClr>
                </a:outerShdw>
              </a:effectLst>
              <a:latin typeface="Arial Black" panose="020B0A04020102020204" pitchFamily="34" charset="0"/>
            </a:endParaRPr>
          </a:p>
        </p:txBody>
      </p:sp>
    </p:spTree>
    <p:extLst>
      <p:ext uri="{BB962C8B-B14F-4D97-AF65-F5344CB8AC3E}">
        <p14:creationId xmlns:p14="http://schemas.microsoft.com/office/powerpoint/2010/main" val="18188905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9259" y="1548625"/>
            <a:ext cx="10515600" cy="4720671"/>
          </a:xfrm>
        </p:spPr>
        <p:txBody>
          <a:bodyPr/>
          <a:lstStyle/>
          <a:p>
            <a:pPr marL="0" indent="0">
              <a:lnSpc>
                <a:spcPct val="80000"/>
              </a:lnSpc>
              <a:buNone/>
            </a:pPr>
            <a:r>
              <a:rPr lang="en-GB" altLang="ja-JP" b="1" dirty="0">
                <a:solidFill>
                  <a:schemeClr val="tx2"/>
                </a:solidFill>
              </a:rPr>
              <a:t>Avantages </a:t>
            </a:r>
            <a:endParaRPr lang="en-GB" altLang="ja-JP" b="1" dirty="0" smtClean="0">
              <a:solidFill>
                <a:schemeClr val="tx2"/>
              </a:solidFill>
            </a:endParaRPr>
          </a:p>
          <a:p>
            <a:pPr marL="0" indent="0">
              <a:lnSpc>
                <a:spcPct val="80000"/>
              </a:lnSpc>
              <a:buNone/>
            </a:pPr>
            <a:endParaRPr lang="en-GB" altLang="ja-JP" sz="1400" b="1" dirty="0">
              <a:solidFill>
                <a:schemeClr val="tx2"/>
              </a:solidFill>
            </a:endParaRPr>
          </a:p>
          <a:p>
            <a:pPr lvl="1" algn="just">
              <a:lnSpc>
                <a:spcPct val="100000"/>
              </a:lnSpc>
              <a:buFont typeface="Wingdings" panose="05000000000000000000" pitchFamily="2" charset="2"/>
              <a:buChar char="ü"/>
            </a:pPr>
            <a:r>
              <a:rPr lang="en-GB" altLang="ja-JP" dirty="0">
                <a:latin typeface="Cambria" panose="02040503050406030204" pitchFamily="18" charset="0"/>
              </a:rPr>
              <a:t>Couverture </a:t>
            </a:r>
            <a:r>
              <a:rPr lang="en-GB" altLang="ja-JP" dirty="0" smtClean="0">
                <a:latin typeface="Cambria" panose="02040503050406030204" pitchFamily="18" charset="0"/>
              </a:rPr>
              <a:t>complète </a:t>
            </a:r>
            <a:r>
              <a:rPr lang="en-GB" altLang="ja-JP" dirty="0">
                <a:latin typeface="Cambria" panose="02040503050406030204" pitchFamily="18" charset="0"/>
              </a:rPr>
              <a:t>des unités et taux de non-réponse </a:t>
            </a:r>
            <a:r>
              <a:rPr lang="en-GB" altLang="ja-JP" dirty="0" smtClean="0">
                <a:latin typeface="Cambria" panose="02040503050406030204" pitchFamily="18" charset="0"/>
              </a:rPr>
              <a:t>faibles;</a:t>
            </a:r>
          </a:p>
          <a:p>
            <a:pPr lvl="1" algn="just">
              <a:lnSpc>
                <a:spcPct val="100000"/>
              </a:lnSpc>
              <a:buFont typeface="Wingdings" panose="05000000000000000000" pitchFamily="2" charset="2"/>
              <a:buChar char="ü"/>
            </a:pPr>
            <a:r>
              <a:rPr lang="en-GB" altLang="ja-JP" dirty="0" smtClean="0">
                <a:latin typeface="Cambria" panose="02040503050406030204" pitchFamily="18" charset="0"/>
              </a:rPr>
              <a:t>Evite </a:t>
            </a:r>
            <a:r>
              <a:rPr lang="en-GB" altLang="ja-JP" dirty="0">
                <a:latin typeface="Cambria" panose="02040503050406030204" pitchFamily="18" charset="0"/>
              </a:rPr>
              <a:t>le fardeau de </a:t>
            </a:r>
            <a:r>
              <a:rPr lang="en-GB" altLang="ja-JP" dirty="0" smtClean="0">
                <a:latin typeface="Cambria" panose="02040503050406030204" pitchFamily="18" charset="0"/>
              </a:rPr>
              <a:t>réponse;</a:t>
            </a:r>
          </a:p>
          <a:p>
            <a:pPr lvl="1" algn="just">
              <a:lnSpc>
                <a:spcPct val="100000"/>
              </a:lnSpc>
              <a:buFont typeface="Wingdings" panose="05000000000000000000" pitchFamily="2" charset="2"/>
              <a:buChar char="ü"/>
            </a:pPr>
            <a:r>
              <a:rPr lang="en-GB" altLang="ja-JP" dirty="0" smtClean="0">
                <a:latin typeface="Cambria" panose="02040503050406030204" pitchFamily="18" charset="0"/>
              </a:rPr>
              <a:t>Coûte </a:t>
            </a:r>
            <a:r>
              <a:rPr lang="en-GB" altLang="ja-JP" dirty="0">
                <a:latin typeface="Cambria" panose="02040503050406030204" pitchFamily="18" charset="0"/>
              </a:rPr>
              <a:t>moins cher </a:t>
            </a:r>
            <a:r>
              <a:rPr lang="en-GB" altLang="ja-JP" dirty="0" smtClean="0">
                <a:latin typeface="Cambria" panose="02040503050406030204" pitchFamily="18" charset="0"/>
              </a:rPr>
              <a:t>comparativement </a:t>
            </a:r>
            <a:r>
              <a:rPr lang="en-GB" altLang="ja-JP" dirty="0">
                <a:latin typeface="Cambria" panose="02040503050406030204" pitchFamily="18" charset="0"/>
              </a:rPr>
              <a:t>aux </a:t>
            </a:r>
            <a:r>
              <a:rPr lang="en-GB" altLang="ja-JP" dirty="0" smtClean="0">
                <a:latin typeface="Cambria" panose="02040503050406030204" pitchFamily="18" charset="0"/>
              </a:rPr>
              <a:t>enquetes;</a:t>
            </a:r>
          </a:p>
          <a:p>
            <a:pPr lvl="1" algn="just">
              <a:lnSpc>
                <a:spcPct val="100000"/>
              </a:lnSpc>
              <a:buFont typeface="Wingdings" panose="05000000000000000000" pitchFamily="2" charset="2"/>
              <a:buChar char="ü"/>
            </a:pPr>
            <a:r>
              <a:rPr lang="en-GB" altLang="ja-JP" dirty="0" smtClean="0">
                <a:latin typeface="Cambria" panose="02040503050406030204" pitchFamily="18" charset="0"/>
              </a:rPr>
              <a:t>Adapté </a:t>
            </a:r>
            <a:r>
              <a:rPr lang="en-GB" altLang="ja-JP" dirty="0">
                <a:latin typeface="Cambria" panose="02040503050406030204" pitchFamily="18" charset="0"/>
              </a:rPr>
              <a:t>à la </a:t>
            </a:r>
            <a:r>
              <a:rPr lang="en-GB" altLang="ja-JP" dirty="0" smtClean="0">
                <a:latin typeface="Cambria" panose="02040503050406030204" pitchFamily="18" charset="0"/>
              </a:rPr>
              <a:t>Couverture </a:t>
            </a:r>
            <a:r>
              <a:rPr lang="en-GB" altLang="ja-JP" dirty="0">
                <a:latin typeface="Cambria" panose="02040503050406030204" pitchFamily="18" charset="0"/>
              </a:rPr>
              <a:t>du segment des petites unités  de la population dont la contribution est relativement faible mais qui représente un pourcentage substantiel du nombre d’unités de la </a:t>
            </a:r>
            <a:r>
              <a:rPr lang="en-GB" altLang="ja-JP" dirty="0" smtClean="0">
                <a:latin typeface="Cambria" panose="02040503050406030204" pitchFamily="18" charset="0"/>
              </a:rPr>
              <a:t>population;</a:t>
            </a:r>
          </a:p>
          <a:p>
            <a:pPr lvl="1" algn="just">
              <a:lnSpc>
                <a:spcPct val="100000"/>
              </a:lnSpc>
              <a:buFont typeface="Wingdings" panose="05000000000000000000" pitchFamily="2" charset="2"/>
              <a:buChar char="ü"/>
            </a:pPr>
            <a:r>
              <a:rPr lang="en-GB" altLang="ja-JP" dirty="0" smtClean="0">
                <a:latin typeface="Cambria" panose="02040503050406030204" pitchFamily="18" charset="0"/>
              </a:rPr>
              <a:t>Erreurs </a:t>
            </a:r>
            <a:r>
              <a:rPr lang="en-GB" altLang="ja-JP" dirty="0">
                <a:latin typeface="Cambria" panose="02040503050406030204" pitchFamily="18" charset="0"/>
              </a:rPr>
              <a:t>d’échantillonnage plus faibles que dans les enquêtes, meilleure précision</a:t>
            </a:r>
          </a:p>
          <a:p>
            <a:pPr algn="just"/>
            <a:endParaRPr lang="fr-FR" sz="3600" dirty="0"/>
          </a:p>
        </p:txBody>
      </p:sp>
      <p:sp>
        <p:nvSpPr>
          <p:cNvPr id="5" name="Rectangle 4"/>
          <p:cNvSpPr/>
          <p:nvPr/>
        </p:nvSpPr>
        <p:spPr>
          <a:xfrm>
            <a:off x="501717" y="968483"/>
            <a:ext cx="5371470" cy="523220"/>
          </a:xfrm>
          <a:prstGeom prst="rect">
            <a:avLst/>
          </a:prstGeom>
        </p:spPr>
        <p:txBody>
          <a:bodyPr wrap="none">
            <a:spAutoFit/>
          </a:bodyPr>
          <a:lstStyle/>
          <a:p>
            <a:pPr>
              <a:buFont typeface="Wingdings" panose="05000000000000000000" pitchFamily="2" charset="2"/>
              <a:buChar char="q"/>
            </a:pPr>
            <a:r>
              <a:rPr lang="fr-FR" sz="2800" b="1" dirty="0">
                <a:solidFill>
                  <a:schemeClr val="accent1">
                    <a:lumMod val="75000"/>
                  </a:schemeClr>
                </a:solidFill>
              </a:rPr>
              <a:t>LES DONNÉES ADMINISTRATIVES</a:t>
            </a:r>
          </a:p>
        </p:txBody>
      </p:sp>
      <p:sp>
        <p:nvSpPr>
          <p:cNvPr id="6" name="Titre 1"/>
          <p:cNvSpPr txBox="1">
            <a:spLocks/>
          </p:cNvSpPr>
          <p:nvPr/>
        </p:nvSpPr>
        <p:spPr>
          <a:xfrm>
            <a:off x="0" y="-17399"/>
            <a:ext cx="12192000" cy="545433"/>
          </a:xfrm>
          <a:prstGeom prst="rect">
            <a:avLst/>
          </a:prstGeom>
          <a:solidFill>
            <a:srgbClr val="F5770F"/>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3200" b="1" dirty="0" smtClean="0">
                <a:solidFill>
                  <a:schemeClr val="bg2">
                    <a:lumMod val="10000"/>
                  </a:schemeClr>
                </a:solidFill>
                <a:effectLst>
                  <a:outerShdw blurRad="38100" dist="38100" dir="2700000" algn="tl">
                    <a:srgbClr val="000000">
                      <a:alpha val="43137"/>
                    </a:srgbClr>
                  </a:outerShdw>
                </a:effectLst>
                <a:latin typeface="Arial Black" panose="020B0A04020102020204" pitchFamily="34" charset="0"/>
              </a:rPr>
              <a:t>II-LES SOURCES DE DONNEES (2/6) </a:t>
            </a:r>
            <a:endParaRPr lang="fr-FR" sz="3200" b="1" dirty="0">
              <a:solidFill>
                <a:schemeClr val="bg2">
                  <a:lumMod val="10000"/>
                </a:schemeClr>
              </a:solidFill>
              <a:effectLst>
                <a:outerShdw blurRad="38100" dist="38100" dir="2700000" algn="tl">
                  <a:srgbClr val="000000">
                    <a:alpha val="43137"/>
                  </a:srgbClr>
                </a:outerShdw>
              </a:effectLst>
              <a:latin typeface="Arial Black" panose="020B0A04020102020204" pitchFamily="34" charset="0"/>
            </a:endParaRPr>
          </a:p>
        </p:txBody>
      </p:sp>
      <p:sp>
        <p:nvSpPr>
          <p:cNvPr id="9" name="Titre 1"/>
          <p:cNvSpPr txBox="1">
            <a:spLocks/>
          </p:cNvSpPr>
          <p:nvPr/>
        </p:nvSpPr>
        <p:spPr>
          <a:xfrm>
            <a:off x="0" y="6459469"/>
            <a:ext cx="12192000" cy="398531"/>
          </a:xfrm>
          <a:prstGeom prst="rect">
            <a:avLst/>
          </a:prstGeom>
          <a:solidFill>
            <a:srgbClr val="00B050"/>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3200" b="1" dirty="0">
              <a:solidFill>
                <a:srgbClr val="FF0000"/>
              </a:solidFill>
              <a:effectLst>
                <a:outerShdw blurRad="38100" dist="38100" dir="2700000" algn="tl">
                  <a:srgbClr val="000000">
                    <a:alpha val="43137"/>
                  </a:srgbClr>
                </a:outerShdw>
              </a:effectLst>
              <a:latin typeface="Arial Black" panose="020B0A04020102020204" pitchFamily="34" charset="0"/>
            </a:endParaRPr>
          </a:p>
        </p:txBody>
      </p:sp>
    </p:spTree>
    <p:extLst>
      <p:ext uri="{BB962C8B-B14F-4D97-AF65-F5344CB8AC3E}">
        <p14:creationId xmlns:p14="http://schemas.microsoft.com/office/powerpoint/2010/main" val="3364553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48048" y="1302403"/>
            <a:ext cx="10515600" cy="5137033"/>
          </a:xfrm>
        </p:spPr>
        <p:txBody>
          <a:bodyPr>
            <a:normAutofit fontScale="25000" lnSpcReduction="20000"/>
          </a:bodyPr>
          <a:lstStyle/>
          <a:p>
            <a:pPr marL="0" indent="0">
              <a:lnSpc>
                <a:spcPct val="80000"/>
              </a:lnSpc>
              <a:buNone/>
            </a:pPr>
            <a:r>
              <a:rPr lang="en-GB" altLang="ja-JP" sz="9600" b="1" dirty="0" smtClean="0">
                <a:solidFill>
                  <a:schemeClr val="tx2"/>
                </a:solidFill>
              </a:rPr>
              <a:t>Inconvénients</a:t>
            </a:r>
          </a:p>
          <a:p>
            <a:pPr marL="0" indent="0">
              <a:lnSpc>
                <a:spcPct val="80000"/>
              </a:lnSpc>
              <a:buNone/>
            </a:pPr>
            <a:endParaRPr lang="en-GB" altLang="ja-JP" sz="600" b="1" dirty="0">
              <a:solidFill>
                <a:schemeClr val="tx2"/>
              </a:solidFill>
            </a:endParaRPr>
          </a:p>
          <a:p>
            <a:pPr lvl="1">
              <a:lnSpc>
                <a:spcPct val="150000"/>
              </a:lnSpc>
              <a:buFont typeface="Wingdings" panose="05000000000000000000" pitchFamily="2" charset="2"/>
              <a:buChar char="ü"/>
            </a:pPr>
            <a:r>
              <a:rPr lang="en-GB" altLang="ja-JP" sz="9600" dirty="0">
                <a:latin typeface="Cambria" panose="02040503050406030204" pitchFamily="18" charset="0"/>
              </a:rPr>
              <a:t>Ecart entre les données administratives et les concepts </a:t>
            </a:r>
            <a:r>
              <a:rPr lang="en-GB" altLang="ja-JP" sz="9600" dirty="0" smtClean="0">
                <a:latin typeface="Cambria" panose="02040503050406030204" pitchFamily="18" charset="0"/>
              </a:rPr>
              <a:t>statistiques;</a:t>
            </a:r>
          </a:p>
          <a:p>
            <a:pPr lvl="1">
              <a:lnSpc>
                <a:spcPct val="150000"/>
              </a:lnSpc>
              <a:buFont typeface="Wingdings" panose="05000000000000000000" pitchFamily="2" charset="2"/>
              <a:buChar char="ü"/>
            </a:pPr>
            <a:r>
              <a:rPr lang="en-GB" altLang="ja-JP" sz="9600" dirty="0" smtClean="0">
                <a:latin typeface="Cambria" panose="02040503050406030204" pitchFamily="18" charset="0"/>
              </a:rPr>
              <a:t>Mauvaise </a:t>
            </a:r>
            <a:r>
              <a:rPr lang="en-GB" altLang="ja-JP" sz="9600" dirty="0">
                <a:latin typeface="Cambria" panose="02040503050406030204" pitchFamily="18" charset="0"/>
              </a:rPr>
              <a:t>adéquation (intégration) avec les autres données du système statistique </a:t>
            </a:r>
            <a:r>
              <a:rPr lang="en-GB" altLang="ja-JP" sz="9600" dirty="0" smtClean="0">
                <a:latin typeface="Cambria" panose="02040503050406030204" pitchFamily="18" charset="0"/>
              </a:rPr>
              <a:t>;</a:t>
            </a:r>
          </a:p>
          <a:p>
            <a:pPr lvl="1">
              <a:lnSpc>
                <a:spcPct val="150000"/>
              </a:lnSpc>
              <a:buFont typeface="Wingdings" panose="05000000000000000000" pitchFamily="2" charset="2"/>
              <a:buChar char="ü"/>
            </a:pPr>
            <a:r>
              <a:rPr lang="en-GB" altLang="ja-JP" sz="9600" dirty="0" smtClean="0">
                <a:latin typeface="Cambria" panose="02040503050406030204" pitchFamily="18" charset="0"/>
              </a:rPr>
              <a:t>Les </a:t>
            </a:r>
            <a:r>
              <a:rPr lang="en-GB" altLang="ja-JP" sz="9600" dirty="0">
                <a:latin typeface="Cambria" panose="02040503050406030204" pitchFamily="18" charset="0"/>
              </a:rPr>
              <a:t>données peuvent être disponibles mais avec parfois des délais </a:t>
            </a:r>
            <a:r>
              <a:rPr lang="en-GB" altLang="ja-JP" sz="9600" dirty="0" smtClean="0">
                <a:latin typeface="Cambria" panose="02040503050406030204" pitchFamily="18" charset="0"/>
              </a:rPr>
              <a:t>inacceptables;</a:t>
            </a:r>
          </a:p>
          <a:p>
            <a:pPr lvl="1">
              <a:lnSpc>
                <a:spcPct val="150000"/>
              </a:lnSpc>
              <a:buFont typeface="Wingdings" panose="05000000000000000000" pitchFamily="2" charset="2"/>
              <a:buChar char="ü"/>
            </a:pPr>
            <a:r>
              <a:rPr lang="en-GB" altLang="ja-JP" sz="9600" dirty="0" smtClean="0">
                <a:latin typeface="Cambria" panose="02040503050406030204" pitchFamily="18" charset="0"/>
              </a:rPr>
              <a:t>Contraintes </a:t>
            </a:r>
            <a:r>
              <a:rPr lang="en-GB" altLang="ja-JP" sz="9600" dirty="0">
                <a:latin typeface="Cambria" panose="02040503050406030204" pitchFamily="18" charset="0"/>
              </a:rPr>
              <a:t>légales sur l’accès et la confidentialité </a:t>
            </a:r>
            <a:endParaRPr lang="en-GB" altLang="ja-JP" sz="9600" dirty="0" smtClean="0">
              <a:latin typeface="Cambria" panose="02040503050406030204" pitchFamily="18" charset="0"/>
            </a:endParaRPr>
          </a:p>
          <a:p>
            <a:pPr lvl="1">
              <a:lnSpc>
                <a:spcPct val="150000"/>
              </a:lnSpc>
              <a:buFont typeface="Wingdings" panose="05000000000000000000" pitchFamily="2" charset="2"/>
              <a:buChar char="ü"/>
            </a:pPr>
            <a:r>
              <a:rPr lang="fr-FR" sz="9600" dirty="0">
                <a:latin typeface="Cambria" panose="02040503050406030204" pitchFamily="18" charset="0"/>
              </a:rPr>
              <a:t>Aucune formation spécifique pour le personnel de collecte; </a:t>
            </a:r>
            <a:endParaRPr lang="fr-FR" sz="9600" dirty="0" smtClean="0">
              <a:latin typeface="Cambria" panose="02040503050406030204" pitchFamily="18" charset="0"/>
            </a:endParaRPr>
          </a:p>
          <a:p>
            <a:pPr lvl="1">
              <a:lnSpc>
                <a:spcPct val="150000"/>
              </a:lnSpc>
              <a:buFont typeface="Wingdings" panose="05000000000000000000" pitchFamily="2" charset="2"/>
              <a:buChar char="ü"/>
            </a:pPr>
            <a:r>
              <a:rPr lang="fr-FR" sz="9600" dirty="0">
                <a:latin typeface="Cambria" panose="02040503050406030204" pitchFamily="18" charset="0"/>
              </a:rPr>
              <a:t>Pas de méthodologie harmonisée de collecte de données</a:t>
            </a:r>
            <a:r>
              <a:rPr lang="fr-FR" sz="9600" dirty="0" smtClean="0">
                <a:latin typeface="Cambria" panose="02040503050406030204" pitchFamily="18" charset="0"/>
              </a:rPr>
              <a:t>;</a:t>
            </a:r>
            <a:endParaRPr lang="en-GB" altLang="ja-JP" sz="9600" dirty="0">
              <a:latin typeface="Cambria" panose="02040503050406030204" pitchFamily="18" charset="0"/>
            </a:endParaRPr>
          </a:p>
          <a:p>
            <a:pPr marL="0" indent="0">
              <a:buNone/>
            </a:pPr>
            <a:endParaRPr lang="fr-FR" sz="4800" dirty="0">
              <a:latin typeface="Cambria" panose="02040503050406030204" pitchFamily="18" charset="0"/>
            </a:endParaRPr>
          </a:p>
        </p:txBody>
      </p:sp>
      <p:sp>
        <p:nvSpPr>
          <p:cNvPr id="5" name="Rectangle 4"/>
          <p:cNvSpPr/>
          <p:nvPr/>
        </p:nvSpPr>
        <p:spPr>
          <a:xfrm>
            <a:off x="437323" y="636936"/>
            <a:ext cx="5371470" cy="523220"/>
          </a:xfrm>
          <a:prstGeom prst="rect">
            <a:avLst/>
          </a:prstGeom>
        </p:spPr>
        <p:txBody>
          <a:bodyPr wrap="none">
            <a:spAutoFit/>
          </a:bodyPr>
          <a:lstStyle/>
          <a:p>
            <a:pPr>
              <a:buFont typeface="Wingdings" panose="05000000000000000000" pitchFamily="2" charset="2"/>
              <a:buChar char="q"/>
            </a:pPr>
            <a:r>
              <a:rPr lang="fr-FR" sz="2800" b="1" dirty="0">
                <a:solidFill>
                  <a:schemeClr val="accent1">
                    <a:lumMod val="75000"/>
                  </a:schemeClr>
                </a:solidFill>
              </a:rPr>
              <a:t>LES DONNÉES ADMINISTRATIVES</a:t>
            </a:r>
          </a:p>
        </p:txBody>
      </p:sp>
      <p:sp>
        <p:nvSpPr>
          <p:cNvPr id="6" name="Titre 1"/>
          <p:cNvSpPr>
            <a:spLocks noGrp="1"/>
          </p:cNvSpPr>
          <p:nvPr>
            <p:ph type="title"/>
          </p:nvPr>
        </p:nvSpPr>
        <p:spPr>
          <a:xfrm>
            <a:off x="0" y="35567"/>
            <a:ext cx="12192000" cy="459121"/>
          </a:xfrm>
          <a:solidFill>
            <a:srgbClr val="F5770F"/>
          </a:solidFill>
        </p:spPr>
        <p:txBody>
          <a:bodyPr>
            <a:normAutofit fontScale="90000"/>
          </a:bodyPr>
          <a:lstStyle/>
          <a:p>
            <a:pPr algn="ctr"/>
            <a:r>
              <a:rPr lang="fr-FR" sz="3200" b="1" dirty="0" smtClean="0">
                <a:solidFill>
                  <a:schemeClr val="bg2">
                    <a:lumMod val="10000"/>
                  </a:schemeClr>
                </a:solidFill>
                <a:effectLst>
                  <a:outerShdw blurRad="38100" dist="38100" dir="2700000" algn="tl">
                    <a:srgbClr val="000000">
                      <a:alpha val="43137"/>
                    </a:srgbClr>
                  </a:outerShdw>
                </a:effectLst>
                <a:latin typeface="Arial Black" panose="020B0A04020102020204" pitchFamily="34" charset="0"/>
              </a:rPr>
              <a:t>II-LES </a:t>
            </a:r>
            <a:r>
              <a:rPr lang="fr-FR" sz="3200" b="1" dirty="0">
                <a:solidFill>
                  <a:schemeClr val="bg2">
                    <a:lumMod val="10000"/>
                  </a:schemeClr>
                </a:solidFill>
                <a:effectLst>
                  <a:outerShdw blurRad="38100" dist="38100" dir="2700000" algn="tl">
                    <a:srgbClr val="000000">
                      <a:alpha val="43137"/>
                    </a:srgbClr>
                  </a:outerShdw>
                </a:effectLst>
                <a:latin typeface="Arial Black" panose="020B0A04020102020204" pitchFamily="34" charset="0"/>
              </a:rPr>
              <a:t>SOURCES DE </a:t>
            </a:r>
            <a:r>
              <a:rPr lang="fr-FR" sz="3200" b="1" dirty="0" smtClean="0">
                <a:solidFill>
                  <a:schemeClr val="bg2">
                    <a:lumMod val="10000"/>
                  </a:schemeClr>
                </a:solidFill>
                <a:effectLst>
                  <a:outerShdw blurRad="38100" dist="38100" dir="2700000" algn="tl">
                    <a:srgbClr val="000000">
                      <a:alpha val="43137"/>
                    </a:srgbClr>
                  </a:outerShdw>
                </a:effectLst>
                <a:latin typeface="Arial Black" panose="020B0A04020102020204" pitchFamily="34" charset="0"/>
              </a:rPr>
              <a:t>DONNEES (3/6) </a:t>
            </a:r>
            <a:endParaRPr lang="fr-FR" sz="3200" b="1" dirty="0">
              <a:solidFill>
                <a:schemeClr val="bg2">
                  <a:lumMod val="10000"/>
                </a:schemeClr>
              </a:solidFill>
              <a:effectLst>
                <a:outerShdw blurRad="38100" dist="38100" dir="2700000" algn="tl">
                  <a:srgbClr val="000000">
                    <a:alpha val="43137"/>
                  </a:srgbClr>
                </a:outerShdw>
              </a:effectLst>
              <a:latin typeface="Arial Black" panose="020B0A04020102020204" pitchFamily="34" charset="0"/>
            </a:endParaRPr>
          </a:p>
        </p:txBody>
      </p:sp>
      <p:sp>
        <p:nvSpPr>
          <p:cNvPr id="7" name="Titre 1"/>
          <p:cNvSpPr txBox="1">
            <a:spLocks/>
          </p:cNvSpPr>
          <p:nvPr/>
        </p:nvSpPr>
        <p:spPr>
          <a:xfrm>
            <a:off x="12879" y="6439437"/>
            <a:ext cx="12192000" cy="398531"/>
          </a:xfrm>
          <a:prstGeom prst="rect">
            <a:avLst/>
          </a:prstGeom>
          <a:solidFill>
            <a:srgbClr val="00B050"/>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3200" b="1" dirty="0">
              <a:solidFill>
                <a:srgbClr val="FF0000"/>
              </a:solidFill>
              <a:effectLst>
                <a:outerShdw blurRad="38100" dist="38100" dir="2700000" algn="tl">
                  <a:srgbClr val="000000">
                    <a:alpha val="43137"/>
                  </a:srgbClr>
                </a:outerShdw>
              </a:effectLst>
              <a:latin typeface="Arial Black" panose="020B0A04020102020204" pitchFamily="34" charset="0"/>
            </a:endParaRPr>
          </a:p>
        </p:txBody>
      </p:sp>
    </p:spTree>
    <p:extLst>
      <p:ext uri="{BB962C8B-B14F-4D97-AF65-F5344CB8AC3E}">
        <p14:creationId xmlns:p14="http://schemas.microsoft.com/office/powerpoint/2010/main" val="10121256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688171E2-7BA4-414D-8DA5-7FE3C799B60E}"/>
              </a:ext>
            </a:extLst>
          </p:cNvPr>
          <p:cNvSpPr/>
          <p:nvPr/>
        </p:nvSpPr>
        <p:spPr>
          <a:xfrm>
            <a:off x="437002" y="660871"/>
            <a:ext cx="11317995" cy="5740033"/>
          </a:xfrm>
          <a:prstGeom prst="rect">
            <a:avLst/>
          </a:prstGeom>
        </p:spPr>
        <p:txBody>
          <a:bodyPr wrap="square">
            <a:spAutoFit/>
          </a:bodyPr>
          <a:lstStyle/>
          <a:p>
            <a:pPr>
              <a:buFont typeface="Wingdings" panose="05000000000000000000" pitchFamily="2" charset="2"/>
              <a:buChar char="q"/>
            </a:pPr>
            <a:r>
              <a:rPr lang="fr-FR" sz="2800" b="1" dirty="0" smtClean="0">
                <a:solidFill>
                  <a:schemeClr val="accent1">
                    <a:lumMod val="75000"/>
                  </a:schemeClr>
                </a:solidFill>
              </a:rPr>
              <a:t>LES ENQUÊTES STATISTIQUES</a:t>
            </a:r>
          </a:p>
          <a:p>
            <a:endParaRPr lang="fr-FR" b="1" dirty="0" smtClean="0">
              <a:solidFill>
                <a:schemeClr val="accent1">
                  <a:lumMod val="75000"/>
                </a:schemeClr>
              </a:solidFill>
            </a:endParaRPr>
          </a:p>
          <a:p>
            <a:pPr marL="0" lvl="1"/>
            <a:r>
              <a:rPr lang="en-GB" altLang="ja-JP" sz="2400" dirty="0" smtClean="0"/>
              <a:t>L</a:t>
            </a:r>
            <a:r>
              <a:rPr lang="en-GB" altLang="ja-JP" sz="2400" dirty="0" smtClean="0">
                <a:latin typeface="Cambria" panose="02040503050406030204" pitchFamily="18" charset="0"/>
              </a:rPr>
              <a:t>es </a:t>
            </a:r>
            <a:r>
              <a:rPr lang="en-GB" altLang="ja-JP" sz="2400" dirty="0">
                <a:latin typeface="Cambria" panose="02040503050406030204" pitchFamily="18" charset="0"/>
              </a:rPr>
              <a:t>données sont collectées spécifiquement à des fins </a:t>
            </a:r>
            <a:r>
              <a:rPr lang="en-GB" altLang="ja-JP" sz="2400" dirty="0" smtClean="0">
                <a:latin typeface="Cambria" panose="02040503050406030204" pitchFamily="18" charset="0"/>
              </a:rPr>
              <a:t>statistiques</a:t>
            </a:r>
          </a:p>
          <a:p>
            <a:pPr marL="0" lvl="1"/>
            <a:endParaRPr lang="en-GB" altLang="ja-JP" dirty="0">
              <a:latin typeface="Cambria" panose="02040503050406030204" pitchFamily="18" charset="0"/>
            </a:endParaRPr>
          </a:p>
          <a:p>
            <a:pPr marL="342900" indent="-342900" algn="just">
              <a:buFont typeface="Wingdings" panose="05000000000000000000" pitchFamily="2" charset="2"/>
              <a:buChar char="v"/>
            </a:pPr>
            <a:r>
              <a:rPr lang="fr-FR" sz="2400" b="1" dirty="0">
                <a:solidFill>
                  <a:srgbClr val="FF0000"/>
                </a:solidFill>
                <a:latin typeface="Cambria" panose="02040503050406030204" pitchFamily="18" charset="0"/>
              </a:rPr>
              <a:t>Recensements économiques – </a:t>
            </a:r>
            <a:r>
              <a:rPr lang="fr-FR" sz="2400" dirty="0" smtClean="0">
                <a:solidFill>
                  <a:schemeClr val="bg2">
                    <a:lumMod val="10000"/>
                  </a:schemeClr>
                </a:solidFill>
                <a:latin typeface="Cambria" panose="02040503050406030204" pitchFamily="18" charset="0"/>
              </a:rPr>
              <a:t>énumération </a:t>
            </a:r>
            <a:r>
              <a:rPr lang="fr-FR" sz="2400" dirty="0">
                <a:solidFill>
                  <a:schemeClr val="bg2">
                    <a:lumMod val="10000"/>
                  </a:schemeClr>
                </a:solidFill>
                <a:latin typeface="Cambria" panose="02040503050406030204" pitchFamily="18" charset="0"/>
              </a:rPr>
              <a:t>de toutes les unités de la population; basé sur l’établissement d’un Registre d’entreprises; permet l’établissement de bases de sondage pour les enquêtes </a:t>
            </a:r>
            <a:r>
              <a:rPr lang="fr-FR" sz="2400" dirty="0" smtClean="0">
                <a:solidFill>
                  <a:schemeClr val="bg2">
                    <a:lumMod val="10000"/>
                  </a:schemeClr>
                </a:solidFill>
                <a:latin typeface="Cambria" panose="02040503050406030204" pitchFamily="18" charset="0"/>
              </a:rPr>
              <a:t>échantillon</a:t>
            </a:r>
          </a:p>
          <a:p>
            <a:pPr algn="just"/>
            <a:endParaRPr lang="fr-FR" sz="1400" dirty="0">
              <a:solidFill>
                <a:schemeClr val="bg2">
                  <a:lumMod val="10000"/>
                </a:schemeClr>
              </a:solidFill>
              <a:latin typeface="Cambria" panose="02040503050406030204" pitchFamily="18" charset="0"/>
            </a:endParaRPr>
          </a:p>
          <a:p>
            <a:pPr marL="342900" indent="-342900">
              <a:buFont typeface="Wingdings" panose="05000000000000000000" pitchFamily="2" charset="2"/>
              <a:buChar char="v"/>
            </a:pPr>
            <a:r>
              <a:rPr lang="fr-FR" sz="2400" b="1" dirty="0">
                <a:solidFill>
                  <a:srgbClr val="FF0000"/>
                </a:solidFill>
                <a:latin typeface="Cambria" panose="02040503050406030204" pitchFamily="18" charset="0"/>
              </a:rPr>
              <a:t>Enquêtes-échantillon </a:t>
            </a:r>
            <a:r>
              <a:rPr lang="fr-FR" sz="2400" dirty="0">
                <a:solidFill>
                  <a:schemeClr val="bg2">
                    <a:lumMod val="10000"/>
                  </a:schemeClr>
                </a:solidFill>
                <a:latin typeface="Cambria" panose="02040503050406030204" pitchFamily="18" charset="0"/>
              </a:rPr>
              <a:t>– collecte de l’information sur une partie de la population sélectionnée de manière </a:t>
            </a:r>
            <a:r>
              <a:rPr lang="fr-FR" sz="2400" dirty="0" smtClean="0">
                <a:solidFill>
                  <a:schemeClr val="bg2">
                    <a:lumMod val="10000"/>
                  </a:schemeClr>
                </a:solidFill>
                <a:latin typeface="Cambria" panose="02040503050406030204" pitchFamily="18" charset="0"/>
              </a:rPr>
              <a:t>scientifique. On retrouve ainsi </a:t>
            </a:r>
            <a:endParaRPr lang="fr-FR" sz="2400" dirty="0">
              <a:solidFill>
                <a:schemeClr val="bg2">
                  <a:lumMod val="10000"/>
                </a:schemeClr>
              </a:solidFill>
              <a:latin typeface="Cambria" panose="02040503050406030204" pitchFamily="18" charset="0"/>
            </a:endParaRPr>
          </a:p>
          <a:p>
            <a:endParaRPr lang="fr-FR" sz="900" b="1" dirty="0" smtClean="0">
              <a:solidFill>
                <a:srgbClr val="FF0000"/>
              </a:solidFill>
              <a:latin typeface="Cambria" panose="02040503050406030204" pitchFamily="18" charset="0"/>
            </a:endParaRPr>
          </a:p>
          <a:p>
            <a:pPr marL="1200150" lvl="2" indent="-285750">
              <a:buFont typeface="Wingdings" panose="05000000000000000000" pitchFamily="2" charset="2"/>
              <a:buChar char="§"/>
            </a:pPr>
            <a:r>
              <a:rPr lang="fr-FR" dirty="0" smtClean="0">
                <a:latin typeface="Cambria" panose="02040503050406030204" pitchFamily="18" charset="0"/>
              </a:rPr>
              <a:t>ENQUÊTE </a:t>
            </a:r>
            <a:r>
              <a:rPr lang="fr-FR" dirty="0">
                <a:latin typeface="Cambria" panose="02040503050406030204" pitchFamily="18" charset="0"/>
              </a:rPr>
              <a:t>DÉMOGRAPHIQUE ET DE SANTÉ (EDS) de 1994, 1998-1999, 2011-12</a:t>
            </a:r>
          </a:p>
          <a:p>
            <a:pPr marL="1200150" lvl="2" indent="-285750">
              <a:buFont typeface="Wingdings" panose="05000000000000000000" pitchFamily="2" charset="2"/>
              <a:buChar char="§"/>
            </a:pPr>
            <a:endParaRPr lang="fr-FR" dirty="0">
              <a:latin typeface="Cambria" panose="02040503050406030204" pitchFamily="18" charset="0"/>
            </a:endParaRPr>
          </a:p>
          <a:p>
            <a:pPr marL="1200150" lvl="2" indent="-285750">
              <a:buFont typeface="Wingdings" panose="05000000000000000000" pitchFamily="2" charset="2"/>
              <a:buChar char="§"/>
            </a:pPr>
            <a:r>
              <a:rPr lang="fr-FR" dirty="0">
                <a:latin typeface="Cambria" panose="02040503050406030204" pitchFamily="18" charset="0"/>
              </a:rPr>
              <a:t>ENQUETE PAR GRAPPES A INDICATEURS MULTIPLES (MICS)</a:t>
            </a:r>
          </a:p>
          <a:p>
            <a:pPr marL="1200150" lvl="2" indent="-285750">
              <a:buFont typeface="Wingdings" panose="05000000000000000000" pitchFamily="2" charset="2"/>
              <a:buChar char="§"/>
            </a:pPr>
            <a:endParaRPr lang="fr-FR" dirty="0">
              <a:latin typeface="Cambria" panose="02040503050406030204" pitchFamily="18" charset="0"/>
            </a:endParaRPr>
          </a:p>
          <a:p>
            <a:pPr marL="1200150" lvl="2" indent="-285750">
              <a:buFont typeface="Wingdings" panose="05000000000000000000" pitchFamily="2" charset="2"/>
              <a:buChar char="§"/>
            </a:pPr>
            <a:r>
              <a:rPr lang="fr-FR" dirty="0">
                <a:latin typeface="Cambria" panose="02040503050406030204" pitchFamily="18" charset="0"/>
              </a:rPr>
              <a:t>ENQUETES NIVEAU DE VIE</a:t>
            </a:r>
          </a:p>
          <a:p>
            <a:pPr marL="1200150" lvl="2" indent="-285750">
              <a:buFont typeface="Wingdings" panose="05000000000000000000" pitchFamily="2" charset="2"/>
              <a:buChar char="§"/>
            </a:pPr>
            <a:endParaRPr lang="fr-FR" dirty="0">
              <a:latin typeface="Cambria" panose="02040503050406030204" pitchFamily="18" charset="0"/>
            </a:endParaRPr>
          </a:p>
          <a:p>
            <a:pPr marL="1200150" lvl="2" indent="-285750">
              <a:buFont typeface="Wingdings" panose="05000000000000000000" pitchFamily="2" charset="2"/>
              <a:buChar char="§"/>
            </a:pPr>
            <a:r>
              <a:rPr lang="fr-FR" dirty="0">
                <a:latin typeface="Cambria" panose="02040503050406030204" pitchFamily="18" charset="0"/>
              </a:rPr>
              <a:t>ENQUETES </a:t>
            </a:r>
            <a:r>
              <a:rPr lang="fr-FR" dirty="0" smtClean="0">
                <a:latin typeface="Cambria" panose="02040503050406030204" pitchFamily="18" charset="0"/>
              </a:rPr>
              <a:t>EMPLOI</a:t>
            </a:r>
            <a:endParaRPr lang="fr-FR" dirty="0">
              <a:latin typeface="Cambria" panose="02040503050406030204" pitchFamily="18" charset="0"/>
            </a:endParaRPr>
          </a:p>
        </p:txBody>
      </p:sp>
      <p:sp>
        <p:nvSpPr>
          <p:cNvPr id="4" name="Titre 1"/>
          <p:cNvSpPr txBox="1">
            <a:spLocks/>
          </p:cNvSpPr>
          <p:nvPr/>
        </p:nvSpPr>
        <p:spPr>
          <a:xfrm>
            <a:off x="0" y="0"/>
            <a:ext cx="12192000" cy="459121"/>
          </a:xfrm>
          <a:prstGeom prst="rect">
            <a:avLst/>
          </a:prstGeom>
          <a:solidFill>
            <a:srgbClr val="F5770F"/>
          </a:solidFill>
        </p:spPr>
        <p:txBody>
          <a:bodyP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3200" b="1" dirty="0" smtClean="0">
                <a:solidFill>
                  <a:schemeClr val="bg2">
                    <a:lumMod val="10000"/>
                  </a:schemeClr>
                </a:solidFill>
                <a:effectLst>
                  <a:outerShdw blurRad="38100" dist="38100" dir="2700000" algn="tl">
                    <a:srgbClr val="000000">
                      <a:alpha val="43137"/>
                    </a:srgbClr>
                  </a:outerShdw>
                </a:effectLst>
                <a:latin typeface="Arial Black" panose="020B0A04020102020204" pitchFamily="34" charset="0"/>
              </a:rPr>
              <a:t>II-LES SOURCES DE DONNEES (4/6) </a:t>
            </a:r>
            <a:endParaRPr lang="fr-FR" sz="3200" b="1" dirty="0">
              <a:solidFill>
                <a:schemeClr val="bg2">
                  <a:lumMod val="10000"/>
                </a:schemeClr>
              </a:solidFill>
              <a:effectLst>
                <a:outerShdw blurRad="38100" dist="38100" dir="2700000" algn="tl">
                  <a:srgbClr val="000000">
                    <a:alpha val="43137"/>
                  </a:srgbClr>
                </a:outerShdw>
              </a:effectLst>
              <a:latin typeface="Arial Black" panose="020B0A04020102020204" pitchFamily="34" charset="0"/>
            </a:endParaRPr>
          </a:p>
        </p:txBody>
      </p:sp>
      <p:sp>
        <p:nvSpPr>
          <p:cNvPr id="5" name="Titre 1"/>
          <p:cNvSpPr txBox="1">
            <a:spLocks/>
          </p:cNvSpPr>
          <p:nvPr/>
        </p:nvSpPr>
        <p:spPr>
          <a:xfrm>
            <a:off x="0" y="6400904"/>
            <a:ext cx="12192000" cy="398531"/>
          </a:xfrm>
          <a:prstGeom prst="rect">
            <a:avLst/>
          </a:prstGeom>
          <a:solidFill>
            <a:srgbClr val="00B050"/>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3200" b="1" dirty="0">
              <a:solidFill>
                <a:srgbClr val="FF0000"/>
              </a:solidFill>
              <a:effectLst>
                <a:outerShdw blurRad="38100" dist="38100" dir="2700000" algn="tl">
                  <a:srgbClr val="000000">
                    <a:alpha val="43137"/>
                  </a:srgbClr>
                </a:outerShdw>
              </a:effectLst>
              <a:latin typeface="Arial Black" panose="020B0A04020102020204" pitchFamily="34" charset="0"/>
            </a:endParaRPr>
          </a:p>
        </p:txBody>
      </p:sp>
    </p:spTree>
    <p:extLst>
      <p:ext uri="{BB962C8B-B14F-4D97-AF65-F5344CB8AC3E}">
        <p14:creationId xmlns:p14="http://schemas.microsoft.com/office/powerpoint/2010/main" val="304493749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1322</TotalTime>
  <Words>995</Words>
  <Application>Microsoft Office PowerPoint</Application>
  <PresentationFormat>Grand écran</PresentationFormat>
  <Paragraphs>164</Paragraphs>
  <Slides>14</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14</vt:i4>
      </vt:variant>
    </vt:vector>
  </HeadingPairs>
  <TitlesOfParts>
    <vt:vector size="23" baseType="lpstr">
      <vt:lpstr>ＭＳ Ｐゴシック</vt:lpstr>
      <vt:lpstr>Arial</vt:lpstr>
      <vt:lpstr>Arial Black</vt:lpstr>
      <vt:lpstr>Calibri</vt:lpstr>
      <vt:lpstr>Calibri Light</vt:lpstr>
      <vt:lpstr>Cambria</vt:lpstr>
      <vt:lpstr>Gill Sans MT</vt:lpstr>
      <vt:lpstr>Wingdings</vt:lpstr>
      <vt:lpstr>Thème Office</vt:lpstr>
      <vt:lpstr>EVALUATION DES SOURCES DE DONNEES EN COTE D’IVOIRE</vt:lpstr>
      <vt:lpstr>Présentation PowerPoint</vt:lpstr>
      <vt:lpstr> </vt:lpstr>
      <vt:lpstr> </vt:lpstr>
      <vt:lpstr> </vt:lpstr>
      <vt:lpstr>II-LES SOURCES DE DONNEES (1/6) </vt:lpstr>
      <vt:lpstr>Présentation PowerPoint</vt:lpstr>
      <vt:lpstr>II-LES SOURCES DE DONNEES (3/6) </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DES SOURCES DE DONNEES EN COTE D’IVOIRE</dc:title>
  <dc:creator>USER</dc:creator>
  <cp:lastModifiedBy>USER</cp:lastModifiedBy>
  <cp:revision>36</cp:revision>
  <dcterms:created xsi:type="dcterms:W3CDTF">2017-10-17T16:09:17Z</dcterms:created>
  <dcterms:modified xsi:type="dcterms:W3CDTF">2017-10-25T05:47:23Z</dcterms:modified>
</cp:coreProperties>
</file>