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7EBB77-FB23-4DD4-8D17-1F4F47DEB96F}" type="datetimeFigureOut">
              <a:rPr lang="fr-FR" smtClean="0"/>
              <a:pPr/>
              <a:t>12/09/2008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2316F3-4EC4-4406-9F02-4E5ECC0E92E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EBB77-FB23-4DD4-8D17-1F4F47DEB96F}" type="datetimeFigureOut">
              <a:rPr lang="fr-FR" smtClean="0"/>
              <a:pPr/>
              <a:t>12/09/2008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316F3-4EC4-4406-9F02-4E5ECC0E92E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b="1" dirty="0"/>
          </a:p>
        </p:txBody>
      </p:sp>
      <p:sp>
        <p:nvSpPr>
          <p:cNvPr id="3" name="Espace réservé du contenu 2"/>
          <p:cNvSpPr>
            <a:spLocks noGrp="1"/>
          </p:cNvSpPr>
          <p:nvPr>
            <p:ph idx="1"/>
          </p:nvPr>
        </p:nvSpPr>
        <p:spPr/>
        <p:txBody>
          <a:bodyPr>
            <a:normAutofit lnSpcReduction="10000"/>
          </a:bodyPr>
          <a:lstStyle/>
          <a:p>
            <a:pPr algn="ctr">
              <a:buNone/>
            </a:pPr>
            <a:r>
              <a:rPr lang="fr-FR" b="1" dirty="0" smtClean="0"/>
              <a:t>PLAN</a:t>
            </a:r>
            <a:r>
              <a:rPr lang="fr-FR" dirty="0" smtClean="0"/>
              <a:t> </a:t>
            </a:r>
          </a:p>
          <a:p>
            <a:pPr>
              <a:buAutoNum type="arabicPeriod"/>
            </a:pPr>
            <a:r>
              <a:rPr lang="fr-FR" sz="2800" b="1" dirty="0" smtClean="0"/>
              <a:t>Généralités</a:t>
            </a:r>
          </a:p>
          <a:p>
            <a:pPr>
              <a:buNone/>
            </a:pPr>
            <a:endParaRPr lang="fr-FR" sz="2400" b="1" dirty="0" smtClean="0"/>
          </a:p>
          <a:p>
            <a:pPr>
              <a:buNone/>
            </a:pPr>
            <a:r>
              <a:rPr lang="fr-FR" sz="2400" b="1" dirty="0" smtClean="0"/>
              <a:t>2.  L</a:t>
            </a:r>
            <a:r>
              <a:rPr lang="fr-FR" sz="2800" b="1" dirty="0" smtClean="0"/>
              <a:t>e système statistique national</a:t>
            </a:r>
          </a:p>
          <a:p>
            <a:pPr>
              <a:buFont typeface="Wingdings" pitchFamily="2" charset="2"/>
              <a:buChar char="§"/>
            </a:pPr>
            <a:r>
              <a:rPr lang="fr-FR" sz="2400" dirty="0"/>
              <a:t> </a:t>
            </a:r>
            <a:r>
              <a:rPr lang="fr-FR" sz="2400" dirty="0" smtClean="0"/>
              <a:t>composition</a:t>
            </a:r>
          </a:p>
          <a:p>
            <a:pPr>
              <a:buFont typeface="Wingdings" pitchFamily="2" charset="2"/>
              <a:buChar char="§"/>
            </a:pPr>
            <a:r>
              <a:rPr lang="fr-FR" sz="2400" dirty="0" smtClean="0"/>
              <a:t>Fonctionnement</a:t>
            </a:r>
          </a:p>
          <a:p>
            <a:pPr>
              <a:buNone/>
            </a:pPr>
            <a:endParaRPr lang="fr-FR" sz="2400" dirty="0" smtClean="0"/>
          </a:p>
          <a:p>
            <a:pPr>
              <a:buAutoNum type="arabicPeriod" startAt="3"/>
            </a:pPr>
            <a:r>
              <a:rPr lang="fr-FR" sz="2800" b="1" dirty="0" smtClean="0"/>
              <a:t>La désagrégation des données</a:t>
            </a:r>
          </a:p>
          <a:p>
            <a:pPr>
              <a:buFont typeface="Wingdings" pitchFamily="2" charset="2"/>
              <a:buChar char="§"/>
            </a:pPr>
            <a:r>
              <a:rPr lang="fr-FR" sz="2400" dirty="0"/>
              <a:t> </a:t>
            </a:r>
            <a:r>
              <a:rPr lang="fr-FR" sz="2400" dirty="0" smtClean="0"/>
              <a:t>Au niveau national</a:t>
            </a:r>
          </a:p>
          <a:p>
            <a:pPr>
              <a:buFont typeface="Wingdings" pitchFamily="2" charset="2"/>
              <a:buChar char="§"/>
            </a:pPr>
            <a:r>
              <a:rPr lang="fr-FR" sz="2400" dirty="0"/>
              <a:t> </a:t>
            </a:r>
            <a:r>
              <a:rPr lang="fr-FR" sz="2400" dirty="0" smtClean="0"/>
              <a:t>Au niveau sectoriel</a:t>
            </a: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p:txBody>
          <a:bodyPr/>
          <a:lstStyle/>
          <a:p>
            <a:pPr marL="514350" indent="-514350">
              <a:buAutoNum type="arabicPeriod"/>
            </a:pPr>
            <a:r>
              <a:rPr lang="fr-FR" sz="2000" b="1" dirty="0" smtClean="0"/>
              <a:t>Généralités </a:t>
            </a:r>
          </a:p>
          <a:p>
            <a:pPr marL="514350" indent="-514350">
              <a:buFont typeface="Wingdings" pitchFamily="2" charset="2"/>
              <a:buChar char="ü"/>
            </a:pPr>
            <a:r>
              <a:rPr lang="fr-FR" sz="2000" dirty="0" smtClean="0"/>
              <a:t>L’Union des Comores est constitué de 4 îles dont la quatrième est encore sous administration française (Mayotte)</a:t>
            </a:r>
          </a:p>
          <a:p>
            <a:pPr marL="514350" indent="-514350">
              <a:buFont typeface="Wingdings" pitchFamily="2" charset="2"/>
              <a:buChar char="ü"/>
            </a:pPr>
            <a:r>
              <a:rPr lang="fr-FR" sz="2000" dirty="0"/>
              <a:t> </a:t>
            </a:r>
            <a:r>
              <a:rPr lang="fr-FR" sz="2000" dirty="0" smtClean="0"/>
              <a:t>Le pays est située dans l’océan indien entre Madagascar et le continent Est africain</a:t>
            </a:r>
          </a:p>
          <a:p>
            <a:pPr marL="514350" indent="-514350">
              <a:buFont typeface="Wingdings" pitchFamily="2" charset="2"/>
              <a:buChar char="ü"/>
            </a:pPr>
            <a:r>
              <a:rPr lang="fr-FR" sz="2000" dirty="0" smtClean="0"/>
              <a:t>Il couvre une </a:t>
            </a:r>
            <a:r>
              <a:rPr lang="fr-FR" sz="2000" dirty="0"/>
              <a:t>superficie totale de 1 862 km² : Ngazidja : 1.148 km², </a:t>
            </a:r>
            <a:r>
              <a:rPr lang="fr-FR" sz="2000" dirty="0" err="1"/>
              <a:t>Ndzuwani</a:t>
            </a:r>
            <a:r>
              <a:rPr lang="fr-FR" sz="2000" dirty="0"/>
              <a:t> : 424 km² et </a:t>
            </a:r>
            <a:r>
              <a:rPr lang="fr-FR" sz="2000" dirty="0" err="1"/>
              <a:t>Mwali</a:t>
            </a:r>
            <a:r>
              <a:rPr lang="fr-FR" sz="2000" dirty="0"/>
              <a:t> : 290 km².</a:t>
            </a:r>
          </a:p>
          <a:p>
            <a:pPr marL="514350" indent="-514350">
              <a:buFont typeface="Wingdings" pitchFamily="2" charset="2"/>
              <a:buChar char="ü"/>
            </a:pPr>
            <a:r>
              <a:rPr lang="fr-FR" sz="2000" dirty="0" smtClean="0"/>
              <a:t> Le climat est de type tropical humide avec deux grandes saisons.</a:t>
            </a:r>
          </a:p>
          <a:p>
            <a:pPr marL="514350" indent="-514350">
              <a:buNone/>
            </a:pPr>
            <a:r>
              <a:rPr lang="fr-FR" sz="2000" dirty="0" smtClean="0"/>
              <a:t>	. Une saison sèche et fraiche ( d’Avril à octobre)</a:t>
            </a:r>
          </a:p>
          <a:p>
            <a:pPr marL="514350" indent="-514350">
              <a:buNone/>
            </a:pPr>
            <a:r>
              <a:rPr lang="fr-FR" sz="2000" dirty="0"/>
              <a:t>	</a:t>
            </a:r>
            <a:r>
              <a:rPr lang="fr-FR" sz="2000" dirty="0" smtClean="0"/>
              <a:t>. Une saison humide et chaude (de novembre à mars) </a:t>
            </a:r>
          </a:p>
          <a:p>
            <a:pPr marL="514350" indent="-514350">
              <a:buFont typeface="Wingdings" pitchFamily="2" charset="2"/>
              <a:buChar char="ü"/>
            </a:pPr>
            <a:r>
              <a:rPr lang="fr-FR" sz="2000" dirty="0"/>
              <a:t> </a:t>
            </a:r>
            <a:r>
              <a:rPr lang="fr-FR" sz="2000" dirty="0" smtClean="0"/>
              <a:t>La population comorienne est estimée en 2016 à 750 000 </a:t>
            </a:r>
            <a:r>
              <a:rPr lang="fr-FR" sz="2000" dirty="0" err="1" smtClean="0"/>
              <a:t>hbts</a:t>
            </a:r>
            <a:r>
              <a:rPr lang="fr-FR" sz="2000" dirty="0" smtClean="0"/>
              <a:t> soit une densité de       parmi la plus </a:t>
            </a:r>
            <a:r>
              <a:rPr lang="fr-FR" sz="2000" dirty="0" err="1" smtClean="0"/>
              <a:t>élévée</a:t>
            </a:r>
            <a:r>
              <a:rPr lang="fr-FR" sz="2000" dirty="0" smtClean="0"/>
              <a:t> au monde.</a:t>
            </a:r>
          </a:p>
          <a:p>
            <a:pPr marL="514350" indent="-514350">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a:xfrm>
            <a:off x="500034" y="1643050"/>
            <a:ext cx="8229600" cy="4525963"/>
          </a:xfrm>
        </p:spPr>
        <p:txBody>
          <a:bodyPr>
            <a:normAutofit/>
          </a:bodyPr>
          <a:lstStyle/>
          <a:p>
            <a:pPr>
              <a:buFont typeface="Wingdings" pitchFamily="2" charset="2"/>
              <a:buChar char="ü"/>
            </a:pPr>
            <a:r>
              <a:rPr lang="fr-FR" sz="2000" dirty="0" smtClean="0"/>
              <a:t>L’économie des Comores est caractérisée par :</a:t>
            </a:r>
          </a:p>
          <a:p>
            <a:r>
              <a:rPr lang="fr-FR" sz="2000" dirty="0" smtClean="0"/>
              <a:t>Un PIB en nette augmentation par rapport aux dernières années (.       ) et un taux d’inflation variant de 6% en 2001, 3% en 2002 et 4% en 2003</a:t>
            </a:r>
          </a:p>
          <a:p>
            <a:r>
              <a:rPr lang="fr-FR" sz="2000" dirty="0" smtClean="0"/>
              <a:t> Un clivage fort entre un secteur de subsistance de type agricole peu développé et peu productif et un secteur tertiaire en plein développement. (voir les derniers comptes nationaux)</a:t>
            </a:r>
          </a:p>
          <a:p>
            <a:pPr>
              <a:buNone/>
            </a:pPr>
            <a:endParaRPr lang="fr-FR" sz="2000" dirty="0" smtClean="0"/>
          </a:p>
          <a:p>
            <a:pPr>
              <a:buNone/>
            </a:pPr>
            <a:r>
              <a:rPr lang="fr-FR" sz="2000" dirty="0" smtClean="0"/>
              <a:t>2</a:t>
            </a:r>
            <a:r>
              <a:rPr lang="fr-FR" sz="2000" b="1" dirty="0" smtClean="0"/>
              <a:t>. Le système statistique national</a:t>
            </a:r>
          </a:p>
          <a:p>
            <a:pPr>
              <a:buNone/>
            </a:pPr>
            <a:r>
              <a:rPr lang="fr-FR" sz="2000" b="1" dirty="0" smtClean="0"/>
              <a:t>Système décentralisé </a:t>
            </a:r>
            <a:r>
              <a:rPr lang="fr-FR" sz="2000" dirty="0" smtClean="0"/>
              <a:t>mais non entièrement intégré et composé de:</a:t>
            </a:r>
          </a:p>
          <a:p>
            <a:pPr>
              <a:buFont typeface="Wingdings" pitchFamily="2" charset="2"/>
              <a:buChar char="ü"/>
            </a:pPr>
            <a:r>
              <a:rPr lang="fr-FR" sz="2000" dirty="0" smtClean="0"/>
              <a:t> L’INSEED</a:t>
            </a:r>
          </a:p>
          <a:p>
            <a:pPr>
              <a:buFont typeface="Wingdings" pitchFamily="2" charset="2"/>
              <a:buChar char="ü"/>
            </a:pPr>
            <a:r>
              <a:rPr lang="fr-FR" sz="2000" dirty="0" smtClean="0"/>
              <a:t> les services statistiques créés au sein des ministères - Education, Santé, Agriculture/Elevage et Pêche</a:t>
            </a:r>
            <a:endParaRPr lang="fr-F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p:txBody>
          <a:bodyPr>
            <a:normAutofit lnSpcReduction="10000"/>
          </a:bodyPr>
          <a:lstStyle/>
          <a:p>
            <a:pPr lvl="0">
              <a:buFont typeface="Wingdings" pitchFamily="2" charset="2"/>
              <a:buChar char="ü"/>
            </a:pPr>
            <a:r>
              <a:rPr lang="fr-FR" sz="2000" dirty="0" smtClean="0"/>
              <a:t>les départements ministériels potentiellement producteurs de statistiques - Finances publiques, Emploi, Transport/Tourisme, Justice - ;</a:t>
            </a:r>
          </a:p>
          <a:p>
            <a:pPr lvl="0">
              <a:buFont typeface="Wingdings" pitchFamily="2" charset="2"/>
              <a:buChar char="ü"/>
            </a:pPr>
            <a:r>
              <a:rPr lang="fr-FR" sz="2000" dirty="0" smtClean="0"/>
              <a:t>la Banque Centrale.</a:t>
            </a:r>
          </a:p>
          <a:p>
            <a:pPr lvl="0">
              <a:buNone/>
            </a:pPr>
            <a:r>
              <a:rPr lang="fr-FR" sz="2000" b="1" dirty="0" smtClean="0"/>
              <a:t>Le fonctionnement du SSN</a:t>
            </a:r>
            <a:r>
              <a:rPr lang="fr-FR" sz="2000" dirty="0" smtClean="0"/>
              <a:t>: </a:t>
            </a:r>
          </a:p>
          <a:p>
            <a:pPr lvl="0">
              <a:buNone/>
            </a:pPr>
            <a:r>
              <a:rPr lang="fr-FR" sz="2000" dirty="0" smtClean="0"/>
              <a:t>Avant l’adoption de la loi statistique (en 2011)</a:t>
            </a:r>
          </a:p>
          <a:p>
            <a:r>
              <a:rPr lang="fr-FR" sz="2000" dirty="0" smtClean="0"/>
              <a:t>Le SSN est caractérisé par l'absence d'une législation statistique et de structure formelle de coordination générale des activités statistiques.</a:t>
            </a:r>
          </a:p>
          <a:p>
            <a:r>
              <a:rPr lang="fr-FR" sz="2000" dirty="0" smtClean="0"/>
              <a:t>Les normes de la loi statistique française de 1951 auraient servi de repère pour la gestion des activités du Système Statistique National</a:t>
            </a:r>
          </a:p>
          <a:p>
            <a:pPr lvl="0">
              <a:buNone/>
            </a:pPr>
            <a:r>
              <a:rPr lang="fr-FR" sz="2000" dirty="0" smtClean="0"/>
              <a:t>Après l’adoption de la loi statistique (2014)</a:t>
            </a:r>
          </a:p>
          <a:p>
            <a:pPr lvl="0"/>
            <a:r>
              <a:rPr lang="fr-FR" sz="2000" dirty="0" smtClean="0"/>
              <a:t>Mise en place effective du cadre légal et réglementaire du SSN (Projet d’entreprise de l’INSEED, conseil d’administration, conseil national de la statistique) etc...</a:t>
            </a:r>
          </a:p>
          <a:p>
            <a:pPr lvl="0"/>
            <a:r>
              <a:rPr lang="fr-FR" sz="2000" dirty="0" smtClean="0"/>
              <a:t>L’INSEED joue désormais le leadership du SSN </a:t>
            </a:r>
          </a:p>
          <a:p>
            <a:pPr lvl="0">
              <a:buFont typeface="Wingdings" pitchFamily="2" charset="2"/>
              <a:buChar char="ü"/>
            </a:pPr>
            <a:endParaRPr lang="fr-FR" sz="2000" dirty="0" smtClean="0"/>
          </a:p>
          <a:p>
            <a:pPr lvl="0">
              <a:buFont typeface="Wingdings" pitchFamily="2" charset="2"/>
              <a:buChar char="ü"/>
            </a:pPr>
            <a:endParaRPr lang="fr-FR" sz="2000" dirty="0" smtClean="0"/>
          </a:p>
          <a:p>
            <a:pPr lvl="0">
              <a:buNone/>
            </a:pPr>
            <a:endParaRPr lang="fr-FR" sz="2000" dirty="0" smtClean="0"/>
          </a:p>
          <a:p>
            <a:pPr lvl="0">
              <a:buNone/>
            </a:pPr>
            <a:endParaRPr lang="fr-F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p:txBody>
          <a:bodyPr>
            <a:normAutofit lnSpcReduction="10000"/>
          </a:bodyPr>
          <a:lstStyle/>
          <a:p>
            <a:pPr>
              <a:buNone/>
            </a:pPr>
            <a:r>
              <a:rPr lang="fr-FR" sz="2400" b="1" dirty="0" smtClean="0"/>
              <a:t>3. Désagrégation des données</a:t>
            </a:r>
          </a:p>
          <a:p>
            <a:pPr>
              <a:buNone/>
            </a:pPr>
            <a:r>
              <a:rPr lang="fr-FR" sz="2000" b="1" dirty="0" smtClean="0"/>
              <a:t>Au niveau national (Etat des lieux)</a:t>
            </a:r>
          </a:p>
          <a:p>
            <a:pPr>
              <a:buFont typeface="Wingdings" pitchFamily="2" charset="2"/>
              <a:buChar char="ü"/>
            </a:pPr>
            <a:r>
              <a:rPr lang="fr-FR" sz="2000" dirty="0" smtClean="0"/>
              <a:t>Dans le cadre des grandes opérations statistiques (Recensement, grandes enquêtes nationales) la désagrégation des données dans le SSN se fait toujours selon les divisions administratives en vigueur:</a:t>
            </a:r>
          </a:p>
          <a:p>
            <a:r>
              <a:rPr lang="fr-FR" sz="2000" dirty="0" smtClean="0"/>
              <a:t> National</a:t>
            </a:r>
          </a:p>
          <a:p>
            <a:r>
              <a:rPr lang="fr-FR" sz="2000" dirty="0" smtClean="0"/>
              <a:t> régions (îles)</a:t>
            </a:r>
          </a:p>
          <a:p>
            <a:r>
              <a:rPr lang="fr-FR" sz="2000" dirty="0" smtClean="0"/>
              <a:t> Préfecture</a:t>
            </a:r>
          </a:p>
          <a:p>
            <a:r>
              <a:rPr lang="fr-FR" sz="2000" dirty="0" smtClean="0"/>
              <a:t> Milieu de résidence (urbain et rural)</a:t>
            </a:r>
          </a:p>
          <a:p>
            <a:pPr>
              <a:buNone/>
            </a:pPr>
            <a:r>
              <a:rPr lang="fr-FR" sz="2000" dirty="0" smtClean="0"/>
              <a:t>La déségrégation des données dans le SSN se fait aussi selon les principaux variables socio démographiques. </a:t>
            </a:r>
          </a:p>
          <a:p>
            <a:r>
              <a:rPr lang="fr-FR" sz="2000" dirty="0" smtClean="0"/>
              <a:t>par sexe</a:t>
            </a:r>
          </a:p>
          <a:p>
            <a:r>
              <a:rPr lang="fr-FR" sz="2000" dirty="0" smtClean="0"/>
              <a:t> Par âge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p:txBody>
          <a:bodyPr>
            <a:normAutofit/>
          </a:bodyPr>
          <a:lstStyle/>
          <a:p>
            <a:r>
              <a:rPr lang="fr-FR" sz="2000" dirty="0" smtClean="0"/>
              <a:t> Situation matrimoniale</a:t>
            </a:r>
          </a:p>
          <a:p>
            <a:r>
              <a:rPr lang="fr-FR" sz="2000" dirty="0" smtClean="0"/>
              <a:t>Le niveau d’instruction</a:t>
            </a:r>
          </a:p>
          <a:p>
            <a:r>
              <a:rPr lang="fr-FR" sz="2000" dirty="0" smtClean="0"/>
              <a:t> le statut d’emploi</a:t>
            </a:r>
          </a:p>
          <a:p>
            <a:pPr>
              <a:buNone/>
            </a:pPr>
            <a:r>
              <a:rPr lang="fr-FR" sz="2000" dirty="0" smtClean="0"/>
              <a:t>Au niveau sectoriel (Etat des lieux)</a:t>
            </a:r>
          </a:p>
          <a:p>
            <a:pPr>
              <a:buNone/>
            </a:pPr>
            <a:r>
              <a:rPr lang="fr-FR" sz="2000" dirty="0" smtClean="0"/>
              <a:t>Dans le cadre des enquêtes au niveau sectoriel, la déségrégation des données se fait aussi non seulement selon les divisions administratives citées ci-dessus, mais tient compte aussi de certains éléments spécifiques au domaine concerné.</a:t>
            </a:r>
          </a:p>
          <a:p>
            <a:pPr>
              <a:buFont typeface="Wingdings" pitchFamily="2" charset="2"/>
              <a:buChar char="ü"/>
            </a:pPr>
            <a:r>
              <a:rPr lang="fr-FR" sz="2000" dirty="0" smtClean="0"/>
              <a:t> Au niveau de l’éducation la désagrégation se fait selon les CIPR (centre d’inspection pédagogique) installées dans les régions.</a:t>
            </a:r>
          </a:p>
          <a:p>
            <a:pPr>
              <a:buFont typeface="Wingdings" pitchFamily="2" charset="2"/>
              <a:buChar char="ü"/>
            </a:pPr>
            <a:r>
              <a:rPr lang="fr-FR" sz="2000" dirty="0" smtClean="0"/>
              <a:t> Au niveau du Ministère de la santé, la déségrégation des données se </a:t>
            </a:r>
            <a:r>
              <a:rPr lang="fr-FR" sz="2000" dirty="0" smtClean="0"/>
              <a:t>fait </a:t>
            </a:r>
            <a:r>
              <a:rPr lang="fr-FR" sz="2000" dirty="0" smtClean="0"/>
              <a:t>selon les formations sanitaires existantes (Hôpitaux, centres de districts de santé et postes de santé). </a:t>
            </a:r>
          </a:p>
          <a:p>
            <a:pPr>
              <a:buNone/>
            </a:pP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p:txBody>
          <a:bodyPr>
            <a:normAutofit fontScale="92500"/>
          </a:bodyPr>
          <a:lstStyle/>
          <a:p>
            <a:pPr>
              <a:buFont typeface="Wingdings" pitchFamily="2" charset="2"/>
              <a:buChar char="ü"/>
            </a:pPr>
            <a:r>
              <a:rPr lang="fr-FR" sz="2000" dirty="0" smtClean="0"/>
              <a:t> Au niveau de l’agriculture, cette désagrégation se fait selon les centres régionaux de développement économique (CRDE</a:t>
            </a:r>
            <a:r>
              <a:rPr lang="fr-FR" sz="2000" dirty="0" smtClean="0"/>
              <a:t>) mises en place pour </a:t>
            </a:r>
            <a:endParaRPr lang="fr-FR" sz="2000" dirty="0" smtClean="0"/>
          </a:p>
          <a:p>
            <a:pPr>
              <a:buNone/>
            </a:pPr>
            <a:r>
              <a:rPr lang="fr-FR" sz="2000" dirty="0" smtClean="0"/>
              <a:t> les données collectées au niveau des entités sectorielles sont pour la plupart du temps des données administratives.</a:t>
            </a:r>
          </a:p>
          <a:p>
            <a:pPr>
              <a:buNone/>
            </a:pPr>
            <a:r>
              <a:rPr lang="fr-FR" sz="2000" b="1" dirty="0" smtClean="0"/>
              <a:t>Les perspectives</a:t>
            </a:r>
            <a:r>
              <a:rPr lang="fr-FR" sz="2000" dirty="0" smtClean="0"/>
              <a:t>:</a:t>
            </a:r>
          </a:p>
          <a:p>
            <a:pPr>
              <a:buFont typeface="Wingdings" pitchFamily="2" charset="2"/>
              <a:buChar char="ü"/>
            </a:pPr>
            <a:r>
              <a:rPr lang="fr-FR" sz="2000" dirty="0" smtClean="0"/>
              <a:t> en 2015, le Gouvernement Comorien </a:t>
            </a:r>
            <a:r>
              <a:rPr lang="fr-FR" sz="2000" dirty="0" smtClean="0"/>
              <a:t>à travers la loi </a:t>
            </a:r>
            <a:r>
              <a:rPr lang="fr-FR" sz="2000" dirty="0" smtClean="0"/>
              <a:t>portant </a:t>
            </a:r>
            <a:r>
              <a:rPr lang="fr-FR" sz="2000" dirty="0" smtClean="0"/>
              <a:t>décentralisation des activités de l’Etat a crée en plus des divisions administratives existantes les communes (Mairies) au sein des préfectures).</a:t>
            </a:r>
          </a:p>
          <a:p>
            <a:pPr>
              <a:buFont typeface="Wingdings" pitchFamily="2" charset="2"/>
              <a:buChar char="ü"/>
            </a:pPr>
            <a:r>
              <a:rPr lang="fr-FR" sz="2000" dirty="0" smtClean="0"/>
              <a:t> </a:t>
            </a:r>
            <a:r>
              <a:rPr lang="fr-FR" sz="2000" dirty="0" smtClean="0"/>
              <a:t>A partir du prochain recensement ainsi que les prochaines enquêtes nationales, la déségrégation des données se fera aussi selon les communes. C’est l’une des préoccupations du Gouvernement pour apprécier le développement local ou communautaire.</a:t>
            </a:r>
            <a:endParaRPr lang="fr-FR" sz="2000" dirty="0" smtClean="0"/>
          </a:p>
          <a:p>
            <a:pPr>
              <a:buNone/>
            </a:pPr>
            <a:endParaRPr lang="fr-FR" sz="2000" dirty="0" smtClean="0"/>
          </a:p>
          <a:p>
            <a:pPr>
              <a:buNone/>
            </a:pPr>
            <a:r>
              <a:rPr lang="fr-FR" sz="2000" dirty="0" smtClean="0"/>
              <a:t> </a:t>
            </a:r>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Désagrégation des données dans le système statistique national(SSN)</a:t>
            </a:r>
            <a:endParaRPr lang="fr-FR" sz="3200" dirty="0"/>
          </a:p>
        </p:txBody>
      </p:sp>
      <p:sp>
        <p:nvSpPr>
          <p:cNvPr id="3" name="Espace réservé du contenu 2"/>
          <p:cNvSpPr>
            <a:spLocks noGrp="1"/>
          </p:cNvSpPr>
          <p:nvPr>
            <p:ph idx="1"/>
          </p:nvPr>
        </p:nvSpPr>
        <p:spPr/>
        <p:txBody>
          <a:bodyPr>
            <a:normAutofit/>
          </a:bodyPr>
          <a:lstStyle/>
          <a:p>
            <a:pPr>
              <a:buNone/>
            </a:pPr>
            <a:r>
              <a:rPr lang="fr-FR" sz="2000" b="1" dirty="0" smtClean="0"/>
              <a:t>Conclusion</a:t>
            </a:r>
          </a:p>
          <a:p>
            <a:pPr>
              <a:buFont typeface="Wingdings" pitchFamily="2" charset="2"/>
              <a:buChar char="ü"/>
            </a:pPr>
            <a:r>
              <a:rPr lang="fr-FR" sz="2000" dirty="0" smtClean="0"/>
              <a:t>La déségrégation des données dans le SSN se fait actuellement en tenant compte des particularités insulaires et milieu de résidence. Toutefois avec le développement rapide de l’urbanisation, on aura des difficultés dans les dix prochaines années à distinguer milieu urbain et rural. </a:t>
            </a:r>
          </a:p>
          <a:p>
            <a:pPr>
              <a:buFont typeface="Wingdings" pitchFamily="2" charset="2"/>
              <a:buChar char="ü"/>
            </a:pPr>
            <a:r>
              <a:rPr lang="fr-FR" sz="2000" dirty="0" smtClean="0"/>
              <a:t> </a:t>
            </a:r>
            <a:r>
              <a:rPr lang="fr-FR" sz="2000" dirty="0" smtClean="0"/>
              <a:t>Au niveau du pays des efforts sont déployés pour développer les communes qui constitueront les principaux leviers </a:t>
            </a:r>
            <a:r>
              <a:rPr lang="fr-FR" sz="2000" smtClean="0"/>
              <a:t>du développement.  </a:t>
            </a:r>
            <a:endParaRPr lang="fr-FR" sz="20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649</Words>
  <Application>Microsoft Office PowerPoint</Application>
  <PresentationFormat>Affichage à l'écran (4:3)</PresentationFormat>
  <Paragraphs>72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Désagrégation des données dans le système statistique national(SSN)</vt:lpstr>
      <vt:lpstr>Désagrégation des données dans le système statistique national(SSN)</vt:lpstr>
      <vt:lpstr>Désagrégation des données dans le système statistique national(SSN)</vt:lpstr>
      <vt:lpstr>Désagrégation des données dans le système statistique national(SSN)</vt:lpstr>
      <vt:lpstr>Désagrégation des données dans le système statistique national(SSN)</vt:lpstr>
      <vt:lpstr>Désagrégation des données dans le système statistique national(SSN)</vt:lpstr>
      <vt:lpstr>Désagrégation des données dans le système statistique national(SSN)</vt:lpstr>
      <vt:lpstr>Désagrégation des données dans le système statistique national(SSN)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Désagrégation des données dans le système statistique national</dc:title>
  <dc:creator>DJAMAL</dc:creator>
  <cp:lastModifiedBy>DJAMAL</cp:lastModifiedBy>
  <cp:revision>38</cp:revision>
  <dcterms:created xsi:type="dcterms:W3CDTF">2008-09-11T21:06:04Z</dcterms:created>
  <dcterms:modified xsi:type="dcterms:W3CDTF">2008-09-11T21:32:22Z</dcterms:modified>
</cp:coreProperties>
</file>