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277" r:id="rId3"/>
    <p:sldId id="258" r:id="rId4"/>
    <p:sldId id="257" r:id="rId5"/>
    <p:sldId id="259" r:id="rId6"/>
    <p:sldId id="260" r:id="rId7"/>
    <p:sldId id="261" r:id="rId8"/>
    <p:sldId id="276" r:id="rId9"/>
    <p:sldId id="263" r:id="rId10"/>
    <p:sldId id="264" r:id="rId11"/>
    <p:sldId id="265" r:id="rId12"/>
    <p:sldId id="266" r:id="rId13"/>
    <p:sldId id="267" r:id="rId14"/>
    <p:sldId id="269" r:id="rId15"/>
    <p:sldId id="268" r:id="rId16"/>
    <p:sldId id="270" r:id="rId17"/>
    <p:sldId id="271" r:id="rId18"/>
    <p:sldId id="272" r:id="rId19"/>
    <p:sldId id="273" r:id="rId20"/>
    <p:sldId id="274" r:id="rId21"/>
    <p:sldId id="275"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62" autoAdjust="0"/>
    <p:restoredTop sz="82389" autoAdjust="0"/>
  </p:normalViewPr>
  <p:slideViewPr>
    <p:cSldViewPr snapToGrid="0">
      <p:cViewPr>
        <p:scale>
          <a:sx n="66" d="100"/>
          <a:sy n="66" d="100"/>
        </p:scale>
        <p:origin x="3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617A8-D4EA-49C8-8FB6-BB45D77DA206}" type="datetimeFigureOut">
              <a:rPr lang="en-US" smtClean="0"/>
              <a:t>10/25/2017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BB58E-2CBD-4DAA-9679-2DE8E4EAF9FF}" type="slidenum">
              <a:rPr lang="en-US" smtClean="0"/>
              <a:t>‹#›</a:t>
            </a:fld>
            <a:endParaRPr lang="en-US"/>
          </a:p>
        </p:txBody>
      </p:sp>
    </p:spTree>
    <p:extLst>
      <p:ext uri="{BB962C8B-B14F-4D97-AF65-F5344CB8AC3E}">
        <p14:creationId xmlns:p14="http://schemas.microsoft.com/office/powerpoint/2010/main" val="97617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Principes fondamentaux</a:t>
            </a:r>
            <a:r>
              <a:rPr lang="fr-FR" baseline="0" dirty="0" smtClean="0"/>
              <a:t> de la statistique officielles de 1994</a:t>
            </a:r>
          </a:p>
          <a:p>
            <a:r>
              <a:rPr lang="fr-FR" baseline="0" dirty="0" smtClean="0"/>
              <a:t>Charte Africaine de la Statistique de </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4</a:t>
            </a:fld>
            <a:endParaRPr lang="en-US"/>
          </a:p>
        </p:txBody>
      </p:sp>
    </p:spTree>
    <p:extLst>
      <p:ext uri="{BB962C8B-B14F-4D97-AF65-F5344CB8AC3E}">
        <p14:creationId xmlns:p14="http://schemas.microsoft.com/office/powerpoint/2010/main" val="1463273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On entrevoie une demande très accrue des utilisation des données  et informations</a:t>
            </a:r>
            <a:r>
              <a:rPr lang="fr-FR" baseline="0" dirty="0" smtClean="0"/>
              <a:t> désagrégées (16 pays)</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17</a:t>
            </a:fld>
            <a:endParaRPr lang="en-US"/>
          </a:p>
        </p:txBody>
      </p:sp>
    </p:spTree>
    <p:extLst>
      <p:ext uri="{BB962C8B-B14F-4D97-AF65-F5344CB8AC3E}">
        <p14:creationId xmlns:p14="http://schemas.microsoft.com/office/powerpoint/2010/main" val="1526112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Un pays a dit ne pas désagréger les données selon le sexe. </a:t>
            </a:r>
            <a:r>
              <a:rPr lang="fr-FR" baseline="0" dirty="0" smtClean="0"/>
              <a:t> Ceci doit être encore vérifié.</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8</a:t>
            </a:fld>
            <a:endParaRPr lang="en-US"/>
          </a:p>
        </p:txBody>
      </p:sp>
    </p:spTree>
    <p:extLst>
      <p:ext uri="{BB962C8B-B14F-4D97-AF65-F5344CB8AC3E}">
        <p14:creationId xmlns:p14="http://schemas.microsoft.com/office/powerpoint/2010/main" val="182280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Inscrite dans</a:t>
            </a:r>
            <a:r>
              <a:rPr lang="fr-FR" baseline="0" dirty="0" smtClean="0"/>
              <a:t> la loi d’un seul pays</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9</a:t>
            </a:fld>
            <a:endParaRPr lang="en-US"/>
          </a:p>
        </p:txBody>
      </p:sp>
    </p:spTree>
    <p:extLst>
      <p:ext uri="{BB962C8B-B14F-4D97-AF65-F5344CB8AC3E}">
        <p14:creationId xmlns:p14="http://schemas.microsoft.com/office/powerpoint/2010/main" val="416418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Inscrite dans</a:t>
            </a:r>
            <a:r>
              <a:rPr lang="fr-FR" baseline="0" dirty="0" smtClean="0"/>
              <a:t> la loi d’un seul pays</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err="1" smtClean="0"/>
              <a:t>Defis</a:t>
            </a:r>
            <a:r>
              <a:rPr lang="fr-FR" baseline="0" dirty="0" smtClean="0"/>
              <a:t>: </a:t>
            </a:r>
            <a:r>
              <a:rPr lang="fr-FR" dirty="0" smtClean="0"/>
              <a:t>maitrise des concepts sur l’handicap, questionnaire approprié</a:t>
            </a:r>
            <a:endParaRPr lang="en-US" dirty="0" smtClean="0"/>
          </a:p>
          <a:p>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10</a:t>
            </a:fld>
            <a:endParaRPr lang="en-US"/>
          </a:p>
        </p:txBody>
      </p:sp>
    </p:spTree>
    <p:extLst>
      <p:ext uri="{BB962C8B-B14F-4D97-AF65-F5344CB8AC3E}">
        <p14:creationId xmlns:p14="http://schemas.microsoft.com/office/powerpoint/2010/main" val="14730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Inscrite dans</a:t>
            </a:r>
            <a:r>
              <a:rPr lang="fr-FR" baseline="0" dirty="0" smtClean="0"/>
              <a:t> la loi d’un seul pays</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11</a:t>
            </a:fld>
            <a:endParaRPr lang="en-US"/>
          </a:p>
        </p:txBody>
      </p:sp>
    </p:spTree>
    <p:extLst>
      <p:ext uri="{BB962C8B-B14F-4D97-AF65-F5344CB8AC3E}">
        <p14:creationId xmlns:p14="http://schemas.microsoft.com/office/powerpoint/2010/main" val="4074277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Inscrite dans</a:t>
            </a:r>
            <a:r>
              <a:rPr lang="fr-FR" baseline="0" dirty="0" smtClean="0"/>
              <a:t> la loi d’un seul pays</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12</a:t>
            </a:fld>
            <a:endParaRPr lang="en-US"/>
          </a:p>
        </p:txBody>
      </p:sp>
    </p:spTree>
    <p:extLst>
      <p:ext uri="{BB962C8B-B14F-4D97-AF65-F5344CB8AC3E}">
        <p14:creationId xmlns:p14="http://schemas.microsoft.com/office/powerpoint/2010/main" val="3184082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Inscrite dans</a:t>
            </a:r>
            <a:r>
              <a:rPr lang="fr-FR" baseline="0" dirty="0" smtClean="0"/>
              <a:t> la loi d’un seul pays</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13</a:t>
            </a:fld>
            <a:endParaRPr lang="en-US"/>
          </a:p>
        </p:txBody>
      </p:sp>
    </p:spTree>
    <p:extLst>
      <p:ext uri="{BB962C8B-B14F-4D97-AF65-F5344CB8AC3E}">
        <p14:creationId xmlns:p14="http://schemas.microsoft.com/office/powerpoint/2010/main" val="1444887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Inscrite dans</a:t>
            </a:r>
            <a:r>
              <a:rPr lang="fr-FR" baseline="0" dirty="0" smtClean="0"/>
              <a:t> la loi d’un seul pays</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14</a:t>
            </a:fld>
            <a:endParaRPr lang="en-US"/>
          </a:p>
        </p:txBody>
      </p:sp>
    </p:spTree>
    <p:extLst>
      <p:ext uri="{BB962C8B-B14F-4D97-AF65-F5344CB8AC3E}">
        <p14:creationId xmlns:p14="http://schemas.microsoft.com/office/powerpoint/2010/main" val="4118923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Inscrite dans</a:t>
            </a:r>
            <a:r>
              <a:rPr lang="fr-FR" baseline="0" dirty="0" smtClean="0"/>
              <a:t> la loi d’un seul pays</a:t>
            </a:r>
            <a:endParaRPr lang="en-US" dirty="0"/>
          </a:p>
        </p:txBody>
      </p:sp>
      <p:sp>
        <p:nvSpPr>
          <p:cNvPr id="4" name="Slide Number Placeholder 3"/>
          <p:cNvSpPr>
            <a:spLocks noGrp="1"/>
          </p:cNvSpPr>
          <p:nvPr>
            <p:ph type="sldNum" sz="quarter" idx="10"/>
          </p:nvPr>
        </p:nvSpPr>
        <p:spPr/>
        <p:txBody>
          <a:bodyPr/>
          <a:lstStyle/>
          <a:p>
            <a:fld id="{6EEBB58E-2CBD-4DAA-9679-2DE8E4EAF9FF}" type="slidenum">
              <a:rPr lang="en-US" smtClean="0"/>
              <a:t>15</a:t>
            </a:fld>
            <a:endParaRPr lang="en-US"/>
          </a:p>
        </p:txBody>
      </p:sp>
    </p:spTree>
    <p:extLst>
      <p:ext uri="{BB962C8B-B14F-4D97-AF65-F5344CB8AC3E}">
        <p14:creationId xmlns:p14="http://schemas.microsoft.com/office/powerpoint/2010/main" val="3157300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3" y="6251825"/>
            <a:ext cx="3785228" cy="606175"/>
          </a:xfrm>
          <a:prstGeom prst="rect">
            <a:avLst/>
          </a:prstGeom>
        </p:spPr>
      </p:pic>
    </p:spTree>
    <p:extLst>
      <p:ext uri="{BB962C8B-B14F-4D97-AF65-F5344CB8AC3E}">
        <p14:creationId xmlns:p14="http://schemas.microsoft.com/office/powerpoint/2010/main" val="60573773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648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B94E606-5096-4845-8286-73D6AE5F474A}" type="datetimeFigureOut">
              <a:rPr lang="en-US" smtClean="0"/>
              <a:t>10/25/2017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ECA66E9-7620-4AD2-A4DF-3411DBEE1E72}" type="slidenum">
              <a:rPr lang="en-US" smtClean="0"/>
              <a:t>‹#›</a:t>
            </a:fld>
            <a:endParaRPr lang="en-US"/>
          </a:p>
        </p:txBody>
      </p:sp>
    </p:spTree>
    <p:extLst>
      <p:ext uri="{BB962C8B-B14F-4D97-AF65-F5344CB8AC3E}">
        <p14:creationId xmlns:p14="http://schemas.microsoft.com/office/powerpoint/2010/main" val="1568269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81307404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348813744"/>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4020653046"/>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293959727"/>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519810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3235198656"/>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109979542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50820359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4146632982"/>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7995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51024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n-GB"/>
          </a:p>
        </p:txBody>
      </p:sp>
      <p:sp>
        <p:nvSpPr>
          <p:cNvPr id="3" name="Marcador de Posição de Conteú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fld id="{F73DDC80-8DA4-4264-86A2-A45F48031B2B}" type="slidenum">
              <a:rPr lang="en-US" altLang="fr-FR"/>
              <a:pPr/>
              <a:t>‹#›</a:t>
            </a:fld>
            <a:endParaRPr lang="en-US" altLang="fr-FR"/>
          </a:p>
        </p:txBody>
      </p:sp>
    </p:spTree>
    <p:extLst>
      <p:ext uri="{BB962C8B-B14F-4D97-AF65-F5344CB8AC3E}">
        <p14:creationId xmlns:p14="http://schemas.microsoft.com/office/powerpoint/2010/main" val="3759421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B94E606-5096-4845-8286-73D6AE5F474A}" type="datetimeFigureOut">
              <a:rPr lang="en-US" smtClean="0"/>
              <a:t>10/25/2017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ECA66E9-7620-4AD2-A4DF-3411DBEE1E72}" type="slidenum">
              <a:rPr lang="en-US" smtClean="0"/>
              <a:t>‹#›</a:t>
            </a:fld>
            <a:endParaRPr lang="en-US"/>
          </a:p>
        </p:txBody>
      </p:sp>
    </p:spTree>
    <p:extLst>
      <p:ext uri="{BB962C8B-B14F-4D97-AF65-F5344CB8AC3E}">
        <p14:creationId xmlns:p14="http://schemas.microsoft.com/office/powerpoint/2010/main" val="387077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384582274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58868025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17209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68033458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306641752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118713295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318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941063" y="6334396"/>
            <a:ext cx="3188050" cy="510542"/>
          </a:xfrm>
          <a:prstGeom prst="rect">
            <a:avLst/>
          </a:prstGeom>
        </p:spPr>
      </p:pic>
    </p:spTree>
    <p:extLst>
      <p:ext uri="{BB962C8B-B14F-4D97-AF65-F5344CB8AC3E}">
        <p14:creationId xmlns:p14="http://schemas.microsoft.com/office/powerpoint/2010/main" val="3390621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9523574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endParaRPr lang="en-US"/>
          </a:p>
        </p:txBody>
      </p:sp>
      <p:sp>
        <p:nvSpPr>
          <p:cNvPr id="6" name="Rectangle 1"/>
          <p:cNvSpPr>
            <a:spLocks/>
          </p:cNvSpPr>
          <p:nvPr/>
        </p:nvSpPr>
        <p:spPr bwMode="auto">
          <a:xfrm>
            <a:off x="-108520" y="-83567"/>
            <a:ext cx="12300520" cy="6941567"/>
          </a:xfrm>
          <a:prstGeom prst="rect">
            <a:avLst/>
          </a:prstGeom>
          <a:solidFill>
            <a:srgbClr val="0B5784"/>
          </a:solid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7" name="Rectangle 3"/>
          <p:cNvSpPr>
            <a:spLocks/>
          </p:cNvSpPr>
          <p:nvPr/>
        </p:nvSpPr>
        <p:spPr bwMode="auto">
          <a:xfrm>
            <a:off x="8650450" y="309575"/>
            <a:ext cx="977889"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CEA</a:t>
            </a:r>
          </a:p>
        </p:txBody>
      </p:sp>
      <p:sp>
        <p:nvSpPr>
          <p:cNvPr id="8" name="Rectangle 4" descr="image2.png"/>
          <p:cNvSpPr>
            <a:spLocks/>
          </p:cNvSpPr>
          <p:nvPr/>
        </p:nvSpPr>
        <p:spPr bwMode="auto">
          <a:xfrm>
            <a:off x="7507288" y="284163"/>
            <a:ext cx="741634" cy="466323"/>
          </a:xfrm>
          <a:prstGeom prst="rect">
            <a:avLst/>
          </a:prstGeom>
          <a:blipFill dpi="0" rotWithShape="0">
            <a:blip r:embed="rId2"/>
            <a:srcRect/>
            <a:stretch>
              <a:fillRect/>
            </a:stretch>
          </a:blip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9" name="Rectangle 5"/>
          <p:cNvSpPr txBox="1">
            <a:spLocks noChangeArrowheads="1"/>
          </p:cNvSpPr>
          <p:nvPr/>
        </p:nvSpPr>
        <p:spPr bwMode="white">
          <a:xfrm>
            <a:off x="6086790" y="1255741"/>
            <a:ext cx="6105210" cy="2498934"/>
          </a:xfrm>
          <a:prstGeom prst="rect">
            <a:avLst/>
          </a:prstGeom>
          <a:noFill/>
        </p:spPr>
        <p:txBody>
          <a:bodyPr vert="horz" wrap="square" lIns="0" tIns="0" rIns="0" bIns="0" rtlCol="0" anchor="b">
            <a:noAutofit/>
          </a:bodyPr>
          <a:lstStyle>
            <a:lvl1pPr algn="ctr" defTabSz="457200" rtl="0" eaLnBrk="1" latinLnBrk="0" hangingPunct="1">
              <a:lnSpc>
                <a:spcPct val="100000"/>
              </a:lnSpc>
              <a:spcBef>
                <a:spcPct val="0"/>
              </a:spcBef>
              <a:buNone/>
              <a:defRPr sz="3400" b="1" kern="1200" baseline="0">
                <a:solidFill>
                  <a:schemeClr val="tx1"/>
                </a:solidFill>
                <a:latin typeface="+mj-lt"/>
                <a:ea typeface="+mj-ea"/>
                <a:cs typeface="Arial"/>
              </a:defRPr>
            </a:lvl1pPr>
          </a:lstStyle>
          <a:p>
            <a:pPr indent="12700">
              <a:lnSpc>
                <a:spcPct val="104000"/>
              </a:lnSpc>
            </a:pPr>
            <a:r>
              <a:rPr lang="fr-FR" altLang="fr-FR" sz="32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Aperçu du résultat de l'enquête d'auto-évaluation sur les pratiques et les défis sur la désagrégation des données des indicateurs des ODD</a:t>
            </a:r>
            <a:endParaRPr lang="en-US" altLang="fr-FR" sz="3200"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endParaRPr>
          </a:p>
        </p:txBody>
      </p:sp>
      <p:sp>
        <p:nvSpPr>
          <p:cNvPr id="10" name="Rectangle 6"/>
          <p:cNvSpPr>
            <a:spLocks/>
          </p:cNvSpPr>
          <p:nvPr/>
        </p:nvSpPr>
        <p:spPr bwMode="auto">
          <a:xfrm>
            <a:off x="6041740" y="5257569"/>
            <a:ext cx="4938750" cy="5360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spcBef>
                <a:spcPts val="100"/>
              </a:spcBef>
            </a:pPr>
            <a:r>
              <a:rPr lang="en-US" altLang="fr-FR" sz="1700" dirty="0" smtClean="0">
                <a:solidFill>
                  <a:srgbClr val="FFFFFF"/>
                </a:solidFill>
                <a:latin typeface="Lato" panose="020F0502020204030203" pitchFamily="34" charset="0"/>
                <a:sym typeface="Lato" panose="020F0502020204030203" pitchFamily="34" charset="0"/>
              </a:rPr>
              <a:t>Léandre </a:t>
            </a:r>
            <a:r>
              <a:rPr lang="en-US" altLang="fr-FR" sz="1700" dirty="0" err="1" smtClean="0">
                <a:solidFill>
                  <a:srgbClr val="FFFFFF"/>
                </a:solidFill>
                <a:latin typeface="Lato" panose="020F0502020204030203" pitchFamily="34" charset="0"/>
                <a:sym typeface="Lato" panose="020F0502020204030203" pitchFamily="34" charset="0"/>
              </a:rPr>
              <a:t>Ngogang</a:t>
            </a:r>
            <a:r>
              <a:rPr lang="en-US" altLang="fr-FR" sz="1700" dirty="0" smtClean="0">
                <a:solidFill>
                  <a:srgbClr val="FFFFFF"/>
                </a:solidFill>
                <a:latin typeface="Lato" panose="020F0502020204030203" pitchFamily="34" charset="0"/>
                <a:sym typeface="Lato" panose="020F0502020204030203" pitchFamily="34" charset="0"/>
              </a:rPr>
              <a:t> </a:t>
            </a:r>
          </a:p>
          <a:p>
            <a:pPr algn="ctr" eaLnBrk="1">
              <a:spcBef>
                <a:spcPts val="100"/>
              </a:spcBef>
            </a:pPr>
            <a:r>
              <a:rPr lang="en-GB" altLang="fr-FR" sz="1700" dirty="0" smtClean="0">
                <a:solidFill>
                  <a:srgbClr val="FFFFFF"/>
                </a:solidFill>
                <a:latin typeface="Lato" panose="020F0502020204030203" pitchFamily="34" charset="0"/>
                <a:sym typeface="Lato" panose="020F0502020204030203" pitchFamily="34" charset="0"/>
              </a:rPr>
              <a:t>African Centre for Statistics</a:t>
            </a:r>
            <a:endParaRPr lang="en-US" altLang="fr-FR" sz="1700" dirty="0">
              <a:solidFill>
                <a:srgbClr val="FFFFFF"/>
              </a:solidFill>
              <a:latin typeface="Lato" panose="020F0502020204030203" pitchFamily="34" charset="0"/>
              <a:sym typeface="Lato" panose="020F0502020204030203" pitchFamily="34" charset="0"/>
            </a:endParaRPr>
          </a:p>
        </p:txBody>
      </p:sp>
      <p:sp>
        <p:nvSpPr>
          <p:cNvPr id="11" name="Rectangle 7"/>
          <p:cNvSpPr>
            <a:spLocks/>
          </p:cNvSpPr>
          <p:nvPr/>
        </p:nvSpPr>
        <p:spPr bwMode="auto">
          <a:xfrm>
            <a:off x="4515420" y="6478542"/>
            <a:ext cx="515783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0" tIns="0" rIns="0" bIns="0">
            <a:spAutoFit/>
          </a:bodyPr>
          <a:lstStyle>
            <a:lvl1pPr marL="187325" indent="3619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en-US" altLang="fr-FR" sz="1700" b="1" dirty="0" err="1" smtClean="0">
                <a:solidFill>
                  <a:srgbClr val="FFFFFF"/>
                </a:solidFill>
                <a:latin typeface="Lato" panose="020F0502020204030203" pitchFamily="34" charset="0"/>
                <a:sym typeface="Lato" panose="020F0502020204030203" pitchFamily="34" charset="0"/>
              </a:rPr>
              <a:t>Mahé</a:t>
            </a:r>
            <a:r>
              <a:rPr lang="en-US" altLang="fr-FR" sz="1700" b="1" dirty="0" smtClean="0">
                <a:solidFill>
                  <a:srgbClr val="FFFFFF"/>
                </a:solidFill>
                <a:latin typeface="Lato" panose="020F0502020204030203" pitchFamily="34" charset="0"/>
                <a:sym typeface="Lato" panose="020F0502020204030203" pitchFamily="34" charset="0"/>
              </a:rPr>
              <a:t>, Seychelles</a:t>
            </a:r>
            <a:r>
              <a:rPr lang="en-US" altLang="fr-FR" sz="1700" b="1" dirty="0" smtClean="0">
                <a:solidFill>
                  <a:srgbClr val="FFFFFF"/>
                </a:solidFill>
                <a:latin typeface="Lato" panose="020F0502020204030203" pitchFamily="34" charset="0"/>
                <a:sym typeface="Lato" panose="020F0502020204030203" pitchFamily="34" charset="0"/>
              </a:rPr>
              <a:t>, 25 </a:t>
            </a:r>
            <a:r>
              <a:rPr lang="en-US" altLang="fr-FR" sz="1700" b="1" dirty="0" err="1" smtClean="0">
                <a:solidFill>
                  <a:srgbClr val="FFFFFF"/>
                </a:solidFill>
                <a:latin typeface="Lato" panose="020F0502020204030203" pitchFamily="34" charset="0"/>
                <a:sym typeface="Lato" panose="020F0502020204030203" pitchFamily="34" charset="0"/>
              </a:rPr>
              <a:t>octobre</a:t>
            </a:r>
            <a:r>
              <a:rPr lang="en-US" altLang="fr-FR" sz="1700" b="1" dirty="0" smtClean="0">
                <a:solidFill>
                  <a:srgbClr val="FFFFFF"/>
                </a:solidFill>
                <a:latin typeface="Lato" panose="020F0502020204030203" pitchFamily="34" charset="0"/>
                <a:sym typeface="Lato" panose="020F0502020204030203" pitchFamily="34" charset="0"/>
              </a:rPr>
              <a:t> </a:t>
            </a:r>
            <a:r>
              <a:rPr lang="en-US" altLang="fr-FR" sz="1700" b="1" dirty="0" smtClean="0">
                <a:solidFill>
                  <a:srgbClr val="FFFFFF"/>
                </a:solidFill>
                <a:latin typeface="Lato" panose="020F0502020204030203" pitchFamily="34" charset="0"/>
                <a:sym typeface="Lato" panose="020F0502020204030203" pitchFamily="34" charset="0"/>
              </a:rPr>
              <a:t>2017</a:t>
            </a:r>
            <a:endParaRPr lang="en-US" altLang="fr-FR" sz="1700" b="1" dirty="0">
              <a:solidFill>
                <a:srgbClr val="FFFFFF"/>
              </a:solidFill>
              <a:latin typeface="Lato" panose="020F0502020204030203" pitchFamily="34" charset="0"/>
              <a:sym typeface="Lato" panose="020F0502020204030203" pitchFamily="34" charset="0"/>
            </a:endParaRPr>
          </a:p>
        </p:txBody>
      </p:sp>
      <p:sp>
        <p:nvSpPr>
          <p:cNvPr id="12" name="AutoShape 8"/>
          <p:cNvSpPr>
            <a:spLocks/>
          </p:cNvSpPr>
          <p:nvPr/>
        </p:nvSpPr>
        <p:spPr bwMode="auto">
          <a:xfrm>
            <a:off x="663575" y="3273425"/>
            <a:ext cx="4827813" cy="49885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3" name="AutoShape 9"/>
          <p:cNvSpPr>
            <a:spLocks/>
          </p:cNvSpPr>
          <p:nvPr/>
        </p:nvSpPr>
        <p:spPr bwMode="auto">
          <a:xfrm>
            <a:off x="1004887" y="3889375"/>
            <a:ext cx="3484243" cy="49885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4" name="AutoShape 10"/>
          <p:cNvSpPr>
            <a:spLocks/>
          </p:cNvSpPr>
          <p:nvPr/>
        </p:nvSpPr>
        <p:spPr bwMode="auto">
          <a:xfrm>
            <a:off x="1166813" y="4567239"/>
            <a:ext cx="3634213" cy="49730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5" name="AutoShape 11"/>
          <p:cNvSpPr>
            <a:spLocks/>
          </p:cNvSpPr>
          <p:nvPr/>
        </p:nvSpPr>
        <p:spPr bwMode="auto">
          <a:xfrm>
            <a:off x="1166813" y="5253039"/>
            <a:ext cx="2771369" cy="49730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6" name="AutoShape 12"/>
          <p:cNvSpPr>
            <a:spLocks/>
          </p:cNvSpPr>
          <p:nvPr/>
        </p:nvSpPr>
        <p:spPr bwMode="auto">
          <a:xfrm>
            <a:off x="1411288" y="5922963"/>
            <a:ext cx="1910581" cy="49885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7" name="AutoShape 13"/>
          <p:cNvSpPr>
            <a:spLocks/>
          </p:cNvSpPr>
          <p:nvPr/>
        </p:nvSpPr>
        <p:spPr bwMode="auto">
          <a:xfrm>
            <a:off x="-1" y="0"/>
            <a:ext cx="1300429" cy="48491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8" name="AutoShape 14"/>
          <p:cNvSpPr>
            <a:spLocks/>
          </p:cNvSpPr>
          <p:nvPr/>
        </p:nvSpPr>
        <p:spPr bwMode="auto">
          <a:xfrm>
            <a:off x="1519238" y="6546851"/>
            <a:ext cx="1023085" cy="30210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9" name="AutoShape 15"/>
          <p:cNvSpPr>
            <a:spLocks/>
          </p:cNvSpPr>
          <p:nvPr/>
        </p:nvSpPr>
        <p:spPr bwMode="auto">
          <a:xfrm>
            <a:off x="0" y="573089"/>
            <a:ext cx="1988648" cy="49730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0" name="AutoShape 16"/>
          <p:cNvSpPr>
            <a:spLocks/>
          </p:cNvSpPr>
          <p:nvPr/>
        </p:nvSpPr>
        <p:spPr bwMode="auto">
          <a:xfrm>
            <a:off x="-1" y="1238250"/>
            <a:ext cx="3969079" cy="497309"/>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1" name="AutoShape 17"/>
          <p:cNvSpPr>
            <a:spLocks/>
          </p:cNvSpPr>
          <p:nvPr/>
        </p:nvSpPr>
        <p:spPr bwMode="auto">
          <a:xfrm>
            <a:off x="0" y="1871639"/>
            <a:ext cx="4441588" cy="49730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2" name="AutoShape 18"/>
          <p:cNvSpPr>
            <a:spLocks/>
          </p:cNvSpPr>
          <p:nvPr/>
        </p:nvSpPr>
        <p:spPr bwMode="auto">
          <a:xfrm>
            <a:off x="0" y="2600325"/>
            <a:ext cx="5978270" cy="49885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3" name="Rectangle 19"/>
          <p:cNvSpPr>
            <a:spLocks/>
          </p:cNvSpPr>
          <p:nvPr/>
        </p:nvSpPr>
        <p:spPr bwMode="auto">
          <a:xfrm>
            <a:off x="4602163" y="4374878"/>
            <a:ext cx="6800026"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45720" rIns="45720">
            <a:spAutoFit/>
          </a:bodyPr>
          <a:lstStyle>
            <a:lvl1pPr indent="3873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en-US" altLang="fr-FR" sz="1900" b="1" dirty="0" smtClean="0">
                <a:solidFill>
                  <a:srgbClr val="FFC000"/>
                </a:solidFill>
                <a:latin typeface="Lato" panose="020F0502020204030203" pitchFamily="34" charset="0"/>
                <a:sym typeface="Lato" panose="020F0502020204030203" pitchFamily="34" charset="0"/>
              </a:rPr>
              <a:t>Atelier sous regional </a:t>
            </a:r>
            <a:r>
              <a:rPr lang="en-US" altLang="fr-FR" sz="1900" b="1" dirty="0" err="1" smtClean="0">
                <a:solidFill>
                  <a:srgbClr val="FFC000"/>
                </a:solidFill>
                <a:latin typeface="Lato" panose="020F0502020204030203" pitchFamily="34" charset="0"/>
                <a:sym typeface="Lato" panose="020F0502020204030203" pitchFamily="34" charset="0"/>
              </a:rPr>
              <a:t>sur</a:t>
            </a:r>
            <a:r>
              <a:rPr lang="en-US" altLang="fr-FR" sz="1900" b="1" dirty="0" smtClean="0">
                <a:solidFill>
                  <a:srgbClr val="FFC000"/>
                </a:solidFill>
                <a:latin typeface="Lato" panose="020F0502020204030203" pitchFamily="34" charset="0"/>
                <a:sym typeface="Lato" panose="020F0502020204030203" pitchFamily="34" charset="0"/>
              </a:rPr>
              <a:t> la </a:t>
            </a:r>
            <a:r>
              <a:rPr lang="en-US" altLang="fr-FR" sz="1900" b="1" dirty="0" err="1" smtClean="0">
                <a:solidFill>
                  <a:srgbClr val="FFC000"/>
                </a:solidFill>
                <a:latin typeface="Lato" panose="020F0502020204030203" pitchFamily="34" charset="0"/>
                <a:sym typeface="Lato" panose="020F0502020204030203" pitchFamily="34" charset="0"/>
              </a:rPr>
              <a:t>désagrégation</a:t>
            </a:r>
            <a:r>
              <a:rPr lang="en-US" altLang="fr-FR" sz="1900" b="1" dirty="0" smtClean="0">
                <a:solidFill>
                  <a:srgbClr val="FFC000"/>
                </a:solidFill>
                <a:latin typeface="Lato" panose="020F0502020204030203" pitchFamily="34" charset="0"/>
                <a:sym typeface="Lato" panose="020F0502020204030203" pitchFamily="34" charset="0"/>
              </a:rPr>
              <a:t> des </a:t>
            </a:r>
            <a:r>
              <a:rPr lang="en-US" altLang="fr-FR" sz="1900" b="1" dirty="0" err="1" smtClean="0">
                <a:solidFill>
                  <a:srgbClr val="FFC000"/>
                </a:solidFill>
                <a:latin typeface="Lato" panose="020F0502020204030203" pitchFamily="34" charset="0"/>
                <a:sym typeface="Lato" panose="020F0502020204030203" pitchFamily="34" charset="0"/>
              </a:rPr>
              <a:t>données</a:t>
            </a:r>
            <a:endParaRPr lang="en-US" altLang="fr-FR" sz="1900" b="1" dirty="0">
              <a:solidFill>
                <a:srgbClr val="FFC000"/>
              </a:solidFill>
              <a:latin typeface="Lato" panose="020F0502020204030203" pitchFamily="34" charset="0"/>
              <a:sym typeface="Lato" panose="020F0502020204030203" pitchFamily="34" charset="0"/>
            </a:endParaRPr>
          </a:p>
        </p:txBody>
      </p:sp>
    </p:spTree>
    <p:extLst>
      <p:ext uri="{BB962C8B-B14F-4D97-AF65-F5344CB8AC3E}">
        <p14:creationId xmlns:p14="http://schemas.microsoft.com/office/powerpoint/2010/main" val="212155072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le statut d’handicap</a:t>
            </a:r>
            <a:endParaRPr lang="en-US" dirty="0"/>
          </a:p>
        </p:txBody>
      </p:sp>
      <p:sp>
        <p:nvSpPr>
          <p:cNvPr id="3" name="Content Placeholder 2"/>
          <p:cNvSpPr>
            <a:spLocks noGrp="1"/>
          </p:cNvSpPr>
          <p:nvPr>
            <p:ph sz="quarter" idx="10"/>
          </p:nvPr>
        </p:nvSpPr>
        <p:spPr>
          <a:xfrm>
            <a:off x="3352800" y="970671"/>
            <a:ext cx="8839200" cy="5662245"/>
          </a:xfrm>
        </p:spPr>
        <p:txBody>
          <a:bodyPr>
            <a:noAutofit/>
          </a:bodyPr>
          <a:lstStyle/>
          <a:p>
            <a:r>
              <a:rPr lang="fr-FR" sz="2200" dirty="0" smtClean="0"/>
              <a:t>Catégorie de désagrégation </a:t>
            </a:r>
            <a:r>
              <a:rPr lang="fr-FR" sz="2200" b="1" i="1" dirty="0" smtClean="0"/>
              <a:t>prise de plus en plus en compte </a:t>
            </a:r>
            <a:r>
              <a:rPr lang="fr-FR" sz="2200" dirty="0" smtClean="0"/>
              <a:t>dans les pays: les données sont systématiquement désagrégées et diffusées chaque fois que c’est possible dans 10 pays</a:t>
            </a:r>
          </a:p>
          <a:p>
            <a:r>
              <a:rPr lang="fr-FR" sz="2200" dirty="0" smtClean="0"/>
              <a:t>Ce n’est </a:t>
            </a:r>
            <a:r>
              <a:rPr lang="fr-FR" sz="2200" b="1" i="1" dirty="0" smtClean="0"/>
              <a:t>pas une obligation légale </a:t>
            </a:r>
            <a:r>
              <a:rPr lang="fr-FR" sz="2200" dirty="0" smtClean="0"/>
              <a:t>et il n’y a </a:t>
            </a:r>
            <a:r>
              <a:rPr lang="fr-FR" sz="2200" b="1" i="1" dirty="0" smtClean="0"/>
              <a:t>pas de restriction légale</a:t>
            </a:r>
            <a:r>
              <a:rPr lang="fr-FR" sz="2200" dirty="0" smtClean="0"/>
              <a:t> à le faire</a:t>
            </a:r>
          </a:p>
          <a:p>
            <a:r>
              <a:rPr lang="fr-FR" sz="2200" dirty="0" smtClean="0"/>
              <a:t>Ce n’est </a:t>
            </a:r>
            <a:r>
              <a:rPr lang="fr-FR" sz="2200" b="1" dirty="0" smtClean="0"/>
              <a:t>perçu comme domaine prioritaire </a:t>
            </a:r>
            <a:r>
              <a:rPr lang="fr-FR" sz="2200" dirty="0" smtClean="0"/>
              <a:t>que</a:t>
            </a:r>
            <a:r>
              <a:rPr lang="fr-FR" sz="2200" b="1" dirty="0" smtClean="0"/>
              <a:t> </a:t>
            </a:r>
            <a:r>
              <a:rPr lang="fr-FR" sz="2200" dirty="0" smtClean="0"/>
              <a:t>dans seulement 6 pays: cependant, </a:t>
            </a:r>
            <a:r>
              <a:rPr lang="fr-FR" sz="2200" b="1" i="1" dirty="0" smtClean="0"/>
              <a:t>peu</a:t>
            </a:r>
            <a:r>
              <a:rPr lang="fr-FR" sz="2200" dirty="0" smtClean="0"/>
              <a:t> de pays sont </a:t>
            </a:r>
            <a:r>
              <a:rPr lang="fr-FR" sz="2200" b="1" i="1" dirty="0" smtClean="0"/>
              <a:t>enclin à effectuer des désagrégation supplémentaire</a:t>
            </a:r>
            <a:r>
              <a:rPr lang="fr-FR" sz="2200" dirty="0" smtClean="0"/>
              <a:t> dans ce domaine</a:t>
            </a:r>
          </a:p>
          <a:p>
            <a:r>
              <a:rPr lang="fr-FR" sz="2200" dirty="0" smtClean="0"/>
              <a:t>Dans </a:t>
            </a:r>
            <a:r>
              <a:rPr lang="fr-FR" sz="2200" b="1" i="1" dirty="0" smtClean="0"/>
              <a:t>seulement</a:t>
            </a:r>
            <a:r>
              <a:rPr lang="fr-FR" sz="2200" dirty="0" smtClean="0"/>
              <a:t> 4 pays, il est envisagé d’effectuer la désagrégation supplémentaire selon le statut d’handicap pour de nouvelles et existantes sources de données </a:t>
            </a:r>
          </a:p>
          <a:p>
            <a:r>
              <a:rPr lang="fr-FR" sz="2200" dirty="0" smtClean="0"/>
              <a:t>Sources systématiquement utilisées sont les recensements de la population et certaines enquêtes auprès des ménages (EDS, MICS) et des enquêtes spécifiques sur l’handicap. Les sources administratives ne sont pas généralement utilisées</a:t>
            </a:r>
            <a:endParaRPr lang="en-US" sz="2200" dirty="0"/>
          </a:p>
        </p:txBody>
      </p:sp>
      <p:sp>
        <p:nvSpPr>
          <p:cNvPr id="4" name="AutoShape 2" descr="Résultat de recherche d'images pour &quot;symbole a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2" name="Picture 2" descr="Résultat de recherche d'images pour &quot;symbole handicap&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5624"/>
            <a:ext cx="33528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748122"/>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la race ou l’ethnie</a:t>
            </a:r>
            <a:endParaRPr lang="en-US" dirty="0"/>
          </a:p>
        </p:txBody>
      </p:sp>
      <p:sp>
        <p:nvSpPr>
          <p:cNvPr id="3" name="Content Placeholder 2"/>
          <p:cNvSpPr>
            <a:spLocks noGrp="1"/>
          </p:cNvSpPr>
          <p:nvPr>
            <p:ph sz="quarter" idx="10"/>
          </p:nvPr>
        </p:nvSpPr>
        <p:spPr>
          <a:xfrm>
            <a:off x="3352800" y="1192578"/>
            <a:ext cx="8839200" cy="5032375"/>
          </a:xfrm>
        </p:spPr>
        <p:txBody>
          <a:bodyPr>
            <a:normAutofit fontScale="85000" lnSpcReduction="10000"/>
          </a:bodyPr>
          <a:lstStyle/>
          <a:p>
            <a:r>
              <a:rPr lang="fr-FR" dirty="0" smtClean="0"/>
              <a:t>Catégorie de désagrégation </a:t>
            </a:r>
            <a:r>
              <a:rPr lang="fr-FR" b="1" i="1" dirty="0" smtClean="0"/>
              <a:t>souvent problématique</a:t>
            </a:r>
            <a:r>
              <a:rPr lang="fr-FR" dirty="0" smtClean="0"/>
              <a:t> car pouvant contribuer à des tensions et problèmes sociaux et ethniques</a:t>
            </a:r>
            <a:r>
              <a:rPr lang="fr-FR" b="1" i="1" dirty="0" smtClean="0"/>
              <a:t>.</a:t>
            </a:r>
          </a:p>
          <a:p>
            <a:r>
              <a:rPr lang="fr-FR" b="1" i="1" dirty="0" smtClean="0"/>
              <a:t>Seulement </a:t>
            </a:r>
            <a:r>
              <a:rPr lang="fr-FR" dirty="0" smtClean="0"/>
              <a:t>4 pays produisent ces données et 3 </a:t>
            </a:r>
            <a:r>
              <a:rPr lang="fr-FR" dirty="0" smtClean="0"/>
              <a:t>les diffuse.</a:t>
            </a:r>
            <a:endParaRPr lang="fr-FR" dirty="0" smtClean="0"/>
          </a:p>
          <a:p>
            <a:r>
              <a:rPr lang="fr-FR" dirty="0" smtClean="0"/>
              <a:t>Ce n’est </a:t>
            </a:r>
            <a:r>
              <a:rPr lang="fr-FR" b="1" i="1" dirty="0" smtClean="0"/>
              <a:t>pas une obligation légale </a:t>
            </a:r>
            <a:r>
              <a:rPr lang="fr-FR" dirty="0" smtClean="0"/>
              <a:t>et il n’y a </a:t>
            </a:r>
            <a:r>
              <a:rPr lang="fr-FR" b="1" i="1" dirty="0" smtClean="0"/>
              <a:t>pas non plus de restriction légale</a:t>
            </a:r>
            <a:r>
              <a:rPr lang="fr-FR" dirty="0" smtClean="0"/>
              <a:t> de ne pas le </a:t>
            </a:r>
            <a:r>
              <a:rPr lang="fr-FR" dirty="0" smtClean="0"/>
              <a:t>faire (Sauf dans 3 pays)</a:t>
            </a:r>
            <a:endParaRPr lang="fr-FR" dirty="0" smtClean="0"/>
          </a:p>
          <a:p>
            <a:r>
              <a:rPr lang="fr-FR" dirty="0" smtClean="0"/>
              <a:t>Ce n’est </a:t>
            </a:r>
            <a:r>
              <a:rPr lang="fr-FR" b="1" dirty="0" smtClean="0"/>
              <a:t>pas perçu comme domaine prioritaire </a:t>
            </a:r>
            <a:r>
              <a:rPr lang="fr-FR" dirty="0"/>
              <a:t>(</a:t>
            </a:r>
            <a:r>
              <a:rPr lang="fr-FR" dirty="0" smtClean="0"/>
              <a:t>seulement 2 pays) et les pays </a:t>
            </a:r>
            <a:r>
              <a:rPr lang="fr-FR" b="1" i="1" dirty="0" smtClean="0"/>
              <a:t>n’envisagent pas</a:t>
            </a:r>
            <a:r>
              <a:rPr lang="fr-FR" dirty="0" smtClean="0"/>
              <a:t> effectuer des désagrégation supplémentaire dans ce domaine</a:t>
            </a:r>
          </a:p>
          <a:p>
            <a:r>
              <a:rPr lang="fr-FR" dirty="0" smtClean="0"/>
              <a:t>Lorsque c’est fait, les sources systématiquement utilisées sont les recensements de la population et certaines enquêtes auprès des ménages (EDS, MICS)</a:t>
            </a:r>
            <a:endParaRPr lang="en-US" dirty="0"/>
          </a:p>
        </p:txBody>
      </p:sp>
      <p:sp>
        <p:nvSpPr>
          <p:cNvPr id="4" name="AutoShape 2" descr="Résultat de recherche d'images pour &quot;symbole a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6" name="Picture 2" descr="Résultat de recherche d'images pour &quot;symbole origine ethnique&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5624"/>
            <a:ext cx="3146426" cy="3146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40695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le revenu</a:t>
            </a:r>
            <a:endParaRPr lang="en-US" dirty="0"/>
          </a:p>
        </p:txBody>
      </p:sp>
      <p:sp>
        <p:nvSpPr>
          <p:cNvPr id="3" name="Content Placeholder 2"/>
          <p:cNvSpPr>
            <a:spLocks noGrp="1"/>
          </p:cNvSpPr>
          <p:nvPr>
            <p:ph sz="quarter" idx="10"/>
          </p:nvPr>
        </p:nvSpPr>
        <p:spPr>
          <a:xfrm>
            <a:off x="3352800" y="1136307"/>
            <a:ext cx="8839200" cy="5032375"/>
          </a:xfrm>
        </p:spPr>
        <p:txBody>
          <a:bodyPr>
            <a:normAutofit fontScale="77500" lnSpcReduction="20000"/>
          </a:bodyPr>
          <a:lstStyle/>
          <a:p>
            <a:r>
              <a:rPr lang="fr-FR" dirty="0" smtClean="0"/>
              <a:t>Catégorie de désagrégation bien spécifique implémentée dans l’essentiel des pays (14 produisent des données désagrégées et 11 les diffusent)</a:t>
            </a:r>
          </a:p>
          <a:p>
            <a:r>
              <a:rPr lang="fr-FR" dirty="0" smtClean="0"/>
              <a:t>Ce n’est </a:t>
            </a:r>
            <a:r>
              <a:rPr lang="fr-FR" b="1" i="1" dirty="0" smtClean="0"/>
              <a:t>pas une obligation légale </a:t>
            </a:r>
            <a:r>
              <a:rPr lang="fr-FR" dirty="0" smtClean="0"/>
              <a:t>et il n’y a </a:t>
            </a:r>
            <a:r>
              <a:rPr lang="fr-FR" b="1" i="1" dirty="0" smtClean="0"/>
              <a:t>pas de restriction légale</a:t>
            </a:r>
            <a:r>
              <a:rPr lang="fr-FR" dirty="0" smtClean="0"/>
              <a:t> à le faire</a:t>
            </a:r>
          </a:p>
          <a:p>
            <a:r>
              <a:rPr lang="fr-FR" dirty="0" smtClean="0"/>
              <a:t>Ce n’est </a:t>
            </a:r>
            <a:r>
              <a:rPr lang="fr-FR" b="1" dirty="0" smtClean="0"/>
              <a:t>perçu comme domaine prioritaire </a:t>
            </a:r>
            <a:r>
              <a:rPr lang="fr-FR" dirty="0" smtClean="0"/>
              <a:t>que dans 7 pays seulement</a:t>
            </a:r>
          </a:p>
          <a:p>
            <a:r>
              <a:rPr lang="fr-FR" b="1" i="1" dirty="0" smtClean="0"/>
              <a:t>Seulement</a:t>
            </a:r>
            <a:r>
              <a:rPr lang="fr-FR" dirty="0" smtClean="0"/>
              <a:t> 5 pays envisagent d’effectuer la désagrégation supplémentaire selon le revenu pour de nouvelles et existantes sources de données </a:t>
            </a:r>
          </a:p>
          <a:p>
            <a:r>
              <a:rPr lang="fr-FR" dirty="0" smtClean="0"/>
              <a:t>Sources systématiquement utilisées sont les enquêtes sur le niveau de vie. Dans certaines enquêtes comme MICS et EDS, on simule cet indicateur avec le niveau de vie</a:t>
            </a:r>
          </a:p>
          <a:p>
            <a:r>
              <a:rPr lang="fr-FR" dirty="0" smtClean="0"/>
              <a:t>Tranches: tranches de revenu, quintiles de revenu, niveau de </a:t>
            </a:r>
            <a:r>
              <a:rPr lang="fr-FR" dirty="0" smtClean="0"/>
              <a:t>vie</a:t>
            </a:r>
          </a:p>
          <a:p>
            <a:r>
              <a:rPr lang="fr-FR" dirty="0" smtClean="0"/>
              <a:t>Défis: qualité des données, </a:t>
            </a:r>
            <a:endParaRPr lang="en-US" dirty="0"/>
          </a:p>
        </p:txBody>
      </p:sp>
      <p:sp>
        <p:nvSpPr>
          <p:cNvPr id="4" name="AutoShape 2" descr="Résultat de recherche d'images pour &quot;symbole a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5624"/>
            <a:ext cx="3032085" cy="3241676"/>
          </a:xfrm>
          <a:prstGeom prst="rect">
            <a:avLst/>
          </a:prstGeom>
        </p:spPr>
      </p:pic>
    </p:spTree>
    <p:extLst>
      <p:ext uri="{BB962C8B-B14F-4D97-AF65-F5344CB8AC3E}">
        <p14:creationId xmlns:p14="http://schemas.microsoft.com/office/powerpoint/2010/main" val="1762423786"/>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le statut migratoire</a:t>
            </a:r>
            <a:endParaRPr lang="en-US" dirty="0"/>
          </a:p>
        </p:txBody>
      </p:sp>
      <p:sp>
        <p:nvSpPr>
          <p:cNvPr id="3" name="Content Placeholder 2"/>
          <p:cNvSpPr>
            <a:spLocks noGrp="1"/>
          </p:cNvSpPr>
          <p:nvPr>
            <p:ph sz="quarter" idx="10"/>
          </p:nvPr>
        </p:nvSpPr>
        <p:spPr>
          <a:xfrm>
            <a:off x="3352800" y="1291052"/>
            <a:ext cx="8839200" cy="5032375"/>
          </a:xfrm>
        </p:spPr>
        <p:txBody>
          <a:bodyPr>
            <a:normAutofit fontScale="85000" lnSpcReduction="20000"/>
          </a:bodyPr>
          <a:lstStyle/>
          <a:p>
            <a:r>
              <a:rPr lang="fr-FR" dirty="0" smtClean="0"/>
              <a:t>Catégorie de désagrégation nouvelle pour les pays: seuls 7 pays produisent de données désagrégées selon cette catégorie.</a:t>
            </a:r>
          </a:p>
          <a:p>
            <a:r>
              <a:rPr lang="fr-FR" dirty="0" smtClean="0"/>
              <a:t>Ce n’est </a:t>
            </a:r>
            <a:r>
              <a:rPr lang="fr-FR" b="1" i="1" dirty="0" smtClean="0"/>
              <a:t>pas une obligation légale </a:t>
            </a:r>
            <a:r>
              <a:rPr lang="fr-FR" dirty="0" smtClean="0"/>
              <a:t>et il n’y a </a:t>
            </a:r>
            <a:r>
              <a:rPr lang="fr-FR" b="1" i="1" dirty="0" smtClean="0"/>
              <a:t>pas de restriction légale</a:t>
            </a:r>
            <a:r>
              <a:rPr lang="fr-FR" dirty="0" smtClean="0"/>
              <a:t> à le faire</a:t>
            </a:r>
          </a:p>
          <a:p>
            <a:r>
              <a:rPr lang="fr-FR" dirty="0" smtClean="0"/>
              <a:t>Ce n’est </a:t>
            </a:r>
            <a:r>
              <a:rPr lang="fr-FR" b="1" dirty="0" smtClean="0"/>
              <a:t>perçu comme domaine prioritaire </a:t>
            </a:r>
            <a:r>
              <a:rPr lang="fr-FR" dirty="0" smtClean="0"/>
              <a:t>que dans seulement 7 pays et </a:t>
            </a:r>
            <a:r>
              <a:rPr lang="fr-FR" b="1" i="1" dirty="0" smtClean="0"/>
              <a:t>peu</a:t>
            </a:r>
            <a:r>
              <a:rPr lang="fr-FR" dirty="0" smtClean="0"/>
              <a:t> de pays sont </a:t>
            </a:r>
            <a:r>
              <a:rPr lang="fr-FR" b="1" i="1" dirty="0" smtClean="0"/>
              <a:t>enclin à effectuer des désagrégation supplémentaire</a:t>
            </a:r>
            <a:r>
              <a:rPr lang="fr-FR" dirty="0" smtClean="0"/>
              <a:t> dans ce domaine</a:t>
            </a:r>
          </a:p>
          <a:p>
            <a:r>
              <a:rPr lang="fr-FR" dirty="0" smtClean="0"/>
              <a:t>Dans </a:t>
            </a:r>
            <a:r>
              <a:rPr lang="fr-FR" b="1" i="1" dirty="0" smtClean="0"/>
              <a:t>seulement</a:t>
            </a:r>
            <a:r>
              <a:rPr lang="fr-FR" dirty="0" smtClean="0"/>
              <a:t> 4 pays, il est envisagé d’effectuer la désagrégation selon l’âge pour de nouvelles et existantes sources de données </a:t>
            </a:r>
          </a:p>
          <a:p>
            <a:r>
              <a:rPr lang="fr-FR" dirty="0" smtClean="0"/>
              <a:t>Sources systématiquement utilisées sont les recensements de la population et certaines enquêtes auprès des ménages (EDS, MICS)</a:t>
            </a:r>
          </a:p>
          <a:p>
            <a:r>
              <a:rPr lang="fr-FR" dirty="0" smtClean="0"/>
              <a:t>Défis: mesure de la migration</a:t>
            </a:r>
            <a:endParaRPr lang="en-US" dirty="0"/>
          </a:p>
        </p:txBody>
      </p:sp>
      <p:sp>
        <p:nvSpPr>
          <p:cNvPr id="4" name="AutoShape 2" descr="Résultat de recherche d'images pour &quot;symbole a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249" y="1690688"/>
            <a:ext cx="3770841" cy="2424112"/>
          </a:xfrm>
          <a:prstGeom prst="rect">
            <a:avLst/>
          </a:prstGeom>
        </p:spPr>
      </p:pic>
    </p:spTree>
    <p:extLst>
      <p:ext uri="{BB962C8B-B14F-4D97-AF65-F5344CB8AC3E}">
        <p14:creationId xmlns:p14="http://schemas.microsoft.com/office/powerpoint/2010/main" val="35503021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la zone géographique</a:t>
            </a:r>
            <a:endParaRPr lang="en-US" dirty="0"/>
          </a:p>
        </p:txBody>
      </p:sp>
      <p:sp>
        <p:nvSpPr>
          <p:cNvPr id="3" name="Content Placeholder 2"/>
          <p:cNvSpPr>
            <a:spLocks noGrp="1"/>
          </p:cNvSpPr>
          <p:nvPr>
            <p:ph sz="quarter" idx="10"/>
          </p:nvPr>
        </p:nvSpPr>
        <p:spPr>
          <a:xfrm>
            <a:off x="3352800" y="1248849"/>
            <a:ext cx="8839200" cy="5032375"/>
          </a:xfrm>
        </p:spPr>
        <p:txBody>
          <a:bodyPr>
            <a:normAutofit fontScale="85000" lnSpcReduction="20000"/>
          </a:bodyPr>
          <a:lstStyle/>
          <a:p>
            <a:r>
              <a:rPr lang="fr-FR" dirty="0" smtClean="0"/>
              <a:t>Catégorie de désagrégation commune à tous les pays: les données sont systématiquement désagrégées et diffusées selon la zone géographique chaque fois que c’est possible</a:t>
            </a:r>
          </a:p>
          <a:p>
            <a:r>
              <a:rPr lang="fr-FR" dirty="0" smtClean="0"/>
              <a:t>C’est </a:t>
            </a:r>
            <a:r>
              <a:rPr lang="fr-FR" b="1" i="1" dirty="0" smtClean="0"/>
              <a:t>une obligation légale </a:t>
            </a:r>
            <a:r>
              <a:rPr lang="fr-FR" dirty="0" smtClean="0"/>
              <a:t>dans 3 pays et il n’y a </a:t>
            </a:r>
            <a:r>
              <a:rPr lang="fr-FR" b="1" i="1" dirty="0" smtClean="0"/>
              <a:t>pas de restriction légale</a:t>
            </a:r>
            <a:r>
              <a:rPr lang="fr-FR" dirty="0" smtClean="0"/>
              <a:t> ne pas à le faire</a:t>
            </a:r>
          </a:p>
          <a:p>
            <a:r>
              <a:rPr lang="fr-FR" dirty="0" smtClean="0"/>
              <a:t>C’est </a:t>
            </a:r>
            <a:r>
              <a:rPr lang="fr-FR" b="1" dirty="0" smtClean="0"/>
              <a:t>pas perçu comme domaine prioritaire </a:t>
            </a:r>
            <a:r>
              <a:rPr lang="fr-FR" dirty="0" smtClean="0"/>
              <a:t>dans tous les pays. Cependant, </a:t>
            </a:r>
            <a:r>
              <a:rPr lang="fr-FR" b="1" i="1" dirty="0" smtClean="0"/>
              <a:t>peu</a:t>
            </a:r>
            <a:r>
              <a:rPr lang="fr-FR" dirty="0" smtClean="0"/>
              <a:t> (4) de pays sont </a:t>
            </a:r>
            <a:r>
              <a:rPr lang="fr-FR" b="1" i="1" dirty="0" smtClean="0"/>
              <a:t>enclin à effectuer des désagrégation supplémentaire</a:t>
            </a:r>
            <a:r>
              <a:rPr lang="fr-FR" dirty="0" smtClean="0"/>
              <a:t> dans ce domaine</a:t>
            </a:r>
          </a:p>
          <a:p>
            <a:r>
              <a:rPr lang="fr-FR" dirty="0" smtClean="0"/>
              <a:t>Dans </a:t>
            </a:r>
            <a:r>
              <a:rPr lang="fr-FR" b="1" i="1" dirty="0" smtClean="0"/>
              <a:t>seulement</a:t>
            </a:r>
            <a:r>
              <a:rPr lang="fr-FR" dirty="0" smtClean="0"/>
              <a:t> 4 pays, il est envisagé d’effectuer la désagrégation selon l’âge pour de nouvelles et existantes sources de données </a:t>
            </a:r>
          </a:p>
          <a:p>
            <a:r>
              <a:rPr lang="fr-FR" dirty="0" smtClean="0"/>
              <a:t>Sources utilisées sont les recensements de la population, enquêtes auprès des ménages, données administratives. </a:t>
            </a:r>
            <a:endParaRPr lang="fr-FR" dirty="0"/>
          </a:p>
          <a:p>
            <a:r>
              <a:rPr lang="fr-FR" dirty="0" smtClean="0"/>
              <a:t>Défis: désagrégation aux niveaux plus bas avec les enquêtes</a:t>
            </a:r>
          </a:p>
        </p:txBody>
      </p:sp>
      <p:sp>
        <p:nvSpPr>
          <p:cNvPr id="4" name="AutoShape 2" descr="Résultat de recherche d'images pour &quot;symbole a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55236"/>
            <a:ext cx="3334882" cy="3565404"/>
          </a:xfrm>
          <a:prstGeom prst="rect">
            <a:avLst/>
          </a:prstGeom>
        </p:spPr>
      </p:pic>
    </p:spTree>
    <p:extLst>
      <p:ext uri="{BB962C8B-B14F-4D97-AF65-F5344CB8AC3E}">
        <p14:creationId xmlns:p14="http://schemas.microsoft.com/office/powerpoint/2010/main" val="417578246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d’autres catégories</a:t>
            </a:r>
            <a:endParaRPr lang="en-US" dirty="0"/>
          </a:p>
        </p:txBody>
      </p:sp>
      <p:sp>
        <p:nvSpPr>
          <p:cNvPr id="3" name="Content Placeholder 2"/>
          <p:cNvSpPr>
            <a:spLocks noGrp="1"/>
          </p:cNvSpPr>
          <p:nvPr>
            <p:ph sz="quarter" idx="10"/>
          </p:nvPr>
        </p:nvSpPr>
        <p:spPr>
          <a:xfrm>
            <a:off x="3352800" y="1825624"/>
            <a:ext cx="8839200" cy="5032375"/>
          </a:xfrm>
        </p:spPr>
        <p:txBody>
          <a:bodyPr>
            <a:normAutofit fontScale="92500" lnSpcReduction="10000"/>
          </a:bodyPr>
          <a:lstStyle/>
          <a:p>
            <a:r>
              <a:rPr lang="fr-FR" dirty="0" smtClean="0"/>
              <a:t>8 pays désagrègent et diffusent les données selon certaines catégorie.  Les principales catégories sont: milieu de résidence, catégorie socio professionnelle,  </a:t>
            </a:r>
          </a:p>
          <a:p>
            <a:r>
              <a:rPr lang="fr-FR" dirty="0" smtClean="0"/>
              <a:t>Ce n’est pas </a:t>
            </a:r>
            <a:r>
              <a:rPr lang="fr-FR" b="1" i="1" dirty="0" smtClean="0"/>
              <a:t>une obligation légale </a:t>
            </a:r>
            <a:r>
              <a:rPr lang="fr-FR" dirty="0" smtClean="0"/>
              <a:t>et il n’y a </a:t>
            </a:r>
            <a:r>
              <a:rPr lang="fr-FR" b="1" i="1" dirty="0" smtClean="0"/>
              <a:t>pas de restriction légale</a:t>
            </a:r>
            <a:r>
              <a:rPr lang="fr-FR" dirty="0" smtClean="0"/>
              <a:t> à ne pas à le faire</a:t>
            </a:r>
          </a:p>
          <a:p>
            <a:r>
              <a:rPr lang="fr-FR" dirty="0" smtClean="0"/>
              <a:t>Ces domaines ne sont globalement </a:t>
            </a:r>
            <a:r>
              <a:rPr lang="fr-FR" b="1" dirty="0" smtClean="0"/>
              <a:t>pas perçu comme domaine prioritaire </a:t>
            </a:r>
            <a:r>
              <a:rPr lang="fr-FR" dirty="0" smtClean="0"/>
              <a:t>parles pays. Raison pour laquelle les pays ne s’investissent pas dans ce domaine (1 seul pays)</a:t>
            </a:r>
          </a:p>
          <a:p>
            <a:r>
              <a:rPr lang="fr-FR" dirty="0" smtClean="0"/>
              <a:t>Sources utilisées sont les recensements de la population, enquêtes auprès des ménages, données administratives. </a:t>
            </a:r>
            <a:endParaRPr lang="fr-FR" dirty="0"/>
          </a:p>
        </p:txBody>
      </p:sp>
      <p:sp>
        <p:nvSpPr>
          <p:cNvPr id="4" name="AutoShape 2" descr="Résultat de recherche d'images pour &quot;symbole a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90688"/>
            <a:ext cx="3143250" cy="3143250"/>
          </a:xfrm>
          <a:prstGeom prst="rect">
            <a:avLst/>
          </a:prstGeom>
        </p:spPr>
      </p:pic>
    </p:spTree>
    <p:extLst>
      <p:ext uri="{BB962C8B-B14F-4D97-AF65-F5344CB8AC3E}">
        <p14:creationId xmlns:p14="http://schemas.microsoft.com/office/powerpoint/2010/main" val="112626774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Informations générale sur la désagrégation</a:t>
            </a:r>
            <a:endParaRPr lang="en-US" dirty="0"/>
          </a:p>
        </p:txBody>
      </p:sp>
      <p:sp>
        <p:nvSpPr>
          <p:cNvPr id="3" name="Text Placeholder 2"/>
          <p:cNvSpPr>
            <a:spLocks noGrp="1"/>
          </p:cNvSpPr>
          <p:nvPr>
            <p:ph type="body" idx="1"/>
          </p:nvPr>
        </p:nvSpPr>
        <p:spPr/>
        <p:txBody>
          <a:bodyPr/>
          <a:lstStyle/>
          <a:p>
            <a:r>
              <a:rPr lang="fr-FR" dirty="0" smtClean="0"/>
              <a:t>Collecter les informations </a:t>
            </a:r>
            <a:r>
              <a:rPr lang="fr-FR" dirty="0"/>
              <a:t>sur les efforts généraux et la demande des données désagrégées, </a:t>
            </a:r>
            <a:r>
              <a:rPr lang="fr-FR" dirty="0" smtClean="0"/>
              <a:t>et le </a:t>
            </a:r>
            <a:r>
              <a:rPr lang="fr-FR" dirty="0"/>
              <a:t>rôle des INS dans le </a:t>
            </a:r>
            <a:r>
              <a:rPr lang="fr-FR" dirty="0" err="1"/>
              <a:t>reporting</a:t>
            </a:r>
            <a:r>
              <a:rPr lang="fr-FR" dirty="0"/>
              <a:t> sur le suivi et l’évaluation de l'Agenda 2030</a:t>
            </a:r>
            <a:endParaRPr lang="en-US" dirty="0"/>
          </a:p>
        </p:txBody>
      </p:sp>
    </p:spTree>
    <p:extLst>
      <p:ext uri="{BB962C8B-B14F-4D97-AF65-F5344CB8AC3E}">
        <p14:creationId xmlns:p14="http://schemas.microsoft.com/office/powerpoint/2010/main" val="3267817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Contrôle qualité des données désagrégées</a:t>
            </a:r>
            <a:endParaRPr lang="en-US" dirty="0"/>
          </a:p>
        </p:txBody>
      </p:sp>
      <p:sp>
        <p:nvSpPr>
          <p:cNvPr id="3" name="Content Placeholder 2"/>
          <p:cNvSpPr>
            <a:spLocks noGrp="1"/>
          </p:cNvSpPr>
          <p:nvPr>
            <p:ph sz="quarter" idx="10"/>
          </p:nvPr>
        </p:nvSpPr>
        <p:spPr/>
        <p:txBody>
          <a:bodyPr/>
          <a:lstStyle/>
          <a:p>
            <a:r>
              <a:rPr lang="fr-FR" dirty="0" smtClean="0"/>
              <a:t>Croisement des variables</a:t>
            </a:r>
          </a:p>
          <a:p>
            <a:r>
              <a:rPr lang="fr-FR" dirty="0" smtClean="0"/>
              <a:t>Comparaison des sommes et de la moyenne quand pertinent</a:t>
            </a:r>
          </a:p>
          <a:p>
            <a:r>
              <a:rPr lang="fr-FR" dirty="0" smtClean="0"/>
              <a:t>Croisement des sources des données</a:t>
            </a:r>
          </a:p>
          <a:p>
            <a:endParaRPr lang="en-US" dirty="0"/>
          </a:p>
        </p:txBody>
      </p:sp>
    </p:spTree>
    <p:extLst>
      <p:ext uri="{BB962C8B-B14F-4D97-AF65-F5344CB8AC3E}">
        <p14:creationId xmlns:p14="http://schemas.microsoft.com/office/powerpoint/2010/main" val="421903556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Rôle de l’INS dans les ODD</a:t>
            </a:r>
            <a:endParaRPr lang="en-US" dirty="0"/>
          </a:p>
        </p:txBody>
      </p:sp>
      <p:sp>
        <p:nvSpPr>
          <p:cNvPr id="3" name="Content Placeholder 2"/>
          <p:cNvSpPr>
            <a:spLocks noGrp="1"/>
          </p:cNvSpPr>
          <p:nvPr>
            <p:ph sz="quarter" idx="10"/>
          </p:nvPr>
        </p:nvSpPr>
        <p:spPr/>
        <p:txBody>
          <a:bodyPr/>
          <a:lstStyle/>
          <a:p>
            <a:r>
              <a:rPr lang="fr-FR" dirty="0"/>
              <a:t>collecter, </a:t>
            </a:r>
            <a:r>
              <a:rPr lang="fr-FR" dirty="0" smtClean="0"/>
              <a:t>produire, diffuser </a:t>
            </a:r>
            <a:r>
              <a:rPr lang="fr-FR" dirty="0"/>
              <a:t>et </a:t>
            </a:r>
            <a:r>
              <a:rPr lang="fr-FR" dirty="0" smtClean="0"/>
              <a:t>accompagner </a:t>
            </a:r>
            <a:r>
              <a:rPr lang="fr-FR" dirty="0"/>
              <a:t>les services </a:t>
            </a:r>
            <a:r>
              <a:rPr lang="fr-FR" dirty="0" smtClean="0"/>
              <a:t>sectoriels</a:t>
            </a:r>
          </a:p>
          <a:p>
            <a:r>
              <a:rPr lang="fr-FR" dirty="0"/>
              <a:t>compilation </a:t>
            </a:r>
            <a:r>
              <a:rPr lang="fr-FR" dirty="0" smtClean="0"/>
              <a:t>des indicateurs</a:t>
            </a:r>
          </a:p>
          <a:p>
            <a:r>
              <a:rPr lang="fr-FR" dirty="0" smtClean="0"/>
              <a:t>méthodologie, définition des source des données </a:t>
            </a:r>
            <a:r>
              <a:rPr lang="fr-FR" dirty="0"/>
              <a:t>pour produire les </a:t>
            </a:r>
            <a:r>
              <a:rPr lang="fr-FR" dirty="0" smtClean="0"/>
              <a:t>ODD</a:t>
            </a:r>
          </a:p>
          <a:p>
            <a:r>
              <a:rPr lang="fr-FR" dirty="0"/>
              <a:t>suivi </a:t>
            </a:r>
            <a:r>
              <a:rPr lang="fr-FR" dirty="0" smtClean="0"/>
              <a:t>de l’évaluation </a:t>
            </a:r>
            <a:r>
              <a:rPr lang="fr-FR" dirty="0"/>
              <a:t>du renseignement des </a:t>
            </a:r>
            <a:r>
              <a:rPr lang="fr-FR" dirty="0" smtClean="0"/>
              <a:t>indicateurs ODD</a:t>
            </a:r>
            <a:endParaRPr lang="en-US" dirty="0"/>
          </a:p>
          <a:p>
            <a:r>
              <a:rPr lang="fr-FR" dirty="0" smtClean="0"/>
              <a:t>Produire les rapports réguliers sur les progrès accomplis</a:t>
            </a:r>
            <a:endParaRPr lang="en-US" dirty="0"/>
          </a:p>
          <a:p>
            <a:endParaRPr lang="en-US" dirty="0"/>
          </a:p>
        </p:txBody>
      </p:sp>
    </p:spTree>
    <p:extLst>
      <p:ext uri="{BB962C8B-B14F-4D97-AF65-F5344CB8AC3E}">
        <p14:creationId xmlns:p14="http://schemas.microsoft.com/office/powerpoint/2010/main" val="1432978739"/>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Plan pour intégrer les données des autres sources</a:t>
            </a:r>
            <a:endParaRPr lang="en-US" dirty="0"/>
          </a:p>
        </p:txBody>
      </p:sp>
      <p:sp>
        <p:nvSpPr>
          <p:cNvPr id="3" name="Content Placeholder 2"/>
          <p:cNvSpPr>
            <a:spLocks noGrp="1"/>
          </p:cNvSpPr>
          <p:nvPr>
            <p:ph sz="quarter" idx="10"/>
          </p:nvPr>
        </p:nvSpPr>
        <p:spPr/>
        <p:txBody>
          <a:bodyPr/>
          <a:lstStyle/>
          <a:p>
            <a:r>
              <a:rPr lang="fr-FR" dirty="0" smtClean="0"/>
              <a:t>Il existe </a:t>
            </a:r>
            <a:r>
              <a:rPr lang="fr-FR" dirty="0"/>
              <a:t>actuellement des plans pour intégrer des données provenant d'autres sources (y compris les ministères, les organisations de la société civile </a:t>
            </a:r>
            <a:r>
              <a:rPr lang="fr-FR" dirty="0" smtClean="0"/>
              <a:t>...) pour le suivi des ODD dans pratiquement tous les pays (16)</a:t>
            </a:r>
          </a:p>
          <a:p>
            <a:r>
              <a:rPr lang="fr-FR" dirty="0"/>
              <a:t>Les pays n’ont pas spécifiquement </a:t>
            </a:r>
            <a:r>
              <a:rPr lang="fr-FR" dirty="0" smtClean="0"/>
              <a:t>indiqué le contenu de ces plans, mais laissent entrevoir que c’est à travers la SNDS</a:t>
            </a:r>
            <a:endParaRPr lang="fr-FR" dirty="0"/>
          </a:p>
          <a:p>
            <a:endParaRPr lang="en-US" b="0" dirty="0"/>
          </a:p>
          <a:p>
            <a:endParaRPr lang="en-US" dirty="0"/>
          </a:p>
        </p:txBody>
      </p:sp>
    </p:spTree>
    <p:extLst>
      <p:ext uri="{BB962C8B-B14F-4D97-AF65-F5344CB8AC3E}">
        <p14:creationId xmlns:p14="http://schemas.microsoft.com/office/powerpoint/2010/main" val="381139679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Objectif</a:t>
            </a:r>
            <a:r>
              <a:rPr lang="en-GB" dirty="0" smtClean="0"/>
              <a:t> et </a:t>
            </a:r>
            <a:r>
              <a:rPr lang="en-GB" dirty="0" err="1" smtClean="0"/>
              <a:t>méthodologie</a:t>
            </a:r>
            <a:r>
              <a:rPr lang="en-GB" dirty="0" smtClean="0"/>
              <a:t> de </a:t>
            </a:r>
            <a:r>
              <a:rPr lang="en-GB" dirty="0" err="1" smtClean="0"/>
              <a:t>l’enquête</a:t>
            </a:r>
            <a:endParaRPr lang="en-US" dirty="0"/>
          </a:p>
        </p:txBody>
      </p:sp>
      <p:sp>
        <p:nvSpPr>
          <p:cNvPr id="3" name="Content Placeholder 2"/>
          <p:cNvSpPr>
            <a:spLocks noGrp="1"/>
          </p:cNvSpPr>
          <p:nvPr>
            <p:ph sz="quarter" idx="10"/>
          </p:nvPr>
        </p:nvSpPr>
        <p:spPr/>
        <p:txBody>
          <a:bodyPr/>
          <a:lstStyle/>
          <a:p>
            <a:r>
              <a:rPr lang="fr-FR" dirty="0" smtClean="0"/>
              <a:t>Collecter les </a:t>
            </a:r>
            <a:r>
              <a:rPr lang="fr-FR" dirty="0"/>
              <a:t>informations nationales spécifiques sur les bonnes pratiques et les défis liés à la désagrégation des données des indicateurs des </a:t>
            </a:r>
            <a:r>
              <a:rPr lang="fr-FR" dirty="0" smtClean="0"/>
              <a:t>ODD</a:t>
            </a:r>
          </a:p>
          <a:p>
            <a:r>
              <a:rPr lang="fr-FR" dirty="0" smtClean="0"/>
              <a:t>Auto-évaluation </a:t>
            </a:r>
            <a:r>
              <a:rPr lang="fr-FR" dirty="0"/>
              <a:t>relativement simple </a:t>
            </a:r>
            <a:r>
              <a:rPr lang="fr-FR" dirty="0" smtClean="0"/>
              <a:t>avec des cases à cocher et la possibilité pour le répondant de fournir des commentaires</a:t>
            </a:r>
          </a:p>
          <a:p>
            <a:r>
              <a:rPr lang="fr-FR" dirty="0" smtClean="0"/>
              <a:t>18 questionnaires valides sur les 25 pays enquêtés,</a:t>
            </a:r>
            <a:endParaRPr lang="en-US" dirty="0"/>
          </a:p>
        </p:txBody>
      </p:sp>
    </p:spTree>
    <p:extLst>
      <p:ext uri="{BB962C8B-B14F-4D97-AF65-F5344CB8AC3E}">
        <p14:creationId xmlns:p14="http://schemas.microsoft.com/office/powerpoint/2010/main" val="2454936554"/>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Q</a:t>
            </a:r>
            <a:r>
              <a:rPr lang="fr-FR" dirty="0" smtClean="0"/>
              <a:t>ue retenir?</a:t>
            </a:r>
            <a:endParaRPr lang="en-US" dirty="0"/>
          </a:p>
        </p:txBody>
      </p:sp>
      <p:sp>
        <p:nvSpPr>
          <p:cNvPr id="3" name="Content Placeholder 2"/>
          <p:cNvSpPr>
            <a:spLocks noGrp="1"/>
          </p:cNvSpPr>
          <p:nvPr>
            <p:ph sz="quarter" idx="10"/>
          </p:nvPr>
        </p:nvSpPr>
        <p:spPr/>
        <p:txBody>
          <a:bodyPr/>
          <a:lstStyle/>
          <a:p>
            <a:r>
              <a:rPr lang="fr-FR" sz="2600" dirty="0" smtClean="0"/>
              <a:t>Les pays continuent la désagrégation des données avec les catégories qui avait déjà été utilisées avec les OMD. Ceci n’est pas généralement une exigence du cadre légal statistique.</a:t>
            </a:r>
          </a:p>
          <a:p>
            <a:r>
              <a:rPr lang="fr-FR" sz="2600" dirty="0" smtClean="0"/>
              <a:t>Peu de travaux se font sur les nouvelles catégories. Ceci est notamment dû aux problèmes méthodologiques, la maîtrise des concepts, </a:t>
            </a:r>
          </a:p>
          <a:p>
            <a:r>
              <a:rPr lang="fr-FR" sz="2600" dirty="0" smtClean="0"/>
              <a:t>La désagrégation géographique à des niveau plus fin reste un défis pour les données provenant des enquêtes</a:t>
            </a:r>
          </a:p>
          <a:p>
            <a:r>
              <a:rPr lang="fr-FR" sz="2600" dirty="0" smtClean="0"/>
              <a:t>Les INS jouent un rôle important dans les ODD: accompagnement et développements méthodologiques, production des indicateurs et compilation des rapports de suivi. On doit s’assurer que les autres rôles de l’INS reste en adéquation avec les principes fondamentaux</a:t>
            </a:r>
          </a:p>
          <a:p>
            <a:r>
              <a:rPr lang="fr-FR" sz="2600" dirty="0" smtClean="0"/>
              <a:t>Les pays réfléchissent à l’intégration des données de diverses sources pour renseigner les ODD.</a:t>
            </a:r>
            <a:endParaRPr lang="en-US" sz="2600" dirty="0"/>
          </a:p>
        </p:txBody>
      </p:sp>
    </p:spTree>
    <p:extLst>
      <p:ext uri="{BB962C8B-B14F-4D97-AF65-F5344CB8AC3E}">
        <p14:creationId xmlns:p14="http://schemas.microsoft.com/office/powerpoint/2010/main" val="18608607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p:cNvSpPr>
          <p:nvPr/>
        </p:nvSpPr>
        <p:spPr bwMode="auto">
          <a:xfrm>
            <a:off x="0" y="0"/>
            <a:ext cx="12192000" cy="6858000"/>
          </a:xfrm>
          <a:prstGeom prst="rect">
            <a:avLst/>
          </a:prstGeom>
          <a:solidFill>
            <a:srgbClr val="065785"/>
          </a:solid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22531" name="Rectangle 2"/>
          <p:cNvSpPr>
            <a:spLocks/>
          </p:cNvSpPr>
          <p:nvPr/>
        </p:nvSpPr>
        <p:spPr bwMode="auto">
          <a:xfrm>
            <a:off x="3884614" y="4294188"/>
            <a:ext cx="4421187"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fr-FR" sz="5500" b="1" dirty="0" smtClean="0">
                <a:solidFill>
                  <a:srgbClr val="FFFFFF"/>
                </a:solidFill>
                <a:latin typeface="Lato" panose="020F0502020204030203" pitchFamily="34" charset="0"/>
                <a:sym typeface="Lato" panose="020F0502020204030203" pitchFamily="34" charset="0"/>
              </a:rPr>
              <a:t>Merci</a:t>
            </a:r>
            <a:endParaRPr lang="en-US" altLang="fr-FR" sz="5500" b="1" dirty="0">
              <a:solidFill>
                <a:srgbClr val="FFFFFF"/>
              </a:solidFill>
              <a:latin typeface="Lato" panose="020F0502020204030203" pitchFamily="34" charset="0"/>
              <a:sym typeface="Lato" panose="020F0502020204030203" pitchFamily="34" charset="0"/>
            </a:endParaRPr>
          </a:p>
        </p:txBody>
      </p:sp>
      <p:sp>
        <p:nvSpPr>
          <p:cNvPr id="22532" name="Rectangle 3"/>
          <p:cNvSpPr>
            <a:spLocks/>
          </p:cNvSpPr>
          <p:nvPr/>
        </p:nvSpPr>
        <p:spPr bwMode="auto">
          <a:xfrm>
            <a:off x="9755188" y="184150"/>
            <a:ext cx="755650"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CEA</a:t>
            </a:r>
          </a:p>
        </p:txBody>
      </p:sp>
      <p:sp>
        <p:nvSpPr>
          <p:cNvPr id="22533" name="Rectangle 4" descr="image7.png"/>
          <p:cNvSpPr>
            <a:spLocks/>
          </p:cNvSpPr>
          <p:nvPr/>
        </p:nvSpPr>
        <p:spPr bwMode="auto">
          <a:xfrm>
            <a:off x="9140825" y="171451"/>
            <a:ext cx="573088" cy="479425"/>
          </a:xfrm>
          <a:prstGeom prst="rect">
            <a:avLst/>
          </a:prstGeom>
          <a:blipFill dpi="0" rotWithShape="0">
            <a:blip r:embed="rId2"/>
            <a:srcRect/>
            <a:stretch>
              <a:fillRect/>
            </a:stretch>
          </a:blip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22534" name="AutoShape 5"/>
          <p:cNvSpPr>
            <a:spLocks/>
          </p:cNvSpPr>
          <p:nvPr/>
        </p:nvSpPr>
        <p:spPr bwMode="auto">
          <a:xfrm>
            <a:off x="5448301" y="6135689"/>
            <a:ext cx="129381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2536" name="Rectangle 7"/>
          <p:cNvSpPr>
            <a:spLocks/>
          </p:cNvSpPr>
          <p:nvPr/>
        </p:nvSpPr>
        <p:spPr bwMode="auto">
          <a:xfrm>
            <a:off x="5641975" y="6261100"/>
            <a:ext cx="908050" cy="190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1200" b="1">
                <a:solidFill>
                  <a:srgbClr val="FFFFFF"/>
                </a:solidFill>
                <a:latin typeface="Lato" panose="020F0502020204030203" pitchFamily="34" charset="0"/>
                <a:sym typeface="Lato" panose="020F0502020204030203" pitchFamily="34" charset="0"/>
              </a:rPr>
              <a:t>UNECA.ORG</a:t>
            </a:r>
          </a:p>
        </p:txBody>
      </p:sp>
      <p:pic>
        <p:nvPicPr>
          <p:cNvPr id="22537" name="Picture 8"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13301" y="1171576"/>
            <a:ext cx="2563813" cy="2663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pic>
        <p:nvPicPr>
          <p:cNvPr id="22538" name="Picture 9" descr="pasted-image.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1901" y="2174876"/>
            <a:ext cx="2106613"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spTree>
    <p:extLst>
      <p:ext uri="{BB962C8B-B14F-4D97-AF65-F5344CB8AC3E}">
        <p14:creationId xmlns:p14="http://schemas.microsoft.com/office/powerpoint/2010/main" val="309409723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Principaux</a:t>
            </a:r>
            <a:r>
              <a:rPr lang="en-GB" dirty="0" smtClean="0"/>
              <a:t> </a:t>
            </a:r>
            <a:r>
              <a:rPr lang="en-GB" dirty="0" err="1" smtClean="0"/>
              <a:t>résultats</a:t>
            </a:r>
            <a:r>
              <a:rPr lang="en-GB" dirty="0" smtClean="0"/>
              <a:t> de </a:t>
            </a:r>
            <a:r>
              <a:rPr lang="en-GB" dirty="0" err="1" smtClean="0"/>
              <a:t>l’enquête</a:t>
            </a:r>
            <a:endParaRPr lang="en-US" dirty="0"/>
          </a:p>
        </p:txBody>
      </p:sp>
      <p:sp>
        <p:nvSpPr>
          <p:cNvPr id="3" name="Content Placeholder 2"/>
          <p:cNvSpPr>
            <a:spLocks noGrp="1"/>
          </p:cNvSpPr>
          <p:nvPr>
            <p:ph sz="quarter" idx="10"/>
          </p:nvPr>
        </p:nvSpPr>
        <p:spPr/>
        <p:txBody>
          <a:bodyPr/>
          <a:lstStyle/>
          <a:p>
            <a:r>
              <a:rPr lang="fr-FR" dirty="0" smtClean="0"/>
              <a:t>Principe statistique et règlementaire</a:t>
            </a:r>
          </a:p>
          <a:p>
            <a:r>
              <a:rPr lang="fr-FR" dirty="0" smtClean="0"/>
              <a:t>Désagrégation des données des ODD</a:t>
            </a:r>
          </a:p>
          <a:p>
            <a:r>
              <a:rPr lang="fr-FR" dirty="0" smtClean="0"/>
              <a:t>Informations générale sur la désagrégation</a:t>
            </a:r>
          </a:p>
          <a:p>
            <a:pPr lvl="1"/>
            <a:endParaRPr lang="fr-FR" dirty="0" smtClean="0"/>
          </a:p>
          <a:p>
            <a:pPr lvl="1"/>
            <a:endParaRPr lang="en-US" dirty="0"/>
          </a:p>
        </p:txBody>
      </p:sp>
    </p:spTree>
    <p:extLst>
      <p:ext uri="{BB962C8B-B14F-4D97-AF65-F5344CB8AC3E}">
        <p14:creationId xmlns:p14="http://schemas.microsoft.com/office/powerpoint/2010/main" val="380410296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Principe statistique et règlementaire</a:t>
            </a:r>
            <a:endParaRPr lang="en-US" dirty="0"/>
          </a:p>
        </p:txBody>
      </p:sp>
      <p:sp>
        <p:nvSpPr>
          <p:cNvPr id="3" name="Content Placeholder 2"/>
          <p:cNvSpPr>
            <a:spLocks noGrp="1"/>
          </p:cNvSpPr>
          <p:nvPr>
            <p:ph sz="quarter" idx="10"/>
          </p:nvPr>
        </p:nvSpPr>
        <p:spPr>
          <a:xfrm>
            <a:off x="3714474" y="1288596"/>
            <a:ext cx="7639325" cy="4351338"/>
          </a:xfrm>
        </p:spPr>
        <p:txBody>
          <a:bodyPr/>
          <a:lstStyle/>
          <a:p>
            <a:r>
              <a:rPr lang="fr-FR" dirty="0" smtClean="0"/>
              <a:t>Le développement, la production et la diffusion des statistiques officielles doit se faire dans un cadre juridique </a:t>
            </a:r>
            <a:r>
              <a:rPr lang="fr-FR" dirty="0"/>
              <a:t>(</a:t>
            </a:r>
            <a:r>
              <a:rPr lang="fr-FR" dirty="0" smtClean="0"/>
              <a:t>approprié) généralement appelé la </a:t>
            </a:r>
            <a:r>
              <a:rPr lang="fr-FR" b="1" dirty="0" smtClean="0"/>
              <a:t>loi statistique nationale</a:t>
            </a:r>
          </a:p>
          <a:p>
            <a:r>
              <a:rPr lang="fr-FR" dirty="0" smtClean="0"/>
              <a:t>Le questionnaire a abordé l’existence et la couverture de la loi statistique, si elle faire référence aux cadres régional et international, prend en compte ou interdit la désagrégation des données</a:t>
            </a:r>
          </a:p>
          <a:p>
            <a:endParaRPr lang="fr-FR" dirty="0" smtClean="0"/>
          </a:p>
          <a:p>
            <a:endParaRPr lang="en-US" dirty="0"/>
          </a:p>
        </p:txBody>
      </p:sp>
      <p:pic>
        <p:nvPicPr>
          <p:cNvPr id="1026" name="Picture 2" descr="Résultat de recherche d'images pour &quot;symbole loi&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507" y="1870930"/>
            <a:ext cx="3572967" cy="3058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12182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Principe statistique et règlementaire</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154056856"/>
              </p:ext>
            </p:extLst>
          </p:nvPr>
        </p:nvGraphicFramePr>
        <p:xfrm>
          <a:off x="419100" y="1317878"/>
          <a:ext cx="11319701" cy="5160472"/>
        </p:xfrm>
        <a:graphic>
          <a:graphicData uri="http://schemas.openxmlformats.org/drawingml/2006/table">
            <a:tbl>
              <a:tblPr>
                <a:tableStyleId>{5C22544A-7EE6-4342-B048-85BDC9FD1C3A}</a:tableStyleId>
              </a:tblPr>
              <a:tblGrid>
                <a:gridCol w="2629726"/>
                <a:gridCol w="2324989"/>
                <a:gridCol w="1481248"/>
                <a:gridCol w="1610049"/>
                <a:gridCol w="1212826"/>
                <a:gridCol w="2060863"/>
              </a:tblGrid>
              <a:tr h="384444">
                <a:tc>
                  <a:txBody>
                    <a:bodyPr/>
                    <a:lstStyle/>
                    <a:p>
                      <a:pPr algn="ctr" fontAlgn="b"/>
                      <a:r>
                        <a:rPr lang="en-US" sz="2000" b="1" u="none" strike="noStrike" dirty="0" smtClean="0">
                          <a:effectLst/>
                        </a:rPr>
                        <a:t>Ann</a:t>
                      </a:r>
                      <a:r>
                        <a:rPr lang="fr-FR" sz="2000" b="1" u="none" strike="noStrike" dirty="0" smtClean="0">
                          <a:effectLst/>
                        </a:rPr>
                        <a:t>é</a:t>
                      </a:r>
                      <a:r>
                        <a:rPr lang="en-US" sz="2000" b="1" u="none" strike="noStrike" dirty="0" smtClean="0">
                          <a:effectLst/>
                        </a:rPr>
                        <a:t>e </a:t>
                      </a:r>
                      <a:r>
                        <a:rPr lang="en-US" sz="2000" b="1" u="none" strike="noStrike" dirty="0" err="1">
                          <a:effectLst/>
                        </a:rPr>
                        <a:t>loi</a:t>
                      </a:r>
                      <a:r>
                        <a:rPr lang="en-US" sz="2000" b="1" u="none" strike="noStrike" dirty="0">
                          <a:effectLst/>
                        </a:rPr>
                        <a:t> </a:t>
                      </a:r>
                      <a:r>
                        <a:rPr lang="en-US" sz="2000" b="1" u="none" strike="noStrike" dirty="0" err="1">
                          <a:effectLst/>
                        </a:rPr>
                        <a:t>statistique</a:t>
                      </a:r>
                      <a:endParaRPr lang="en-US"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2000" b="1" u="none" strike="noStrike" dirty="0" err="1" smtClean="0">
                          <a:solidFill>
                            <a:schemeClr val="tx2"/>
                          </a:solidFill>
                          <a:effectLst/>
                        </a:rPr>
                        <a:t>Année</a:t>
                      </a:r>
                      <a:r>
                        <a:rPr lang="en-US" sz="2000" b="1" u="none" strike="noStrike" dirty="0" smtClean="0">
                          <a:solidFill>
                            <a:schemeClr val="tx2"/>
                          </a:solidFill>
                          <a:effectLst/>
                        </a:rPr>
                        <a:t> </a:t>
                      </a:r>
                      <a:r>
                        <a:rPr lang="en-US" sz="2000" b="1" u="none" strike="noStrike" dirty="0">
                          <a:solidFill>
                            <a:schemeClr val="tx2"/>
                          </a:solidFill>
                          <a:effectLst/>
                        </a:rPr>
                        <a:t>de revision</a:t>
                      </a:r>
                      <a:endParaRPr lang="en-US" sz="2000" b="1" i="0" u="none" strike="noStrike" dirty="0">
                        <a:solidFill>
                          <a:schemeClr val="tx2"/>
                        </a:solidFill>
                        <a:effectLst/>
                        <a:latin typeface="Arial" panose="020B0604020202020204" pitchFamily="34" charset="0"/>
                      </a:endParaRPr>
                    </a:p>
                  </a:txBody>
                  <a:tcPr marL="9525" marR="9525" marT="9525" marB="0" anchor="b"/>
                </a:tc>
                <a:tc gridSpan="2">
                  <a:txBody>
                    <a:bodyPr/>
                    <a:lstStyle/>
                    <a:p>
                      <a:pPr algn="ctr" fontAlgn="b"/>
                      <a:r>
                        <a:rPr lang="en-US" sz="2000" b="1" u="none" strike="noStrike" dirty="0" err="1">
                          <a:effectLst/>
                        </a:rPr>
                        <a:t>Nombre</a:t>
                      </a:r>
                      <a:r>
                        <a:rPr lang="en-US" sz="2000" b="1" u="none" strike="noStrike" dirty="0">
                          <a:effectLst/>
                        </a:rPr>
                        <a:t> de pays</a:t>
                      </a:r>
                      <a:endParaRPr lang="en-US" sz="20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ctr" fontAlgn="b"/>
                      <a:r>
                        <a:rPr lang="en-US" sz="2000" b="1" u="none" strike="noStrike">
                          <a:effectLst/>
                        </a:rPr>
                        <a:t>PFSO</a:t>
                      </a:r>
                      <a:endParaRPr lang="en-US"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000" b="1" u="none" strike="noStrike" dirty="0">
                          <a:effectLst/>
                        </a:rPr>
                        <a:t>CAS</a:t>
                      </a:r>
                      <a:endParaRPr lang="en-US" sz="2000" b="1" i="0" u="none" strike="noStrike" dirty="0">
                        <a:solidFill>
                          <a:srgbClr val="000000"/>
                        </a:solidFill>
                        <a:effectLst/>
                        <a:latin typeface="Arial" panose="020B0604020202020204" pitchFamily="34" charset="0"/>
                      </a:endParaRPr>
                    </a:p>
                  </a:txBody>
                  <a:tcPr marL="9525" marR="9525" marT="9525" marB="0" anchor="b"/>
                </a:tc>
              </a:tr>
              <a:tr h="230667">
                <a:tc>
                  <a:txBody>
                    <a:bodyPr/>
                    <a:lstStyle/>
                    <a:p>
                      <a:pPr algn="l" fontAlgn="t"/>
                      <a:r>
                        <a:rPr lang="en-US" sz="2000" u="none" strike="noStrike">
                          <a:effectLst/>
                        </a:rPr>
                        <a:t>1991</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ctr"/>
                      <a:r>
                        <a:rPr lang="en-US" sz="2000" u="none" strike="noStrike">
                          <a:effectLst/>
                        </a:rPr>
                        <a:t>1</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2000" u="none" strike="noStrike" dirty="0">
                          <a:effectLst/>
                        </a:rPr>
                        <a:t>1</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Non</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Non</a:t>
                      </a:r>
                      <a:endParaRPr lang="en-US" sz="2000" b="0" i="0" u="none" strike="noStrike">
                        <a:solidFill>
                          <a:srgbClr val="000000"/>
                        </a:solidFill>
                        <a:effectLst/>
                        <a:latin typeface="Arial" panose="020B0604020202020204" pitchFamily="34" charset="0"/>
                      </a:endParaRPr>
                    </a:p>
                  </a:txBody>
                  <a:tcPr marL="9525" marR="9525" marT="9525" marB="0" anchor="ctr"/>
                </a:tc>
              </a:tr>
              <a:tr h="327326">
                <a:tc>
                  <a:txBody>
                    <a:bodyPr/>
                    <a:lstStyle/>
                    <a:p>
                      <a:pPr algn="l" fontAlgn="t"/>
                      <a:r>
                        <a:rPr lang="en-US" sz="2000" b="1" u="none" strike="noStrike" dirty="0">
                          <a:effectLst/>
                        </a:rPr>
                        <a:t>1994</a:t>
                      </a:r>
                      <a:endParaRPr lang="en-US" sz="2000" b="1" i="0" u="none" strike="noStrike" dirty="0">
                        <a:solidFill>
                          <a:srgbClr val="000000"/>
                        </a:solidFill>
                        <a:effectLst/>
                        <a:latin typeface="Arial" panose="020B0604020202020204" pitchFamily="34" charset="0"/>
                      </a:endParaRPr>
                    </a:p>
                  </a:txBody>
                  <a:tcPr marL="9525" marR="9525" marT="9525" marB="0">
                    <a:solidFill>
                      <a:schemeClr val="accent2">
                        <a:lumMod val="40000"/>
                        <a:lumOff val="60000"/>
                      </a:schemeClr>
                    </a:solidFill>
                  </a:tcPr>
                </a:tc>
                <a:tc gridSpan="5">
                  <a:txBody>
                    <a:bodyPr/>
                    <a:lstStyle/>
                    <a:p>
                      <a:pPr algn="l" fontAlgn="t"/>
                      <a:r>
                        <a:rPr lang="en-US" sz="2000" b="1" u="none" strike="noStrike" dirty="0">
                          <a:effectLst/>
                        </a:rPr>
                        <a:t> </a:t>
                      </a:r>
                      <a:r>
                        <a:rPr lang="fr-FR" sz="2000" b="1" u="none" strike="noStrike" dirty="0" smtClean="0">
                          <a:effectLst/>
                        </a:rPr>
                        <a:t>Principes </a:t>
                      </a:r>
                      <a:r>
                        <a:rPr lang="fr-FR" sz="2000" b="1" u="none" strike="noStrike" dirty="0">
                          <a:effectLst/>
                        </a:rPr>
                        <a:t>fondamentaux de la statistique </a:t>
                      </a:r>
                      <a:r>
                        <a:rPr lang="fr-FR" sz="2000" b="1" u="none" strike="noStrike" dirty="0" smtClean="0">
                          <a:effectLst/>
                        </a:rPr>
                        <a:t>officielle</a:t>
                      </a:r>
                      <a:endParaRPr lang="fr-FR" sz="2000" b="1" i="0" u="none" strike="noStrike" dirty="0">
                        <a:solidFill>
                          <a:srgbClr val="000000"/>
                        </a:solidFill>
                        <a:effectLst/>
                        <a:latin typeface="Arial" panose="020B0604020202020204" pitchFamily="34" charset="0"/>
                      </a:endParaRPr>
                    </a:p>
                  </a:txBody>
                  <a:tcPr marL="9525" marR="9525" marT="9525" marB="0">
                    <a:solidFill>
                      <a:schemeClr val="accent2">
                        <a:lumMod val="40000"/>
                        <a:lumOff val="60000"/>
                      </a:schemeClr>
                    </a:solidFill>
                  </a:tcPr>
                </a:tc>
                <a:tc hMerge="1">
                  <a:txBody>
                    <a:bodyPr/>
                    <a:lstStyle/>
                    <a:p>
                      <a:pPr algn="l" fontAlgn="ctr"/>
                      <a:endParaRPr lang="fr-FR"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19683">
                <a:tc>
                  <a:txBody>
                    <a:bodyPr/>
                    <a:lstStyle/>
                    <a:p>
                      <a:pPr algn="l" fontAlgn="t"/>
                      <a:r>
                        <a:rPr lang="en-US" sz="2000" u="none" strike="noStrike" dirty="0">
                          <a:effectLst/>
                        </a:rPr>
                        <a:t>1995</a:t>
                      </a:r>
                      <a:endParaRPr lang="en-US" sz="2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2000" u="none" strike="noStrike" dirty="0">
                          <a:solidFill>
                            <a:schemeClr val="tx2"/>
                          </a:solidFill>
                          <a:effectLst/>
                        </a:rPr>
                        <a:t>2014</a:t>
                      </a:r>
                      <a:endParaRPr lang="en-US" sz="2000" b="0" i="0" u="none" strike="noStrike" dirty="0">
                        <a:solidFill>
                          <a:schemeClr val="tx2"/>
                        </a:solidFill>
                        <a:effectLst/>
                        <a:latin typeface="Arial" panose="020B0604020202020204" pitchFamily="34" charset="0"/>
                      </a:endParaRPr>
                    </a:p>
                  </a:txBody>
                  <a:tcPr marL="9525" marR="9525" marT="9525" marB="0"/>
                </a:tc>
                <a:tc>
                  <a:txBody>
                    <a:bodyPr/>
                    <a:lstStyle/>
                    <a:p>
                      <a:pPr algn="r" fontAlgn="ctr"/>
                      <a:r>
                        <a:rPr lang="en-US" sz="2000" u="none" strike="noStrike" dirty="0">
                          <a:effectLst/>
                        </a:rPr>
                        <a:t>1</a:t>
                      </a:r>
                      <a:endParaRPr lang="en-US" sz="2000" b="0" i="0" u="none" strike="noStrike" dirty="0">
                        <a:solidFill>
                          <a:srgbClr val="000000"/>
                        </a:solidFill>
                        <a:effectLst/>
                        <a:latin typeface="Arial" panose="020B0604020202020204" pitchFamily="34" charset="0"/>
                      </a:endParaRPr>
                    </a:p>
                  </a:txBody>
                  <a:tcPr marL="9525" marR="9525" marT="9525" marB="0" anchor="ctr"/>
                </a:tc>
                <a:tc rowSpan="6">
                  <a:txBody>
                    <a:bodyPr/>
                    <a:lstStyle/>
                    <a:p>
                      <a:pPr algn="ctr" fontAlgn="ctr"/>
                      <a:r>
                        <a:rPr lang="en-US" sz="2000" u="none" strike="noStrike" dirty="0">
                          <a:effectLst/>
                        </a:rPr>
                        <a:t>8</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u="none" strike="noStrike">
                          <a:effectLst/>
                        </a:rPr>
                        <a:t>2000</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2000" b="0" i="0" u="none" strike="noStrike" dirty="0">
                        <a:solidFill>
                          <a:schemeClr val="tx2"/>
                        </a:solidFill>
                        <a:effectLst/>
                        <a:latin typeface="Arial" panose="020B0604020202020204" pitchFamily="34" charset="0"/>
                      </a:endParaRPr>
                    </a:p>
                  </a:txBody>
                  <a:tcPr marL="9525" marR="9525" marT="9525" marB="0"/>
                </a:tc>
                <a:tc>
                  <a:txBody>
                    <a:bodyPr/>
                    <a:lstStyle/>
                    <a:p>
                      <a:pPr algn="r" fontAlgn="ctr"/>
                      <a:r>
                        <a:rPr lang="en-US" sz="2000" u="none" strike="noStrike" dirty="0">
                          <a:effectLst/>
                        </a:rPr>
                        <a:t>1</a:t>
                      </a:r>
                      <a:endParaRPr lang="en-US" sz="2000" b="0" i="0" u="none" strike="noStrike" dirty="0">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u="none" strike="noStrike">
                          <a:effectLst/>
                        </a:rPr>
                        <a:t>2001</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2000" b="0" i="0" u="none" strike="noStrike" dirty="0">
                        <a:solidFill>
                          <a:schemeClr val="tx2"/>
                        </a:solidFill>
                        <a:effectLst/>
                        <a:latin typeface="Arial" panose="020B0604020202020204" pitchFamily="34" charset="0"/>
                      </a:endParaRPr>
                    </a:p>
                  </a:txBody>
                  <a:tcPr marL="9525" marR="9525" marT="9525" marB="0"/>
                </a:tc>
                <a:tc>
                  <a:txBody>
                    <a:bodyPr/>
                    <a:lstStyle/>
                    <a:p>
                      <a:pPr algn="r" fontAlgn="ctr"/>
                      <a:r>
                        <a:rPr lang="en-US" sz="2000" u="none" strike="noStrike" dirty="0">
                          <a:effectLst/>
                        </a:rPr>
                        <a:t>1</a:t>
                      </a:r>
                      <a:endParaRPr lang="en-US" sz="2000" b="0" i="0" u="none" strike="noStrike" dirty="0">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Non</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u="none" strike="noStrike" dirty="0">
                          <a:effectLst/>
                        </a:rPr>
                        <a:t>2004</a:t>
                      </a:r>
                      <a:endParaRPr lang="en-US" sz="2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2000" u="none" strike="noStrike" dirty="0">
                          <a:solidFill>
                            <a:schemeClr val="tx2"/>
                          </a:solidFill>
                          <a:effectLst/>
                        </a:rPr>
                        <a:t>2011</a:t>
                      </a:r>
                      <a:endParaRPr lang="en-US" sz="2000" b="0" i="0" u="none" strike="noStrike" dirty="0">
                        <a:solidFill>
                          <a:schemeClr val="tx2"/>
                        </a:solidFill>
                        <a:effectLst/>
                        <a:latin typeface="Arial" panose="020B0604020202020204" pitchFamily="34" charset="0"/>
                      </a:endParaRPr>
                    </a:p>
                  </a:txBody>
                  <a:tcPr marL="9525" marR="9525" marT="9525" marB="0"/>
                </a:tc>
                <a:tc>
                  <a:txBody>
                    <a:bodyPr/>
                    <a:lstStyle/>
                    <a:p>
                      <a:pPr algn="r" fontAlgn="ctr"/>
                      <a:r>
                        <a:rPr lang="en-US" sz="2000" u="none" strike="noStrike" dirty="0">
                          <a:effectLst/>
                        </a:rPr>
                        <a:t>2</a:t>
                      </a:r>
                      <a:endParaRPr lang="en-US" sz="2000" b="0" i="0" u="none" strike="noStrike" dirty="0">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2000" u="none" strike="noStrike" dirty="0">
                          <a:solidFill>
                            <a:schemeClr val="tx2"/>
                          </a:solidFill>
                          <a:effectLst/>
                        </a:rPr>
                        <a:t>2012</a:t>
                      </a:r>
                      <a:endParaRPr lang="en-US" sz="2000" b="0" i="0" u="none" strike="noStrike" dirty="0">
                        <a:solidFill>
                          <a:schemeClr val="tx2"/>
                        </a:solidFill>
                        <a:effectLst/>
                        <a:latin typeface="Arial" panose="020B0604020202020204" pitchFamily="34" charset="0"/>
                      </a:endParaRPr>
                    </a:p>
                  </a:txBody>
                  <a:tcPr marL="9525" marR="9525" marT="9525" marB="0"/>
                </a:tc>
                <a:tc>
                  <a:txBody>
                    <a:bodyPr/>
                    <a:lstStyle/>
                    <a:p>
                      <a:pPr algn="r" fontAlgn="ctr"/>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u="none" strike="noStrike">
                          <a:effectLst/>
                        </a:rPr>
                        <a:t>2007</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2000" u="none" strike="noStrike" dirty="0">
                          <a:solidFill>
                            <a:schemeClr val="tx2"/>
                          </a:solidFill>
                          <a:effectLst/>
                        </a:rPr>
                        <a:t>2009</a:t>
                      </a:r>
                      <a:endParaRPr lang="en-US" sz="2000" b="0" i="0" u="none" strike="noStrike" dirty="0">
                        <a:solidFill>
                          <a:schemeClr val="tx2"/>
                        </a:solidFill>
                        <a:effectLst/>
                        <a:latin typeface="Arial" panose="020B0604020202020204" pitchFamily="34" charset="0"/>
                      </a:endParaRPr>
                    </a:p>
                  </a:txBody>
                  <a:tcPr marL="9525" marR="9525" marT="9525" marB="0"/>
                </a:tc>
                <a:tc>
                  <a:txBody>
                    <a:bodyPr/>
                    <a:lstStyle/>
                    <a:p>
                      <a:pPr algn="r" fontAlgn="ctr"/>
                      <a:r>
                        <a:rPr lang="en-US" sz="2000" u="none" strike="noStrike" dirty="0">
                          <a:effectLst/>
                        </a:rPr>
                        <a:t>3</a:t>
                      </a:r>
                      <a:endParaRPr lang="en-US" sz="2000" b="0" i="0" u="none" strike="noStrike" dirty="0">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b="1" u="none" strike="noStrike" dirty="0">
                          <a:effectLst/>
                        </a:rPr>
                        <a:t>2009</a:t>
                      </a:r>
                      <a:endParaRPr lang="en-US" sz="2000" b="1" i="0" u="none" strike="noStrike" dirty="0">
                        <a:solidFill>
                          <a:srgbClr val="000000"/>
                        </a:solidFill>
                        <a:effectLst/>
                        <a:latin typeface="Arial" panose="020B0604020202020204" pitchFamily="34" charset="0"/>
                      </a:endParaRPr>
                    </a:p>
                  </a:txBody>
                  <a:tcPr marL="9525" marR="9525" marT="9525" marB="0">
                    <a:solidFill>
                      <a:schemeClr val="accent4">
                        <a:lumMod val="40000"/>
                        <a:lumOff val="60000"/>
                      </a:schemeClr>
                    </a:solidFill>
                  </a:tcPr>
                </a:tc>
                <a:tc gridSpan="5">
                  <a:txBody>
                    <a:bodyPr/>
                    <a:lstStyle/>
                    <a:p>
                      <a:pPr algn="l" fontAlgn="t"/>
                      <a:r>
                        <a:rPr lang="en-US" sz="2000" b="1" u="none" strike="noStrike" dirty="0">
                          <a:effectLst/>
                        </a:rPr>
                        <a:t> </a:t>
                      </a:r>
                      <a:r>
                        <a:rPr lang="fr-FR" sz="2000" b="1" u="none" strike="noStrike" dirty="0" smtClean="0">
                          <a:effectLst/>
                        </a:rPr>
                        <a:t>Charte </a:t>
                      </a:r>
                      <a:r>
                        <a:rPr lang="fr-FR" sz="2000" b="1" u="none" strike="noStrike" dirty="0">
                          <a:effectLst/>
                        </a:rPr>
                        <a:t>africaine de la statistique</a:t>
                      </a:r>
                      <a:endParaRPr lang="fr-FR" sz="2000" b="1" i="0" u="none" strike="noStrike" dirty="0">
                        <a:solidFill>
                          <a:srgbClr val="000000"/>
                        </a:solidFill>
                        <a:effectLst/>
                        <a:latin typeface="Arial" panose="020B0604020202020204" pitchFamily="34" charset="0"/>
                      </a:endParaRPr>
                    </a:p>
                  </a:txBody>
                  <a:tcPr marL="9525" marR="9525" marT="9525" marB="0">
                    <a:solidFill>
                      <a:schemeClr val="accent4">
                        <a:lumMod val="40000"/>
                        <a:lumOff val="60000"/>
                      </a:schemeClr>
                    </a:solidFill>
                  </a:tcPr>
                </a:tc>
                <a:tc hMerge="1">
                  <a:txBody>
                    <a:bodyPr/>
                    <a:lstStyle/>
                    <a:p>
                      <a:pPr algn="l" fontAlgn="ctr"/>
                      <a:endParaRPr lang="fr-FR" sz="2000" b="1" i="0" u="none" strike="noStrike" dirty="0">
                        <a:solidFill>
                          <a:srgbClr val="000000"/>
                        </a:solidFill>
                        <a:effectLst/>
                        <a:latin typeface="Arial" panose="020B0604020202020204" pitchFamily="34" charset="0"/>
                      </a:endParaRPr>
                    </a:p>
                  </a:txBody>
                  <a:tcPr marL="9525" marR="9525" marT="9525"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19683">
                <a:tc>
                  <a:txBody>
                    <a:bodyPr/>
                    <a:lstStyle/>
                    <a:p>
                      <a:pPr algn="l" fontAlgn="t"/>
                      <a:r>
                        <a:rPr lang="en-US" sz="2000" u="none" strike="noStrike">
                          <a:effectLst/>
                        </a:rPr>
                        <a:t>2010</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ctr"/>
                      <a:r>
                        <a:rPr lang="en-US" sz="2000" u="none" strike="noStrike" dirty="0">
                          <a:effectLst/>
                        </a:rPr>
                        <a:t>1</a:t>
                      </a:r>
                      <a:endParaRPr lang="en-US" sz="2000" b="0" i="0" u="none" strike="noStrike" dirty="0">
                        <a:solidFill>
                          <a:srgbClr val="000000"/>
                        </a:solidFill>
                        <a:effectLst/>
                        <a:latin typeface="Arial" panose="020B0604020202020204" pitchFamily="34" charset="0"/>
                      </a:endParaRPr>
                    </a:p>
                  </a:txBody>
                  <a:tcPr marL="9525" marR="9525" marT="9525" marB="0" anchor="ctr"/>
                </a:tc>
                <a:tc rowSpan="4">
                  <a:txBody>
                    <a:bodyPr/>
                    <a:lstStyle/>
                    <a:p>
                      <a:pPr algn="ctr" fontAlgn="ctr"/>
                      <a:r>
                        <a:rPr lang="en-US" sz="2000" u="none" strike="noStrike" dirty="0">
                          <a:effectLst/>
                        </a:rPr>
                        <a:t>4</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u="none" strike="noStrike">
                          <a:effectLst/>
                        </a:rPr>
                        <a:t>2011</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ctr"/>
                      <a:r>
                        <a:rPr lang="en-US" sz="2000" u="none" strike="noStrike">
                          <a:effectLst/>
                        </a:rPr>
                        <a:t>1</a:t>
                      </a:r>
                      <a:endParaRPr lang="en-US" sz="2000" b="0" i="0" u="none" strike="noStrike">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r>
              <a:tr h="219683">
                <a:tc>
                  <a:txBody>
                    <a:bodyPr/>
                    <a:lstStyle/>
                    <a:p>
                      <a:pPr algn="l" fontAlgn="t"/>
                      <a:r>
                        <a:rPr lang="en-US" sz="2000" u="none" strike="noStrike">
                          <a:effectLst/>
                        </a:rPr>
                        <a:t>2013</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ctr"/>
                      <a:r>
                        <a:rPr lang="en-US" sz="2000" u="none" strike="noStrike">
                          <a:effectLst/>
                        </a:rPr>
                        <a:t>1</a:t>
                      </a:r>
                      <a:endParaRPr lang="en-US" sz="2000" b="0" i="0" u="none" strike="noStrike">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a:effectLst/>
                        </a:rPr>
                        <a:t>Oui</a:t>
                      </a:r>
                      <a:endParaRPr lang="en-US" sz="2000" b="0" i="0" u="none" strike="noStrike">
                        <a:solidFill>
                          <a:srgbClr val="000000"/>
                        </a:solidFill>
                        <a:effectLst/>
                        <a:latin typeface="Arial" panose="020B0604020202020204" pitchFamily="34" charset="0"/>
                      </a:endParaRPr>
                    </a:p>
                  </a:txBody>
                  <a:tcPr marL="9525" marR="9525" marT="9525" marB="0" anchor="ctr"/>
                </a:tc>
              </a:tr>
              <a:tr h="230667">
                <a:tc>
                  <a:txBody>
                    <a:bodyPr/>
                    <a:lstStyle/>
                    <a:p>
                      <a:pPr algn="l" fontAlgn="t"/>
                      <a:r>
                        <a:rPr lang="en-US" sz="2000" u="none" strike="noStrike">
                          <a:effectLst/>
                        </a:rPr>
                        <a:t>2014</a:t>
                      </a:r>
                      <a:endParaRPr lang="en-US"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ctr"/>
                      <a:r>
                        <a:rPr lang="en-US" sz="2000" u="none" strike="noStrike">
                          <a:effectLst/>
                        </a:rPr>
                        <a:t>1</a:t>
                      </a:r>
                      <a:endParaRPr lang="en-US" sz="2000" b="0" i="0" u="none" strike="noStrike">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r" fontAlgn="ctr"/>
                      <a:r>
                        <a:rPr lang="en-US" sz="2000" u="none" strike="noStrike" dirty="0" err="1">
                          <a:effectLst/>
                        </a:rPr>
                        <a:t>Oui</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2000" u="none" strike="noStrike" dirty="0" err="1">
                          <a:effectLst/>
                        </a:rPr>
                        <a:t>Oui</a:t>
                      </a:r>
                      <a:endParaRPr lang="en-US" sz="2000" b="0" i="0" u="none" strike="noStrike" dirty="0">
                        <a:solidFill>
                          <a:srgbClr val="000000"/>
                        </a:solidFill>
                        <a:effectLst/>
                        <a:latin typeface="Arial" panose="020B0604020202020204" pitchFamily="34" charset="0"/>
                      </a:endParaRPr>
                    </a:p>
                  </a:txBody>
                  <a:tcPr marL="9525" marR="9525" marT="9525" marB="0" anchor="ctr"/>
                </a:tc>
              </a:tr>
              <a:tr h="230667">
                <a:tc>
                  <a:txBody>
                    <a:bodyPr/>
                    <a:lstStyle/>
                    <a:p>
                      <a:pPr algn="l" fontAlgn="t"/>
                      <a:r>
                        <a:rPr lang="en-US" sz="2000" u="none" strike="noStrike" dirty="0">
                          <a:effectLst/>
                        </a:rPr>
                        <a:t>Total</a:t>
                      </a:r>
                      <a:endParaRPr lang="en-US" sz="2000" b="0" i="0" u="none" strike="noStrike" dirty="0">
                        <a:solidFill>
                          <a:srgbClr val="000000"/>
                        </a:solidFill>
                        <a:effectLst/>
                        <a:latin typeface="Arial" panose="020B0604020202020204" pitchFamily="34" charset="0"/>
                      </a:endParaRPr>
                    </a:p>
                  </a:txBody>
                  <a:tcPr marL="9525" marR="9525" marT="9525" marB="0">
                    <a:noFill/>
                  </a:tcPr>
                </a:tc>
                <a:tc>
                  <a:txBody>
                    <a:bodyPr/>
                    <a:lstStyle/>
                    <a:p>
                      <a:pPr algn="l" fontAlgn="t"/>
                      <a:endParaRPr lang="en-US" sz="2000" b="0" i="0" u="none" strike="noStrike" dirty="0">
                        <a:solidFill>
                          <a:srgbClr val="000000"/>
                        </a:solidFill>
                        <a:effectLst/>
                        <a:latin typeface="Arial" panose="020B0604020202020204" pitchFamily="34" charset="0"/>
                      </a:endParaRPr>
                    </a:p>
                  </a:txBody>
                  <a:tcPr marL="9525" marR="9525" marT="9525" marB="0">
                    <a:noFill/>
                  </a:tcPr>
                </a:tc>
                <a:tc>
                  <a:txBody>
                    <a:bodyPr/>
                    <a:lstStyle/>
                    <a:p>
                      <a:pPr algn="r" fontAlgn="ctr"/>
                      <a:r>
                        <a:rPr lang="en-US" sz="2000" u="none" strike="noStrike">
                          <a:effectLst/>
                        </a:rPr>
                        <a:t>13</a:t>
                      </a:r>
                      <a:endParaRPr lang="en-US" sz="2000" b="0" i="0" u="none" strike="noStrike">
                        <a:solidFill>
                          <a:srgbClr val="000000"/>
                        </a:solidFill>
                        <a:effectLst/>
                        <a:latin typeface="Arial" panose="020B0604020202020204" pitchFamily="34" charset="0"/>
                      </a:endParaRPr>
                    </a:p>
                  </a:txBody>
                  <a:tcPr marL="9525" marR="9525" marT="9525" marB="0" anchor="ctr">
                    <a:noFill/>
                  </a:tcPr>
                </a:tc>
                <a:tc>
                  <a:txBody>
                    <a:bodyPr/>
                    <a:lstStyle/>
                    <a:p>
                      <a:pPr algn="ctr" fontAlgn="ctr"/>
                      <a:r>
                        <a:rPr lang="en-US" sz="2000" u="none" strike="noStrike" dirty="0">
                          <a:effectLst/>
                        </a:rPr>
                        <a:t>13</a:t>
                      </a:r>
                      <a:endParaRPr lang="en-US" sz="2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9525" marR="9525" marT="9525" marB="0" anchor="ctr">
                    <a:noFill/>
                  </a:tcPr>
                </a:tc>
                <a:tc>
                  <a:txBody>
                    <a:bodyPr/>
                    <a:lstStyle/>
                    <a:p>
                      <a:pPr algn="r" fontAlgn="ctr"/>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9525" marR="9525" marT="9525" marB="0" anchor="ctr">
                    <a:noFill/>
                  </a:tcPr>
                </a:tc>
              </a:tr>
              <a:tr h="362477">
                <a:tc>
                  <a:txBody>
                    <a:bodyPr/>
                    <a:lstStyle/>
                    <a:p>
                      <a:pPr algn="l" fontAlgn="t"/>
                      <a:r>
                        <a:rPr lang="en-US" sz="2000" i="1" u="none" strike="noStrike" dirty="0">
                          <a:solidFill>
                            <a:srgbClr val="FF0000"/>
                          </a:solidFill>
                          <a:effectLst/>
                        </a:rPr>
                        <a:t>Pas de </a:t>
                      </a:r>
                      <a:r>
                        <a:rPr lang="en-US" sz="2000" i="1" u="none" strike="noStrike" dirty="0" err="1" smtClean="0">
                          <a:solidFill>
                            <a:srgbClr val="FF0000"/>
                          </a:solidFill>
                          <a:effectLst/>
                        </a:rPr>
                        <a:t>données</a:t>
                      </a:r>
                      <a:endParaRPr lang="en-US" sz="2000" b="0" i="1" u="none" strike="noStrike" dirty="0">
                        <a:solidFill>
                          <a:srgbClr val="FF0000"/>
                        </a:solidFill>
                        <a:effectLst/>
                        <a:latin typeface="Arial" panose="020B0604020202020204" pitchFamily="34" charset="0"/>
                      </a:endParaRPr>
                    </a:p>
                  </a:txBody>
                  <a:tcPr marL="9525" marR="9525" marT="9525" marB="0">
                    <a:noFill/>
                  </a:tcPr>
                </a:tc>
                <a:tc>
                  <a:txBody>
                    <a:bodyPr/>
                    <a:lstStyle/>
                    <a:p>
                      <a:pPr algn="l" fontAlgn="t"/>
                      <a:r>
                        <a:rPr lang="en-US" sz="2000" i="1" u="none" strike="noStrike" dirty="0">
                          <a:solidFill>
                            <a:srgbClr val="FF0000"/>
                          </a:solidFill>
                          <a:effectLst/>
                        </a:rPr>
                        <a:t> </a:t>
                      </a:r>
                      <a:endParaRPr lang="en-US" sz="2000" b="0" i="1" u="none" strike="noStrike" dirty="0">
                        <a:solidFill>
                          <a:srgbClr val="FF0000"/>
                        </a:solidFill>
                        <a:effectLst/>
                        <a:latin typeface="Arial" panose="020B0604020202020204" pitchFamily="34" charset="0"/>
                      </a:endParaRPr>
                    </a:p>
                  </a:txBody>
                  <a:tcPr marL="9525" marR="9525" marT="9525" marB="0">
                    <a:noFill/>
                  </a:tcPr>
                </a:tc>
                <a:tc>
                  <a:txBody>
                    <a:bodyPr/>
                    <a:lstStyle/>
                    <a:p>
                      <a:pPr algn="r" fontAlgn="ctr"/>
                      <a:r>
                        <a:rPr lang="en-US" sz="2000" i="1" u="none" strike="noStrike" dirty="0">
                          <a:solidFill>
                            <a:srgbClr val="FF0000"/>
                          </a:solidFill>
                          <a:effectLst/>
                        </a:rPr>
                        <a:t>5</a:t>
                      </a:r>
                      <a:endParaRPr lang="en-US" sz="2000" b="0" i="1" u="none" strike="noStrike" dirty="0">
                        <a:solidFill>
                          <a:srgbClr val="FF0000"/>
                        </a:solidFill>
                        <a:effectLst/>
                        <a:latin typeface="Arial" panose="020B0604020202020204" pitchFamily="34" charset="0"/>
                      </a:endParaRPr>
                    </a:p>
                  </a:txBody>
                  <a:tcPr marL="9525" marR="9525" marT="9525" marB="0" anchor="ctr">
                    <a:noFill/>
                  </a:tcPr>
                </a:tc>
                <a:tc>
                  <a:txBody>
                    <a:bodyPr/>
                    <a:lstStyle/>
                    <a:p>
                      <a:pPr algn="ctr" fontAlgn="ctr"/>
                      <a:r>
                        <a:rPr lang="fr-FR" sz="2000" b="0" i="1" u="none" strike="noStrike" dirty="0" smtClean="0">
                          <a:solidFill>
                            <a:srgbClr val="FF0000"/>
                          </a:solidFill>
                          <a:effectLst/>
                          <a:latin typeface="Arial" panose="020B0604020202020204" pitchFamily="34" charset="0"/>
                        </a:rPr>
                        <a:t>5</a:t>
                      </a:r>
                      <a:endParaRPr lang="en-US" sz="2000" b="0" i="1" u="none" strike="noStrike" dirty="0">
                        <a:solidFill>
                          <a:srgbClr val="FF0000"/>
                        </a:solidFill>
                        <a:effectLst/>
                        <a:latin typeface="Arial" panose="020B0604020202020204" pitchFamily="34" charset="0"/>
                      </a:endParaRPr>
                    </a:p>
                  </a:txBody>
                  <a:tcPr marL="9525" marR="9525" marT="9525" marB="0" anchor="ctr">
                    <a:noFill/>
                  </a:tcPr>
                </a:tc>
                <a:tc>
                  <a:txBody>
                    <a:bodyPr/>
                    <a:lstStyle/>
                    <a:p>
                      <a:pPr algn="l" fontAlgn="ctr"/>
                      <a:r>
                        <a:rPr lang="en-US" sz="2000" i="1" u="none" strike="noStrike" dirty="0">
                          <a:solidFill>
                            <a:srgbClr val="FF0000"/>
                          </a:solidFill>
                          <a:effectLst/>
                        </a:rPr>
                        <a:t> </a:t>
                      </a:r>
                      <a:endParaRPr lang="en-US" sz="2000" b="0" i="1" u="none" strike="noStrike" dirty="0">
                        <a:solidFill>
                          <a:srgbClr val="FF0000"/>
                        </a:solidFill>
                        <a:effectLst/>
                        <a:latin typeface="Arial" panose="020B0604020202020204" pitchFamily="34" charset="0"/>
                      </a:endParaRPr>
                    </a:p>
                  </a:txBody>
                  <a:tcPr marL="9525" marR="9525" marT="9525" marB="0" anchor="ctr">
                    <a:noFill/>
                  </a:tcPr>
                </a:tc>
                <a:tc>
                  <a:txBody>
                    <a:bodyPr/>
                    <a:lstStyle/>
                    <a:p>
                      <a:pPr algn="l" fontAlgn="ctr"/>
                      <a:r>
                        <a:rPr lang="en-US" sz="2000" i="1" u="none" strike="noStrike" dirty="0">
                          <a:solidFill>
                            <a:srgbClr val="FF0000"/>
                          </a:solidFill>
                          <a:effectLst/>
                        </a:rPr>
                        <a:t> </a:t>
                      </a:r>
                      <a:endParaRPr lang="en-US" sz="2000" b="0" i="1" u="none" strike="noStrike" dirty="0">
                        <a:solidFill>
                          <a:srgbClr val="FF0000"/>
                        </a:solidFill>
                        <a:effectLst/>
                        <a:latin typeface="Arial" panose="020B0604020202020204" pitchFamily="34" charset="0"/>
                      </a:endParaRPr>
                    </a:p>
                  </a:txBody>
                  <a:tcPr marL="9525" marR="9525" marT="9525" marB="0" anchor="ctr">
                    <a:noFill/>
                  </a:tcPr>
                </a:tc>
              </a:tr>
            </a:tbl>
          </a:graphicData>
        </a:graphic>
      </p:graphicFrame>
    </p:spTree>
    <p:extLst>
      <p:ext uri="{BB962C8B-B14F-4D97-AF65-F5344CB8AC3E}">
        <p14:creationId xmlns:p14="http://schemas.microsoft.com/office/powerpoint/2010/main" val="2976147558"/>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Principe statistique et règlementaire</a:t>
            </a:r>
            <a:endParaRPr lang="en-US" dirty="0"/>
          </a:p>
        </p:txBody>
      </p:sp>
      <p:sp>
        <p:nvSpPr>
          <p:cNvPr id="3" name="Content Placeholder 2"/>
          <p:cNvSpPr>
            <a:spLocks noGrp="1"/>
          </p:cNvSpPr>
          <p:nvPr>
            <p:ph sz="quarter" idx="10"/>
          </p:nvPr>
        </p:nvSpPr>
        <p:spPr/>
        <p:txBody>
          <a:bodyPr>
            <a:normAutofit lnSpcReduction="10000"/>
          </a:bodyPr>
          <a:lstStyle/>
          <a:p>
            <a:r>
              <a:rPr lang="fr-FR" dirty="0" smtClean="0"/>
              <a:t>Dans un seul pays la loi statistique couvre uniquement l’INS</a:t>
            </a:r>
          </a:p>
          <a:p>
            <a:r>
              <a:rPr lang="fr-FR" dirty="0" smtClean="0"/>
              <a:t>Elle ne règlemente pas </a:t>
            </a:r>
            <a:r>
              <a:rPr lang="fr-FR" b="1" i="1" dirty="0" smtClean="0"/>
              <a:t>directement</a:t>
            </a:r>
            <a:r>
              <a:rPr lang="fr-FR" dirty="0" smtClean="0"/>
              <a:t> le développement, la production et la diffusion des ODD (13 pays)</a:t>
            </a:r>
          </a:p>
          <a:p>
            <a:r>
              <a:rPr lang="fr-FR" dirty="0" smtClean="0"/>
              <a:t>Contrairement à ce qui est recommandé, les cadres réglementaires spécifiques régissant les activités statistiques menées par d'autres producteurs des statistiques officielles que l'INS </a:t>
            </a:r>
            <a:r>
              <a:rPr lang="fr-FR" b="1" i="1" dirty="0" smtClean="0"/>
              <a:t>font toujours </a:t>
            </a:r>
            <a:r>
              <a:rPr lang="fr-FR" dirty="0" smtClean="0"/>
              <a:t>référence explicite à la loi statistique nationale que dans seulement 2 pays (parfois dans 12 et jamais dans 2).</a:t>
            </a:r>
          </a:p>
          <a:p>
            <a:r>
              <a:rPr lang="fr-FR" dirty="0" smtClean="0"/>
              <a:t>Les lois statistiques nationales ne font pas référence à la désagrégation des données (16 pays)</a:t>
            </a:r>
          </a:p>
          <a:p>
            <a:r>
              <a:rPr lang="fr-FR" dirty="0" smtClean="0"/>
              <a:t>Certains type de désagrégation (race, ethnie) sont </a:t>
            </a:r>
            <a:r>
              <a:rPr lang="fr-FR" b="1" i="1" dirty="0" smtClean="0"/>
              <a:t>interdits</a:t>
            </a:r>
            <a:r>
              <a:rPr lang="fr-FR" dirty="0" smtClean="0"/>
              <a:t> par la loi statistique nationale dans 2 pays</a:t>
            </a:r>
            <a:endParaRPr lang="en-US" dirty="0"/>
          </a:p>
        </p:txBody>
      </p:sp>
    </p:spTree>
    <p:extLst>
      <p:ext uri="{BB962C8B-B14F-4D97-AF65-F5344CB8AC3E}">
        <p14:creationId xmlns:p14="http://schemas.microsoft.com/office/powerpoint/2010/main" val="297741712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715816"/>
            <a:ext cx="10515600" cy="1846659"/>
          </a:xfrm>
        </p:spPr>
        <p:txBody>
          <a:bodyPr/>
          <a:lstStyle/>
          <a:p>
            <a:r>
              <a:rPr lang="fr-FR" dirty="0"/>
              <a:t>Désagrégation des données des ODD</a:t>
            </a:r>
          </a:p>
        </p:txBody>
      </p:sp>
      <p:sp>
        <p:nvSpPr>
          <p:cNvPr id="3" name="Text Placeholder 2"/>
          <p:cNvSpPr>
            <a:spLocks noGrp="1"/>
          </p:cNvSpPr>
          <p:nvPr>
            <p:ph type="body" idx="1"/>
          </p:nvPr>
        </p:nvSpPr>
        <p:spPr/>
        <p:txBody>
          <a:bodyPr/>
          <a:lstStyle/>
          <a:p>
            <a:r>
              <a:rPr lang="fr-FR" dirty="0"/>
              <a:t>Cette section du questionnaire traite des efforts actuels et futurs de des pays pour désagréger les données et les indicateurs basés sur le revenu, le sexe, l’âge, la race, l’origine ethnique, le statut migratoire, le statut d’handicap et la zone géographique</a:t>
            </a:r>
            <a:endParaRPr lang="en-US" dirty="0"/>
          </a:p>
        </p:txBody>
      </p:sp>
    </p:spTree>
    <p:extLst>
      <p:ext uri="{BB962C8B-B14F-4D97-AF65-F5344CB8AC3E}">
        <p14:creationId xmlns:p14="http://schemas.microsoft.com/office/powerpoint/2010/main" val="1041690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le sexe</a:t>
            </a:r>
            <a:endParaRPr lang="en-US" dirty="0"/>
          </a:p>
        </p:txBody>
      </p:sp>
      <p:sp>
        <p:nvSpPr>
          <p:cNvPr id="3" name="Content Placeholder 2"/>
          <p:cNvSpPr>
            <a:spLocks noGrp="1"/>
          </p:cNvSpPr>
          <p:nvPr>
            <p:ph sz="quarter" idx="10"/>
          </p:nvPr>
        </p:nvSpPr>
        <p:spPr>
          <a:xfrm>
            <a:off x="3352800" y="1248848"/>
            <a:ext cx="8553450" cy="5032375"/>
          </a:xfrm>
        </p:spPr>
        <p:txBody>
          <a:bodyPr>
            <a:normAutofit fontScale="92500" lnSpcReduction="20000"/>
          </a:bodyPr>
          <a:lstStyle/>
          <a:p>
            <a:r>
              <a:rPr lang="fr-FR" dirty="0" smtClean="0"/>
              <a:t>Catégorie de désagrégation commune à tous les pays: les données sont systématiquement désagrégées et diffusées selon le sexe chaque fois que c’est possible</a:t>
            </a:r>
          </a:p>
          <a:p>
            <a:r>
              <a:rPr lang="fr-FR" dirty="0" smtClean="0"/>
              <a:t>Ce type de désagrégation n’est pas </a:t>
            </a:r>
            <a:r>
              <a:rPr lang="fr-FR" dirty="0" smtClean="0"/>
              <a:t>inscrit </a:t>
            </a:r>
            <a:r>
              <a:rPr lang="fr-FR" dirty="0" smtClean="0"/>
              <a:t>dans la loi et il n’y a pas de restriction légale à le faire</a:t>
            </a:r>
          </a:p>
          <a:p>
            <a:r>
              <a:rPr lang="fr-FR" dirty="0" smtClean="0"/>
              <a:t>Dans 6 pays, il est envisagé d’effectuer la désagrégation selon le sexe pour de nouvelles sources de données</a:t>
            </a:r>
          </a:p>
          <a:p>
            <a:r>
              <a:rPr lang="fr-FR" dirty="0" smtClean="0"/>
              <a:t>Sources systématiquement utilisées sont les recensements de la population et les enquêtes auprès des ménages. Certaines données administratives sont aussi utilisées (statistiques de l’éducation, santé)</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65" y="1825625"/>
            <a:ext cx="3238235" cy="2890838"/>
          </a:xfrm>
          <a:prstGeom prst="rect">
            <a:avLst/>
          </a:prstGeom>
        </p:spPr>
      </p:pic>
    </p:spTree>
    <p:extLst>
      <p:ext uri="{BB962C8B-B14F-4D97-AF65-F5344CB8AC3E}">
        <p14:creationId xmlns:p14="http://schemas.microsoft.com/office/powerpoint/2010/main" val="3028809673"/>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Désagrégation selon l’âge</a:t>
            </a:r>
            <a:endParaRPr lang="en-US" dirty="0"/>
          </a:p>
        </p:txBody>
      </p:sp>
      <p:sp>
        <p:nvSpPr>
          <p:cNvPr id="3" name="Content Placeholder 2"/>
          <p:cNvSpPr>
            <a:spLocks noGrp="1"/>
          </p:cNvSpPr>
          <p:nvPr>
            <p:ph sz="quarter" idx="10"/>
          </p:nvPr>
        </p:nvSpPr>
        <p:spPr>
          <a:xfrm>
            <a:off x="3352800" y="1072356"/>
            <a:ext cx="8229600" cy="5032375"/>
          </a:xfrm>
        </p:spPr>
        <p:txBody>
          <a:bodyPr>
            <a:normAutofit fontScale="77500" lnSpcReduction="20000"/>
          </a:bodyPr>
          <a:lstStyle/>
          <a:p>
            <a:r>
              <a:rPr lang="fr-FR" dirty="0" smtClean="0"/>
              <a:t>Catégorie de désagrégation commune à tous les pays: les données sont systématiquement désagrégées et diffusées selon l’âge chaque fois que c’est possible</a:t>
            </a:r>
          </a:p>
          <a:p>
            <a:r>
              <a:rPr lang="fr-FR" dirty="0" smtClean="0"/>
              <a:t>Ce type de désagrégation n’est pas inscrite dans la loi et il n’y a pas de restriction légale à le faire</a:t>
            </a:r>
          </a:p>
          <a:p>
            <a:r>
              <a:rPr lang="fr-FR" dirty="0" smtClean="0"/>
              <a:t>Dans 4 pays, il est envisagé d’effectuer la désagrégation supplémentaire selon l’âge pour de nouvelles et existantes sources de données </a:t>
            </a:r>
          </a:p>
          <a:p>
            <a:r>
              <a:rPr lang="fr-FR" dirty="0" smtClean="0"/>
              <a:t>Domaine de désagrégation prioritaire</a:t>
            </a:r>
          </a:p>
          <a:p>
            <a:r>
              <a:rPr lang="fr-FR" dirty="0" smtClean="0"/>
              <a:t>Sources systématiquement utilisées sont les recensements de la population et les enquêtes auprès des ménages. Certaines données administratives sont aussi utilisées (statistiques de l’éducation, santé, état civil)</a:t>
            </a:r>
          </a:p>
          <a:p>
            <a:r>
              <a:rPr lang="fr-FR" dirty="0" smtClean="0"/>
              <a:t>Tranches: âges </a:t>
            </a:r>
            <a:r>
              <a:rPr lang="fr-FR" dirty="0" err="1" smtClean="0"/>
              <a:t>quinquenaux</a:t>
            </a:r>
            <a:r>
              <a:rPr lang="fr-FR" dirty="0" smtClean="0"/>
              <a:t>, âges spécifiques</a:t>
            </a:r>
          </a:p>
          <a:p>
            <a:endParaRPr lang="fr-FR" dirty="0" smtClean="0"/>
          </a:p>
          <a:p>
            <a:endParaRPr lang="en-US" dirty="0"/>
          </a:p>
        </p:txBody>
      </p:sp>
      <p:sp>
        <p:nvSpPr>
          <p:cNvPr id="4" name="AutoShape 2" descr="Résultat de recherche d'images pour &quot;symbole ag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85" y="1690688"/>
            <a:ext cx="3278115" cy="3795712"/>
          </a:xfrm>
          <a:prstGeom prst="rect">
            <a:avLst/>
          </a:prstGeom>
        </p:spPr>
      </p:pic>
    </p:spTree>
    <p:extLst>
      <p:ext uri="{BB962C8B-B14F-4D97-AF65-F5344CB8AC3E}">
        <p14:creationId xmlns:p14="http://schemas.microsoft.com/office/powerpoint/2010/main" val="254628442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A10-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DA10-ACS Theme" id="{6E64896B-2D72-4F36-A46F-F24C1B2A7A1B}" vid="{C142F98F-9AE1-4873-BEA5-5A9D9CB8F794}"/>
    </a:ext>
  </a:extLst>
</a:theme>
</file>

<file path=ppt/theme/theme2.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session1-eca" id="{931699A9-9659-4D98-BEB3-ED0E61F28D6B}" vid="{FD4F5E4A-1069-46DC-BEED-6C0D70BF96A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DA10-ACS Theme</Template>
  <TotalTime>289</TotalTime>
  <Words>1751</Words>
  <Application>Microsoft Office PowerPoint</Application>
  <PresentationFormat>Widescreen</PresentationFormat>
  <Paragraphs>196</Paragraphs>
  <Slides>21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ＭＳ Ｐゴシック</vt:lpstr>
      <vt:lpstr>Arial</vt:lpstr>
      <vt:lpstr>Calibri</vt:lpstr>
      <vt:lpstr>Lato</vt:lpstr>
      <vt:lpstr>Lucida Grande</vt:lpstr>
      <vt:lpstr>Times New Roman</vt:lpstr>
      <vt:lpstr>Wingdings</vt:lpstr>
      <vt:lpstr>DA10-ACS Theme</vt:lpstr>
      <vt:lpstr>WDF-ACS Theme</vt:lpstr>
      <vt:lpstr>PowerPoint Presentation</vt:lpstr>
      <vt:lpstr>Objectif et méthodologie de l’enquête</vt:lpstr>
      <vt:lpstr>Principaux résultats de l’enquête</vt:lpstr>
      <vt:lpstr>Principe statistique et règlementaire</vt:lpstr>
      <vt:lpstr>Principe statistique et règlementaire</vt:lpstr>
      <vt:lpstr>Principe statistique et règlementaire</vt:lpstr>
      <vt:lpstr>Désagrégation des données des ODD</vt:lpstr>
      <vt:lpstr>Désagrégation selon le sexe</vt:lpstr>
      <vt:lpstr>Désagrégation selon l’âge</vt:lpstr>
      <vt:lpstr>Désagrégation selon le statut d’handicap</vt:lpstr>
      <vt:lpstr>Désagrégation selon la race ou l’ethnie</vt:lpstr>
      <vt:lpstr>Désagrégation selon le revenu</vt:lpstr>
      <vt:lpstr>Désagrégation selon le statut migratoire</vt:lpstr>
      <vt:lpstr>Désagrégation selon la zone géographique</vt:lpstr>
      <vt:lpstr>Désagrégation selon d’autres catégories</vt:lpstr>
      <vt:lpstr>Informations générale sur la désagrégation</vt:lpstr>
      <vt:lpstr>Contrôle qualité des données désagrégées</vt:lpstr>
      <vt:lpstr>Rôle de l’INS dans les ODD</vt:lpstr>
      <vt:lpstr>Plan pour intégrer les données des autres sources</vt:lpstr>
      <vt:lpstr>Que retenir?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Aperçu du résultat de l'enquête d'auto-évaluation sur les pratiques et les défis sur la désagrégation des données des indicateurs des ODD</dc:title>
  <dc:creator>Léandre NGOGANG WANDJI</dc:creator>
  <cp:lastModifiedBy>Léandre NGOGANG WANDJI</cp:lastModifiedBy>
  <cp:revision>69</cp:revision>
  <dcterms:created xsi:type="dcterms:W3CDTF">2017-10-24T18:32:34Z</dcterms:created>
  <dcterms:modified xsi:type="dcterms:W3CDTF">2017-10-25T06:18:07Z</dcterms:modified>
</cp:coreProperties>
</file>