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57" r:id="rId3"/>
    <p:sldId id="258" r:id="rId4"/>
    <p:sldId id="259" r:id="rId5"/>
    <p:sldId id="260" r:id="rId6"/>
    <p:sldId id="261" r:id="rId7"/>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5" autoAdjust="0"/>
    <p:restoredTop sz="74320" autoAdjust="0"/>
  </p:normalViewPr>
  <p:slideViewPr>
    <p:cSldViewPr snapToGrid="0">
      <p:cViewPr varScale="1">
        <p:scale>
          <a:sx n="63" d="100"/>
          <a:sy n="63" d="100"/>
        </p:scale>
        <p:origin x="-133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F20E0-0865-482B-9FE5-3E42560D5ED5}" type="datetimeFigureOut">
              <a:rPr lang="en-US" smtClean="0"/>
              <a:t>17-10-24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F389-5095-42D9-9965-FA0CD1AAB92B}" type="slidenum">
              <a:rPr lang="en-US" smtClean="0"/>
              <a:t>‹#›</a:t>
            </a:fld>
            <a:endParaRPr lang="en-US" dirty="0"/>
          </a:p>
        </p:txBody>
      </p:sp>
    </p:spTree>
    <p:extLst>
      <p:ext uri="{BB962C8B-B14F-4D97-AF65-F5344CB8AC3E}">
        <p14:creationId xmlns:p14="http://schemas.microsoft.com/office/powerpoint/2010/main" val="314872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Compte pour le développement est un programme de renforcement des capacités du Secrétariat de l'ONU visant à renforcer les capacités des pays en développement dans les domaines prioritaires du Plan d'action des Nations Unies pour le développement</a:t>
            </a:r>
          </a:p>
          <a:p>
            <a:endParaRPr lang="fr-FR" dirty="0"/>
          </a:p>
          <a:p>
            <a:r>
              <a:rPr lang="fr-FR" dirty="0"/>
              <a:t>Cible 17.18 D’ici à 2020, apporter un soutien accru au renforcement des capacités des pays en développement,</a:t>
            </a:r>
          </a:p>
          <a:p>
            <a:r>
              <a:rPr lang="fr-FR" dirty="0"/>
              <a:t>notamment des pays les moins avancés et des petits États insulaires en développement, l’objectif</a:t>
            </a:r>
          </a:p>
          <a:p>
            <a:r>
              <a:rPr lang="fr-FR" dirty="0"/>
              <a:t>étant de disposer d’un beaucoup plus grand nombre de données de qualité, actualisées et exactes,</a:t>
            </a:r>
          </a:p>
          <a:p>
            <a:r>
              <a:rPr lang="fr-FR" dirty="0"/>
              <a:t>ventilées par niveau de revenu, sexe, âge, race, appartenance ethnique, statut migratoire,</a:t>
            </a:r>
          </a:p>
          <a:p>
            <a:r>
              <a:rPr lang="fr-FR" dirty="0"/>
              <a:t>handicap, emplacement géographique et selon d’autres caractéristiques propres à chaque pays</a:t>
            </a:r>
          </a:p>
          <a:p>
            <a:endParaRPr lang="fr-FR" dirty="0"/>
          </a:p>
          <a:p>
            <a:r>
              <a:rPr lang="fr-FR" dirty="0"/>
              <a:t>Cible 17.19 D’ici à 2030, tirer parti des initiatives existantes pour établir des indicateurs de progrès en matière</a:t>
            </a:r>
          </a:p>
          <a:p>
            <a:r>
              <a:rPr lang="fr-FR" dirty="0"/>
              <a:t>de développement durable qui viendraient compléter le produit intérieur brut, et appuyer le</a:t>
            </a:r>
          </a:p>
          <a:p>
            <a:r>
              <a:rPr lang="fr-FR" dirty="0"/>
              <a:t>renforcement des capacités statistiques des pays en développement </a:t>
            </a:r>
          </a:p>
          <a:p>
            <a:endParaRPr lang="en-US" dirty="0"/>
          </a:p>
        </p:txBody>
      </p:sp>
      <p:sp>
        <p:nvSpPr>
          <p:cNvPr id="4" name="Slide Number Placeholder 3"/>
          <p:cNvSpPr>
            <a:spLocks noGrp="1"/>
          </p:cNvSpPr>
          <p:nvPr>
            <p:ph type="sldNum" sz="quarter" idx="10"/>
          </p:nvPr>
        </p:nvSpPr>
        <p:spPr/>
        <p:txBody>
          <a:bodyPr/>
          <a:lstStyle/>
          <a:p>
            <a:fld id="{360DF389-5095-42D9-9965-FA0CD1AAB92B}" type="slidenum">
              <a:rPr lang="en-US" smtClean="0"/>
              <a:t>2</a:t>
            </a:fld>
            <a:endParaRPr lang="en-US" dirty="0"/>
          </a:p>
        </p:txBody>
      </p:sp>
    </p:spTree>
    <p:extLst>
      <p:ext uri="{BB962C8B-B14F-4D97-AF65-F5344CB8AC3E}">
        <p14:creationId xmlns:p14="http://schemas.microsoft.com/office/powerpoint/2010/main" val="54868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690600465"/>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5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Click to edit Master title style</a:t>
            </a:r>
            <a:endParaRPr lang="en-GB"/>
          </a:p>
        </p:txBody>
      </p:sp>
      <p:sp>
        <p:nvSpPr>
          <p:cNvPr id="3" name="Marcador de Posição de Conteúd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B17AD262-F952-461E-A2B6-1196382F40DF}" type="slidenum">
              <a:rPr lang="en-US" smtClean="0"/>
              <a:t>‹#›</a:t>
            </a:fld>
            <a:endParaRPr lang="en-US" dirty="0"/>
          </a:p>
        </p:txBody>
      </p:sp>
    </p:spTree>
    <p:extLst>
      <p:ext uri="{BB962C8B-B14F-4D97-AF65-F5344CB8AC3E}">
        <p14:creationId xmlns:p14="http://schemas.microsoft.com/office/powerpoint/2010/main" val="135226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3064570"/>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90233799"/>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465683683"/>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7470967"/>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2267910465"/>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3565139"/>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04442945"/>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33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3"/>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20107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1.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839" y="-5405"/>
            <a:ext cx="12191161" cy="6863405"/>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dirty="0"/>
          </a:p>
        </p:txBody>
      </p:sp>
      <p:sp>
        <p:nvSpPr>
          <p:cNvPr id="3076" name="Rectangle 3"/>
          <p:cNvSpPr>
            <a:spLocks/>
          </p:cNvSpPr>
          <p:nvPr/>
        </p:nvSpPr>
        <p:spPr bwMode="auto">
          <a:xfrm>
            <a:off x="9647238" y="296863"/>
            <a:ext cx="7556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CEA</a:t>
            </a:r>
          </a:p>
        </p:txBody>
      </p:sp>
      <p:sp>
        <p:nvSpPr>
          <p:cNvPr id="3077" name="Rectangle 4" descr="image2.png"/>
          <p:cNvSpPr>
            <a:spLocks/>
          </p:cNvSpPr>
          <p:nvPr/>
        </p:nvSpPr>
        <p:spPr bwMode="auto">
          <a:xfrm>
            <a:off x="9031289" y="284164"/>
            <a:ext cx="573087" cy="477837"/>
          </a:xfrm>
          <a:prstGeom prst="rect">
            <a:avLst/>
          </a:prstGeom>
          <a:blipFill dpi="0" rotWithShape="0">
            <a:blip r:embed="rId2"/>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dirty="0"/>
          </a:p>
        </p:txBody>
      </p:sp>
      <p:sp>
        <p:nvSpPr>
          <p:cNvPr id="3078" name="Rectangle 5"/>
          <p:cNvSpPr>
            <a:spLocks noGrp="1" noChangeArrowheads="1"/>
          </p:cNvSpPr>
          <p:nvPr>
            <p:ph type="title"/>
          </p:nvPr>
        </p:nvSpPr>
        <p:spPr>
          <a:xfrm>
            <a:off x="6433693" y="2248662"/>
            <a:ext cx="5195192" cy="1280351"/>
          </a:xfrm>
        </p:spPr>
        <p:txBody>
          <a:bodyPr/>
          <a:lstStyle/>
          <a:p>
            <a:pPr indent="12700" algn="ctr">
              <a:lnSpc>
                <a:spcPct val="104000"/>
              </a:lnSpc>
            </a:pPr>
            <a:r>
              <a:rPr lang="fr-FR" altLang="fr-FR" sz="40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Objectifs</a:t>
            </a:r>
            <a:r>
              <a:rPr lang="en-US" altLang="fr-FR" sz="40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et </a:t>
            </a:r>
            <a:r>
              <a:rPr lang="fr-CA" altLang="fr-FR" sz="40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résultats</a:t>
            </a:r>
            <a:r>
              <a:rPr lang="en-US" altLang="fr-FR" sz="40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a:t>
            </a:r>
            <a:r>
              <a:rPr lang="fr-FR" altLang="fr-FR" sz="40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attendus</a:t>
            </a:r>
          </a:p>
        </p:txBody>
      </p:sp>
      <p:sp>
        <p:nvSpPr>
          <p:cNvPr id="3079" name="Rectangle 6"/>
          <p:cNvSpPr>
            <a:spLocks/>
          </p:cNvSpPr>
          <p:nvPr/>
        </p:nvSpPr>
        <p:spPr bwMode="auto">
          <a:xfrm>
            <a:off x="7123114" y="4610184"/>
            <a:ext cx="3816350" cy="53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a:spcBef>
                <a:spcPts val="100"/>
              </a:spcBef>
            </a:pPr>
            <a:endParaRPr lang="en-US" altLang="fr-FR" sz="1700" dirty="0">
              <a:solidFill>
                <a:srgbClr val="FFFFFF"/>
              </a:solidFill>
              <a:latin typeface="Lato" panose="020F0502020204030203" pitchFamily="34" charset="0"/>
              <a:sym typeface="Lato" panose="020F0502020204030203" pitchFamily="34" charset="0"/>
            </a:endParaRPr>
          </a:p>
          <a:p>
            <a:pPr algn="ctr">
              <a:spcBef>
                <a:spcPts val="100"/>
              </a:spcBef>
            </a:pPr>
            <a:r>
              <a:rPr lang="en-GB" altLang="fr-FR" sz="1700" dirty="0">
                <a:solidFill>
                  <a:srgbClr val="FFFFFF"/>
                </a:solidFill>
                <a:latin typeface="Lato" panose="020F0502020204030203" pitchFamily="34" charset="0"/>
                <a:sym typeface="Lato" panose="020F0502020204030203" pitchFamily="34" charset="0"/>
              </a:rPr>
              <a:t>African Centre for Statistics</a:t>
            </a:r>
            <a:endParaRPr lang="en-US" altLang="fr-FR" sz="1700" dirty="0">
              <a:solidFill>
                <a:srgbClr val="FFFFFF"/>
              </a:solidFill>
              <a:latin typeface="Lato" panose="020F0502020204030203" pitchFamily="34" charset="0"/>
              <a:sym typeface="Lato" panose="020F0502020204030203" pitchFamily="34" charset="0"/>
            </a:endParaRPr>
          </a:p>
        </p:txBody>
      </p:sp>
      <p:sp>
        <p:nvSpPr>
          <p:cNvPr id="3080" name="Rectangle 7"/>
          <p:cNvSpPr>
            <a:spLocks/>
          </p:cNvSpPr>
          <p:nvPr/>
        </p:nvSpPr>
        <p:spPr bwMode="auto">
          <a:xfrm>
            <a:off x="6136982" y="5442057"/>
            <a:ext cx="551572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7325" indent="3619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700" b="1" dirty="0">
                <a:solidFill>
                  <a:srgbClr val="FFFFFF"/>
                </a:solidFill>
                <a:latin typeface="Lato" panose="020F0502020204030203" pitchFamily="34" charset="0"/>
                <a:sym typeface="Lato" panose="020F0502020204030203" pitchFamily="34" charset="0"/>
              </a:rPr>
              <a:t>Victoria, Seychelles,  25-27 October2017</a:t>
            </a:r>
          </a:p>
        </p:txBody>
      </p:sp>
      <p:sp>
        <p:nvSpPr>
          <p:cNvPr id="3081" name="AutoShape 8"/>
          <p:cNvSpPr>
            <a:spLocks/>
          </p:cNvSpPr>
          <p:nvPr/>
        </p:nvSpPr>
        <p:spPr bwMode="auto">
          <a:xfrm>
            <a:off x="2187576" y="3273426"/>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2" name="AutoShape 9"/>
          <p:cNvSpPr>
            <a:spLocks/>
          </p:cNvSpPr>
          <p:nvPr/>
        </p:nvSpPr>
        <p:spPr bwMode="auto">
          <a:xfrm>
            <a:off x="2528888" y="3889376"/>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3" name="AutoShape 10"/>
          <p:cNvSpPr>
            <a:spLocks/>
          </p:cNvSpPr>
          <p:nvPr/>
        </p:nvSpPr>
        <p:spPr bwMode="auto">
          <a:xfrm>
            <a:off x="2690814" y="4567239"/>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4" name="AutoShape 11"/>
          <p:cNvSpPr>
            <a:spLocks/>
          </p:cNvSpPr>
          <p:nvPr/>
        </p:nvSpPr>
        <p:spPr bwMode="auto">
          <a:xfrm>
            <a:off x="2690814" y="5253039"/>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5" name="AutoShape 12"/>
          <p:cNvSpPr>
            <a:spLocks/>
          </p:cNvSpPr>
          <p:nvPr/>
        </p:nvSpPr>
        <p:spPr bwMode="auto">
          <a:xfrm>
            <a:off x="2935289" y="5922964"/>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6" name="AutoShape 13"/>
          <p:cNvSpPr>
            <a:spLocks/>
          </p:cNvSpPr>
          <p:nvPr/>
        </p:nvSpPr>
        <p:spPr bwMode="auto">
          <a:xfrm>
            <a:off x="152400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7" name="AutoShape 14"/>
          <p:cNvSpPr>
            <a:spLocks/>
          </p:cNvSpPr>
          <p:nvPr/>
        </p:nvSpPr>
        <p:spPr bwMode="auto">
          <a:xfrm>
            <a:off x="3043239" y="6546851"/>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8" name="AutoShape 15"/>
          <p:cNvSpPr>
            <a:spLocks/>
          </p:cNvSpPr>
          <p:nvPr/>
        </p:nvSpPr>
        <p:spPr bwMode="auto">
          <a:xfrm>
            <a:off x="1524000" y="573089"/>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89" name="AutoShape 16"/>
          <p:cNvSpPr>
            <a:spLocks/>
          </p:cNvSpPr>
          <p:nvPr/>
        </p:nvSpPr>
        <p:spPr bwMode="auto">
          <a:xfrm>
            <a:off x="1524000"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90" name="AutoShape 17"/>
          <p:cNvSpPr>
            <a:spLocks/>
          </p:cNvSpPr>
          <p:nvPr/>
        </p:nvSpPr>
        <p:spPr bwMode="auto">
          <a:xfrm>
            <a:off x="1524001" y="1871639"/>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91" name="AutoShape 18"/>
          <p:cNvSpPr>
            <a:spLocks/>
          </p:cNvSpPr>
          <p:nvPr/>
        </p:nvSpPr>
        <p:spPr bwMode="auto">
          <a:xfrm>
            <a:off x="1524001" y="2600326"/>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3092" name="Rectangle 19"/>
          <p:cNvSpPr>
            <a:spLocks/>
          </p:cNvSpPr>
          <p:nvPr/>
        </p:nvSpPr>
        <p:spPr bwMode="auto">
          <a:xfrm>
            <a:off x="5241703" y="3890063"/>
            <a:ext cx="676406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20" rIns="45720">
            <a:spAutoFit/>
          </a:bodyPr>
          <a:lstStyle>
            <a:lvl1pPr indent="3873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900" b="1" dirty="0">
                <a:solidFill>
                  <a:srgbClr val="FFC000"/>
                </a:solidFill>
                <a:latin typeface="Lato" panose="020F0502020204030203" pitchFamily="34" charset="0"/>
                <a:sym typeface="Lato" panose="020F0502020204030203" pitchFamily="34" charset="0"/>
              </a:rPr>
              <a:t>Atelier Sous-regional sur la </a:t>
            </a:r>
            <a:r>
              <a:rPr lang="fr-FR" altLang="fr-FR" sz="1900" b="1" dirty="0">
                <a:solidFill>
                  <a:srgbClr val="FFC000"/>
                </a:solidFill>
                <a:latin typeface="Lato" panose="020F0502020204030203" pitchFamily="34" charset="0"/>
                <a:sym typeface="Lato" panose="020F0502020204030203" pitchFamily="34" charset="0"/>
              </a:rPr>
              <a:t>désagrégation</a:t>
            </a:r>
            <a:r>
              <a:rPr lang="en-US" altLang="fr-FR" sz="1900" b="1" dirty="0">
                <a:solidFill>
                  <a:srgbClr val="FFC000"/>
                </a:solidFill>
                <a:latin typeface="Lato" panose="020F0502020204030203" pitchFamily="34" charset="0"/>
                <a:sym typeface="Lato" panose="020F0502020204030203" pitchFamily="34" charset="0"/>
              </a:rPr>
              <a:t> des </a:t>
            </a:r>
            <a:r>
              <a:rPr lang="fr-FR" altLang="fr-FR" sz="1900" b="1" dirty="0">
                <a:solidFill>
                  <a:srgbClr val="FFC000"/>
                </a:solidFill>
                <a:latin typeface="Lato" panose="020F0502020204030203" pitchFamily="34" charset="0"/>
                <a:sym typeface="Lato" panose="020F0502020204030203" pitchFamily="34" charset="0"/>
              </a:rPr>
              <a:t>données</a:t>
            </a:r>
          </a:p>
        </p:txBody>
      </p:sp>
      <p:sp>
        <p:nvSpPr>
          <p:cNvPr id="3093"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endParaRPr lang="en-US" altLang="fr-FR" dirty="0">
              <a:solidFill>
                <a:srgbClr val="888888"/>
              </a:solidFill>
              <a:latin typeface="Helvetica" panose="020B0604020202020204" pitchFamily="34" charset="0"/>
              <a:cs typeface="Helvetica" panose="020B0604020202020204" pitchFamily="34" charset="0"/>
              <a:sym typeface="Helvetica" panose="020B0604020202020204" pitchFamily="34" charset="0"/>
            </a:endParaRPr>
          </a:p>
          <a:p>
            <a:fld id="{B01BFE31-AD30-4F55-A4E4-CE7B450CF237}" type="slidenum">
              <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fr-FR" dirty="0">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Tree>
    <p:extLst>
      <p:ext uri="{BB962C8B-B14F-4D97-AF65-F5344CB8AC3E}">
        <p14:creationId xmlns:p14="http://schemas.microsoft.com/office/powerpoint/2010/main" val="3955866426"/>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lumMod val="50000"/>
                  </a:schemeClr>
                </a:solidFill>
              </a:rPr>
              <a:t>CD10-Pilier 1: </a:t>
            </a:r>
            <a:r>
              <a:rPr lang="fr-FR" dirty="0">
                <a:solidFill>
                  <a:schemeClr val="tx2">
                    <a:lumMod val="50000"/>
                  </a:schemeClr>
                </a:solidFill>
              </a:rPr>
              <a:t>Moyens</a:t>
            </a:r>
            <a:r>
              <a:rPr lang="en-GB" dirty="0">
                <a:solidFill>
                  <a:schemeClr val="tx2">
                    <a:lumMod val="50000"/>
                  </a:schemeClr>
                </a:solidFill>
              </a:rPr>
              <a:t> de </a:t>
            </a:r>
            <a:r>
              <a:rPr lang="en-GB" dirty="0" err="1">
                <a:solidFill>
                  <a:schemeClr val="tx2">
                    <a:lumMod val="50000"/>
                  </a:schemeClr>
                </a:solidFill>
              </a:rPr>
              <a:t>mise</a:t>
            </a:r>
            <a:r>
              <a:rPr lang="en-GB" dirty="0">
                <a:solidFill>
                  <a:schemeClr val="tx2">
                    <a:lumMod val="50000"/>
                  </a:schemeClr>
                </a:solidFill>
              </a:rPr>
              <a:t> </a:t>
            </a:r>
            <a:r>
              <a:rPr lang="fr-FR" dirty="0">
                <a:solidFill>
                  <a:schemeClr val="tx2">
                    <a:lumMod val="50000"/>
                  </a:schemeClr>
                </a:solidFill>
              </a:rPr>
              <a:t>en</a:t>
            </a:r>
            <a:r>
              <a:rPr lang="en-GB" dirty="0">
                <a:solidFill>
                  <a:schemeClr val="tx2">
                    <a:lumMod val="50000"/>
                  </a:schemeClr>
                </a:solidFill>
              </a:rPr>
              <a:t> oeuvre</a:t>
            </a:r>
            <a:endParaRPr lang="en-US" dirty="0">
              <a:solidFill>
                <a:schemeClr val="tx2">
                  <a:lumMod val="50000"/>
                </a:schemeClr>
              </a:solidFill>
            </a:endParaRPr>
          </a:p>
        </p:txBody>
      </p:sp>
      <p:sp>
        <p:nvSpPr>
          <p:cNvPr id="3" name="Content Placeholder 2"/>
          <p:cNvSpPr>
            <a:spLocks noGrp="1"/>
          </p:cNvSpPr>
          <p:nvPr>
            <p:ph sz="quarter" idx="10"/>
          </p:nvPr>
        </p:nvSpPr>
        <p:spPr/>
        <p:txBody>
          <a:bodyPr>
            <a:normAutofit fontScale="92500"/>
          </a:bodyPr>
          <a:lstStyle/>
          <a:p>
            <a:r>
              <a:rPr lang="fr-FR" dirty="0">
                <a:solidFill>
                  <a:schemeClr val="tx2">
                    <a:lumMod val="75000"/>
                  </a:schemeClr>
                </a:solidFill>
              </a:rPr>
              <a:t>Pilier horizontal traitant de tous les ODD et en particulier de l'ODD 17 (moyens de mise en œuvre et partenariats) et plus spécifiquement des cibles 17.18 et 17.19 et de leurs indicateurs connexes</a:t>
            </a:r>
          </a:p>
          <a:p>
            <a:r>
              <a:rPr lang="fr-FR" dirty="0">
                <a:solidFill>
                  <a:schemeClr val="tx2">
                    <a:lumMod val="75000"/>
                  </a:schemeClr>
                </a:solidFill>
              </a:rPr>
              <a:t>Objectif du pilier: Renforcer la capacité des pays en développement </a:t>
            </a:r>
            <a:r>
              <a:rPr lang="fr-FR" dirty="0" smtClean="0">
                <a:solidFill>
                  <a:schemeClr val="tx2">
                    <a:lumMod val="75000"/>
                  </a:schemeClr>
                </a:solidFill>
              </a:rPr>
              <a:t>afin d’améliorer </a:t>
            </a:r>
            <a:r>
              <a:rPr lang="fr-FR" dirty="0">
                <a:solidFill>
                  <a:schemeClr val="tx2">
                    <a:lumMod val="75000"/>
                  </a:schemeClr>
                </a:solidFill>
              </a:rPr>
              <a:t>les environnements institutionnels et les processus de production statistiques dans plusieurs domaines statistiques pour mesurer, surveiller et faire rapport sur le Programme de développement durable à l'horizon 2030</a:t>
            </a:r>
          </a:p>
          <a:p>
            <a:r>
              <a:rPr lang="fr-FR" dirty="0">
                <a:solidFill>
                  <a:schemeClr val="tx2">
                    <a:lumMod val="75000"/>
                  </a:schemeClr>
                </a:solidFill>
              </a:rPr>
              <a:t>Atelier organisé </a:t>
            </a:r>
            <a:r>
              <a:rPr lang="fr-FR" dirty="0" smtClean="0">
                <a:solidFill>
                  <a:schemeClr val="tx2">
                    <a:lumMod val="75000"/>
                  </a:schemeClr>
                </a:solidFill>
              </a:rPr>
              <a:t>en fonction du </a:t>
            </a:r>
            <a:r>
              <a:rPr lang="fr-FR" dirty="0">
                <a:solidFill>
                  <a:schemeClr val="tx2">
                    <a:lumMod val="75000"/>
                  </a:schemeClr>
                </a:solidFill>
              </a:rPr>
              <a:t>résultat attendu suivant: "EA1 Renforcement de la capacité des pays cibles à lancer ou à améliorer les mécanismes et procédures institutionnels aux niveaux national et local pour la production et l'utilisation des indicateurs des ODD"</a:t>
            </a:r>
            <a:endParaRPr lang="en-US" dirty="0">
              <a:solidFill>
                <a:schemeClr val="tx2">
                  <a:lumMod val="75000"/>
                </a:schemeClr>
              </a:solidFill>
            </a:endParaRPr>
          </a:p>
          <a:p>
            <a:endParaRPr lang="en-US" dirty="0"/>
          </a:p>
        </p:txBody>
      </p:sp>
    </p:spTree>
    <p:extLst>
      <p:ext uri="{BB962C8B-B14F-4D97-AF65-F5344CB8AC3E}">
        <p14:creationId xmlns:p14="http://schemas.microsoft.com/office/powerpoint/2010/main" val="3640073751"/>
      </p:ext>
    </p:extLst>
  </p:cSld>
  <p:clrMapOvr>
    <a:masterClrMapping/>
  </p:clrMapOvr>
  <p:transition xmlns:p14="http://schemas.microsoft.com/office/powerpoint/2010/mai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chemeClr val="tx2">
                    <a:lumMod val="50000"/>
                  </a:schemeClr>
                </a:solidFill>
              </a:rPr>
              <a:t>Contexte</a:t>
            </a:r>
            <a:r>
              <a:rPr lang="en-GB" dirty="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sz="quarter" idx="10"/>
          </p:nvPr>
        </p:nvSpPr>
        <p:spPr/>
        <p:txBody>
          <a:bodyPr/>
          <a:lstStyle/>
          <a:p>
            <a:endParaRPr lang="fr-FR" dirty="0"/>
          </a:p>
          <a:p>
            <a:r>
              <a:rPr lang="fr-FR" dirty="0">
                <a:solidFill>
                  <a:schemeClr val="tx2">
                    <a:lumMod val="75000"/>
                  </a:schemeClr>
                </a:solidFill>
              </a:rPr>
              <a:t>L'atelier s'appuie sur les travaux de désagrégation des données entrepris par le groupe inter-institutionnel et d'experts chargés des indicateurs relatifs aux ODD, qui vise à s'assurer que le cadre des indicateurs mondiaux intègre de manière adéquate la désagrégation des données</a:t>
            </a:r>
          </a:p>
          <a:p>
            <a:r>
              <a:rPr lang="fr-FR" dirty="0">
                <a:solidFill>
                  <a:schemeClr val="tx2">
                    <a:lumMod val="75000"/>
                  </a:schemeClr>
                </a:solidFill>
              </a:rPr>
              <a:t>La DS de l’ONU est en train d'élaborer </a:t>
            </a:r>
            <a:r>
              <a:rPr lang="fr-FR" dirty="0" smtClean="0">
                <a:solidFill>
                  <a:schemeClr val="tx2">
                    <a:lumMod val="75000"/>
                  </a:schemeClr>
                </a:solidFill>
              </a:rPr>
              <a:t>un manuel </a:t>
            </a:r>
            <a:r>
              <a:rPr lang="fr-FR" dirty="0">
                <a:solidFill>
                  <a:schemeClr val="tx2">
                    <a:lumMod val="75000"/>
                  </a:schemeClr>
                </a:solidFill>
              </a:rPr>
              <a:t>sur la désagrégation des données qui aidera à fournir des conseils aux pays sur le sujet, et qui inclura entre autres les meilleures pratiques de différents pays</a:t>
            </a:r>
            <a:endParaRPr lang="en-US" dirty="0">
              <a:solidFill>
                <a:schemeClr val="tx2">
                  <a:lumMod val="75000"/>
                </a:schemeClr>
              </a:solidFill>
            </a:endParaRPr>
          </a:p>
        </p:txBody>
      </p:sp>
    </p:spTree>
    <p:extLst>
      <p:ext uri="{BB962C8B-B14F-4D97-AF65-F5344CB8AC3E}">
        <p14:creationId xmlns:p14="http://schemas.microsoft.com/office/powerpoint/2010/main" val="1522216563"/>
      </p:ext>
    </p:extLst>
  </p:cSld>
  <p:clrMapOvr>
    <a:masterClrMapping/>
  </p:clrMapOvr>
  <p:transition xmlns:p14="http://schemas.microsoft.com/office/powerpoint/2010/mai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chemeClr val="tx2">
                    <a:lumMod val="50000"/>
                  </a:schemeClr>
                </a:solidFill>
              </a:rPr>
              <a:t>Objectifs</a:t>
            </a:r>
            <a:r>
              <a:rPr lang="en-GB" dirty="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sz="quarter" idx="10"/>
          </p:nvPr>
        </p:nvSpPr>
        <p:spPr/>
        <p:txBody>
          <a:bodyPr/>
          <a:lstStyle/>
          <a:p>
            <a:endParaRPr lang="fr-FR" dirty="0"/>
          </a:p>
          <a:p>
            <a:r>
              <a:rPr lang="fr-FR" dirty="0">
                <a:solidFill>
                  <a:schemeClr val="tx2">
                    <a:lumMod val="75000"/>
                  </a:schemeClr>
                </a:solidFill>
              </a:rPr>
              <a:t>Permettre aux experts des systèmes statistiques nationaux, aux institutions universitaires et aux organisations internationales de discuter de divers problèmes et défis concernant la désagrégation des données</a:t>
            </a:r>
          </a:p>
          <a:p>
            <a:r>
              <a:rPr lang="fr-FR" dirty="0">
                <a:solidFill>
                  <a:schemeClr val="tx2">
                    <a:lumMod val="75000"/>
                  </a:schemeClr>
                </a:solidFill>
              </a:rPr>
              <a:t>Faciliter le partage des meilleures pratiques pour </a:t>
            </a:r>
            <a:r>
              <a:rPr lang="fr-FR" dirty="0" smtClean="0">
                <a:solidFill>
                  <a:schemeClr val="tx2">
                    <a:lumMod val="75000"/>
                  </a:schemeClr>
                </a:solidFill>
              </a:rPr>
              <a:t>r</a:t>
            </a:r>
            <a:r>
              <a:rPr lang="fr-FR" dirty="0" smtClean="0">
                <a:solidFill>
                  <a:schemeClr val="tx2">
                    <a:lumMod val="75000"/>
                  </a:schemeClr>
                </a:solidFill>
              </a:rPr>
              <a:t>é</a:t>
            </a:r>
            <a:r>
              <a:rPr lang="fr-FR" dirty="0" smtClean="0">
                <a:solidFill>
                  <a:schemeClr val="tx2">
                    <a:lumMod val="75000"/>
                  </a:schemeClr>
                </a:solidFill>
              </a:rPr>
              <a:t>pondre </a:t>
            </a:r>
            <a:r>
              <a:rPr lang="fr-FR" dirty="0">
                <a:solidFill>
                  <a:schemeClr val="tx2">
                    <a:lumMod val="75000"/>
                  </a:schemeClr>
                </a:solidFill>
              </a:rPr>
              <a:t>aux exigences de désagrégation des données afin </a:t>
            </a:r>
            <a:r>
              <a:rPr lang="fr-FR" dirty="0" smtClean="0">
                <a:solidFill>
                  <a:schemeClr val="tx2">
                    <a:lumMod val="75000"/>
                  </a:schemeClr>
                </a:solidFill>
              </a:rPr>
              <a:t>de satisfaire </a:t>
            </a:r>
            <a:r>
              <a:rPr lang="fr-FR" dirty="0">
                <a:solidFill>
                  <a:schemeClr val="tx2">
                    <a:lumMod val="75000"/>
                  </a:schemeClr>
                </a:solidFill>
              </a:rPr>
              <a:t>à l'appel de ne laisser personne en arrière</a:t>
            </a:r>
            <a:endParaRPr lang="en-US" dirty="0">
              <a:solidFill>
                <a:schemeClr val="tx2">
                  <a:lumMod val="75000"/>
                </a:schemeClr>
              </a:solidFill>
            </a:endParaRPr>
          </a:p>
        </p:txBody>
      </p:sp>
    </p:spTree>
    <p:extLst>
      <p:ext uri="{BB962C8B-B14F-4D97-AF65-F5344CB8AC3E}">
        <p14:creationId xmlns:p14="http://schemas.microsoft.com/office/powerpoint/2010/main" val="1701974852"/>
      </p:ext>
    </p:extLst>
  </p:cSld>
  <p:clrMapOvr>
    <a:masterClrMapping/>
  </p:clrMapOvr>
  <p:transition xmlns:p14="http://schemas.microsoft.com/office/powerpoint/2010/mai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solidFill>
                  <a:schemeClr val="tx2">
                    <a:lumMod val="50000"/>
                  </a:schemeClr>
                </a:solidFill>
              </a:rPr>
              <a:t>Résultat attendu</a:t>
            </a:r>
            <a:endParaRPr lang="en-US" dirty="0">
              <a:solidFill>
                <a:schemeClr val="tx2">
                  <a:lumMod val="50000"/>
                </a:schemeClr>
              </a:solidFill>
            </a:endParaRPr>
          </a:p>
        </p:txBody>
      </p:sp>
      <p:sp>
        <p:nvSpPr>
          <p:cNvPr id="3" name="Content Placeholder 2"/>
          <p:cNvSpPr>
            <a:spLocks noGrp="1"/>
          </p:cNvSpPr>
          <p:nvPr>
            <p:ph sz="quarter" idx="10"/>
          </p:nvPr>
        </p:nvSpPr>
        <p:spPr/>
        <p:txBody>
          <a:bodyPr/>
          <a:lstStyle/>
          <a:p>
            <a:r>
              <a:rPr lang="fr-FR" dirty="0">
                <a:solidFill>
                  <a:schemeClr val="tx2">
                    <a:lumMod val="75000"/>
                  </a:schemeClr>
                </a:solidFill>
              </a:rPr>
              <a:t>Une compréhension commune et améliorée parmi les participants des différents problèmes techniques et défis de la désagrégation</a:t>
            </a:r>
          </a:p>
          <a:p>
            <a:r>
              <a:rPr lang="fr-FR" dirty="0">
                <a:solidFill>
                  <a:schemeClr val="tx2">
                    <a:lumMod val="75000"/>
                  </a:schemeClr>
                </a:solidFill>
              </a:rPr>
              <a:t>Des contributions utiles pour l'élaboration continue de directives et de matériel de formation sur la désagrégation des données pour la mesure et le suivi des ODD</a:t>
            </a:r>
          </a:p>
          <a:p>
            <a:r>
              <a:rPr lang="fr-FR" dirty="0">
                <a:solidFill>
                  <a:schemeClr val="tx2">
                    <a:lumMod val="75000"/>
                  </a:schemeClr>
                </a:solidFill>
              </a:rPr>
              <a:t>Expériences de l'atelier seront intégrées dans les missions consultatives techniques auprès des pays cibles pour le programme et les plans stratégiques pour les statistiques</a:t>
            </a:r>
            <a:endParaRPr lang="en-US" dirty="0">
              <a:solidFill>
                <a:schemeClr val="tx2">
                  <a:lumMod val="75000"/>
                </a:schemeClr>
              </a:solidFill>
            </a:endParaRPr>
          </a:p>
        </p:txBody>
      </p:sp>
    </p:spTree>
    <p:extLst>
      <p:ext uri="{BB962C8B-B14F-4D97-AF65-F5344CB8AC3E}">
        <p14:creationId xmlns:p14="http://schemas.microsoft.com/office/powerpoint/2010/main" val="3575550532"/>
      </p:ext>
    </p:extLst>
  </p:cSld>
  <p:clrMapOvr>
    <a:masterClrMapping/>
  </p:clrMapOvr>
  <p:transition xmlns:p14="http://schemas.microsoft.com/office/powerpoint/2010/mai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p:cNvSpPr>
          <p:nvPr/>
        </p:nvSpPr>
        <p:spPr bwMode="auto">
          <a:xfrm>
            <a:off x="0" y="0"/>
            <a:ext cx="12192000" cy="6858000"/>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dirty="0"/>
          </a:p>
        </p:txBody>
      </p:sp>
      <p:sp>
        <p:nvSpPr>
          <p:cNvPr id="22531" name="Rectangle 2"/>
          <p:cNvSpPr>
            <a:spLocks/>
          </p:cNvSpPr>
          <p:nvPr/>
        </p:nvSpPr>
        <p:spPr bwMode="auto">
          <a:xfrm>
            <a:off x="3884614" y="429418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fr-FR" sz="5500" b="1" dirty="0">
                <a:solidFill>
                  <a:srgbClr val="FFFFFF"/>
                </a:solidFill>
                <a:latin typeface="Lato" panose="020F0502020204030203" pitchFamily="34" charset="0"/>
                <a:sym typeface="Lato" panose="020F0502020204030203" pitchFamily="34" charset="0"/>
              </a:rPr>
              <a:t>Merci!</a:t>
            </a:r>
          </a:p>
        </p:txBody>
      </p:sp>
      <p:sp>
        <p:nvSpPr>
          <p:cNvPr id="22532" name="Rectangle 3"/>
          <p:cNvSpPr>
            <a:spLocks/>
          </p:cNvSpPr>
          <p:nvPr/>
        </p:nvSpPr>
        <p:spPr bwMode="auto">
          <a:xfrm>
            <a:off x="9755188" y="184150"/>
            <a:ext cx="7556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CEA</a:t>
            </a:r>
          </a:p>
        </p:txBody>
      </p:sp>
      <p:sp>
        <p:nvSpPr>
          <p:cNvPr id="22533" name="Rectangle 4" descr="image7.png"/>
          <p:cNvSpPr>
            <a:spLocks/>
          </p:cNvSpPr>
          <p:nvPr/>
        </p:nvSpPr>
        <p:spPr bwMode="auto">
          <a:xfrm>
            <a:off x="9140825" y="171451"/>
            <a:ext cx="573088" cy="479425"/>
          </a:xfrm>
          <a:prstGeom prst="rect">
            <a:avLst/>
          </a:prstGeom>
          <a:blipFill dpi="0" rotWithShape="0">
            <a:blip r:embed="rId2"/>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dirty="0"/>
          </a:p>
        </p:txBody>
      </p:sp>
      <p:sp>
        <p:nvSpPr>
          <p:cNvPr id="22534" name="AutoShape 5"/>
          <p:cNvSpPr>
            <a:spLocks/>
          </p:cNvSpPr>
          <p:nvPr/>
        </p:nvSpPr>
        <p:spPr bwMode="auto">
          <a:xfrm>
            <a:off x="5448301" y="6135689"/>
            <a:ext cx="12938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dirty="0"/>
          </a:p>
        </p:txBody>
      </p:sp>
      <p:sp>
        <p:nvSpPr>
          <p:cNvPr id="22536" name="Rectangle 7"/>
          <p:cNvSpPr>
            <a:spLocks/>
          </p:cNvSpPr>
          <p:nvPr/>
        </p:nvSpPr>
        <p:spPr bwMode="auto">
          <a:xfrm>
            <a:off x="5641975" y="6261100"/>
            <a:ext cx="908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1200" b="1" dirty="0">
                <a:solidFill>
                  <a:srgbClr val="FFFFFF"/>
                </a:solidFill>
                <a:latin typeface="Lato" panose="020F0502020204030203" pitchFamily="34" charset="0"/>
                <a:sym typeface="Lato" panose="020F0502020204030203" pitchFamily="34" charset="0"/>
              </a:rPr>
              <a:t>UNECA.ORG</a:t>
            </a:r>
          </a:p>
        </p:txBody>
      </p:sp>
      <p:pic>
        <p:nvPicPr>
          <p:cNvPr id="22537" name="Picture 8"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13301" y="1171576"/>
            <a:ext cx="2563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22538" name="Picture 9"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1901" y="2174876"/>
            <a:ext cx="210661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573013296"/>
      </p:ext>
    </p:extLst>
  </p:cSld>
  <p:clrMapOvr>
    <a:masterClrMapping/>
  </p:clrMapOvr>
  <p:transition xmlns:p14="http://schemas.microsoft.com/office/powerpoint/2010/main" spd="med"/>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f93f8184-120f-4bcd-8aff-88df4226b1d2"/>
</p:tagLst>
</file>

<file path=ppt/theme/theme1.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 xmlns:thm15="http://schemas.microsoft.com/office/thememl/2012/main" name="template" id="{B5E9E839-4D9B-4B72-8CA8-25BC623A51D9}" vid="{898B1AD9-E3FC-431B-A92D-15992F2E7C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Africa first template</Template>
  <TotalTime>126</TotalTime>
  <Words>526</Words>
  <Application>Microsoft Macintosh PowerPoint</Application>
  <PresentationFormat>Custom</PresentationFormat>
  <Paragraphs>39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WDF-ACS Theme</vt:lpstr>
      <vt:lpstr>Objectifs et résultats attendus</vt:lpstr>
      <vt:lpstr>CD10-Pilier 1: Moyens de mise en oeuvre</vt:lpstr>
      <vt:lpstr>Contexte </vt:lpstr>
      <vt:lpstr>Objectifs </vt:lpstr>
      <vt:lpstr>Résultat attendu</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and expected outputs</dc:title>
  <dc:creator>Léandre NGOGANG WANDJI</dc:creator>
  <cp:lastModifiedBy>Meriem Ait-Ouyahia</cp:lastModifiedBy>
  <cp:revision>17</cp:revision>
  <dcterms:created xsi:type="dcterms:W3CDTF">2017-09-26T17:09:54Z</dcterms:created>
  <dcterms:modified xsi:type="dcterms:W3CDTF">2017-10-24T18:40:59Z</dcterms:modified>
</cp:coreProperties>
</file>