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1" r:id="rId2"/>
  </p:sldMasterIdLst>
  <p:notesMasterIdLst>
    <p:notesMasterId r:id="rId12"/>
  </p:notesMasterIdLst>
  <p:sldIdLst>
    <p:sldId id="259" r:id="rId3"/>
    <p:sldId id="475" r:id="rId4"/>
    <p:sldId id="490" r:id="rId5"/>
    <p:sldId id="491" r:id="rId6"/>
    <p:sldId id="476" r:id="rId7"/>
    <p:sldId id="492" r:id="rId8"/>
    <p:sldId id="472" r:id="rId9"/>
    <p:sldId id="493" r:id="rId10"/>
    <p:sldId id="486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9346"/>
    <a:srgbClr val="AB3A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 autoAdjust="0"/>
    <p:restoredTop sz="93648" autoAdjust="0"/>
  </p:normalViewPr>
  <p:slideViewPr>
    <p:cSldViewPr snapToGrid="0" snapToObjects="1">
      <p:cViewPr varScale="1">
        <p:scale>
          <a:sx n="63" d="100"/>
          <a:sy n="63" d="100"/>
        </p:scale>
        <p:origin x="717" y="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91EFA91-9396-45B6-9740-8429899EE461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E5623E4-BC51-478B-839F-B573814A6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59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12736286"/>
            <a:ext cx="14706600" cy="718458"/>
          </a:xfrm>
          <a:prstGeom prst="rect">
            <a:avLst/>
          </a:prstGeom>
          <a:solidFill>
            <a:srgbClr val="1B8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1541687" y="12720879"/>
            <a:ext cx="40257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GEOREFERENCING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8448" y="12244263"/>
            <a:ext cx="2997200" cy="12319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4884400" y="12732305"/>
            <a:ext cx="5486400" cy="718458"/>
          </a:xfrm>
          <a:prstGeom prst="rect">
            <a:avLst/>
          </a:prstGeom>
          <a:solidFill>
            <a:srgbClr val="AB3A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B3A2B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5087600" y="12869389"/>
            <a:ext cx="40713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GPS FOR AREA MEASUREMENT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-1" y="6358528"/>
            <a:ext cx="7791661" cy="346859"/>
          </a:xfrm>
          <a:prstGeom prst="rect">
            <a:avLst/>
          </a:prstGeom>
          <a:solidFill>
            <a:srgbClr val="1B8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8678" y="6259635"/>
            <a:ext cx="1074824" cy="441771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374421" y="6341368"/>
            <a:ext cx="4351384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2000" kern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You</a:t>
            </a:r>
            <a:r>
              <a:rPr lang="en-US" sz="2000" kern="1200" baseline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can edit this from Slide Master view</a:t>
            </a:r>
            <a:endParaRPr lang="en-US" sz="2000" kern="12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7926348" y="6381709"/>
            <a:ext cx="356188" cy="30777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non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1400" kern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7932339" y="6354547"/>
            <a:ext cx="2735661" cy="3468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>
              <a:solidFill>
                <a:srgbClr val="AB3A2B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7926348" y="6381709"/>
            <a:ext cx="585417" cy="30777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non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1400" kern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Same</a:t>
            </a:r>
          </a:p>
        </p:txBody>
      </p:sp>
    </p:spTree>
    <p:extLst>
      <p:ext uri="{BB962C8B-B14F-4D97-AF65-F5344CB8AC3E}">
        <p14:creationId xmlns:p14="http://schemas.microsoft.com/office/powerpoint/2010/main" val="1534324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" y="6358528"/>
            <a:ext cx="7791661" cy="346859"/>
          </a:xfrm>
          <a:prstGeom prst="rect">
            <a:avLst/>
          </a:prstGeom>
          <a:solidFill>
            <a:srgbClr val="1B8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/>
          </a:p>
        </p:txBody>
      </p:sp>
      <p:sp>
        <p:nvSpPr>
          <p:cNvPr id="9" name="Rectangle 8"/>
          <p:cNvSpPr/>
          <p:nvPr userDrawn="1"/>
        </p:nvSpPr>
        <p:spPr>
          <a:xfrm>
            <a:off x="7932339" y="6354547"/>
            <a:ext cx="2735661" cy="3468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>
              <a:solidFill>
                <a:srgbClr val="AB3A2B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8678" y="6259635"/>
            <a:ext cx="1074824" cy="441771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374421" y="6341368"/>
            <a:ext cx="4351384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2000" kern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You</a:t>
            </a:r>
            <a:r>
              <a:rPr lang="en-US" sz="2000" kern="1200" baseline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can edit this from Slide Master view</a:t>
            </a:r>
            <a:endParaRPr lang="en-US" sz="2000" kern="12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7926348" y="6381709"/>
            <a:ext cx="585417" cy="30777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non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1400" kern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Same</a:t>
            </a:r>
          </a:p>
        </p:txBody>
      </p:sp>
    </p:spTree>
    <p:extLst>
      <p:ext uri="{BB962C8B-B14F-4D97-AF65-F5344CB8AC3E}">
        <p14:creationId xmlns:p14="http://schemas.microsoft.com/office/powerpoint/2010/main" val="323013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" y="6358528"/>
            <a:ext cx="7791661" cy="346859"/>
          </a:xfrm>
          <a:prstGeom prst="rect">
            <a:avLst/>
          </a:prstGeom>
          <a:solidFill>
            <a:srgbClr val="1B8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8678" y="6259635"/>
            <a:ext cx="1074824" cy="441771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374421" y="6341368"/>
            <a:ext cx="4351384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2000" kern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You</a:t>
            </a:r>
            <a:r>
              <a:rPr lang="en-US" sz="2000" kern="1200" baseline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can edit this from Slide Master view</a:t>
            </a:r>
            <a:endParaRPr lang="en-US" sz="2000" kern="12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7932339" y="6354547"/>
            <a:ext cx="2735661" cy="3468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>
              <a:solidFill>
                <a:srgbClr val="AB3A2B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7926348" y="6381709"/>
            <a:ext cx="585417" cy="30777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non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1400" kern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Same</a:t>
            </a:r>
          </a:p>
        </p:txBody>
      </p:sp>
    </p:spTree>
    <p:extLst>
      <p:ext uri="{BB962C8B-B14F-4D97-AF65-F5344CB8AC3E}">
        <p14:creationId xmlns:p14="http://schemas.microsoft.com/office/powerpoint/2010/main" val="1155405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2437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83" y="2227913"/>
            <a:ext cx="11256836" cy="2151877"/>
          </a:xfrm>
          <a:solidFill>
            <a:srgbClr val="1F497D"/>
          </a:solidFill>
        </p:spPr>
        <p:txBody>
          <a:bodyPr/>
          <a:lstStyle>
            <a:lvl1pPr algn="ctr"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Title of presentation</a:t>
            </a:r>
          </a:p>
        </p:txBody>
      </p:sp>
      <p:pic>
        <p:nvPicPr>
          <p:cNvPr id="20" name="Picture 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95" y="239841"/>
            <a:ext cx="2747385" cy="1757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22716" y="236316"/>
            <a:ext cx="3515171" cy="1757585"/>
          </a:xfrm>
          <a:prstGeom prst="rect">
            <a:avLst/>
          </a:prstGeom>
        </p:spPr>
      </p:pic>
      <p:pic>
        <p:nvPicPr>
          <p:cNvPr id="22" name="Afbeelding 8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73483" y="228601"/>
            <a:ext cx="2558023" cy="176530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67784" y="4494214"/>
            <a:ext cx="11256433" cy="1906587"/>
          </a:xfr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&lt;Presenter&gt;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Development Research Group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World Bank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&lt;Meeting&gt;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&lt;Date&gt;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879" y="6161088"/>
            <a:ext cx="2136380" cy="660963"/>
          </a:xfrm>
          <a:prstGeom prst="rect">
            <a:avLst/>
          </a:prstGeom>
        </p:spPr>
      </p:pic>
      <p:pic>
        <p:nvPicPr>
          <p:cNvPr id="1026" name="Picture 2" descr="https://upload.wikimedia.org/wikipedia/en/7/74/World_Bank_logo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9" y="6322934"/>
            <a:ext cx="3310864" cy="494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598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297473" y="64928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A0465-FB6F-4330-A3FA-72CA226CC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42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3600" y="291055"/>
            <a:ext cx="11776249" cy="4577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297473" y="64928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A0465-FB6F-4330-A3FA-72CA226CC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711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F7AD193-38C1-4DCC-BF82-8770E38A5F1B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EADACC3-3A78-43D1-B7C1-A914E5359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33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" y="6358528"/>
            <a:ext cx="7791661" cy="346859"/>
          </a:xfrm>
          <a:prstGeom prst="rect">
            <a:avLst/>
          </a:prstGeom>
          <a:solidFill>
            <a:srgbClr val="1B8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8678" y="6259635"/>
            <a:ext cx="1074824" cy="441771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374421" y="6341368"/>
            <a:ext cx="4351384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2000" kern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You</a:t>
            </a:r>
            <a:r>
              <a:rPr lang="en-US" sz="2000" kern="1200" baseline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can edit this from Slide Master view</a:t>
            </a:r>
            <a:endParaRPr lang="en-US" sz="2000" kern="12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7932339" y="6354547"/>
            <a:ext cx="2735661" cy="3468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>
              <a:solidFill>
                <a:srgbClr val="AB3A2B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7926348" y="6381709"/>
            <a:ext cx="585417" cy="30777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non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1400" kern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Same</a:t>
            </a:r>
          </a:p>
        </p:txBody>
      </p:sp>
    </p:spTree>
    <p:extLst>
      <p:ext uri="{BB962C8B-B14F-4D97-AF65-F5344CB8AC3E}">
        <p14:creationId xmlns:p14="http://schemas.microsoft.com/office/powerpoint/2010/main" val="1763644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" y="6358528"/>
            <a:ext cx="7791661" cy="346859"/>
          </a:xfrm>
          <a:prstGeom prst="rect">
            <a:avLst/>
          </a:prstGeom>
          <a:solidFill>
            <a:srgbClr val="1B8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8678" y="6259635"/>
            <a:ext cx="1074824" cy="441771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374421" y="6341368"/>
            <a:ext cx="4351384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2000" kern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You</a:t>
            </a:r>
            <a:r>
              <a:rPr lang="en-US" sz="2000" kern="1200" baseline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can edit this from Slide Master view</a:t>
            </a:r>
            <a:endParaRPr lang="en-US" sz="2000" kern="12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7932339" y="6354547"/>
            <a:ext cx="2735661" cy="3468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>
              <a:solidFill>
                <a:srgbClr val="AB3A2B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7926348" y="6381709"/>
            <a:ext cx="585417" cy="30777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non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1400" kern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Same</a:t>
            </a:r>
          </a:p>
        </p:txBody>
      </p:sp>
    </p:spTree>
    <p:extLst>
      <p:ext uri="{BB962C8B-B14F-4D97-AF65-F5344CB8AC3E}">
        <p14:creationId xmlns:p14="http://schemas.microsoft.com/office/powerpoint/2010/main" val="76233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-1" y="6358528"/>
            <a:ext cx="7791661" cy="346859"/>
          </a:xfrm>
          <a:prstGeom prst="rect">
            <a:avLst/>
          </a:prstGeom>
          <a:solidFill>
            <a:srgbClr val="1B8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8678" y="6259635"/>
            <a:ext cx="1074824" cy="441771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374421" y="6341368"/>
            <a:ext cx="4351384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2000" kern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You</a:t>
            </a:r>
            <a:r>
              <a:rPr lang="en-US" sz="2000" kern="1200" baseline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can edit this from Slide Master view</a:t>
            </a:r>
            <a:endParaRPr lang="en-US" sz="2000" kern="12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7932339" y="6354547"/>
            <a:ext cx="2735661" cy="3468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>
              <a:solidFill>
                <a:srgbClr val="AB3A2B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7926348" y="6381709"/>
            <a:ext cx="585417" cy="30777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non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1400" kern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Same</a:t>
            </a:r>
          </a:p>
        </p:txBody>
      </p:sp>
    </p:spTree>
    <p:extLst>
      <p:ext uri="{BB962C8B-B14F-4D97-AF65-F5344CB8AC3E}">
        <p14:creationId xmlns:p14="http://schemas.microsoft.com/office/powerpoint/2010/main" val="205731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-1" y="6358528"/>
            <a:ext cx="7791661" cy="346859"/>
          </a:xfrm>
          <a:prstGeom prst="rect">
            <a:avLst/>
          </a:prstGeom>
          <a:solidFill>
            <a:srgbClr val="1B8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/>
          </a:p>
        </p:txBody>
      </p:sp>
      <p:sp>
        <p:nvSpPr>
          <p:cNvPr id="12" name="Rectangle 11"/>
          <p:cNvSpPr/>
          <p:nvPr userDrawn="1"/>
        </p:nvSpPr>
        <p:spPr>
          <a:xfrm>
            <a:off x="7932339" y="6354547"/>
            <a:ext cx="2735661" cy="3468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>
              <a:solidFill>
                <a:srgbClr val="AB3A2B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8678" y="6259635"/>
            <a:ext cx="1074824" cy="441771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374421" y="6341368"/>
            <a:ext cx="4351384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2000" kern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You</a:t>
            </a:r>
            <a:r>
              <a:rPr lang="en-US" sz="2000" kern="1200" baseline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can edit this from Slide Master view</a:t>
            </a:r>
            <a:endParaRPr lang="en-US" sz="2000" kern="12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7926348" y="6381709"/>
            <a:ext cx="585417" cy="30777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non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1400" kern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Same</a:t>
            </a:r>
          </a:p>
        </p:txBody>
      </p:sp>
    </p:spTree>
    <p:extLst>
      <p:ext uri="{BB962C8B-B14F-4D97-AF65-F5344CB8AC3E}">
        <p14:creationId xmlns:p14="http://schemas.microsoft.com/office/powerpoint/2010/main" val="156584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" y="6358528"/>
            <a:ext cx="7791661" cy="346859"/>
          </a:xfrm>
          <a:prstGeom prst="rect">
            <a:avLst/>
          </a:prstGeom>
          <a:solidFill>
            <a:srgbClr val="1B8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8678" y="6259635"/>
            <a:ext cx="1074824" cy="441771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374421" y="6341368"/>
            <a:ext cx="4351384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2000" kern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You</a:t>
            </a:r>
            <a:r>
              <a:rPr lang="en-US" sz="2000" kern="1200" baseline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can edit this from Slide Master view</a:t>
            </a:r>
            <a:endParaRPr lang="en-US" sz="2000" kern="12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7932339" y="6354547"/>
            <a:ext cx="2735661" cy="3468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>
              <a:solidFill>
                <a:srgbClr val="AB3A2B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7926348" y="6381709"/>
            <a:ext cx="585417" cy="30777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non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1400" kern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Same</a:t>
            </a:r>
          </a:p>
        </p:txBody>
      </p:sp>
    </p:spTree>
    <p:extLst>
      <p:ext uri="{BB962C8B-B14F-4D97-AF65-F5344CB8AC3E}">
        <p14:creationId xmlns:p14="http://schemas.microsoft.com/office/powerpoint/2010/main" val="55162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" y="6358528"/>
            <a:ext cx="7791661" cy="346859"/>
          </a:xfrm>
          <a:prstGeom prst="rect">
            <a:avLst/>
          </a:prstGeom>
          <a:solidFill>
            <a:srgbClr val="1B8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8678" y="6259635"/>
            <a:ext cx="1074824" cy="441771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374421" y="6341368"/>
            <a:ext cx="4351384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2000" kern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You</a:t>
            </a:r>
            <a:r>
              <a:rPr lang="en-US" sz="2000" kern="1200" baseline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can edit this from Slide Master view</a:t>
            </a:r>
            <a:endParaRPr lang="en-US" sz="2000" kern="12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932339" y="6354547"/>
            <a:ext cx="2735661" cy="3468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>
              <a:solidFill>
                <a:srgbClr val="AB3A2B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7926348" y="6381709"/>
            <a:ext cx="585417" cy="30777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non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1400" kern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Same</a:t>
            </a:r>
          </a:p>
        </p:txBody>
      </p:sp>
    </p:spTree>
    <p:extLst>
      <p:ext uri="{BB962C8B-B14F-4D97-AF65-F5344CB8AC3E}">
        <p14:creationId xmlns:p14="http://schemas.microsoft.com/office/powerpoint/2010/main" val="1168438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accent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-1" y="6358528"/>
            <a:ext cx="7791661" cy="346859"/>
          </a:xfrm>
          <a:prstGeom prst="rect">
            <a:avLst/>
          </a:prstGeom>
          <a:solidFill>
            <a:srgbClr val="1B8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8678" y="6259635"/>
            <a:ext cx="1074824" cy="441771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374421" y="6341368"/>
            <a:ext cx="4351384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2000" kern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You</a:t>
            </a:r>
            <a:r>
              <a:rPr lang="en-US" sz="2000" kern="1200" baseline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can edit this from Slide Master view</a:t>
            </a:r>
            <a:endParaRPr lang="en-US" sz="2000" kern="12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7932339" y="6354547"/>
            <a:ext cx="2735661" cy="3468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>
              <a:solidFill>
                <a:srgbClr val="AB3A2B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7926348" y="6381709"/>
            <a:ext cx="585417" cy="30777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non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1400" kern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Same</a:t>
            </a:r>
          </a:p>
        </p:txBody>
      </p:sp>
    </p:spTree>
    <p:extLst>
      <p:ext uri="{BB962C8B-B14F-4D97-AF65-F5344CB8AC3E}">
        <p14:creationId xmlns:p14="http://schemas.microsoft.com/office/powerpoint/2010/main" val="1401717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-1" y="6358528"/>
            <a:ext cx="7791661" cy="346859"/>
          </a:xfrm>
          <a:prstGeom prst="rect">
            <a:avLst/>
          </a:prstGeom>
          <a:solidFill>
            <a:srgbClr val="1B8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8678" y="6259635"/>
            <a:ext cx="1074824" cy="441771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374421" y="6341368"/>
            <a:ext cx="4351384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2000" kern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You</a:t>
            </a:r>
            <a:r>
              <a:rPr lang="en-US" sz="2000" kern="1200" baseline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can edit this from Slide Master view</a:t>
            </a:r>
            <a:endParaRPr lang="en-US" sz="2000" kern="12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7932339" y="6354547"/>
            <a:ext cx="2735661" cy="3468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>
              <a:solidFill>
                <a:srgbClr val="AB3A2B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7926348" y="6381709"/>
            <a:ext cx="585417" cy="30777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non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1400" kern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Same</a:t>
            </a:r>
          </a:p>
        </p:txBody>
      </p:sp>
    </p:spTree>
    <p:extLst>
      <p:ext uri="{BB962C8B-B14F-4D97-AF65-F5344CB8AC3E}">
        <p14:creationId xmlns:p14="http://schemas.microsoft.com/office/powerpoint/2010/main" val="139292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ags" Target="../tags/tag1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81C91-E11F-3941-A746-48EF480FE53E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C305C-5333-E049-A2A7-0E62CEDF3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3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4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accent1"/>
          </a:solidFill>
          <a:latin typeface="Calibri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 baseline="0">
          <a:solidFill>
            <a:schemeClr val="tx1"/>
          </a:solidFill>
          <a:latin typeface="Calibri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 baseline="0">
          <a:solidFill>
            <a:schemeClr val="tx1"/>
          </a:solidFill>
          <a:latin typeface="Calibri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tx1"/>
          </a:solidFill>
          <a:latin typeface="Calibri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tx1"/>
          </a:solidFill>
          <a:latin typeface="Calibri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tx1"/>
          </a:solidFill>
          <a:latin typeface="Calibri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d stripe"/>
          <p:cNvSpPr/>
          <p:nvPr/>
        </p:nvSpPr>
        <p:spPr>
          <a:xfrm>
            <a:off x="1" y="905107"/>
            <a:ext cx="11824987" cy="126366"/>
          </a:xfrm>
          <a:custGeom>
            <a:avLst/>
            <a:gdLst>
              <a:gd name="connsiteX0" fmla="*/ 0 w 9457509"/>
              <a:gd name="connsiteY0" fmla="*/ 0 h 195943"/>
              <a:gd name="connsiteX1" fmla="*/ 9457509 w 9457509"/>
              <a:gd name="connsiteY1" fmla="*/ 39189 h 195943"/>
              <a:gd name="connsiteX2" fmla="*/ 9353006 w 9457509"/>
              <a:gd name="connsiteY2" fmla="*/ 169817 h 195943"/>
              <a:gd name="connsiteX3" fmla="*/ 0 w 9457509"/>
              <a:gd name="connsiteY3" fmla="*/ 195943 h 195943"/>
              <a:gd name="connsiteX0" fmla="*/ 0 w 9457509"/>
              <a:gd name="connsiteY0" fmla="*/ 0 h 196306"/>
              <a:gd name="connsiteX1" fmla="*/ 9457509 w 9457509"/>
              <a:gd name="connsiteY1" fmla="*/ 39189 h 196306"/>
              <a:gd name="connsiteX2" fmla="*/ 9297557 w 9457509"/>
              <a:gd name="connsiteY2" fmla="*/ 196306 h 196306"/>
              <a:gd name="connsiteX3" fmla="*/ 0 w 9457509"/>
              <a:gd name="connsiteY3" fmla="*/ 195943 h 196306"/>
              <a:gd name="connsiteX0" fmla="*/ 13063 w 9457509"/>
              <a:gd name="connsiteY0" fmla="*/ 4716 h 157117"/>
              <a:gd name="connsiteX1" fmla="*/ 9457509 w 9457509"/>
              <a:gd name="connsiteY1" fmla="*/ 0 h 157117"/>
              <a:gd name="connsiteX2" fmla="*/ 9297557 w 9457509"/>
              <a:gd name="connsiteY2" fmla="*/ 157117 h 157117"/>
              <a:gd name="connsiteX3" fmla="*/ 0 w 9457509"/>
              <a:gd name="connsiteY3" fmla="*/ 156754 h 157117"/>
              <a:gd name="connsiteX0" fmla="*/ 13063 w 9449163"/>
              <a:gd name="connsiteY0" fmla="*/ 0 h 152401"/>
              <a:gd name="connsiteX1" fmla="*/ 9449163 w 9449163"/>
              <a:gd name="connsiteY1" fmla="*/ 0 h 152401"/>
              <a:gd name="connsiteX2" fmla="*/ 9297557 w 9449163"/>
              <a:gd name="connsiteY2" fmla="*/ 152401 h 152401"/>
              <a:gd name="connsiteX3" fmla="*/ 0 w 9449163"/>
              <a:gd name="connsiteY3" fmla="*/ 152038 h 152401"/>
              <a:gd name="connsiteX0" fmla="*/ 13063 w 9449163"/>
              <a:gd name="connsiteY0" fmla="*/ 0 h 152400"/>
              <a:gd name="connsiteX1" fmla="*/ 9449163 w 9449163"/>
              <a:gd name="connsiteY1" fmla="*/ 0 h 152400"/>
              <a:gd name="connsiteX2" fmla="*/ 9372963 w 9449163"/>
              <a:gd name="connsiteY2" fmla="*/ 152400 h 152400"/>
              <a:gd name="connsiteX3" fmla="*/ 0 w 9449163"/>
              <a:gd name="connsiteY3" fmla="*/ 152038 h 152400"/>
              <a:gd name="connsiteX0" fmla="*/ 13063 w 9449163"/>
              <a:gd name="connsiteY0" fmla="*/ 0 h 152400"/>
              <a:gd name="connsiteX1" fmla="*/ 9449163 w 9449163"/>
              <a:gd name="connsiteY1" fmla="*/ 0 h 152400"/>
              <a:gd name="connsiteX2" fmla="*/ 9415032 w 9449163"/>
              <a:gd name="connsiteY2" fmla="*/ 152400 h 152400"/>
              <a:gd name="connsiteX3" fmla="*/ 0 w 9449163"/>
              <a:gd name="connsiteY3" fmla="*/ 152038 h 152400"/>
              <a:gd name="connsiteX0" fmla="*/ 12269 w 9449163"/>
              <a:gd name="connsiteY0" fmla="*/ 0 h 152400"/>
              <a:gd name="connsiteX1" fmla="*/ 9449163 w 9449163"/>
              <a:gd name="connsiteY1" fmla="*/ 0 h 152400"/>
              <a:gd name="connsiteX2" fmla="*/ 9415032 w 9449163"/>
              <a:gd name="connsiteY2" fmla="*/ 152400 h 152400"/>
              <a:gd name="connsiteX3" fmla="*/ 0 w 9449163"/>
              <a:gd name="connsiteY3" fmla="*/ 152038 h 152400"/>
              <a:gd name="connsiteX0" fmla="*/ 0 w 9436894"/>
              <a:gd name="connsiteY0" fmla="*/ 0 h 152400"/>
              <a:gd name="connsiteX1" fmla="*/ 9436894 w 9436894"/>
              <a:gd name="connsiteY1" fmla="*/ 0 h 152400"/>
              <a:gd name="connsiteX2" fmla="*/ 9402763 w 9436894"/>
              <a:gd name="connsiteY2" fmla="*/ 152400 h 152400"/>
              <a:gd name="connsiteX3" fmla="*/ 0 w 9436894"/>
              <a:gd name="connsiteY3" fmla="*/ 152038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36894" h="152400">
                <a:moveTo>
                  <a:pt x="0" y="0"/>
                </a:moveTo>
                <a:lnTo>
                  <a:pt x="9436894" y="0"/>
                </a:lnTo>
                <a:lnTo>
                  <a:pt x="9402763" y="152400"/>
                </a:lnTo>
                <a:lnTo>
                  <a:pt x="0" y="152038"/>
                </a:lnTo>
              </a:path>
            </a:pathLst>
          </a:custGeom>
          <a:solidFill>
            <a:srgbClr val="002060"/>
          </a:solidFill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1658" dirty="0"/>
          </a:p>
        </p:txBody>
      </p:sp>
      <p:sp>
        <p:nvSpPr>
          <p:cNvPr id="22" name="Slide title"/>
          <p:cNvSpPr>
            <a:spLocks noGrp="1" noChangeArrowheads="1"/>
          </p:cNvSpPr>
          <p:nvPr>
            <p:ph type="title"/>
          </p:nvPr>
        </p:nvSpPr>
        <p:spPr bwMode="gray">
          <a:xfrm>
            <a:off x="225553" y="53576"/>
            <a:ext cx="11470769" cy="834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7200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CA" noProof="1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>
          <a:xfrm>
            <a:off x="225552" y="1287063"/>
            <a:ext cx="11471507" cy="50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4"/>
          <p:cNvSpPr txBox="1">
            <a:spLocks/>
          </p:cNvSpPr>
          <p:nvPr userDrawn="1"/>
        </p:nvSpPr>
        <p:spPr>
          <a:xfrm>
            <a:off x="5567189" y="6492876"/>
            <a:ext cx="10576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/>
              <a:t>- </a:t>
            </a:r>
            <a:fld id="{25DA0465-FB6F-4330-A3FA-72CA226CC72F}" type="slidenum">
              <a:rPr lang="en-US" sz="1200" smtClean="0"/>
              <a:pPr/>
              <a:t>‹#›</a:t>
            </a:fld>
            <a:r>
              <a:rPr lang="en-US" sz="1200"/>
              <a:t> -</a:t>
            </a:r>
            <a:endParaRPr lang="en-US" sz="120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879" y="6161088"/>
            <a:ext cx="2136380" cy="660963"/>
          </a:xfrm>
          <a:prstGeom prst="rect">
            <a:avLst/>
          </a:prstGeom>
        </p:spPr>
      </p:pic>
    </p:spTree>
    <p:custDataLst>
      <p:tags r:id="rId6"/>
    </p:custDataLst>
    <p:extLst>
      <p:ext uri="{BB962C8B-B14F-4D97-AF65-F5344CB8AC3E}">
        <p14:creationId xmlns:p14="http://schemas.microsoft.com/office/powerpoint/2010/main" val="741173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6" r:id="rId4"/>
  </p:sldLayoutIdLst>
  <p:hf hdr="0" ftr="0" dt="0"/>
  <p:txStyles>
    <p:titleStyle>
      <a:lvl1pPr algn="l" defTabSz="904103" rtl="0" eaLnBrk="1" latinLnBrk="0" hangingPunct="1">
        <a:spcBef>
          <a:spcPct val="0"/>
        </a:spcBef>
        <a:buNone/>
        <a:defRPr sz="23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0099" marR="0" indent="-250099" algn="l" defTabSz="903864" rtl="0" eaLnBrk="1" fontAlgn="base" latinLnBrk="0" hangingPunct="1">
        <a:lnSpc>
          <a:spcPct val="100000"/>
        </a:lnSpc>
        <a:spcBef>
          <a:spcPct val="40000"/>
        </a:spcBef>
        <a:spcAft>
          <a:spcPct val="0"/>
        </a:spcAft>
        <a:buClr>
          <a:schemeClr val="tx1"/>
        </a:buClr>
        <a:buSzPts val="2400"/>
        <a:buFont typeface="Verdana" pitchFamily="34" charset="0"/>
        <a:buChar char="•"/>
        <a:tabLst/>
        <a:defRPr kumimoji="0" lang="en-US" altLang="zh-CN" sz="1658" b="0" i="0" u="none" strike="noStrike" kern="1200" cap="none" spc="0" normalizeH="0" baseline="0" noProof="1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defRPr>
      </a:lvl1pPr>
      <a:lvl2pPr marL="529448" marR="0" indent="-109693" algn="l" defTabSz="903864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Verdana"/>
        <a:buChar char="-"/>
        <a:tabLst/>
        <a:defRPr lang="en-CA" altLang="zh-CN" sz="1474" kern="1200" baseline="0" noProof="1">
          <a:solidFill>
            <a:schemeClr val="tx1"/>
          </a:solidFill>
          <a:latin typeface="+mn-lt"/>
          <a:ea typeface="+mn-ea"/>
          <a:cs typeface="+mn-cs"/>
        </a:defRPr>
      </a:lvl2pPr>
      <a:lvl3pPr marL="969680" marR="0" indent="-264724" algn="l" defTabSz="903864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Marlett" pitchFamily="2" charset="2"/>
        <a:buChar char="8"/>
        <a:tabLst/>
        <a:defRPr lang="zh-CN" altLang="en-US" sz="1474" kern="1200" noProof="1">
          <a:solidFill>
            <a:schemeClr val="tx1"/>
          </a:solidFill>
          <a:latin typeface="+mn-lt"/>
          <a:ea typeface="+mn-ea"/>
          <a:cs typeface="+mn-cs"/>
        </a:defRPr>
      </a:lvl3pPr>
      <a:lvl4pPr marL="1339474" marR="0" indent="-193760" algn="l" defTabSz="904103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1"/>
        </a:buClr>
        <a:buSzTx/>
        <a:buFont typeface="Verdana" pitchFamily="34" charset="0"/>
        <a:buChar char="-"/>
        <a:tabLst/>
        <a:defRPr lang="en-CA" altLang="zh-CN" sz="1474" kern="1200">
          <a:solidFill>
            <a:schemeClr val="tx1"/>
          </a:solidFill>
          <a:latin typeface="+mn-lt"/>
          <a:ea typeface="+mn-ea"/>
          <a:cs typeface="+mn-cs"/>
        </a:defRPr>
      </a:lvl4pPr>
      <a:lvl5pPr marL="2034232" indent="-226026" algn="l" defTabSz="904103" rtl="0" eaLnBrk="1" latinLnBrk="0" hangingPunct="1">
        <a:spcBef>
          <a:spcPct val="20000"/>
        </a:spcBef>
        <a:buFont typeface="Arial" pitchFamily="34" charset="0"/>
        <a:buChar char="»"/>
        <a:defRPr sz="2211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486284" indent="-226026" algn="l" defTabSz="904103" rtl="0" eaLnBrk="1" latinLnBrk="0" hangingPunct="1">
        <a:spcBef>
          <a:spcPct val="20000"/>
        </a:spcBef>
        <a:buFont typeface="Arial" pitchFamily="34" charset="0"/>
        <a:buChar char="•"/>
        <a:defRPr sz="1935" kern="1200">
          <a:solidFill>
            <a:schemeClr val="tx1"/>
          </a:solidFill>
          <a:latin typeface="+mn-lt"/>
          <a:ea typeface="+mn-ea"/>
          <a:cs typeface="+mn-cs"/>
        </a:defRPr>
      </a:lvl6pPr>
      <a:lvl7pPr marL="2938335" indent="-226026" algn="l" defTabSz="904103" rtl="0" eaLnBrk="1" latinLnBrk="0" hangingPunct="1">
        <a:spcBef>
          <a:spcPct val="20000"/>
        </a:spcBef>
        <a:buFont typeface="Arial" pitchFamily="34" charset="0"/>
        <a:buChar char="•"/>
        <a:defRPr sz="1935" kern="1200">
          <a:solidFill>
            <a:schemeClr val="tx1"/>
          </a:solidFill>
          <a:latin typeface="+mn-lt"/>
          <a:ea typeface="+mn-ea"/>
          <a:cs typeface="+mn-cs"/>
        </a:defRPr>
      </a:lvl7pPr>
      <a:lvl8pPr marL="3390387" indent="-226026" algn="l" defTabSz="904103" rtl="0" eaLnBrk="1" latinLnBrk="0" hangingPunct="1">
        <a:spcBef>
          <a:spcPct val="20000"/>
        </a:spcBef>
        <a:buFont typeface="Arial" pitchFamily="34" charset="0"/>
        <a:buChar char="•"/>
        <a:defRPr sz="1935" kern="1200">
          <a:solidFill>
            <a:schemeClr val="tx1"/>
          </a:solidFill>
          <a:latin typeface="+mn-lt"/>
          <a:ea typeface="+mn-ea"/>
          <a:cs typeface="+mn-cs"/>
        </a:defRPr>
      </a:lvl8pPr>
      <a:lvl9pPr marL="3842438" indent="-226026" algn="l" defTabSz="904103" rtl="0" eaLnBrk="1" latinLnBrk="0" hangingPunct="1">
        <a:spcBef>
          <a:spcPct val="20000"/>
        </a:spcBef>
        <a:buFont typeface="Arial" pitchFamily="34" charset="0"/>
        <a:buChar char="•"/>
        <a:defRPr sz="19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4103" rtl="0" eaLnBrk="1" latinLnBrk="0" hangingPunct="1">
        <a:defRPr sz="1658" kern="1200">
          <a:solidFill>
            <a:schemeClr val="tx1"/>
          </a:solidFill>
          <a:latin typeface="+mn-lt"/>
          <a:ea typeface="+mn-ea"/>
          <a:cs typeface="+mn-cs"/>
        </a:defRPr>
      </a:lvl1pPr>
      <a:lvl2pPr marL="452052" algn="l" defTabSz="90410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2pPr>
      <a:lvl3pPr marL="904103" algn="l" defTabSz="90410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3pPr>
      <a:lvl4pPr marL="1356155" algn="l" defTabSz="90410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4pPr>
      <a:lvl5pPr marL="1808206" algn="l" defTabSz="90410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5pPr>
      <a:lvl6pPr marL="2260258" algn="l" defTabSz="90410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6pPr>
      <a:lvl7pPr marL="2712309" algn="l" defTabSz="90410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7pPr>
      <a:lvl8pPr marL="3164361" algn="l" defTabSz="90410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8pPr>
      <a:lvl9pPr marL="3616412" algn="l" defTabSz="90410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worldbank.org/lsms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worldbank.org/lsms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worldbank.org/lsms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worldbank.org/lsms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worldbank.org/lsms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worldbank.org/lsms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worldbank.org/lsms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0" y="0"/>
            <a:ext cx="9039829" cy="5815584"/>
          </a:xfrm>
          <a:prstGeom prst="rect">
            <a:avLst/>
          </a:prstGeom>
          <a:solidFill>
            <a:srgbClr val="1B8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/>
          </a:p>
        </p:txBody>
      </p:sp>
      <p:sp>
        <p:nvSpPr>
          <p:cNvPr id="5" name="Rectangle 4"/>
          <p:cNvSpPr/>
          <p:nvPr/>
        </p:nvSpPr>
        <p:spPr>
          <a:xfrm flipH="1">
            <a:off x="9222150" y="2251"/>
            <a:ext cx="2969852" cy="583077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>
              <a:solidFill>
                <a:schemeClr val="accent4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51295" y="1147923"/>
            <a:ext cx="7252869" cy="107721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r" defTabSz="886968">
              <a:defRPr sz="1800">
                <a:solidFill>
                  <a:srgbClr val="000000"/>
                </a:solidFill>
              </a:defRPr>
            </a:pPr>
            <a:r>
              <a:rPr lang="en-US" sz="3200" b="1" kern="1200" baseline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Statistical Capacity Development</a:t>
            </a:r>
          </a:p>
          <a:p>
            <a:pPr algn="r" defTabSz="886968">
              <a:defRPr sz="1800">
                <a:solidFill>
                  <a:srgbClr val="000000"/>
                </a:solidFill>
              </a:defRPr>
            </a:pPr>
            <a:r>
              <a:rPr lang="en-US" sz="32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</a:t>
            </a:r>
            <a:r>
              <a:rPr lang="en-US" sz="3200" b="1" kern="1200" baseline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t the World Bank</a:t>
            </a:r>
          </a:p>
        </p:txBody>
      </p:sp>
      <p:sp>
        <p:nvSpPr>
          <p:cNvPr id="7" name="Rectangle 6"/>
          <p:cNvSpPr/>
          <p:nvPr/>
        </p:nvSpPr>
        <p:spPr>
          <a:xfrm>
            <a:off x="2608164" y="2594473"/>
            <a:ext cx="6096000" cy="138499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r" defTabSz="886968">
              <a:defRPr sz="1800">
                <a:solidFill>
                  <a:srgbClr val="000000"/>
                </a:solidFill>
              </a:defRPr>
            </a:pPr>
            <a:r>
              <a:rPr lang="en-US" sz="2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Gero Carletto</a:t>
            </a:r>
          </a:p>
          <a:p>
            <a:pPr algn="r" defTabSz="886968"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chemeClr val="bg1"/>
                </a:solidFill>
                <a:ea typeface="Calibri" charset="0"/>
                <a:cs typeface="Calibri" charset="0"/>
              </a:rPr>
              <a:t>Development Data Group</a:t>
            </a:r>
          </a:p>
          <a:p>
            <a:pPr algn="r" defTabSz="886968"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chemeClr val="bg1"/>
                </a:solidFill>
                <a:ea typeface="Calibri" charset="0"/>
                <a:cs typeface="Calibri" charset="0"/>
              </a:rPr>
              <a:t>The World Bank</a:t>
            </a:r>
          </a:p>
          <a:p>
            <a:pPr algn="r" defTabSz="886968">
              <a:defRPr sz="1800">
                <a:solidFill>
                  <a:srgbClr val="000000"/>
                </a:solidFill>
              </a:defRPr>
            </a:pPr>
            <a:endParaRPr lang="en-US" sz="2400" kern="120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12336" y="4747837"/>
            <a:ext cx="6096000" cy="92333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r"/>
            <a:r>
              <a:rPr lang="en-US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UNECA – Sixth Statistical Commission for Africa 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en-US" b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StatCom</a:t>
            </a:r>
            <a:r>
              <a:rPr lang="en-US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-Africa-VI)</a:t>
            </a:r>
          </a:p>
          <a:p>
            <a:pPr algn="r"/>
            <a:r>
              <a:rPr lang="en-US" sz="1800" kern="1200" dirty="0">
                <a:solidFill>
                  <a:schemeClr val="bg1">
                    <a:lumMod val="95000"/>
                  </a:schemeClr>
                </a:solidFill>
              </a:rPr>
              <a:t>Addis Ababa, 1-4 October 2018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4A2EA65-A3F3-4636-A585-036168221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1241" y="6170545"/>
            <a:ext cx="1902117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30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712336" y="5916235"/>
            <a:ext cx="6096000" cy="120032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800" b="1" kern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Gero Carletto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Manager, LSMS - Development Data Group</a:t>
            </a:r>
          </a:p>
          <a:p>
            <a:pPr algn="ctr"/>
            <a:r>
              <a:rPr lang="en-US" sz="1800" kern="1200" dirty="0">
                <a:solidFill>
                  <a:srgbClr val="1B88C4"/>
                </a:solidFill>
                <a:latin typeface="Cambria" panose="02040503050406030204" pitchFamily="18" charset="0"/>
                <a:ea typeface="Cambria Math" panose="02040503050406030204" pitchFamily="18" charset="0"/>
                <a:hlinkClick r:id="rId2"/>
              </a:rPr>
              <a:t> </a:t>
            </a:r>
          </a:p>
          <a:p>
            <a:pPr algn="ctr"/>
            <a:endParaRPr lang="en-US" sz="1800" kern="1200" dirty="0">
              <a:solidFill>
                <a:srgbClr val="1B88C4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89ACB7-A191-40A9-AC0C-A7A9E803051E}"/>
              </a:ext>
            </a:extLst>
          </p:cNvPr>
          <p:cNvSpPr/>
          <p:nvPr/>
        </p:nvSpPr>
        <p:spPr>
          <a:xfrm>
            <a:off x="-1" y="784067"/>
            <a:ext cx="12192001" cy="147112"/>
          </a:xfrm>
          <a:prstGeom prst="rect">
            <a:avLst/>
          </a:prstGeom>
          <a:solidFill>
            <a:srgbClr val="1B8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8AD574-267C-46E8-B983-2B25E5750611}"/>
              </a:ext>
            </a:extLst>
          </p:cNvPr>
          <p:cNvSpPr/>
          <p:nvPr/>
        </p:nvSpPr>
        <p:spPr>
          <a:xfrm>
            <a:off x="872455" y="131255"/>
            <a:ext cx="91207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>
                <a:solidFill>
                  <a:srgbClr val="0070C0"/>
                </a:solidFill>
              </a:rPr>
              <a:t>The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0070C0"/>
                </a:solidFill>
              </a:rPr>
              <a:t>WB’s agenda on statistics</a:t>
            </a:r>
            <a:endParaRPr lang="en-US" sz="3600" dirty="0">
              <a:solidFill>
                <a:srgbClr val="1386C6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A3CF88B-24C7-4973-BCA9-5EDDCBB99951}"/>
              </a:ext>
            </a:extLst>
          </p:cNvPr>
          <p:cNvSpPr txBox="1"/>
          <p:nvPr/>
        </p:nvSpPr>
        <p:spPr>
          <a:xfrm>
            <a:off x="523519" y="1115692"/>
            <a:ext cx="10800973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buFont typeface="Arial" panose="020B0604020202020204" pitchFamily="34" charset="0"/>
              <a:buChar char="•"/>
            </a:pPr>
            <a:r>
              <a:rPr lang="en-US" sz="2800" dirty="0"/>
              <a:t>Statistical standards and tools</a:t>
            </a:r>
          </a:p>
          <a:p>
            <a:pPr marL="746125" lvl="1" indent="-288925">
              <a:buFont typeface="Arial" panose="020B0604020202020204" pitchFamily="34" charset="0"/>
              <a:buChar char="•"/>
            </a:pPr>
            <a:r>
              <a:rPr lang="en-US" sz="2000" dirty="0"/>
              <a:t>E.g. </a:t>
            </a:r>
            <a:r>
              <a:rPr lang="en-US" sz="2000"/>
              <a:t>ISWGHS, IAEGs, ...</a:t>
            </a:r>
            <a:endParaRPr lang="en-US" sz="2000" dirty="0"/>
          </a:p>
          <a:p>
            <a:pPr marL="227013" indent="-227013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sz="2800" dirty="0"/>
              <a:t> Improve statistical capacity of member countries</a:t>
            </a:r>
          </a:p>
          <a:p>
            <a:pPr marL="742950" lvl="1" indent="-344488">
              <a:buFont typeface="Arial" panose="020B0604020202020204" pitchFamily="34" charset="0"/>
              <a:buChar char="•"/>
            </a:pPr>
            <a:r>
              <a:rPr lang="en-US" sz="2000" dirty="0"/>
              <a:t>Financing: Grants (TFSCB, SRF-CF); Lending (IDA; IBRD); Reimbursable Advisory Services (RAS)</a:t>
            </a:r>
          </a:p>
          <a:p>
            <a:pPr marL="742950" lvl="1" indent="-344488">
              <a:buFont typeface="Arial" panose="020B0604020202020204" pitchFamily="34" charset="0"/>
              <a:buChar char="•"/>
            </a:pPr>
            <a:r>
              <a:rPr lang="en-US" sz="2000" dirty="0"/>
              <a:t>Support for NSSs/NSDS formulation</a:t>
            </a:r>
          </a:p>
          <a:p>
            <a:pPr marL="742950" lvl="1" indent="-344488">
              <a:buFont typeface="Arial" panose="020B0604020202020204" pitchFamily="34" charset="0"/>
              <a:buChar char="•"/>
            </a:pPr>
            <a:r>
              <a:rPr lang="en-US" sz="2000" dirty="0"/>
              <a:t>Training (on-the-job and classroom)</a:t>
            </a:r>
          </a:p>
          <a:p>
            <a:pPr marL="227013" lvl="1" indent="-227013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sz="2800" dirty="0"/>
              <a:t> Technical Assistance </a:t>
            </a:r>
          </a:p>
          <a:p>
            <a:pPr marL="742950" lvl="1" indent="-398463">
              <a:buFont typeface="Arial" panose="020B0604020202020204" pitchFamily="34" charset="0"/>
              <a:buChar char="•"/>
            </a:pPr>
            <a:r>
              <a:rPr lang="en-US" sz="2000" dirty="0"/>
              <a:t>Household surveys (Survey design, CAPI)</a:t>
            </a:r>
          </a:p>
          <a:p>
            <a:pPr marL="742950" lvl="1" indent="-398463">
              <a:buFont typeface="Arial" panose="020B0604020202020204" pitchFamily="34" charset="0"/>
              <a:buChar char="•"/>
            </a:pPr>
            <a:r>
              <a:rPr lang="en-US" sz="2000" dirty="0"/>
              <a:t>National Accounts (Re-benchmarking, Implementation of QNA)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sz="2800" dirty="0"/>
              <a:t> Innovations in statistics</a:t>
            </a:r>
          </a:p>
          <a:p>
            <a:pPr marL="684213" lvl="1" indent="-227013">
              <a:buFont typeface="Arial" panose="020B0604020202020204" pitchFamily="34" charset="0"/>
              <a:buChar char="•"/>
            </a:pPr>
            <a:r>
              <a:rPr lang="en-US" sz="2000" dirty="0"/>
              <a:t>WBG/GPSDD Support for Data Innovations under TFSCB</a:t>
            </a:r>
          </a:p>
          <a:p>
            <a: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281C19D-8E63-4384-8CA1-746CDDC247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3166" y="6245103"/>
            <a:ext cx="1902117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9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712336" y="5916235"/>
            <a:ext cx="6096000" cy="120032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800" b="1" kern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Gero Carletto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Manager, LSMS - Development Data Group</a:t>
            </a:r>
          </a:p>
          <a:p>
            <a:pPr algn="ctr"/>
            <a:r>
              <a:rPr lang="en-US" sz="1800" kern="1200" dirty="0">
                <a:solidFill>
                  <a:srgbClr val="1B88C4"/>
                </a:solidFill>
                <a:latin typeface="Cambria" panose="02040503050406030204" pitchFamily="18" charset="0"/>
                <a:ea typeface="Cambria Math" panose="02040503050406030204" pitchFamily="18" charset="0"/>
                <a:hlinkClick r:id="rId2"/>
              </a:rPr>
              <a:t> </a:t>
            </a:r>
          </a:p>
          <a:p>
            <a:pPr algn="ctr"/>
            <a:endParaRPr lang="en-US" sz="1800" kern="1200" dirty="0">
              <a:solidFill>
                <a:srgbClr val="1B88C4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89ACB7-A191-40A9-AC0C-A7A9E803051E}"/>
              </a:ext>
            </a:extLst>
          </p:cNvPr>
          <p:cNvSpPr/>
          <p:nvPr/>
        </p:nvSpPr>
        <p:spPr>
          <a:xfrm>
            <a:off x="-1" y="784067"/>
            <a:ext cx="12192001" cy="147112"/>
          </a:xfrm>
          <a:prstGeom prst="rect">
            <a:avLst/>
          </a:prstGeom>
          <a:solidFill>
            <a:srgbClr val="1B8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8AD574-267C-46E8-B983-2B25E5750611}"/>
              </a:ext>
            </a:extLst>
          </p:cNvPr>
          <p:cNvSpPr/>
          <p:nvPr/>
        </p:nvSpPr>
        <p:spPr>
          <a:xfrm>
            <a:off x="468923" y="131255"/>
            <a:ext cx="116449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>
                <a:solidFill>
                  <a:srgbClr val="0070C0"/>
                </a:solidFill>
              </a:rPr>
              <a:t>WBG SCB levels and trends: large- and small-scale financing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A3CF88B-24C7-4973-BCA9-5EDDCBB99951}"/>
              </a:ext>
            </a:extLst>
          </p:cNvPr>
          <p:cNvSpPr txBox="1"/>
          <p:nvPr/>
        </p:nvSpPr>
        <p:spPr>
          <a:xfrm>
            <a:off x="468923" y="1730474"/>
            <a:ext cx="1094616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Large-scale support trending upwards</a:t>
            </a:r>
          </a:p>
          <a:p>
            <a:pPr marL="922338" lvl="1" indent="-4651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IDA/IBRD/SRF: 36 active projects, $766m committed, another $176m identified in new projects</a:t>
            </a:r>
          </a:p>
          <a:p>
            <a:pPr lvl="1">
              <a:spcAft>
                <a:spcPts val="600"/>
              </a:spcAft>
            </a:pPr>
            <a:endParaRPr lang="en-US" sz="2800" dirty="0"/>
          </a:p>
          <a:p>
            <a:pPr marL="465138" indent="-4651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Smaller-scale support remains significant</a:t>
            </a:r>
          </a:p>
          <a:p>
            <a:pPr marL="922338" lvl="1" indent="-4651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TFSCB: $35 million in active projects (~40 %) goes to Sub-Saharan Africa. </a:t>
            </a:r>
          </a:p>
          <a:p>
            <a:pPr marL="922338" lvl="1" indent="-46513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TFSCB: 12 AFR projects to test innovative collaborations in data production, dissemination, use.</a:t>
            </a:r>
          </a:p>
          <a:p>
            <a: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281C19D-8E63-4384-8CA1-746CDDC247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3166" y="6245103"/>
            <a:ext cx="1902117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355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712336" y="5916235"/>
            <a:ext cx="6096000" cy="120032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800" b="1" kern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Gero Carletto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Manager, LSMS - Development Data Group</a:t>
            </a:r>
          </a:p>
          <a:p>
            <a:pPr algn="ctr"/>
            <a:r>
              <a:rPr lang="en-US" sz="1800" kern="1200" dirty="0">
                <a:solidFill>
                  <a:srgbClr val="1B88C4"/>
                </a:solidFill>
                <a:latin typeface="Cambria" panose="02040503050406030204" pitchFamily="18" charset="0"/>
                <a:ea typeface="Cambria Math" panose="02040503050406030204" pitchFamily="18" charset="0"/>
                <a:hlinkClick r:id="rId2"/>
              </a:rPr>
              <a:t> </a:t>
            </a:r>
          </a:p>
          <a:p>
            <a:pPr algn="ctr"/>
            <a:endParaRPr lang="en-US" sz="1800" kern="1200" dirty="0">
              <a:solidFill>
                <a:srgbClr val="1B88C4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89ACB7-A191-40A9-AC0C-A7A9E803051E}"/>
              </a:ext>
            </a:extLst>
          </p:cNvPr>
          <p:cNvSpPr/>
          <p:nvPr/>
        </p:nvSpPr>
        <p:spPr>
          <a:xfrm>
            <a:off x="-1" y="784067"/>
            <a:ext cx="12192001" cy="147112"/>
          </a:xfrm>
          <a:prstGeom prst="rect">
            <a:avLst/>
          </a:prstGeom>
          <a:solidFill>
            <a:srgbClr val="1B8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8AD574-267C-46E8-B983-2B25E5750611}"/>
              </a:ext>
            </a:extLst>
          </p:cNvPr>
          <p:cNvSpPr/>
          <p:nvPr/>
        </p:nvSpPr>
        <p:spPr>
          <a:xfrm>
            <a:off x="468923" y="131255"/>
            <a:ext cx="116449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>
                <a:solidFill>
                  <a:srgbClr val="0070C0"/>
                </a:solidFill>
              </a:rPr>
              <a:t>TA provided by DEC </a:t>
            </a:r>
            <a:r>
              <a:rPr lang="en-US" sz="3600" dirty="0" err="1">
                <a:solidFill>
                  <a:srgbClr val="0070C0"/>
                </a:solidFill>
              </a:rPr>
              <a:t>EconStat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A3CF88B-24C7-4973-BCA9-5EDDCBB99951}"/>
              </a:ext>
            </a:extLst>
          </p:cNvPr>
          <p:cNvSpPr txBox="1"/>
          <p:nvPr/>
        </p:nvSpPr>
        <p:spPr>
          <a:xfrm>
            <a:off x="287253" y="1148438"/>
            <a:ext cx="10946165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DEC </a:t>
            </a:r>
            <a:r>
              <a:rPr lang="en-US" sz="2800" dirty="0" err="1"/>
              <a:t>EconStat</a:t>
            </a:r>
            <a:r>
              <a:rPr lang="en-US" sz="2800" dirty="0"/>
              <a:t> is increasing its role as a provider of TA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TA in National Accounts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Ongoing (and increasing)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TA on specific issues, including rebasing, has over the last few months been provided to Comoros, Djibouti, Madagascar, Mauritania, Senegal, Tanzania, …</a:t>
            </a:r>
          </a:p>
          <a:p>
            <a:pPr lvl="1"/>
            <a:r>
              <a:rPr lang="en-US" sz="2400" dirty="0"/>
              <a:t>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TA on Economic Surveys and Censuses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New initiative (pilot), joint with WBG lending operations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Will cover 8-10 countries in Africa over the next 2 years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ICP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Linking ICP capacity-building activities with statistical capacity </a:t>
            </a:r>
          </a:p>
          <a:p>
            <a:pPr lvl="1"/>
            <a:r>
              <a:rPr lang="en-US" sz="2400" dirty="0"/>
              <a:t>       for SDG monitoring.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281C19D-8E63-4384-8CA1-746CDDC247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3213" y="6245103"/>
            <a:ext cx="1902117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706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5916235"/>
            <a:ext cx="12192000" cy="120032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800" b="1" kern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Gero Carletto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Manager, LSMS - Development Data Group</a:t>
            </a:r>
          </a:p>
          <a:p>
            <a:pPr algn="ctr"/>
            <a:r>
              <a:rPr lang="en-US" sz="1800" kern="1200" dirty="0">
                <a:solidFill>
                  <a:srgbClr val="1B88C4"/>
                </a:solidFill>
                <a:latin typeface="Cambria" panose="02040503050406030204" pitchFamily="18" charset="0"/>
                <a:ea typeface="Cambria Math" panose="02040503050406030204" pitchFamily="18" charset="0"/>
                <a:hlinkClick r:id="rId2"/>
              </a:rPr>
              <a:t> </a:t>
            </a:r>
          </a:p>
          <a:p>
            <a:pPr algn="ctr"/>
            <a:endParaRPr lang="en-US" sz="1800" kern="1200" dirty="0">
              <a:solidFill>
                <a:srgbClr val="1B88C4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89ACB7-A191-40A9-AC0C-A7A9E803051E}"/>
              </a:ext>
            </a:extLst>
          </p:cNvPr>
          <p:cNvSpPr/>
          <p:nvPr/>
        </p:nvSpPr>
        <p:spPr>
          <a:xfrm>
            <a:off x="-1" y="784067"/>
            <a:ext cx="12192001" cy="147112"/>
          </a:xfrm>
          <a:prstGeom prst="rect">
            <a:avLst/>
          </a:prstGeom>
          <a:solidFill>
            <a:srgbClr val="1B8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8AD574-267C-46E8-B983-2B25E5750611}"/>
              </a:ext>
            </a:extLst>
          </p:cNvPr>
          <p:cNvSpPr/>
          <p:nvPr/>
        </p:nvSpPr>
        <p:spPr>
          <a:xfrm>
            <a:off x="621102" y="131255"/>
            <a:ext cx="7113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>
                <a:solidFill>
                  <a:srgbClr val="1386C6"/>
                </a:solidFill>
              </a:rPr>
              <a:t>Ending Poverty Data Deprivation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AA8A1EB-2112-4709-88EC-61C6CC1BE3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9060" y="6283334"/>
            <a:ext cx="2365453" cy="46943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FFB7034-61A3-4085-8EF2-D3B92EA471D6}"/>
              </a:ext>
            </a:extLst>
          </p:cNvPr>
          <p:cNvSpPr txBox="1"/>
          <p:nvPr/>
        </p:nvSpPr>
        <p:spPr>
          <a:xfrm>
            <a:off x="307487" y="1032407"/>
            <a:ext cx="6403046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In October 2015 World Bank’s President’s Jim Kim pledged to focus the Bank’s effort towards ending </a:t>
            </a:r>
            <a:r>
              <a:rPr lang="en-US" sz="2400" dirty="0">
                <a:solidFill>
                  <a:schemeClr val="accent1"/>
                </a:solidFill>
              </a:rPr>
              <a:t>poverty data deprivation </a:t>
            </a:r>
            <a:r>
              <a:rPr lang="en-US" sz="2400" dirty="0"/>
              <a:t>by working with countries and international partners to ensure that all the poorest nations conduct </a:t>
            </a:r>
            <a:r>
              <a:rPr lang="en-US" sz="2400" dirty="0">
                <a:solidFill>
                  <a:schemeClr val="accent1"/>
                </a:solidFill>
              </a:rPr>
              <a:t>high-quality household surveys</a:t>
            </a:r>
            <a:r>
              <a:rPr lang="en-US" sz="2400" dirty="0"/>
              <a:t> on a regular basis.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77 of 155 countries data deprived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 2002–11: 29 countries had no poverty  </a:t>
            </a:r>
            <a:br>
              <a:rPr lang="en-US" sz="2400" dirty="0"/>
            </a:br>
            <a:r>
              <a:rPr lang="en-US" sz="2400" dirty="0"/>
              <a:t>  surveys while 28 countries had only  </a:t>
            </a:r>
            <a:br>
              <a:rPr lang="en-US" sz="2400" dirty="0"/>
            </a:br>
            <a:r>
              <a:rPr lang="en-US" sz="2400" dirty="0"/>
              <a:t>  one such survey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Where such data is available, long  </a:t>
            </a:r>
            <a:br>
              <a:rPr lang="en-US" sz="2400" dirty="0"/>
            </a:br>
            <a:r>
              <a:rPr lang="en-US" sz="2400" dirty="0"/>
              <a:t>  intervals between surveys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Lack of harmonization, comparability</a:t>
            </a:r>
          </a:p>
          <a:p>
            <a:pPr marL="285750" indent="-285750"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48D17AE-CBA8-48EF-AF66-CFDD2371187F}"/>
              </a:ext>
            </a:extLst>
          </p:cNvPr>
          <p:cNvGrpSpPr/>
          <p:nvPr/>
        </p:nvGrpSpPr>
        <p:grpSpPr>
          <a:xfrm>
            <a:off x="7018020" y="1200150"/>
            <a:ext cx="5021580" cy="4773930"/>
            <a:chOff x="6931980" y="1200150"/>
            <a:chExt cx="5107620" cy="486360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FB64CF3-395B-4224-8BD1-78E110DA32D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931980" y="3760515"/>
              <a:ext cx="5107620" cy="2303239"/>
            </a:xfrm>
            <a:prstGeom prst="rect">
              <a:avLst/>
            </a:prstGeom>
          </p:spPr>
        </p:pic>
        <p:pic>
          <p:nvPicPr>
            <p:cNvPr id="10" name="Content Placeholder 4">
              <a:extLst>
                <a:ext uri="{FF2B5EF4-FFF2-40B4-BE49-F238E27FC236}">
                  <a16:creationId xmlns:a16="http://schemas.microsoft.com/office/drawing/2014/main" id="{B948E751-6BAD-4956-A969-FBFA898CD4F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43278"/>
            <a:stretch/>
          </p:blipFill>
          <p:spPr>
            <a:xfrm>
              <a:off x="10168568" y="1200150"/>
              <a:ext cx="907065" cy="2346128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14EADFC-FBE9-4872-8549-8C3A154B41F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634600" y="1200150"/>
              <a:ext cx="590550" cy="24794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73170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712336" y="5916235"/>
            <a:ext cx="6096000" cy="120032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800" b="1" kern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Gero Carletto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Manager, LSMS - Development Data Group</a:t>
            </a:r>
          </a:p>
          <a:p>
            <a:pPr algn="ctr"/>
            <a:r>
              <a:rPr lang="en-US" sz="1800" kern="1200" dirty="0">
                <a:solidFill>
                  <a:srgbClr val="1B88C4"/>
                </a:solidFill>
                <a:latin typeface="Cambria" panose="02040503050406030204" pitchFamily="18" charset="0"/>
                <a:ea typeface="Cambria Math" panose="02040503050406030204" pitchFamily="18" charset="0"/>
                <a:hlinkClick r:id="rId2"/>
              </a:rPr>
              <a:t> </a:t>
            </a:r>
          </a:p>
          <a:p>
            <a:pPr algn="ctr"/>
            <a:endParaRPr lang="en-US" sz="1800" kern="1200" dirty="0">
              <a:solidFill>
                <a:srgbClr val="1B88C4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89ACB7-A191-40A9-AC0C-A7A9E803051E}"/>
              </a:ext>
            </a:extLst>
          </p:cNvPr>
          <p:cNvSpPr/>
          <p:nvPr/>
        </p:nvSpPr>
        <p:spPr>
          <a:xfrm>
            <a:off x="-1" y="784067"/>
            <a:ext cx="12192001" cy="147112"/>
          </a:xfrm>
          <a:prstGeom prst="rect">
            <a:avLst/>
          </a:prstGeom>
          <a:solidFill>
            <a:srgbClr val="1B8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8AD574-267C-46E8-B983-2B25E5750611}"/>
              </a:ext>
            </a:extLst>
          </p:cNvPr>
          <p:cNvSpPr/>
          <p:nvPr/>
        </p:nvSpPr>
        <p:spPr>
          <a:xfrm>
            <a:off x="468923" y="131255"/>
            <a:ext cx="116449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>
                <a:solidFill>
                  <a:srgbClr val="0070C0"/>
                </a:solidFill>
              </a:rPr>
              <a:t>Since JYK’s pledge ...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A3CF88B-24C7-4973-BCA9-5EDDCBB99951}"/>
              </a:ext>
            </a:extLst>
          </p:cNvPr>
          <p:cNvSpPr txBox="1"/>
          <p:nvPr/>
        </p:nvSpPr>
        <p:spPr>
          <a:xfrm>
            <a:off x="252574" y="1340655"/>
            <a:ext cx="1079304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TFSCB – Pilot Household Survey Window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About $16m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Support to 40+ countries, 21 in SSA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$11m for data collection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$5m for TA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Significant increase in lending for stat operations supporting household surveys: 14 IDA and 4 IBRD for more than $650m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In FY18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Support to 60 countries (34 in SSA)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19 new surveys (10 in SSA)</a:t>
            </a:r>
          </a:p>
          <a:p>
            <a: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281C19D-8E63-4384-8CA1-746CDDC247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3166" y="6245103"/>
            <a:ext cx="1902117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630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712336" y="5916235"/>
            <a:ext cx="6096000" cy="120032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800" b="1" kern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Gero Carletto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Manager, LSMS - Development Data Group</a:t>
            </a:r>
          </a:p>
          <a:p>
            <a:pPr algn="ctr"/>
            <a:r>
              <a:rPr lang="en-US" sz="1800" kern="1200" dirty="0">
                <a:solidFill>
                  <a:srgbClr val="1B88C4"/>
                </a:solidFill>
                <a:latin typeface="Cambria" panose="02040503050406030204" pitchFamily="18" charset="0"/>
                <a:ea typeface="Cambria Math" panose="02040503050406030204" pitchFamily="18" charset="0"/>
                <a:hlinkClick r:id="rId2"/>
              </a:rPr>
              <a:t> </a:t>
            </a:r>
          </a:p>
          <a:p>
            <a:pPr algn="ctr"/>
            <a:endParaRPr lang="en-US" sz="1800" kern="1200" dirty="0">
              <a:solidFill>
                <a:srgbClr val="1B88C4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89ACB7-A191-40A9-AC0C-A7A9E803051E}"/>
              </a:ext>
            </a:extLst>
          </p:cNvPr>
          <p:cNvSpPr/>
          <p:nvPr/>
        </p:nvSpPr>
        <p:spPr>
          <a:xfrm>
            <a:off x="-1" y="784067"/>
            <a:ext cx="12192001" cy="147112"/>
          </a:xfrm>
          <a:prstGeom prst="rect">
            <a:avLst/>
          </a:prstGeom>
          <a:solidFill>
            <a:srgbClr val="1B8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8AD574-267C-46E8-B983-2B25E5750611}"/>
              </a:ext>
            </a:extLst>
          </p:cNvPr>
          <p:cNvSpPr/>
          <p:nvPr/>
        </p:nvSpPr>
        <p:spPr>
          <a:xfrm>
            <a:off x="872455" y="131255"/>
            <a:ext cx="82944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>
                <a:solidFill>
                  <a:srgbClr val="1386C6"/>
                </a:solidFill>
              </a:rPr>
              <a:t>Selected Capacity Development Initiatives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A3CF88B-24C7-4973-BCA9-5EDDCBB99951}"/>
              </a:ext>
            </a:extLst>
          </p:cNvPr>
          <p:cNvSpPr txBox="1"/>
          <p:nvPr/>
        </p:nvSpPr>
        <p:spPr>
          <a:xfrm>
            <a:off x="442848" y="1348800"/>
            <a:ext cx="602047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Partnership </a:t>
            </a:r>
            <a:r>
              <a:rPr lang="en-US" sz="3200" dirty="0"/>
              <a:t>for Capacity Development in Household Surveys for Welfare Analysis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Global Rural and Agriculture Integrated Surveys Partnership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LSMS-ISA ... and now “50 by 30”</a:t>
            </a:r>
          </a:p>
          <a:p>
            <a: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281C19D-8E63-4384-8CA1-746CDDC247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3166" y="6245103"/>
            <a:ext cx="1902117" cy="5425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A9502B9-741E-4E2B-A6DA-5CAD1E97EF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323" y="1580517"/>
            <a:ext cx="4481277" cy="103057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1A9FA4-7531-4861-B921-08C4889F16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6080" y="3516451"/>
            <a:ext cx="1841596" cy="1297601"/>
          </a:xfrm>
          <a:prstGeom prst="rect">
            <a:avLst/>
          </a:prstGeom>
        </p:spPr>
      </p:pic>
      <p:pic>
        <p:nvPicPr>
          <p:cNvPr id="10" name="Picture 2" descr="LSMS-ISA-Logo_300dpi_01">
            <a:extLst>
              <a:ext uri="{FF2B5EF4-FFF2-40B4-BE49-F238E27FC236}">
                <a16:creationId xmlns:a16="http://schemas.microsoft.com/office/drawing/2014/main" id="{FE4B746F-D4BE-464F-9E63-447F6679AB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7713" y="5596889"/>
            <a:ext cx="26400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2856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712336" y="5916235"/>
            <a:ext cx="6096000" cy="120032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800" b="1" kern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Gero Carletto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Manager, LSMS - Development Data Group</a:t>
            </a:r>
          </a:p>
          <a:p>
            <a:pPr algn="ctr"/>
            <a:r>
              <a:rPr lang="en-US" sz="1800" kern="1200" dirty="0">
                <a:solidFill>
                  <a:srgbClr val="1B88C4"/>
                </a:solidFill>
                <a:latin typeface="Cambria" panose="02040503050406030204" pitchFamily="18" charset="0"/>
                <a:ea typeface="Cambria Math" panose="02040503050406030204" pitchFamily="18" charset="0"/>
                <a:hlinkClick r:id="rId2"/>
              </a:rPr>
              <a:t> </a:t>
            </a:r>
          </a:p>
          <a:p>
            <a:pPr algn="ctr"/>
            <a:endParaRPr lang="en-US" sz="1800" kern="1200" dirty="0">
              <a:solidFill>
                <a:srgbClr val="1B88C4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89ACB7-A191-40A9-AC0C-A7A9E803051E}"/>
              </a:ext>
            </a:extLst>
          </p:cNvPr>
          <p:cNvSpPr/>
          <p:nvPr/>
        </p:nvSpPr>
        <p:spPr>
          <a:xfrm>
            <a:off x="-1" y="784067"/>
            <a:ext cx="12192001" cy="147112"/>
          </a:xfrm>
          <a:prstGeom prst="rect">
            <a:avLst/>
          </a:prstGeom>
          <a:solidFill>
            <a:srgbClr val="1B8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8AD574-267C-46E8-B983-2B25E5750611}"/>
              </a:ext>
            </a:extLst>
          </p:cNvPr>
          <p:cNvSpPr/>
          <p:nvPr/>
        </p:nvSpPr>
        <p:spPr>
          <a:xfrm>
            <a:off x="468923" y="131255"/>
            <a:ext cx="116449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>
                <a:solidFill>
                  <a:srgbClr val="0070C0"/>
                </a:solidFill>
              </a:rPr>
              <a:t>Final thoughts ...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A3CF88B-24C7-4973-BCA9-5EDDCBB99951}"/>
              </a:ext>
            </a:extLst>
          </p:cNvPr>
          <p:cNvSpPr txBox="1"/>
          <p:nvPr/>
        </p:nvSpPr>
        <p:spPr>
          <a:xfrm>
            <a:off x="151178" y="1123480"/>
            <a:ext cx="1079304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Support and financing for statistical capacity development has increased substantially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So far, focus on selected priority areas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Big push to support household and farm surveys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Moving towards more systemic approach and support broader package of statistics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Working through regional institutions to amplify country engagement and increase impact</a:t>
            </a:r>
          </a:p>
          <a:p>
            <a: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281C19D-8E63-4384-8CA1-746CDDC247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3166" y="6245103"/>
            <a:ext cx="1902117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629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FBE37-FB0F-4759-867D-54087229D0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0D6E5A-362E-4FAF-AC52-2C91FB3D98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119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21.37504;35.87496;45.25;60.25;82.87504;97.92001;114.48;"/>
  <p:tag name="VCT-BULLETVISIBILITY" val="G****"/>
</p:tagLst>
</file>

<file path=ppt/theme/theme1.xml><?xml version="1.0" encoding="utf-8"?>
<a:theme xmlns:a="http://schemas.openxmlformats.org/drawingml/2006/main" name="Office Theme">
  <a:themeElements>
    <a:clrScheme name="LSM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386C6"/>
      </a:accent1>
      <a:accent2>
        <a:srgbClr val="F5AE42"/>
      </a:accent2>
      <a:accent3>
        <a:srgbClr val="A5A5A5"/>
      </a:accent3>
      <a:accent4>
        <a:srgbClr val="75ADAE"/>
      </a:accent4>
      <a:accent5>
        <a:srgbClr val="199345"/>
      </a:accent5>
      <a:accent6>
        <a:srgbClr val="AB3A2B"/>
      </a:accent6>
      <a:hlink>
        <a:srgbClr val="199345"/>
      </a:hlink>
      <a:folHlink>
        <a:srgbClr val="1386C6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B_Alternative">
  <a:themeElements>
    <a:clrScheme name="bain_latest">
      <a:dk1>
        <a:sysClr val="windowText" lastClr="000000"/>
      </a:dk1>
      <a:lt1>
        <a:srgbClr val="DDDDDD"/>
      </a:lt1>
      <a:dk2>
        <a:srgbClr val="FFFFFF"/>
      </a:dk2>
      <a:lt2>
        <a:srgbClr val="FFFFFF"/>
      </a:lt2>
      <a:accent1>
        <a:srgbClr val="DDDDDD"/>
      </a:accent1>
      <a:accent2>
        <a:srgbClr val="FFFFFF"/>
      </a:accent2>
      <a:accent3>
        <a:srgbClr val="CC0000"/>
      </a:accent3>
      <a:accent4>
        <a:srgbClr val="B2B2B2"/>
      </a:accent4>
      <a:accent5>
        <a:srgbClr val="777777"/>
      </a:accent5>
      <a:accent6>
        <a:srgbClr val="333333"/>
      </a:accent6>
      <a:hlink>
        <a:srgbClr val="000000"/>
      </a:hlink>
      <a:folHlink>
        <a:srgbClr val="CC0000"/>
      </a:folHlink>
    </a:clrScheme>
    <a:fontScheme name="1 - Letter CFR 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 w="19050">
          <a:noFill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8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080808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5720" rIns="45720" rtlCol="0">
        <a:spAutoFit/>
      </a:bodyPr>
      <a:lstStyle>
        <a:defPPr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WB_Alternative" id="{343E2DE3-493C-48B4-97B5-4BF034521898}" vid="{E2035900-4206-46C2-AABC-3BB8F8E99BB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573</Words>
  <Application>Microsoft Office PowerPoint</Application>
  <PresentationFormat>Widescreen</PresentationFormat>
  <Paragraphs>102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Cambria Math</vt:lpstr>
      <vt:lpstr>Marlett</vt:lpstr>
      <vt:lpstr>Verdana</vt:lpstr>
      <vt:lpstr>Office Theme</vt:lpstr>
      <vt:lpstr>WB_Alternative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Gero Carletto</cp:lastModifiedBy>
  <cp:revision>67</cp:revision>
  <cp:lastPrinted>2018-10-01T15:07:53Z</cp:lastPrinted>
  <dcterms:created xsi:type="dcterms:W3CDTF">2016-08-12T13:09:28Z</dcterms:created>
  <dcterms:modified xsi:type="dcterms:W3CDTF">2018-10-02T09:55:51Z</dcterms:modified>
</cp:coreProperties>
</file>