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7" r:id="rId3"/>
    <p:sldId id="500" r:id="rId4"/>
    <p:sldId id="339" r:id="rId5"/>
    <p:sldId id="341" r:id="rId6"/>
    <p:sldId id="501" r:id="rId7"/>
    <p:sldId id="502" r:id="rId8"/>
    <p:sldId id="340" r:id="rId9"/>
    <p:sldId id="494" r:id="rId10"/>
    <p:sldId id="484" r:id="rId11"/>
    <p:sldId id="499" r:id="rId12"/>
    <p:sldId id="448" r:id="rId13"/>
    <p:sldId id="498" r:id="rId14"/>
    <p:sldId id="4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76822" autoAdjust="0"/>
  </p:normalViewPr>
  <p:slideViewPr>
    <p:cSldViewPr snapToGrid="0" snapToObjects="1">
      <p:cViewPr varScale="1">
        <p:scale>
          <a:sx n="63" d="100"/>
          <a:sy n="63" d="100"/>
        </p:scale>
        <p:origin x="66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7037-39ED-8F44-A2AF-1F130A01259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2DFF-7A2A-974A-88BB-A2B9B0BF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8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4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The initial partner institutions are as follows: -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World Bank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Bank of Italy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Italian Ministry of Foreign Affairs and International Cooperation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Italian National Institute of Statistics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Italian National Institute of Health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African Center for Statistics – UN Economic Commission for Africa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en-US" sz="1200" dirty="0"/>
              <a:t>Eastern Africa Statistical Training Centre</a:t>
            </a:r>
          </a:p>
          <a:p>
            <a:pPr marL="609600" indent="-609600" algn="just">
              <a:buFont typeface="+mj-lt"/>
              <a:buAutoNum type="arabicPeriod"/>
              <a:defRPr/>
            </a:pPr>
            <a:r>
              <a:rPr lang="fr-FR" sz="1200" dirty="0"/>
              <a:t>École Nationale Supérieure de Statistique et d’Économie Appliquée</a:t>
            </a:r>
            <a:endParaRPr lang="en-US" sz="12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0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2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5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B4B-43FF-421C-BF71-DFC49429A9E2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5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1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798B-6658-6F42-B9CC-E4C634329E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8948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E996A-5005-0B4F-9B49-6DD1DFE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0"/>
          <a:stretch/>
        </p:blipFill>
        <p:spPr>
          <a:xfrm>
            <a:off x="328588" y="6223339"/>
            <a:ext cx="2186831" cy="393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95740" r="-1"/>
          <a:stretch/>
        </p:blipFill>
        <p:spPr>
          <a:xfrm flipV="1">
            <a:off x="-43542" y="6730821"/>
            <a:ext cx="12235542" cy="1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www.worldbank.org/lsm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orldbank.org/lsm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orldbank.org/lsm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lsm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/>
          <a:stretch/>
        </p:blipFill>
        <p:spPr>
          <a:xfrm>
            <a:off x="-29980" y="0"/>
            <a:ext cx="12192000" cy="6870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41" y="2839516"/>
            <a:ext cx="5051776" cy="1161778"/>
          </a:xfrm>
          <a:prstGeom prst="rect">
            <a:avLst/>
          </a:prstGeom>
        </p:spPr>
      </p:pic>
      <p:sp>
        <p:nvSpPr>
          <p:cNvPr id="5" name="Shape 70"/>
          <p:cNvSpPr txBox="1">
            <a:spLocks noGrp="1"/>
          </p:cNvSpPr>
          <p:nvPr>
            <p:ph type="ctrTitle" idx="4294967295"/>
          </p:nvPr>
        </p:nvSpPr>
        <p:spPr>
          <a:xfrm>
            <a:off x="726989" y="271845"/>
            <a:ext cx="10738022" cy="205179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PARTNERSHIP FOR CAPACITY DEVELOPMENT IN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HOUSEHOLD SURVEYS FOR WELFARE ANALYSIS</a:t>
            </a:r>
            <a:endParaRPr lang="en-US" sz="4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Shape 214"/>
          <p:cNvSpPr txBox="1">
            <a:spLocks/>
          </p:cNvSpPr>
          <p:nvPr/>
        </p:nvSpPr>
        <p:spPr>
          <a:xfrm>
            <a:off x="1706880" y="4869543"/>
            <a:ext cx="8808719" cy="1749423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-34313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Eighth Meeting of the Forum on Statistical Development in Africa (</a:t>
            </a:r>
            <a:r>
              <a:rPr lang="en-US" sz="2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FASDev</a:t>
            </a:r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-VIII)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916235"/>
            <a:ext cx="12192000" cy="1200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800" b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Gero Carletto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Manager, LSMS - Development Data Group</a:t>
            </a:r>
          </a:p>
          <a:p>
            <a:pPr algn="ctr"/>
            <a:r>
              <a:rPr lang="en-US" sz="1800" kern="1200" dirty="0">
                <a:solidFill>
                  <a:srgbClr val="1B88C4"/>
                </a:solidFill>
                <a:latin typeface="Cambria" panose="02040503050406030204" pitchFamily="18" charset="0"/>
                <a:ea typeface="Cambria Math" panose="02040503050406030204" pitchFamily="18" charset="0"/>
                <a:hlinkClick r:id="rId2"/>
              </a:rPr>
              <a:t> </a:t>
            </a:r>
          </a:p>
          <a:p>
            <a:pPr algn="ctr"/>
            <a:endParaRPr lang="en-US" sz="1800" kern="1200" dirty="0">
              <a:solidFill>
                <a:srgbClr val="1B88C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9ACB7-A191-40A9-AC0C-A7A9E803051E}"/>
              </a:ext>
            </a:extLst>
          </p:cNvPr>
          <p:cNvSpPr/>
          <p:nvPr/>
        </p:nvSpPr>
        <p:spPr>
          <a:xfrm>
            <a:off x="-1" y="784067"/>
            <a:ext cx="12192001" cy="147112"/>
          </a:xfrm>
          <a:prstGeom prst="rect">
            <a:avLst/>
          </a:prstGeom>
          <a:solidFill>
            <a:srgbClr val="1B8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AD574-267C-46E8-B983-2B25E5750611}"/>
              </a:ext>
            </a:extLst>
          </p:cNvPr>
          <p:cNvSpPr/>
          <p:nvPr/>
        </p:nvSpPr>
        <p:spPr>
          <a:xfrm>
            <a:off x="289561" y="131255"/>
            <a:ext cx="10606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1386C6"/>
                </a:solidFill>
              </a:rPr>
              <a:t>Global Rural and Ag Integrated Surveys Partnership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C409-D485-487A-AADC-31204817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03" y="1232439"/>
            <a:ext cx="2754812" cy="1945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7407F-70FC-4EB3-8A96-B27E10206829}"/>
              </a:ext>
            </a:extLst>
          </p:cNvPr>
          <p:cNvSpPr txBox="1"/>
          <p:nvPr/>
        </p:nvSpPr>
        <p:spPr>
          <a:xfrm>
            <a:off x="289560" y="1566952"/>
            <a:ext cx="73075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partnership to ...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Increase </a:t>
            </a:r>
            <a:r>
              <a:rPr lang="en-US" sz="2400" b="1" dirty="0"/>
              <a:t>capacity </a:t>
            </a:r>
            <a:r>
              <a:rPr lang="en-US" sz="2400" dirty="0"/>
              <a:t>of national data systems and personnel to conduct integrated farm and household surveys and analyze survey data</a:t>
            </a:r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Improve </a:t>
            </a:r>
            <a:r>
              <a:rPr lang="en-US" sz="2400" b="1" dirty="0"/>
              <a:t>methodologies </a:t>
            </a:r>
            <a:r>
              <a:rPr lang="en-US" sz="2400" dirty="0"/>
              <a:t>for integrated surveys </a:t>
            </a:r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Increase </a:t>
            </a:r>
            <a:r>
              <a:rPr lang="en-US" sz="2400" b="1" dirty="0"/>
              <a:t>availability </a:t>
            </a:r>
            <a:r>
              <a:rPr lang="en-US" sz="2400" dirty="0"/>
              <a:t>and</a:t>
            </a:r>
            <a:r>
              <a:rPr lang="en-US" sz="2400" b="1" dirty="0"/>
              <a:t> use </a:t>
            </a:r>
            <a:r>
              <a:rPr lang="en-US" sz="2400" dirty="0"/>
              <a:t>of agricultural survey data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Raise </a:t>
            </a:r>
            <a:r>
              <a:rPr lang="en-US" sz="2400" b="1" dirty="0"/>
              <a:t>awareness</a:t>
            </a:r>
            <a:r>
              <a:rPr lang="en-US" sz="2400" dirty="0"/>
              <a:t> and </a:t>
            </a:r>
            <a:r>
              <a:rPr lang="en-US" sz="2400" b="1" dirty="0"/>
              <a:t>fundraise </a:t>
            </a:r>
            <a:r>
              <a:rPr lang="en-US" sz="2400" dirty="0"/>
              <a:t>for ag statistics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Based at C4D2 in Rome</a:t>
            </a:r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7708C-3AB6-446B-8698-165AB3193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019" y="3456123"/>
            <a:ext cx="1018121" cy="1018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A6B47-D9EC-42A0-A6EA-1D6817EF4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194" y="3545424"/>
            <a:ext cx="1076043" cy="926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CF701-8736-49D7-86AC-63D1EF0E0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753" y="4471708"/>
            <a:ext cx="1188823" cy="81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D9923D-5C7E-4435-8423-6D471F7A9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701" y="4719456"/>
            <a:ext cx="1287804" cy="1067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B010A-13D5-4D19-84E6-4C8E8913D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826" y="5583806"/>
            <a:ext cx="2109399" cy="420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5CD0C-5487-428E-AFC4-CCCF8DD425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141" y="6095280"/>
            <a:ext cx="2459024" cy="5872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AE2387-BBA6-414F-90C5-89E5AFC75550}"/>
              </a:ext>
            </a:extLst>
          </p:cNvPr>
          <p:cNvSpPr/>
          <p:nvPr/>
        </p:nvSpPr>
        <p:spPr>
          <a:xfrm>
            <a:off x="0" y="6004466"/>
            <a:ext cx="2750820" cy="67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/>
          <a:stretch/>
        </p:blipFill>
        <p:spPr>
          <a:xfrm>
            <a:off x="0" y="-6096"/>
            <a:ext cx="12192000" cy="6870192"/>
          </a:xfrm>
          <a:prstGeom prst="rect">
            <a:avLst/>
          </a:prstGeom>
        </p:spPr>
      </p:pic>
      <p:sp>
        <p:nvSpPr>
          <p:cNvPr id="5" name="Shape 70"/>
          <p:cNvSpPr txBox="1">
            <a:spLocks noGrp="1"/>
          </p:cNvSpPr>
          <p:nvPr>
            <p:ph type="ctrTitle" idx="4294967295"/>
          </p:nvPr>
        </p:nvSpPr>
        <p:spPr>
          <a:xfrm>
            <a:off x="2023383" y="882595"/>
            <a:ext cx="9262831" cy="102607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LSMS-ISA and “50 by 30” Initiative</a:t>
            </a:r>
            <a:endParaRPr lang="en-US" sz="4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2" descr="LSMS-ISA-Logo_300dpi_01">
            <a:extLst>
              <a:ext uri="{FF2B5EF4-FFF2-40B4-BE49-F238E27FC236}">
                <a16:creationId xmlns:a16="http://schemas.microsoft.com/office/drawing/2014/main" id="{B9CA3A9D-3C5D-49CA-B422-B097CCF7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275" y="2909039"/>
            <a:ext cx="4062672" cy="108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40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916235"/>
            <a:ext cx="12192000" cy="1200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800" b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Gero Carletto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Manager, LSMS - Development Data Group</a:t>
            </a:r>
          </a:p>
          <a:p>
            <a:pPr algn="ctr"/>
            <a:r>
              <a:rPr lang="en-US" sz="1800" kern="1200" dirty="0">
                <a:solidFill>
                  <a:srgbClr val="1B88C4"/>
                </a:solidFill>
                <a:latin typeface="Cambria" panose="02040503050406030204" pitchFamily="18" charset="0"/>
                <a:ea typeface="Cambria Math" panose="02040503050406030204" pitchFamily="18" charset="0"/>
                <a:hlinkClick r:id="rId2"/>
              </a:rPr>
              <a:t> </a:t>
            </a:r>
          </a:p>
          <a:p>
            <a:pPr algn="ctr"/>
            <a:endParaRPr lang="en-US" sz="1800" kern="1200" dirty="0">
              <a:solidFill>
                <a:srgbClr val="1B88C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9ACB7-A191-40A9-AC0C-A7A9E803051E}"/>
              </a:ext>
            </a:extLst>
          </p:cNvPr>
          <p:cNvSpPr/>
          <p:nvPr/>
        </p:nvSpPr>
        <p:spPr>
          <a:xfrm>
            <a:off x="-1" y="784067"/>
            <a:ext cx="12192001" cy="147112"/>
          </a:xfrm>
          <a:prstGeom prst="rect">
            <a:avLst/>
          </a:prstGeom>
          <a:solidFill>
            <a:srgbClr val="1B8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AD574-267C-46E8-B983-2B25E5750611}"/>
              </a:ext>
            </a:extLst>
          </p:cNvPr>
          <p:cNvSpPr/>
          <p:nvPr/>
        </p:nvSpPr>
        <p:spPr>
          <a:xfrm>
            <a:off x="790575" y="131255"/>
            <a:ext cx="10358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1386C6"/>
                </a:solidFill>
              </a:rPr>
              <a:t>LSMS – Integrated Surveys on Agriculture (LSMS-ISA)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6F49E-2445-4BA2-8CAC-A6C34E2F8B60}"/>
              </a:ext>
            </a:extLst>
          </p:cNvPr>
          <p:cNvSpPr txBox="1"/>
          <p:nvPr/>
        </p:nvSpPr>
        <p:spPr>
          <a:xfrm>
            <a:off x="487893" y="1040343"/>
            <a:ext cx="7948487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03864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altLang="zh-CN" sz="2800" noProof="1">
                <a:ea typeface="Cambria Math" pitchFamily="18" charset="0"/>
              </a:rPr>
              <a:t>Working on four fronts:</a:t>
            </a:r>
          </a:p>
          <a:p>
            <a:pPr marL="385763" lvl="0" indent="-385763" defTabSz="903864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altLang="zh-CN" sz="2800" noProof="1">
                <a:ea typeface="Cambria Math" pitchFamily="18" charset="0"/>
              </a:rPr>
              <a:t>Support countries in SSA in the </a:t>
            </a:r>
            <a:r>
              <a:rPr lang="en-US" altLang="zh-CN" sz="2800" b="1" noProof="1">
                <a:ea typeface="Cambria Math" pitchFamily="18" charset="0"/>
              </a:rPr>
              <a:t>collection &amp; dissemination</a:t>
            </a:r>
            <a:r>
              <a:rPr lang="en-US" altLang="zh-CN" sz="2800" noProof="1">
                <a:ea typeface="Cambria Math" pitchFamily="18" charset="0"/>
              </a:rPr>
              <a:t> of  </a:t>
            </a:r>
            <a:r>
              <a:rPr lang="en-US" altLang="zh-CN" sz="2800" noProof="1">
                <a:solidFill>
                  <a:prstClr val="black"/>
                </a:solidFill>
                <a:ea typeface="Cambria Math" pitchFamily="18" charset="0"/>
              </a:rPr>
              <a:t>multi-topic household survey data with a focus on agriculture</a:t>
            </a:r>
          </a:p>
          <a:p>
            <a:pPr marL="385763" lvl="0" indent="-385763" defTabSz="903864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altLang="zh-CN" sz="2800" b="1" noProof="1">
                <a:ea typeface="Cambria Math" pitchFamily="18" charset="0"/>
              </a:rPr>
              <a:t>Improve methods </a:t>
            </a:r>
            <a:r>
              <a:rPr lang="en-US" altLang="zh-CN" sz="2800" noProof="1">
                <a:solidFill>
                  <a:prstClr val="black"/>
                </a:solidFill>
                <a:ea typeface="Cambria Math" pitchFamily="18" charset="0"/>
              </a:rPr>
              <a:t>in agricultural statistics based on rigorous experimentation and tool development</a:t>
            </a:r>
          </a:p>
          <a:p>
            <a:pPr marL="396875" lvl="1" indent="-396875" defTabSz="903864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+mj-lt"/>
              <a:buAutoNum type="arabicPeriod" startAt="3"/>
            </a:pPr>
            <a:r>
              <a:rPr lang="en-US" altLang="zh-CN" sz="2800" b="1" noProof="1">
                <a:ea typeface="Cambria Math" pitchFamily="18" charset="0"/>
              </a:rPr>
              <a:t>Promote</a:t>
            </a:r>
            <a:r>
              <a:rPr lang="en-US" altLang="zh-CN" sz="2800" noProof="1">
                <a:ea typeface="Cambria Math" pitchFamily="18" charset="0"/>
              </a:rPr>
              <a:t> </a:t>
            </a:r>
            <a:r>
              <a:rPr lang="en-US" altLang="zh-CN" sz="2800" noProof="1">
                <a:solidFill>
                  <a:prstClr val="black"/>
                </a:solidFill>
                <a:ea typeface="Cambria Math" pitchFamily="18" charset="0"/>
              </a:rPr>
              <a:t>policy research in agriculture and rural development</a:t>
            </a:r>
          </a:p>
          <a:p>
            <a:pPr marL="396875" lvl="1" indent="-396875" defTabSz="903864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+mj-lt"/>
              <a:buAutoNum type="arabicPeriod" startAt="3"/>
            </a:pPr>
            <a:r>
              <a:rPr lang="en-US" altLang="zh-CN" sz="2800" b="1" noProof="1">
                <a:solidFill>
                  <a:prstClr val="black"/>
                </a:solidFill>
                <a:ea typeface="Cambria Math" pitchFamily="18" charset="0"/>
              </a:rPr>
              <a:t>Build capacity </a:t>
            </a:r>
            <a:r>
              <a:rPr lang="en-US" altLang="zh-CN" sz="2800" noProof="1">
                <a:solidFill>
                  <a:prstClr val="black"/>
                </a:solidFill>
                <a:ea typeface="Cambria Math" pitchFamily="18" charset="0"/>
              </a:rPr>
              <a:t>in the production, analysis and dissemination of household survey data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2B743BB-F7DC-455D-832B-C1D4571D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84" y="1692110"/>
            <a:ext cx="2915446" cy="341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SMS-ISA-Logo_300dpi_01">
            <a:extLst>
              <a:ext uri="{FF2B5EF4-FFF2-40B4-BE49-F238E27FC236}">
                <a16:creationId xmlns:a16="http://schemas.microsoft.com/office/drawing/2014/main" id="{C017AE40-789B-43A7-8446-F3542A59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6456" y="3736544"/>
            <a:ext cx="1781160" cy="4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9B1C3B-DF30-44CE-8AC4-252BBC2616D3}"/>
              </a:ext>
            </a:extLst>
          </p:cNvPr>
          <p:cNvSpPr/>
          <p:nvPr/>
        </p:nvSpPr>
        <p:spPr>
          <a:xfrm>
            <a:off x="206734" y="6232563"/>
            <a:ext cx="2425148" cy="46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916235"/>
            <a:ext cx="12192000" cy="1200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800" b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Gero Carletto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Manager, LSMS - Development Data Group</a:t>
            </a:r>
          </a:p>
          <a:p>
            <a:pPr algn="ctr"/>
            <a:r>
              <a:rPr lang="en-US" sz="1800" kern="1200" dirty="0">
                <a:solidFill>
                  <a:srgbClr val="1B88C4"/>
                </a:solidFill>
                <a:latin typeface="Cambria" panose="02040503050406030204" pitchFamily="18" charset="0"/>
                <a:ea typeface="Cambria Math" panose="02040503050406030204" pitchFamily="18" charset="0"/>
                <a:hlinkClick r:id="rId2"/>
              </a:rPr>
              <a:t> </a:t>
            </a:r>
          </a:p>
          <a:p>
            <a:pPr algn="ctr"/>
            <a:endParaRPr lang="en-US" sz="1800" kern="1200" dirty="0">
              <a:solidFill>
                <a:srgbClr val="1B88C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9ACB7-A191-40A9-AC0C-A7A9E803051E}"/>
              </a:ext>
            </a:extLst>
          </p:cNvPr>
          <p:cNvSpPr/>
          <p:nvPr/>
        </p:nvSpPr>
        <p:spPr>
          <a:xfrm>
            <a:off x="-1" y="784067"/>
            <a:ext cx="12192001" cy="147112"/>
          </a:xfrm>
          <a:prstGeom prst="rect">
            <a:avLst/>
          </a:prstGeom>
          <a:solidFill>
            <a:srgbClr val="1B8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AD574-267C-46E8-B983-2B25E5750611}"/>
              </a:ext>
            </a:extLst>
          </p:cNvPr>
          <p:cNvSpPr/>
          <p:nvPr/>
        </p:nvSpPr>
        <p:spPr>
          <a:xfrm>
            <a:off x="790575" y="131255"/>
            <a:ext cx="10358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1386C6"/>
                </a:solidFill>
              </a:rPr>
              <a:t>LSMS – Integrated Surveys on Agriculture (LSMS-ISA)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6F49E-2445-4BA2-8CAC-A6C34E2F8B60}"/>
              </a:ext>
            </a:extLst>
          </p:cNvPr>
          <p:cNvSpPr txBox="1"/>
          <p:nvPr/>
        </p:nvSpPr>
        <p:spPr>
          <a:xfrm>
            <a:off x="577969" y="1093914"/>
            <a:ext cx="7948487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mbria Math" pitchFamily="18" charset="0"/>
              </a:rPr>
              <a:t>Capacity development through on-the-job, classroom training and regional workshops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mbria Math" pitchFamily="18" charset="0"/>
              </a:rPr>
              <a:t>Since 2009, 26+ surveys, which ...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Are integrated into national statistical systems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Are nationally &amp; regionally representative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Track households &amp; individuals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Geo-reference household &amp; plot locations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Collect individual-level data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Use field-based data processing (CAPI)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itchFamily="18" charset="0"/>
              </a:rPr>
              <a:t>Are open access</a:t>
            </a:r>
          </a:p>
          <a:p>
            <a:pPr marL="457200" lvl="2" indent="-4572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mbria Math" pitchFamily="18" charset="0"/>
              </a:rPr>
              <a:t>To date, 40k+ data download and around 1k research papers published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2B743BB-F7DC-455D-832B-C1D4571D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84" y="1692110"/>
            <a:ext cx="2915446" cy="341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SMS-ISA-Logo_300dpi_01">
            <a:extLst>
              <a:ext uri="{FF2B5EF4-FFF2-40B4-BE49-F238E27FC236}">
                <a16:creationId xmlns:a16="http://schemas.microsoft.com/office/drawing/2014/main" id="{C017AE40-789B-43A7-8446-F3542A59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6456" y="3736544"/>
            <a:ext cx="1781160" cy="4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9B1C3B-DF30-44CE-8AC4-252BBC2616D3}"/>
              </a:ext>
            </a:extLst>
          </p:cNvPr>
          <p:cNvSpPr/>
          <p:nvPr/>
        </p:nvSpPr>
        <p:spPr>
          <a:xfrm>
            <a:off x="175181" y="6232563"/>
            <a:ext cx="2425148" cy="46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LSMS-Logo_300dpi_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5222" y="6141046"/>
            <a:ext cx="1551368" cy="64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12336" y="5916235"/>
            <a:ext cx="6096000" cy="1200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800" b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Gero Carletto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Manager, LSMS - Development Data Group</a:t>
            </a:r>
          </a:p>
          <a:p>
            <a:pPr algn="ctr"/>
            <a:r>
              <a:rPr lang="en-US" sz="1800" kern="1200" dirty="0">
                <a:solidFill>
                  <a:srgbClr val="1B88C4"/>
                </a:solidFill>
                <a:latin typeface="Cambria" panose="02040503050406030204" pitchFamily="18" charset="0"/>
                <a:ea typeface="Cambria Math" panose="02040503050406030204" pitchFamily="18" charset="0"/>
                <a:hlinkClick r:id="rId3"/>
              </a:rPr>
              <a:t> </a:t>
            </a:r>
          </a:p>
          <a:p>
            <a:pPr algn="ctr"/>
            <a:endParaRPr lang="en-US" sz="1800" kern="1200" dirty="0">
              <a:solidFill>
                <a:srgbClr val="1B88C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9ACB7-A191-40A9-AC0C-A7A9E803051E}"/>
              </a:ext>
            </a:extLst>
          </p:cNvPr>
          <p:cNvSpPr/>
          <p:nvPr/>
        </p:nvSpPr>
        <p:spPr>
          <a:xfrm>
            <a:off x="-1" y="784067"/>
            <a:ext cx="12192001" cy="147112"/>
          </a:xfrm>
          <a:prstGeom prst="rect">
            <a:avLst/>
          </a:prstGeom>
          <a:solidFill>
            <a:srgbClr val="1B8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AD574-267C-46E8-B983-2B25E5750611}"/>
              </a:ext>
            </a:extLst>
          </p:cNvPr>
          <p:cNvSpPr/>
          <p:nvPr/>
        </p:nvSpPr>
        <p:spPr>
          <a:xfrm>
            <a:off x="664234" y="131255"/>
            <a:ext cx="588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1386C6"/>
                </a:solidFill>
              </a:rPr>
              <a:t>The “50 by 30” Initiative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9DE2B-0237-49D9-9E48-318412CD91A1}"/>
              </a:ext>
            </a:extLst>
          </p:cNvPr>
          <p:cNvSpPr txBox="1"/>
          <p:nvPr/>
        </p:nvSpPr>
        <p:spPr>
          <a:xfrm>
            <a:off x="440097" y="1052576"/>
            <a:ext cx="10319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Building on WB’s LSMS-ISA and FAO’s </a:t>
            </a:r>
            <a:r>
              <a:rPr lang="en-US" sz="2800" dirty="0" err="1"/>
              <a:t>AGRISurveys</a:t>
            </a:r>
            <a:r>
              <a:rPr lang="en-US" sz="2800" dirty="0"/>
              <a:t>, SDG2 Donor Platform launched last week at UNGA “Data to End Hunger” aka “50 by 30 Initiative”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Coalition of bilateral and philanthropies, multilateral, countries and private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Objective: support 50 countries by 2030 in improving agricultural statistics (focus on SDG2: ag productivity and income)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Innovative financing model, using $200m pledge by donors to leverage additional $300m from countries, multilateral and private sector resources.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WB pledged to support countries through access to IDA resources and other ag investment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0DF5B-13F8-490F-8DAF-08DA4D16B232}"/>
              </a:ext>
            </a:extLst>
          </p:cNvPr>
          <p:cNvSpPr/>
          <p:nvPr/>
        </p:nvSpPr>
        <p:spPr>
          <a:xfrm>
            <a:off x="10495222" y="6141046"/>
            <a:ext cx="1605338" cy="64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031438-C6B9-4C3C-82C1-7B0A613B4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166" y="6245103"/>
            <a:ext cx="190211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" y="237027"/>
            <a:ext cx="10515600" cy="894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C4D2-Training: Motivation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551" y="1295848"/>
            <a:ext cx="10515601" cy="5030298"/>
          </a:xfrm>
        </p:spPr>
        <p:txBody>
          <a:bodyPr>
            <a:normAutofit/>
          </a:bodyPr>
          <a:lstStyle/>
          <a:p>
            <a:pPr marL="609600" indent="-609600" algn="just">
              <a:defRPr/>
            </a:pPr>
            <a:r>
              <a:rPr lang="en-GB" dirty="0"/>
              <a:t>Household surveys source </a:t>
            </a:r>
            <a:r>
              <a:rPr lang="en-GB"/>
              <a:t>of one </a:t>
            </a:r>
            <a:r>
              <a:rPr lang="en-GB" dirty="0"/>
              <a:t>third of SDGs indicators</a:t>
            </a:r>
          </a:p>
          <a:p>
            <a:pPr marL="609600" indent="-609600" algn="just">
              <a:defRPr/>
            </a:pPr>
            <a:r>
              <a:rPr lang="en-GB" dirty="0"/>
              <a:t>Also, main source of data for policy formulation especially in low &amp; middle income countries.</a:t>
            </a:r>
          </a:p>
          <a:p>
            <a:pPr marL="609600" indent="-609600" algn="just">
              <a:defRPr/>
            </a:pPr>
            <a:r>
              <a:rPr lang="en-US" dirty="0"/>
              <a:t>However, survey data often suffer from low availability, poor quality and limited use</a:t>
            </a:r>
          </a:p>
          <a:p>
            <a:pPr marL="609600" indent="-609600" algn="just">
              <a:defRPr/>
            </a:pPr>
            <a:r>
              <a:rPr lang="en-US" dirty="0"/>
              <a:t>Data not easily comparable across countries as a result of lack of harmonization and standardization of survey methodologies.</a:t>
            </a:r>
          </a:p>
          <a:p>
            <a:pPr marL="609600" indent="-609600" algn="just">
              <a:defRPr/>
            </a:pPr>
            <a:r>
              <a:rPr lang="en-US" dirty="0"/>
              <a:t>The Partnership aims at supporting institutional and capacity development in household surveys for welfare analysis.</a:t>
            </a:r>
          </a:p>
          <a:p>
            <a:pPr marL="609600" indent="-609600" algn="just">
              <a:defRPr/>
            </a:pPr>
            <a:r>
              <a:rPr lang="en-US" dirty="0"/>
              <a:t>Launched in June 2017 with 9 participating institutions.</a:t>
            </a:r>
          </a:p>
          <a:p>
            <a:pPr marL="609600" indent="-609600" algn="just">
              <a:defRPr/>
            </a:pPr>
            <a:endParaRPr lang="en-US" sz="3200" dirty="0"/>
          </a:p>
          <a:p>
            <a:pPr marL="0" indent="0" algn="just"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5617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The Partnership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7D307-83BB-46DA-975D-0AA79190E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04" y="1477041"/>
            <a:ext cx="5676405" cy="51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26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C4D2-Training: The approach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282" y="1502119"/>
            <a:ext cx="10711249" cy="5030298"/>
          </a:xfrm>
        </p:spPr>
        <p:txBody>
          <a:bodyPr>
            <a:normAutofit/>
          </a:bodyPr>
          <a:lstStyle/>
          <a:p>
            <a:pPr marL="609600" indent="-609600" algn="just">
              <a:defRPr/>
            </a:pPr>
            <a:r>
              <a:rPr lang="en-US" dirty="0"/>
              <a:t>Work with regional statistics training centers in SSA to further build capacity of trainers/instructors on household surveys (</a:t>
            </a:r>
            <a:r>
              <a:rPr lang="en-US" dirty="0" err="1"/>
              <a:t>ToT</a:t>
            </a:r>
            <a:r>
              <a:rPr lang="en-US" dirty="0"/>
              <a:t>)</a:t>
            </a:r>
          </a:p>
          <a:p>
            <a:pPr marL="609600" indent="-609600" algn="just">
              <a:defRPr/>
            </a:pPr>
            <a:r>
              <a:rPr lang="en-US" dirty="0"/>
              <a:t>Harmonize courses on household surveys across the training centers especially for welfare analysis</a:t>
            </a:r>
          </a:p>
          <a:p>
            <a:pPr marL="609600" indent="-609600" algn="just">
              <a:defRPr/>
            </a:pPr>
            <a:r>
              <a:rPr lang="en-US" dirty="0"/>
              <a:t>Hands-on experience through internships among participating institutions</a:t>
            </a:r>
          </a:p>
          <a:p>
            <a:pPr marL="609600" indent="-609600" algn="just">
              <a:defRPr/>
            </a:pPr>
            <a:r>
              <a:rPr lang="en-US" dirty="0"/>
              <a:t>Organize short courses at the regional training centers with participants from NSOs or NSS </a:t>
            </a:r>
          </a:p>
          <a:p>
            <a:pPr marL="609600" indent="-609600" algn="just">
              <a:defRPr/>
            </a:pPr>
            <a:r>
              <a:rPr lang="en-US" dirty="0"/>
              <a:t>Organize thematic workshops </a:t>
            </a:r>
          </a:p>
          <a:p>
            <a:pPr marL="609600" indent="-609600" algn="just">
              <a:defRPr/>
            </a:pPr>
            <a:endParaRPr lang="en-US" sz="3200" dirty="0"/>
          </a:p>
          <a:p>
            <a:pPr marL="0" indent="0" algn="just"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18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C4D2-Training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92" y="1586286"/>
            <a:ext cx="10711249" cy="4474242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sz="3200" dirty="0"/>
              <a:t>One-year old initiative</a:t>
            </a:r>
          </a:p>
          <a:p>
            <a:pPr algn="just">
              <a:defRPr/>
            </a:pPr>
            <a:r>
              <a:rPr lang="en-US" sz="3200" dirty="0"/>
              <a:t>Initial funding from Italian Government (AICS and </a:t>
            </a:r>
            <a:r>
              <a:rPr lang="en-US" sz="3200" dirty="0" err="1"/>
              <a:t>BofI</a:t>
            </a:r>
            <a:r>
              <a:rPr lang="en-US" sz="3200" dirty="0"/>
              <a:t>) and WBG</a:t>
            </a:r>
          </a:p>
          <a:p>
            <a:pPr algn="just">
              <a:defRPr/>
            </a:pPr>
            <a:r>
              <a:rPr lang="en-US" sz="3200" dirty="0"/>
              <a:t>Two main courses are organized per year </a:t>
            </a:r>
          </a:p>
          <a:p>
            <a:pPr algn="just">
              <a:defRPr/>
            </a:pPr>
            <a:r>
              <a:rPr lang="en-US" sz="3200" dirty="0"/>
              <a:t>Generally held in Italy – but will be held elsewhere as well</a:t>
            </a:r>
          </a:p>
          <a:p>
            <a:pPr algn="just">
              <a:defRPr/>
            </a:pPr>
            <a:r>
              <a:rPr lang="en-US" sz="3200" dirty="0"/>
              <a:t>Courses based on Training of Trainers (</a:t>
            </a:r>
            <a:r>
              <a:rPr lang="en-US" sz="3200" dirty="0" err="1"/>
              <a:t>ToT</a:t>
            </a:r>
            <a:r>
              <a:rPr lang="en-US" sz="3200" dirty="0"/>
              <a:t>) approach</a:t>
            </a:r>
          </a:p>
          <a:p>
            <a:pPr algn="just">
              <a:defRPr/>
            </a:pPr>
            <a:r>
              <a:rPr lang="en-US" sz="3200" dirty="0"/>
              <a:t>Build upon experience from the LSMS &amp; other nationally representative surveys focusing on welfare analysis</a:t>
            </a:r>
          </a:p>
          <a:p>
            <a:pPr algn="just">
              <a:defRPr/>
            </a:pPr>
            <a:r>
              <a:rPr lang="en-US" sz="3200" dirty="0"/>
              <a:t>Targeting instructors from the training centers </a:t>
            </a:r>
          </a:p>
          <a:p>
            <a:pPr marL="0" indent="0" algn="just">
              <a:buNone/>
              <a:defRPr/>
            </a:pPr>
            <a:r>
              <a:rPr lang="en-US" sz="3200" dirty="0"/>
              <a:t> </a:t>
            </a:r>
          </a:p>
          <a:p>
            <a:pPr algn="just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5614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C4D2-Training: Progress to date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551" y="1411356"/>
            <a:ext cx="10873946" cy="463109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3200" dirty="0"/>
              <a:t>Recent topics include:</a:t>
            </a:r>
          </a:p>
          <a:p>
            <a:pPr lvl="1" algn="just">
              <a:defRPr/>
            </a:pPr>
            <a:r>
              <a:rPr lang="en-US" sz="3200" dirty="0"/>
              <a:t>Designing Household Surveys for Poverty Measurement</a:t>
            </a:r>
          </a:p>
          <a:p>
            <a:pPr lvl="1" algn="just">
              <a:defRPr/>
            </a:pPr>
            <a:r>
              <a:rPr lang="en-US" sz="3200" dirty="0"/>
              <a:t>Computer Assisted Personal Interviewing &amp; Geo-referencing in Household Surveys using </a:t>
            </a:r>
            <a:r>
              <a:rPr lang="en-US" sz="3200" i="1" dirty="0"/>
              <a:t>Survey Solutions</a:t>
            </a:r>
          </a:p>
          <a:p>
            <a:pPr algn="just">
              <a:defRPr/>
            </a:pPr>
            <a:r>
              <a:rPr lang="en-US" sz="3200" dirty="0"/>
              <a:t>44 trainers/instructors have attended the courses so far</a:t>
            </a:r>
          </a:p>
          <a:p>
            <a:pPr algn="just">
              <a:defRPr/>
            </a:pPr>
            <a:r>
              <a:rPr lang="en-US" sz="3200" dirty="0"/>
              <a:t>Training material posted on the website</a:t>
            </a:r>
          </a:p>
          <a:p>
            <a:pPr algn="just">
              <a:defRPr/>
            </a:pPr>
            <a:r>
              <a:rPr lang="en-US" sz="3200" dirty="0"/>
              <a:t>Course syllabi on household surveys harmonized for the two training centers</a:t>
            </a:r>
          </a:p>
          <a:p>
            <a:pPr algn="just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2470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C4D2-Training: Looking forward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551" y="1111281"/>
            <a:ext cx="10711249" cy="5017669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sz="3200" dirty="0"/>
              <a:t>Bi-annual courses (Dec 2018 &amp; May/Jun 2019) </a:t>
            </a:r>
          </a:p>
          <a:p>
            <a:pPr algn="just">
              <a:defRPr/>
            </a:pPr>
            <a:r>
              <a:rPr lang="en-US" sz="3200" dirty="0"/>
              <a:t>Dec course: Measuring Income and Wealth in household surveys</a:t>
            </a:r>
          </a:p>
          <a:p>
            <a:pPr algn="just">
              <a:defRPr/>
            </a:pPr>
            <a:r>
              <a:rPr lang="en-US" sz="3200" dirty="0"/>
              <a:t>Short courses at the regional statistics training centers with participants from the NSOs (Nov 2018)</a:t>
            </a:r>
          </a:p>
          <a:p>
            <a:pPr algn="just">
              <a:defRPr/>
            </a:pPr>
            <a:r>
              <a:rPr lang="en-US" sz="3200" dirty="0"/>
              <a:t>Thematic Workshop on Gender-disaggregated data from Household Surveys in collaboration with Data2X and AGROST secretariat (Dec 2018/Jan 2019).</a:t>
            </a:r>
          </a:p>
          <a:p>
            <a:pPr algn="just">
              <a:defRPr/>
            </a:pPr>
            <a:r>
              <a:rPr lang="en-US" sz="3200" dirty="0"/>
              <a:t>Internship of the C4D2 training participants to the C4D2 (Oct 2018 &amp; Mar 2019)</a:t>
            </a:r>
          </a:p>
          <a:p>
            <a:pPr algn="just">
              <a:defRPr/>
            </a:pPr>
            <a:r>
              <a:rPr lang="en-US" sz="3200" dirty="0"/>
              <a:t>Continue to collaborate with AGROST in areas relating to training on household surveys </a:t>
            </a:r>
          </a:p>
          <a:p>
            <a:pPr algn="just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9720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latin typeface="+mn-lt"/>
              </a:rPr>
              <a:t>C4D2 Training</a:t>
            </a:r>
          </a:p>
        </p:txBody>
      </p:sp>
      <p:pic>
        <p:nvPicPr>
          <p:cNvPr id="3" name="Picture 2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DDF8EB14-FE18-4DDA-8DD6-13AD0742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037966"/>
            <a:ext cx="9850395" cy="52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05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/>
          <a:stretch/>
        </p:blipFill>
        <p:spPr>
          <a:xfrm>
            <a:off x="0" y="-6096"/>
            <a:ext cx="12192000" cy="6870192"/>
          </a:xfrm>
          <a:prstGeom prst="rect">
            <a:avLst/>
          </a:prstGeom>
        </p:spPr>
      </p:pic>
      <p:sp>
        <p:nvSpPr>
          <p:cNvPr id="5" name="Shape 70"/>
          <p:cNvSpPr txBox="1">
            <a:spLocks noGrp="1"/>
          </p:cNvSpPr>
          <p:nvPr>
            <p:ph type="ctrTitle" idx="4294967295"/>
          </p:nvPr>
        </p:nvSpPr>
        <p:spPr>
          <a:xfrm>
            <a:off x="1633769" y="0"/>
            <a:ext cx="9262831" cy="205179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GLOBAL RURAL AND AGRICULTURE INTEGRATED SURVEYS PARTNERSHIP </a:t>
            </a:r>
            <a:endParaRPr lang="en-US" sz="4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16C19-9767-4C6D-B6C9-55018FBA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23" y="2520219"/>
            <a:ext cx="2754812" cy="19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0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9DF95E-63D2-3242-B898-A33C70C7118E}" vid="{6B61C0E2-6D95-D94E-B397-1762E8156A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1-C4D2 Training</Template>
  <TotalTime>4535</TotalTime>
  <Words>807</Words>
  <Application>Microsoft Office PowerPoint</Application>
  <PresentationFormat>Widescreen</PresentationFormat>
  <Paragraphs>101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PARTNERSHIP FOR CAPACITY DEVELOPMENT IN HOUSEHOLD SURVEYS FOR WELFARE ANALYSIS</vt:lpstr>
      <vt:lpstr>C4D2-Training: Motivation</vt:lpstr>
      <vt:lpstr>The Partnership</vt:lpstr>
      <vt:lpstr>C4D2-Training: The approach </vt:lpstr>
      <vt:lpstr>C4D2-Training</vt:lpstr>
      <vt:lpstr>C4D2-Training: Progress to date</vt:lpstr>
      <vt:lpstr>C4D2-Training: Looking forward</vt:lpstr>
      <vt:lpstr>C4D2 Training</vt:lpstr>
      <vt:lpstr>GLOBAL RURAL AND AGRICULTURE INTEGRATED SURVEYS PARTNERSHIP </vt:lpstr>
      <vt:lpstr>PowerPoint Presentation</vt:lpstr>
      <vt:lpstr>LSMS-ISA and “50 by 30” Initiative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Household Surveys</dc:title>
  <dc:creator>Raka Banerjee</dc:creator>
  <cp:lastModifiedBy>Gero Carletto</cp:lastModifiedBy>
  <cp:revision>144</cp:revision>
  <dcterms:created xsi:type="dcterms:W3CDTF">2017-11-20T22:18:10Z</dcterms:created>
  <dcterms:modified xsi:type="dcterms:W3CDTF">2018-10-02T09:57:55Z</dcterms:modified>
</cp:coreProperties>
</file>