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5"/>
  </p:notesMasterIdLst>
  <p:handoutMasterIdLst>
    <p:handoutMasterId r:id="rId6"/>
  </p:handoutMasterIdLst>
  <p:sldIdLst>
    <p:sldId id="464" r:id="rId3"/>
    <p:sldId id="4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00"/>
    <a:srgbClr val="FF6600"/>
    <a:srgbClr val="FFFFFF"/>
    <a:srgbClr val="FFFF99"/>
    <a:srgbClr val="FFFFCC"/>
    <a:srgbClr val="CCCC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4434" autoAdjust="0"/>
  </p:normalViewPr>
  <p:slideViewPr>
    <p:cSldViewPr snapToGrid="0">
      <p:cViewPr varScale="1">
        <p:scale>
          <a:sx n="122" d="100"/>
          <a:sy n="122" d="100"/>
        </p:scale>
        <p:origin x="90" y="2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86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t>10/1/2018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20302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664363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pPr/>
              <a:t>10/1/2018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7436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SIG.2016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03363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9753" y="6273843"/>
            <a:ext cx="11510210" cy="36429"/>
          </a:xfrm>
          <a:prstGeom prst="line">
            <a:avLst/>
          </a:prstGeom>
          <a:ln w="381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681790" y="1358689"/>
            <a:ext cx="11510210" cy="36429"/>
          </a:xfrm>
          <a:prstGeom prst="line">
            <a:avLst/>
          </a:prstGeom>
          <a:ln w="38100" cmpd="sng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52" y="6310272"/>
            <a:ext cx="3940347" cy="5209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6" name="Picture 105" descr="GGIM-logo-title-on-side copy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25"/>
          <a:stretch>
            <a:fillRect/>
          </a:stretch>
        </p:blipFill>
        <p:spPr bwMode="auto">
          <a:xfrm>
            <a:off x="11153774" y="6384927"/>
            <a:ext cx="1038225" cy="4409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t>10/1/2018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t>10/1/2018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t>10/1/2018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SIG.2016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1790" y="6356350"/>
            <a:ext cx="11510210" cy="0"/>
          </a:xfrm>
          <a:prstGeom prst="line">
            <a:avLst/>
          </a:prstGeom>
          <a:ln w="38100" cmpd="sng">
            <a:solidFill>
              <a:srgbClr val="31859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t>10/1/2018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t>10/1/2018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t>10/1/2018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0654" y="1344082"/>
            <a:ext cx="2725454" cy="479553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1600" b="1" dirty="0" err="1"/>
              <a:t>UN-GGIM:Africa</a:t>
            </a:r>
            <a:r>
              <a:rPr lang="en-GB" sz="1600" b="1" dirty="0"/>
              <a:t> Pillars</a:t>
            </a:r>
          </a:p>
          <a:p>
            <a:pPr>
              <a:lnSpc>
                <a:spcPct val="120000"/>
              </a:lnSpc>
            </a:pPr>
            <a:r>
              <a:rPr lang="en-GB" sz="1600" dirty="0"/>
              <a:t>SDI : Frameworks with related policies &amp; structures</a:t>
            </a:r>
          </a:p>
          <a:p>
            <a:pPr>
              <a:lnSpc>
                <a:spcPct val="120000"/>
              </a:lnSpc>
            </a:pPr>
            <a:r>
              <a:rPr lang="en-GB" sz="1600" dirty="0"/>
              <a:t>FDS : Fundamental Geospatial Datasets</a:t>
            </a:r>
          </a:p>
          <a:p>
            <a:pPr>
              <a:lnSpc>
                <a:spcPct val="120000"/>
              </a:lnSpc>
            </a:pPr>
            <a:r>
              <a:rPr lang="en-GB" sz="1600" dirty="0"/>
              <a:t>AFREF : African Geodetic Reference Frame</a:t>
            </a:r>
          </a:p>
          <a:p>
            <a:pPr>
              <a:lnSpc>
                <a:spcPct val="120000"/>
              </a:lnSpc>
            </a:pPr>
            <a:r>
              <a:rPr lang="en-GB" sz="1600" dirty="0"/>
              <a:t>SALB :  Second Administrative Level Boundaries</a:t>
            </a:r>
          </a:p>
          <a:p>
            <a:pPr>
              <a:lnSpc>
                <a:spcPct val="120000"/>
              </a:lnSpc>
            </a:pPr>
            <a:r>
              <a:rPr lang="en-GB" sz="1600" dirty="0" err="1"/>
              <a:t>GeoNyms</a:t>
            </a:r>
            <a:r>
              <a:rPr lang="en-GB" sz="1600" dirty="0"/>
              <a:t> : Geographic Names</a:t>
            </a:r>
          </a:p>
          <a:p>
            <a:pPr>
              <a:lnSpc>
                <a:spcPct val="120000"/>
              </a:lnSpc>
            </a:pPr>
            <a:r>
              <a:rPr lang="en-GB" sz="1600" dirty="0"/>
              <a:t>Geo-Stats : Locate - Count</a:t>
            </a:r>
          </a:p>
          <a:p>
            <a:pPr>
              <a:lnSpc>
                <a:spcPct val="120000"/>
              </a:lnSpc>
            </a:pPr>
            <a:endParaRPr lang="en-GB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37236" y="5195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The African Action Plan : </a:t>
            </a:r>
            <a:br>
              <a:rPr lang="en-US" dirty="0"/>
            </a:br>
            <a:r>
              <a:rPr lang="en-US" dirty="0" smtClean="0"/>
              <a:t>Mechanisms &amp; Frameworks</a:t>
            </a:r>
            <a:endParaRPr lang="en-GB" dirty="0"/>
          </a:p>
        </p:txBody>
      </p:sp>
      <p:grpSp>
        <p:nvGrpSpPr>
          <p:cNvPr id="37" name="Group 36"/>
          <p:cNvGrpSpPr/>
          <p:nvPr/>
        </p:nvGrpSpPr>
        <p:grpSpPr>
          <a:xfrm>
            <a:off x="3204361" y="1578758"/>
            <a:ext cx="5778053" cy="4600451"/>
            <a:chOff x="3204361" y="1578759"/>
            <a:chExt cx="5778053" cy="3701272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3204361" y="1578759"/>
              <a:ext cx="5778053" cy="3197948"/>
              <a:chOff x="304800" y="696913"/>
              <a:chExt cx="8590598" cy="5341865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304800" y="701676"/>
                <a:ext cx="1439969" cy="782626"/>
              </a:xfrm>
              <a:prstGeom prst="rect">
                <a:avLst/>
              </a:prstGeom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AU" sz="750" dirty="0">
                    <a:solidFill>
                      <a:srgbClr val="FFFFFF"/>
                    </a:solidFill>
                    <a:latin typeface="Trebuchet MS" pitchFamily="34" charset="0"/>
                  </a:rPr>
                  <a:t>UN-GGIM Asia-Pacific</a:t>
                </a:r>
              </a:p>
              <a:p>
                <a:pPr algn="ctr">
                  <a:defRPr/>
                </a:pPr>
                <a:r>
                  <a:rPr lang="en-AU" sz="750" dirty="0">
                    <a:solidFill>
                      <a:srgbClr val="FFFFFF"/>
                    </a:solidFill>
                    <a:latin typeface="Trebuchet MS" pitchFamily="34" charset="0"/>
                  </a:rPr>
                  <a:t>(2012)</a:t>
                </a:r>
              </a:p>
            </p:txBody>
          </p:sp>
          <p:sp>
            <p:nvSpPr>
              <p:cNvPr id="6" name="Rectangle 6"/>
              <p:cNvSpPr>
                <a:spLocks noChangeArrowheads="1"/>
              </p:cNvSpPr>
              <p:nvPr/>
            </p:nvSpPr>
            <p:spPr bwMode="auto">
              <a:xfrm>
                <a:off x="2033715" y="701676"/>
                <a:ext cx="1513000" cy="782626"/>
              </a:xfrm>
              <a:prstGeom prst="rect">
                <a:avLst/>
              </a:prstGeom>
              <a:solidFill>
                <a:srgbClr val="0070C0"/>
              </a:solidFill>
              <a:ln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0066FF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0066FF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0066FF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altLang="en-US" sz="750" dirty="0">
                    <a:solidFill>
                      <a:srgbClr val="FFFFFF"/>
                    </a:solidFill>
                    <a:latin typeface="Trebuchet MS" pitchFamily="34" charset="0"/>
                  </a:rPr>
                  <a:t>UN-GGIM Africa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altLang="en-US" sz="750" dirty="0">
                    <a:solidFill>
                      <a:srgbClr val="FFFFFF"/>
                    </a:solidFill>
                    <a:latin typeface="Trebuchet MS" pitchFamily="34" charset="0"/>
                  </a:rPr>
                  <a:t>(2015)</a:t>
                </a:r>
              </a:p>
            </p:txBody>
          </p:sp>
          <p:sp>
            <p:nvSpPr>
              <p:cNvPr id="7" name="Rectangle 7"/>
              <p:cNvSpPr>
                <a:spLocks noChangeArrowheads="1"/>
              </p:cNvSpPr>
              <p:nvPr/>
            </p:nvSpPr>
            <p:spPr bwMode="auto">
              <a:xfrm>
                <a:off x="3834073" y="701676"/>
                <a:ext cx="1511412" cy="782626"/>
              </a:xfrm>
              <a:prstGeom prst="rect">
                <a:avLst/>
              </a:prstGeom>
              <a:solidFill>
                <a:srgbClr val="0070C0"/>
              </a:solidFill>
              <a:ln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0066FF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0066FF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0066FF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altLang="en-US" sz="750" dirty="0">
                    <a:solidFill>
                      <a:srgbClr val="FFFFFF"/>
                    </a:solidFill>
                    <a:latin typeface="Trebuchet MS" pitchFamily="34" charset="0"/>
                  </a:rPr>
                  <a:t>UN-GGIM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altLang="en-US" sz="750" dirty="0">
                    <a:solidFill>
                      <a:srgbClr val="FFFFFF"/>
                    </a:solidFill>
                    <a:latin typeface="Trebuchet MS" pitchFamily="34" charset="0"/>
                  </a:rPr>
                  <a:t>Arab States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altLang="en-US" sz="750" dirty="0">
                    <a:solidFill>
                      <a:srgbClr val="FFFFFF"/>
                    </a:solidFill>
                    <a:latin typeface="Trebuchet MS" pitchFamily="34" charset="0"/>
                  </a:rPr>
                  <a:t>(2014)</a:t>
                </a: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5636020" y="701676"/>
                <a:ext cx="1511412" cy="782626"/>
              </a:xfrm>
              <a:prstGeom prst="rect">
                <a:avLst/>
              </a:prstGeom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AU" sz="750" dirty="0">
                    <a:solidFill>
                      <a:srgbClr val="FFFFFF"/>
                    </a:solidFill>
                    <a:latin typeface="Trebuchet MS" pitchFamily="34" charset="0"/>
                  </a:rPr>
                  <a:t>UN-GGIM Americas</a:t>
                </a:r>
              </a:p>
              <a:p>
                <a:pPr algn="ctr">
                  <a:defRPr/>
                </a:pPr>
                <a:r>
                  <a:rPr lang="en-AU" sz="750" dirty="0">
                    <a:solidFill>
                      <a:srgbClr val="FFFFFF"/>
                    </a:solidFill>
                    <a:latin typeface="Trebuchet MS" pitchFamily="34" charset="0"/>
                  </a:rPr>
                  <a:t>(2013)</a:t>
                </a:r>
              </a:p>
            </p:txBody>
          </p: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>
                <a:off x="7436378" y="696913"/>
                <a:ext cx="1439969" cy="787389"/>
              </a:xfrm>
              <a:prstGeom prst="rect">
                <a:avLst/>
              </a:prstGeom>
              <a:solidFill>
                <a:srgbClr val="0070C0"/>
              </a:solidFill>
              <a:ln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0066FF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0066FF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0066FF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altLang="en-US" sz="750">
                    <a:solidFill>
                      <a:srgbClr val="FFFFFF"/>
                    </a:solidFill>
                    <a:latin typeface="Trebuchet MS" pitchFamily="34" charset="0"/>
                  </a:rPr>
                  <a:t>UN-GGIM Europe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altLang="en-US" sz="750">
                    <a:solidFill>
                      <a:srgbClr val="FFFFFF"/>
                    </a:solidFill>
                    <a:latin typeface="Trebuchet MS" pitchFamily="34" charset="0"/>
                  </a:rPr>
                  <a:t>(2014)</a:t>
                </a:r>
              </a:p>
            </p:txBody>
          </p:sp>
          <p:sp>
            <p:nvSpPr>
              <p:cNvPr id="10" name="Rectangle 10"/>
              <p:cNvSpPr/>
              <p:nvPr/>
            </p:nvSpPr>
            <p:spPr bwMode="auto">
              <a:xfrm>
                <a:off x="322263" y="4302077"/>
                <a:ext cx="1441557" cy="782626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AU" sz="750" b="1" dirty="0">
                    <a:solidFill>
                      <a:srgbClr val="000066"/>
                    </a:solidFill>
                    <a:latin typeface="Trebuchet MS" pitchFamily="34" charset="0"/>
                  </a:rPr>
                  <a:t>WG 3</a:t>
                </a:r>
              </a:p>
              <a:p>
                <a:pPr algn="ctr">
                  <a:defRPr/>
                </a:pPr>
                <a:r>
                  <a:rPr lang="en-AU" sz="750" b="1" dirty="0">
                    <a:solidFill>
                      <a:srgbClr val="000066"/>
                    </a:solidFill>
                    <a:latin typeface="Trebuchet MS" pitchFamily="34" charset="0"/>
                  </a:rPr>
                  <a:t>Place-Based Information for Economic Growth</a:t>
                </a:r>
              </a:p>
            </p:txBody>
          </p:sp>
          <p:sp>
            <p:nvSpPr>
              <p:cNvPr id="11" name="Rectangle 11"/>
              <p:cNvSpPr/>
              <p:nvPr/>
            </p:nvSpPr>
            <p:spPr bwMode="auto">
              <a:xfrm>
                <a:off x="322263" y="2430439"/>
                <a:ext cx="1441557" cy="782627"/>
              </a:xfrm>
              <a:prstGeom prst="rect">
                <a:avLst/>
              </a:prstGeom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WG 1</a:t>
                </a:r>
              </a:p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Geodetic Reference Frame for SD</a:t>
                </a:r>
              </a:p>
            </p:txBody>
          </p:sp>
          <p:sp>
            <p:nvSpPr>
              <p:cNvPr id="12" name="Rectangle 12"/>
              <p:cNvSpPr/>
              <p:nvPr/>
            </p:nvSpPr>
            <p:spPr bwMode="auto">
              <a:xfrm>
                <a:off x="322263" y="3367052"/>
                <a:ext cx="1441557" cy="782627"/>
              </a:xfrm>
              <a:prstGeom prst="rect">
                <a:avLst/>
              </a:prstGeom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WG 2</a:t>
                </a:r>
              </a:p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Data Sharing &amp; Integration for Disaster </a:t>
                </a:r>
                <a:r>
                  <a:rPr lang="en-AU" sz="750" b="1" dirty="0" err="1">
                    <a:solidFill>
                      <a:srgbClr val="FFFFFF"/>
                    </a:solidFill>
                    <a:latin typeface="Trebuchet MS" pitchFamily="34" charset="0"/>
                  </a:rPr>
                  <a:t>Mgt</a:t>
                </a:r>
                <a:endParaRPr lang="en-AU" sz="750" b="1" dirty="0">
                  <a:solidFill>
                    <a:srgbClr val="FFFFFF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322263" y="1628763"/>
                <a:ext cx="1441557" cy="649278"/>
              </a:xfrm>
              <a:prstGeom prst="rect">
                <a:avLst/>
              </a:prstGeom>
              <a:ln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0066FF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0066FF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0066FF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altLang="en-US" sz="750" b="1" dirty="0">
                    <a:solidFill>
                      <a:schemeClr val="tx1"/>
                    </a:solidFill>
                    <a:latin typeface="Trebuchet MS" pitchFamily="34" charset="0"/>
                  </a:rPr>
                  <a:t>Japan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altLang="en-US" sz="750" b="1" dirty="0">
                    <a:solidFill>
                      <a:schemeClr val="tx1"/>
                    </a:solidFill>
                    <a:latin typeface="Trebuchet MS" pitchFamily="34" charset="0"/>
                  </a:rPr>
                  <a:t>ROK/Mongolia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altLang="en-US" sz="750" b="1" i="1" dirty="0">
                    <a:solidFill>
                      <a:schemeClr val="tx1"/>
                    </a:solidFill>
                    <a:latin typeface="Trebuchet MS" pitchFamily="34" charset="0"/>
                  </a:rPr>
                  <a:t>China</a:t>
                </a: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3849949" y="1628763"/>
                <a:ext cx="1513000" cy="649278"/>
              </a:xfrm>
              <a:prstGeom prst="rect">
                <a:avLst/>
              </a:prstGeom>
              <a:ln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0066FF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0066FF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0066FF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altLang="en-US" sz="750" b="1" dirty="0">
                    <a:solidFill>
                      <a:schemeClr val="tx1"/>
                    </a:solidFill>
                    <a:latin typeface="Trebuchet MS" pitchFamily="34" charset="0"/>
                  </a:rPr>
                  <a:t>Saudi Arabia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altLang="en-US" sz="750" b="1" dirty="0">
                    <a:solidFill>
                      <a:schemeClr val="tx1"/>
                    </a:solidFill>
                    <a:latin typeface="Trebuchet MS" pitchFamily="34" charset="0"/>
                  </a:rPr>
                  <a:t>Algeria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altLang="en-US" sz="750" b="1" dirty="0">
                    <a:solidFill>
                      <a:schemeClr val="tx1"/>
                    </a:solidFill>
                    <a:latin typeface="Trebuchet MS" pitchFamily="34" charset="0"/>
                  </a:rPr>
                  <a:t>Jordan</a:t>
                </a:r>
              </a:p>
            </p:txBody>
          </p:sp>
          <p:sp>
            <p:nvSpPr>
              <p:cNvPr id="15" name="Rectangle 12"/>
              <p:cNvSpPr/>
              <p:nvPr/>
            </p:nvSpPr>
            <p:spPr bwMode="auto">
              <a:xfrm>
                <a:off x="2092458" y="2423841"/>
                <a:ext cx="1513000" cy="792151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AU" sz="750" b="1" dirty="0">
                    <a:solidFill>
                      <a:schemeClr val="bg1"/>
                    </a:solidFill>
                    <a:latin typeface="Trebuchet MS" pitchFamily="34" charset="0"/>
                  </a:rPr>
                  <a:t>WG 1 Geodetic infrastructure Standards</a:t>
                </a:r>
              </a:p>
            </p:txBody>
          </p:sp>
          <p:sp>
            <p:nvSpPr>
              <p:cNvPr id="16" name="Rectangle 10"/>
              <p:cNvSpPr>
                <a:spLocks noChangeArrowheads="1"/>
              </p:cNvSpPr>
              <p:nvPr/>
            </p:nvSpPr>
            <p:spPr bwMode="auto">
              <a:xfrm>
                <a:off x="2051179" y="1628763"/>
                <a:ext cx="1512999" cy="649278"/>
              </a:xfrm>
              <a:prstGeom prst="rect">
                <a:avLst/>
              </a:prstGeom>
              <a:ln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0066FF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0066FF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0066FF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None/>
                  <a:defRPr/>
                </a:pPr>
                <a:r>
                  <a:rPr lang="en-AU" altLang="en-US" sz="750" b="1" dirty="0" smtClean="0">
                    <a:solidFill>
                      <a:schemeClr val="tx1"/>
                    </a:solidFill>
                    <a:latin typeface="Trebuchet MS" pitchFamily="34" charset="0"/>
                  </a:rPr>
                  <a:t>Ethiopia, Burkina</a:t>
                </a:r>
                <a:endParaRPr lang="en-AU" altLang="en-US" sz="750" b="1" dirty="0">
                  <a:solidFill>
                    <a:schemeClr val="tx1"/>
                  </a:solidFill>
                  <a:latin typeface="Trebuchet MS" pitchFamily="34" charset="0"/>
                </a:endParaRPr>
              </a:p>
              <a:p>
                <a:pPr eaLnBrk="1" hangingPunct="1">
                  <a:spcBef>
                    <a:spcPct val="0"/>
                  </a:spcBef>
                  <a:buNone/>
                  <a:defRPr/>
                </a:pPr>
                <a:r>
                  <a:rPr lang="en-AU" altLang="en-US" sz="750" b="1" dirty="0" smtClean="0">
                    <a:solidFill>
                      <a:schemeClr val="tx1"/>
                    </a:solidFill>
                    <a:latin typeface="Trebuchet MS" pitchFamily="34" charset="0"/>
                  </a:rPr>
                  <a:t>South Africa, Morocco, Cameroon, </a:t>
                </a:r>
                <a:r>
                  <a:rPr lang="en-AU" altLang="en-US" sz="750" b="1" dirty="0">
                    <a:solidFill>
                      <a:schemeClr val="tx1"/>
                    </a:solidFill>
                    <a:latin typeface="Trebuchet MS" pitchFamily="34" charset="0"/>
                  </a:rPr>
                  <a:t>ECA</a:t>
                </a:r>
                <a:endParaRPr lang="en-AU" altLang="en-US" sz="750" b="1" i="1" dirty="0">
                  <a:solidFill>
                    <a:schemeClr val="tx1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17" name="Rectangle 11"/>
              <p:cNvSpPr/>
              <p:nvPr/>
            </p:nvSpPr>
            <p:spPr bwMode="auto">
              <a:xfrm>
                <a:off x="7463367" y="2457427"/>
                <a:ext cx="1430444" cy="792151"/>
              </a:xfrm>
              <a:prstGeom prst="rect">
                <a:avLst/>
              </a:prstGeom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AU" sz="750" b="1" dirty="0">
                    <a:solidFill>
                      <a:schemeClr val="bg1"/>
                    </a:solidFill>
                    <a:latin typeface="Trebuchet MS" pitchFamily="34" charset="0"/>
                  </a:rPr>
                  <a:t>European Commission</a:t>
                </a:r>
              </a:p>
              <a:p>
                <a:pPr algn="ctr">
                  <a:defRPr/>
                </a:pPr>
                <a:r>
                  <a:rPr lang="en-AU" sz="750" b="1" dirty="0">
                    <a:solidFill>
                      <a:schemeClr val="bg1"/>
                    </a:solidFill>
                    <a:latin typeface="Trebuchet MS" pitchFamily="34" charset="0"/>
                  </a:rPr>
                  <a:t>+ </a:t>
                </a:r>
                <a:r>
                  <a:rPr lang="en-AU" sz="750" b="1" dirty="0" err="1">
                    <a:solidFill>
                      <a:schemeClr val="bg1"/>
                    </a:solidFill>
                    <a:latin typeface="Trebuchet MS" pitchFamily="34" charset="0"/>
                  </a:rPr>
                  <a:t>Eurostat</a:t>
                </a:r>
                <a:endParaRPr lang="en-AU" sz="750" b="1" dirty="0">
                  <a:solidFill>
                    <a:schemeClr val="bg1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18" name="Rectangle 12"/>
              <p:cNvSpPr/>
              <p:nvPr/>
            </p:nvSpPr>
            <p:spPr bwMode="auto">
              <a:xfrm>
                <a:off x="7453841" y="3367052"/>
                <a:ext cx="1428856" cy="792152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AU" sz="750" b="1" dirty="0">
                    <a:solidFill>
                      <a:srgbClr val="000066"/>
                    </a:solidFill>
                    <a:latin typeface="Trebuchet MS" pitchFamily="34" charset="0"/>
                  </a:rPr>
                  <a:t>Euro</a:t>
                </a:r>
              </a:p>
              <a:p>
                <a:pPr algn="ctr">
                  <a:defRPr/>
                </a:pPr>
                <a:r>
                  <a:rPr lang="en-AU" sz="750" b="1" dirty="0" err="1">
                    <a:solidFill>
                      <a:srgbClr val="000066"/>
                    </a:solidFill>
                    <a:latin typeface="Trebuchet MS" pitchFamily="34" charset="0"/>
                  </a:rPr>
                  <a:t>Geographics</a:t>
                </a:r>
                <a:endParaRPr lang="en-AU" sz="750" b="1" dirty="0">
                  <a:solidFill>
                    <a:srgbClr val="000066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19" name="Rectangle 10"/>
              <p:cNvSpPr>
                <a:spLocks noChangeArrowheads="1"/>
              </p:cNvSpPr>
              <p:nvPr/>
            </p:nvSpPr>
            <p:spPr bwMode="auto">
              <a:xfrm>
                <a:off x="7453841" y="1628763"/>
                <a:ext cx="1439970" cy="649278"/>
              </a:xfrm>
              <a:prstGeom prst="rect">
                <a:avLst/>
              </a:prstGeom>
              <a:ln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0066FF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0066FF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0066FF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altLang="en-US" sz="750" b="1" dirty="0">
                    <a:solidFill>
                      <a:schemeClr val="tx1"/>
                    </a:solidFill>
                    <a:latin typeface="Trebuchet MS" pitchFamily="34" charset="0"/>
                  </a:rPr>
                  <a:t>Sweden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altLang="en-US" sz="750" b="1" dirty="0">
                    <a:solidFill>
                      <a:schemeClr val="tx1"/>
                    </a:solidFill>
                    <a:latin typeface="Trebuchet MS" pitchFamily="34" charset="0"/>
                  </a:rPr>
                  <a:t>Netherlands/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altLang="en-US" sz="750" b="1" i="1" dirty="0" err="1">
                    <a:solidFill>
                      <a:schemeClr val="tx1"/>
                    </a:solidFill>
                    <a:latin typeface="Trebuchet MS" pitchFamily="34" charset="0"/>
                  </a:rPr>
                  <a:t>EuroGeographics</a:t>
                </a:r>
                <a:endParaRPr lang="en-AU" altLang="en-US" sz="750" b="1" i="1" dirty="0">
                  <a:solidFill>
                    <a:schemeClr val="tx1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5653483" y="4302077"/>
                <a:ext cx="1500299" cy="792151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AU" sz="750" b="1" dirty="0">
                    <a:solidFill>
                      <a:srgbClr val="000066"/>
                    </a:solidFill>
                    <a:latin typeface="Trebuchet MS" pitchFamily="34" charset="0"/>
                  </a:rPr>
                  <a:t>WG</a:t>
                </a:r>
              </a:p>
              <a:p>
                <a:pPr algn="ctr">
                  <a:defRPr/>
                </a:pPr>
                <a:r>
                  <a:rPr lang="en-AU" sz="750" b="1" dirty="0">
                    <a:solidFill>
                      <a:srgbClr val="000066"/>
                    </a:solidFill>
                    <a:latin typeface="Trebuchet MS" pitchFamily="34" charset="0"/>
                  </a:rPr>
                  <a:t>Regional Coordination &amp; Cooperation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5663009" y="2430439"/>
                <a:ext cx="1501886" cy="792152"/>
              </a:xfrm>
              <a:prstGeom prst="rect">
                <a:avLst/>
              </a:prstGeom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WG</a:t>
                </a:r>
              </a:p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NSDI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5653483" y="3367052"/>
                <a:ext cx="1500299" cy="792152"/>
              </a:xfrm>
              <a:prstGeom prst="rect">
                <a:avLst/>
              </a:prstGeom>
              <a:solidFill>
                <a:srgbClr val="00B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WG </a:t>
                </a:r>
              </a:p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Integration </a:t>
                </a:r>
              </a:p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Stat &amp; Geo</a:t>
                </a:r>
              </a:p>
            </p:txBody>
          </p:sp>
          <p:sp>
            <p:nvSpPr>
              <p:cNvPr id="23" name="Rectangle 10"/>
              <p:cNvSpPr>
                <a:spLocks noChangeArrowheads="1"/>
              </p:cNvSpPr>
              <p:nvPr/>
            </p:nvSpPr>
            <p:spPr bwMode="auto">
              <a:xfrm>
                <a:off x="5651896" y="1628763"/>
                <a:ext cx="1512999" cy="649278"/>
              </a:xfrm>
              <a:prstGeom prst="rect">
                <a:avLst/>
              </a:prstGeom>
              <a:ln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rgbClr val="0066FF"/>
                    </a:solidFill>
                    <a:latin typeface="Arial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rgbClr val="0066FF"/>
                    </a:solidFill>
                    <a:latin typeface="Arial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rgbClr val="0066FF"/>
                    </a:solidFill>
                    <a:latin typeface="Arial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rgbClr val="0066FF"/>
                    </a:solidFill>
                    <a:latin typeface="Arial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altLang="en-US" sz="750" b="1" dirty="0">
                    <a:solidFill>
                      <a:schemeClr val="tx1"/>
                    </a:solidFill>
                    <a:latin typeface="Trebuchet MS" pitchFamily="34" charset="0"/>
                  </a:rPr>
                  <a:t>Mexico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altLang="en-US" sz="750" b="1" dirty="0">
                    <a:solidFill>
                      <a:schemeClr val="tx1"/>
                    </a:solidFill>
                    <a:latin typeface="Trebuchet MS" pitchFamily="34" charset="0"/>
                  </a:rPr>
                  <a:t>Chile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AU" altLang="en-US" sz="750" b="1" i="1" dirty="0">
                    <a:solidFill>
                      <a:schemeClr val="tx1"/>
                    </a:solidFill>
                    <a:latin typeface="Trebuchet MS" pitchFamily="34" charset="0"/>
                  </a:rPr>
                  <a:t>Mexico</a:t>
                </a:r>
              </a:p>
            </p:txBody>
          </p:sp>
          <p:sp>
            <p:nvSpPr>
              <p:cNvPr id="24" name="Rectangle 10"/>
              <p:cNvSpPr/>
              <p:nvPr/>
            </p:nvSpPr>
            <p:spPr bwMode="auto">
              <a:xfrm>
                <a:off x="5653483" y="5216464"/>
                <a:ext cx="1500299" cy="792151"/>
              </a:xfrm>
              <a:prstGeom prst="rect">
                <a:avLst/>
              </a:prstGeom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WG</a:t>
                </a:r>
              </a:p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GI in DDR</a:t>
                </a:r>
              </a:p>
            </p:txBody>
          </p:sp>
          <p:sp>
            <p:nvSpPr>
              <p:cNvPr id="25" name="Rectangle 10"/>
              <p:cNvSpPr/>
              <p:nvPr/>
            </p:nvSpPr>
            <p:spPr bwMode="auto">
              <a:xfrm>
                <a:off x="7466542" y="4290964"/>
                <a:ext cx="1428856" cy="792152"/>
              </a:xfrm>
              <a:prstGeom prst="rect">
                <a:avLst/>
              </a:prstGeom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WG A</a:t>
                </a:r>
              </a:p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Core Data</a:t>
                </a:r>
              </a:p>
              <a:p>
                <a:pPr>
                  <a:defRPr/>
                </a:pPr>
                <a:endParaRPr lang="en-AU" sz="750" b="1" dirty="0">
                  <a:solidFill>
                    <a:srgbClr val="FFFFFF"/>
                  </a:solidFill>
                  <a:latin typeface="Trebuchet MS" pitchFamily="34" charset="0"/>
                </a:endParaRPr>
              </a:p>
            </p:txBody>
          </p:sp>
          <p:sp>
            <p:nvSpPr>
              <p:cNvPr id="26" name="Rectangle 10"/>
              <p:cNvSpPr/>
              <p:nvPr/>
            </p:nvSpPr>
            <p:spPr bwMode="auto">
              <a:xfrm>
                <a:off x="7458605" y="5218051"/>
                <a:ext cx="1428856" cy="792152"/>
              </a:xfrm>
              <a:prstGeom prst="rect">
                <a:avLst/>
              </a:prstGeom>
              <a:solidFill>
                <a:srgbClr val="00B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WG B</a:t>
                </a:r>
              </a:p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Data Integration</a:t>
                </a:r>
              </a:p>
            </p:txBody>
          </p:sp>
          <p:sp>
            <p:nvSpPr>
              <p:cNvPr id="27" name="Rectangle 12"/>
              <p:cNvSpPr/>
              <p:nvPr/>
            </p:nvSpPr>
            <p:spPr bwMode="auto">
              <a:xfrm>
                <a:off x="2084519" y="4314777"/>
                <a:ext cx="1513000" cy="792151"/>
              </a:xfrm>
              <a:prstGeom prst="rect">
                <a:avLst/>
              </a:prstGeom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WG 3</a:t>
                </a:r>
              </a:p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Institutional</a:t>
                </a:r>
              </a:p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&amp; Legal</a:t>
                </a:r>
              </a:p>
            </p:txBody>
          </p:sp>
          <p:sp>
            <p:nvSpPr>
              <p:cNvPr id="28" name="Rectangle 12"/>
              <p:cNvSpPr/>
              <p:nvPr/>
            </p:nvSpPr>
            <p:spPr bwMode="auto">
              <a:xfrm>
                <a:off x="2092457" y="5175190"/>
                <a:ext cx="1512999" cy="790564"/>
              </a:xfrm>
              <a:prstGeom prst="rect">
                <a:avLst/>
              </a:prstGeom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AU" sz="750" b="1" dirty="0">
                    <a:solidFill>
                      <a:srgbClr val="000066"/>
                    </a:solidFill>
                    <a:latin typeface="Trebuchet MS" pitchFamily="34" charset="0"/>
                  </a:rPr>
                  <a:t>WG 4</a:t>
                </a:r>
              </a:p>
              <a:p>
                <a:pPr algn="ctr">
                  <a:defRPr/>
                </a:pPr>
                <a:r>
                  <a:rPr lang="en-AU" sz="750" b="1" dirty="0">
                    <a:solidFill>
                      <a:srgbClr val="000066"/>
                    </a:solidFill>
                    <a:latin typeface="Trebuchet MS" pitchFamily="34" charset="0"/>
                  </a:rPr>
                  <a:t>Capacity Building</a:t>
                </a:r>
              </a:p>
            </p:txBody>
          </p:sp>
          <p:sp>
            <p:nvSpPr>
              <p:cNvPr id="29" name="Rectangle 12"/>
              <p:cNvSpPr/>
              <p:nvPr/>
            </p:nvSpPr>
            <p:spPr bwMode="auto">
              <a:xfrm>
                <a:off x="3849949" y="2447902"/>
                <a:ext cx="1513000" cy="792151"/>
              </a:xfrm>
              <a:prstGeom prst="rect">
                <a:avLst/>
              </a:prstGeom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WG </a:t>
                </a:r>
              </a:p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Institutional, Legal, Policy</a:t>
                </a:r>
              </a:p>
            </p:txBody>
          </p:sp>
          <p:sp>
            <p:nvSpPr>
              <p:cNvPr id="30" name="Rectangle 12"/>
              <p:cNvSpPr/>
              <p:nvPr/>
            </p:nvSpPr>
            <p:spPr bwMode="auto">
              <a:xfrm>
                <a:off x="3851538" y="3374989"/>
                <a:ext cx="1512999" cy="792151"/>
              </a:xfrm>
              <a:prstGeom prst="rect">
                <a:avLst/>
              </a:prstGeom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WG</a:t>
                </a:r>
              </a:p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Fundamental Data &amp; Geo Standards</a:t>
                </a:r>
              </a:p>
            </p:txBody>
          </p:sp>
          <p:sp>
            <p:nvSpPr>
              <p:cNvPr id="31" name="Rectangle 12"/>
              <p:cNvSpPr/>
              <p:nvPr/>
            </p:nvSpPr>
            <p:spPr bwMode="auto">
              <a:xfrm>
                <a:off x="3843599" y="4317952"/>
                <a:ext cx="1511412" cy="792151"/>
              </a:xfrm>
              <a:prstGeom prst="rect">
                <a:avLst/>
              </a:prstGeom>
              <a:solidFill>
                <a:schemeClr val="tx1">
                  <a:lumMod val="60000"/>
                  <a:lumOff val="4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WG</a:t>
                </a:r>
              </a:p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Geodetic Reference</a:t>
                </a:r>
              </a:p>
            </p:txBody>
          </p:sp>
          <p:sp>
            <p:nvSpPr>
              <p:cNvPr id="32" name="Rectangle 12"/>
              <p:cNvSpPr/>
              <p:nvPr/>
            </p:nvSpPr>
            <p:spPr bwMode="auto">
              <a:xfrm>
                <a:off x="3851538" y="5246626"/>
                <a:ext cx="1512999" cy="792152"/>
              </a:xfrm>
              <a:prstGeom prst="rect">
                <a:avLst/>
              </a:prstGeom>
              <a:solidFill>
                <a:srgbClr val="00B05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WG</a:t>
                </a:r>
              </a:p>
              <a:p>
                <a:pPr algn="ctr">
                  <a:defRPr/>
                </a:pPr>
                <a:r>
                  <a:rPr lang="en-AU" sz="750" b="1" dirty="0">
                    <a:solidFill>
                      <a:srgbClr val="FFFFFF"/>
                    </a:solidFill>
                    <a:latin typeface="Trebuchet MS" pitchFamily="34" charset="0"/>
                  </a:rPr>
                  <a:t>Integration </a:t>
                </a:r>
                <a:r>
                  <a:rPr lang="en-AU" sz="750" b="1" dirty="0" err="1">
                    <a:solidFill>
                      <a:srgbClr val="FFFFFF"/>
                    </a:solidFill>
                    <a:latin typeface="Trebuchet MS" pitchFamily="34" charset="0"/>
                  </a:rPr>
                  <a:t>Stat&amp;Geo</a:t>
                </a:r>
                <a:endParaRPr lang="en-AU" sz="750" b="1" dirty="0">
                  <a:solidFill>
                    <a:srgbClr val="FFFFFF"/>
                  </a:solidFill>
                  <a:latin typeface="Trebuchet MS" pitchFamily="34" charset="0"/>
                </a:endParaRPr>
              </a:p>
            </p:txBody>
          </p:sp>
        </p:grpSp>
        <p:sp>
          <p:nvSpPr>
            <p:cNvPr id="34" name="Rectangle 12"/>
            <p:cNvSpPr/>
            <p:nvPr/>
          </p:nvSpPr>
          <p:spPr bwMode="auto">
            <a:xfrm>
              <a:off x="4421255" y="4805804"/>
              <a:ext cx="1017647" cy="474227"/>
            </a:xfrm>
            <a:prstGeom prst="rect">
              <a:avLst/>
            </a:prstGeom>
            <a:solidFill>
              <a:srgbClr val="00B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AU" sz="750" b="1" dirty="0">
                  <a:solidFill>
                    <a:schemeClr val="bg1"/>
                  </a:solidFill>
                  <a:latin typeface="Trebuchet MS" pitchFamily="34" charset="0"/>
                </a:rPr>
                <a:t>WG 5</a:t>
              </a:r>
            </a:p>
            <a:p>
              <a:pPr algn="ctr">
                <a:defRPr/>
              </a:pPr>
              <a:r>
                <a:rPr lang="en-AU" sz="750" b="1" dirty="0">
                  <a:solidFill>
                    <a:schemeClr val="bg1"/>
                  </a:solidFill>
                  <a:latin typeface="Trebuchet MS" pitchFamily="34" charset="0"/>
                </a:rPr>
                <a:t>Integration of Geospatial &amp; Stats</a:t>
              </a:r>
            </a:p>
          </p:txBody>
        </p:sp>
        <p:sp>
          <p:nvSpPr>
            <p:cNvPr id="35" name="Rectangle 12"/>
            <p:cNvSpPr/>
            <p:nvPr/>
          </p:nvSpPr>
          <p:spPr bwMode="auto">
            <a:xfrm>
              <a:off x="4406742" y="3178176"/>
              <a:ext cx="1017647" cy="474228"/>
            </a:xfrm>
            <a:prstGeom prst="rect">
              <a:avLst/>
            </a:prstGeom>
            <a:solidFill>
              <a:srgbClr val="00B0F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AU" sz="750" b="1" dirty="0">
                  <a:solidFill>
                    <a:schemeClr val="bg1"/>
                  </a:solidFill>
                  <a:latin typeface="Trebuchet MS" pitchFamily="34" charset="0"/>
                </a:rPr>
                <a:t>WG 2</a:t>
              </a:r>
            </a:p>
            <a:p>
              <a:pPr algn="ctr">
                <a:defRPr/>
              </a:pPr>
              <a:r>
                <a:rPr lang="en-AU" sz="750" b="1" dirty="0">
                  <a:solidFill>
                    <a:schemeClr val="bg1"/>
                  </a:solidFill>
                  <a:latin typeface="Trebuchet MS" pitchFamily="34" charset="0"/>
                </a:rPr>
                <a:t>Fundamental Datasets and Standards</a:t>
              </a:r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5522" y="1402914"/>
            <a:ext cx="3046478" cy="49077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8" name="TextBox 37"/>
          <p:cNvSpPr txBox="1"/>
          <p:nvPr/>
        </p:nvSpPr>
        <p:spPr>
          <a:xfrm>
            <a:off x="5821458" y="5699825"/>
            <a:ext cx="314814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</a:rPr>
              <a:t>Working Groups</a:t>
            </a:r>
            <a:endParaRPr lang="en-GB" sz="2800" dirty="0" err="1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14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35001" y="1442672"/>
            <a:ext cx="11463214" cy="47002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Making the WGs more effective</a:t>
            </a:r>
          </a:p>
          <a:p>
            <a:pPr lvl="1"/>
            <a:r>
              <a:rPr lang="en-US" dirty="0" smtClean="0"/>
              <a:t>Why the WG are not fulfilling their functions? – Need for Evaluation</a:t>
            </a:r>
          </a:p>
          <a:p>
            <a:pPr lvl="1"/>
            <a:r>
              <a:rPr lang="en-US" dirty="0" smtClean="0"/>
              <a:t>What are the best means of communication? Face-to-face meetings, WebEx, Online Platform – Need for a modus operandi</a:t>
            </a:r>
          </a:p>
          <a:p>
            <a:r>
              <a:rPr lang="en-US" dirty="0" smtClean="0"/>
              <a:t>Matching the Terms of Reference</a:t>
            </a:r>
          </a:p>
          <a:p>
            <a:pPr lvl="1"/>
            <a:r>
              <a:rPr lang="en-US" dirty="0" smtClean="0"/>
              <a:t>Are the current terms of reference fitting to the mandate?</a:t>
            </a:r>
          </a:p>
          <a:p>
            <a:pPr lvl="1"/>
            <a:r>
              <a:rPr lang="en-US" dirty="0" smtClean="0"/>
              <a:t>Is the current membership fitting-for-purpose?</a:t>
            </a:r>
          </a:p>
          <a:p>
            <a:r>
              <a:rPr lang="en-US" dirty="0" smtClean="0"/>
              <a:t>Engaging the WGs</a:t>
            </a:r>
          </a:p>
          <a:p>
            <a:pPr lvl="1"/>
            <a:r>
              <a:rPr lang="en-US" dirty="0" smtClean="0"/>
              <a:t>Participation </a:t>
            </a:r>
            <a:r>
              <a:rPr lang="en-US" dirty="0"/>
              <a:t>to the work of various Expert and Working </a:t>
            </a:r>
            <a:r>
              <a:rPr lang="en-US" dirty="0" smtClean="0"/>
              <a:t>Groups at global level: </a:t>
            </a:r>
            <a:r>
              <a:rPr lang="en-US" dirty="0"/>
              <a:t>Updates, issues and opportunities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Translating </a:t>
            </a:r>
            <a:r>
              <a:rPr lang="en-US" dirty="0"/>
              <a:t>the </a:t>
            </a:r>
            <a:r>
              <a:rPr lang="en-US" dirty="0" smtClean="0"/>
              <a:t>African action </a:t>
            </a:r>
            <a:r>
              <a:rPr lang="en-US" dirty="0"/>
              <a:t>plan into concrete </a:t>
            </a:r>
            <a:r>
              <a:rPr lang="en-US" dirty="0" smtClean="0"/>
              <a:t>actionable projects</a:t>
            </a:r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Issues for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3AA760-FEA7-44E2-BB85-0893DB8CD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design slides (Level design)</Template>
  <TotalTime>0</TotalTime>
  <Words>291</Words>
  <Application>Microsoft Office PowerPoint</Application>
  <PresentationFormat>Widescreen</PresentationFormat>
  <Paragraphs>88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Century Gothic</vt:lpstr>
      <vt:lpstr>Times New Roman</vt:lpstr>
      <vt:lpstr>Trebuchet MS</vt:lpstr>
      <vt:lpstr>Wingdings</vt:lpstr>
      <vt:lpstr>Presentation level design</vt:lpstr>
      <vt:lpstr>The African Action Plan :  Mechanisms &amp; Frameworks</vt:lpstr>
      <vt:lpstr>Challenges and Issues for 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2016-11-12T13:36:42Z</dcterms:created>
  <dcterms:modified xsi:type="dcterms:W3CDTF">2018-10-01T17:13:56Z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</Properties>
</file>