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6"/>
  </p:notesMasterIdLst>
  <p:handoutMasterIdLst>
    <p:handoutMasterId r:id="rId7"/>
  </p:handoutMasterIdLst>
  <p:sldIdLst>
    <p:sldId id="257" r:id="rId3"/>
    <p:sldId id="370" r:id="rId4"/>
    <p:sldId id="4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1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10/3/2018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2030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664363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43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SIG.2016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03363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9753" y="6273843"/>
            <a:ext cx="11510210" cy="36429"/>
          </a:xfrm>
          <a:prstGeom prst="line">
            <a:avLst/>
          </a:prstGeom>
          <a:ln w="381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81790" y="1358689"/>
            <a:ext cx="11510210" cy="36429"/>
          </a:xfrm>
          <a:prstGeom prst="line">
            <a:avLst/>
          </a:prstGeom>
          <a:ln w="381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2" y="6310272"/>
            <a:ext cx="3940347" cy="520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05" descr="GGIM-logo-title-on-side copy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>
            <a:fillRect/>
          </a:stretch>
        </p:blipFill>
        <p:spPr bwMode="auto">
          <a:xfrm>
            <a:off x="11153774" y="6384927"/>
            <a:ext cx="1038225" cy="4409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10/3/2018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10/3/2018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10/3/2018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SIG.2016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1790" y="6356350"/>
            <a:ext cx="11510210" cy="0"/>
          </a:xfrm>
          <a:prstGeom prst="line">
            <a:avLst/>
          </a:prstGeom>
          <a:ln w="38100" cmpd="sng"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10/3/2018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10/3/2018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10/3/2018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032" y="2372286"/>
            <a:ext cx="8904742" cy="1105010"/>
          </a:xfrm>
        </p:spPr>
        <p:txBody>
          <a:bodyPr>
            <a:noAutofit/>
          </a:bodyPr>
          <a:lstStyle/>
          <a:p>
            <a:pPr algn="l"/>
            <a:r>
              <a:rPr lang="fr-FR" dirty="0" smtClean="0"/>
              <a:t>UN-GGIM:Africa – </a:t>
            </a:r>
            <a:endParaRPr lang="fr-FR" dirty="0"/>
          </a:p>
        </p:txBody>
      </p:sp>
      <p:pic>
        <p:nvPicPr>
          <p:cNvPr id="4" name="Picture 105" descr="GGIM-logo-title-on-side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>
            <a:fillRect/>
          </a:stretch>
        </p:blipFill>
        <p:spPr bwMode="auto">
          <a:xfrm>
            <a:off x="9103201" y="5550127"/>
            <a:ext cx="3079274" cy="130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4921939"/>
            <a:ext cx="2527637" cy="186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United Nations Economic Commission for Africa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___________________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UN-GGIM: Africa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___________________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Andre Nonguierma</a:t>
            </a: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949727" y="5957841"/>
            <a:ext cx="27296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 2" panose="05020102010507070707" pitchFamily="18" charset="2"/>
              <a:buChar char="§"/>
              <a:defRPr sz="3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66"/>
              </a:buClr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92929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600" dirty="0" err="1">
                <a:solidFill>
                  <a:srgbClr val="4D4D4D"/>
                </a:solidFill>
                <a:latin typeface="Arial Narrow" panose="020B0606020202030204" pitchFamily="34" charset="0"/>
              </a:rPr>
              <a:t>UN-GGIM:Africa</a:t>
            </a:r>
            <a:r>
              <a:rPr lang="en-US" altLang="en-US" sz="1600" dirty="0">
                <a:solidFill>
                  <a:srgbClr val="4D4D4D"/>
                </a:solidFill>
                <a:latin typeface="Arial Narrow" panose="020B0606020202030204" pitchFamily="34" charset="0"/>
              </a:rPr>
              <a:t> 2018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Arial Narrow" panose="020B0606020202030204" pitchFamily="34" charset="0"/>
              </a:rPr>
              <a:t>Addis Ababa, Ethiopia</a:t>
            </a:r>
            <a:endParaRPr lang="en-US" altLang="en-US" sz="1600" dirty="0">
              <a:solidFill>
                <a:srgbClr val="4D4D4D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Arial Narrow" panose="020B0606020202030204" pitchFamily="34" charset="0"/>
              </a:rPr>
              <a:t>03 October 2018</a:t>
            </a:r>
            <a:endParaRPr lang="en-US" altLang="en-US" sz="1600" dirty="0">
              <a:solidFill>
                <a:srgbClr val="4D4D4D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68032" y="3820682"/>
            <a:ext cx="8774806" cy="934985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44546A"/>
                </a:solidFill>
                <a:ea typeface="+mj-ea"/>
                <a:cs typeface="+mj-cs"/>
              </a:rPr>
              <a:t>Report on Invitations</a:t>
            </a:r>
            <a:endParaRPr lang="en-GB" dirty="0"/>
          </a:p>
        </p:txBody>
      </p:sp>
      <p:pic>
        <p:nvPicPr>
          <p:cNvPr id="10" name="Picture 105" descr="GGIM-logo-title-on-side cop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67433"/>
          <a:stretch/>
        </p:blipFill>
        <p:spPr bwMode="auto">
          <a:xfrm>
            <a:off x="206062" y="2939271"/>
            <a:ext cx="1281128" cy="1307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9047" y="20302"/>
            <a:ext cx="11512951" cy="1325563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Report </a:t>
            </a:r>
            <a:r>
              <a:rPr lang="en-US" sz="3800" smtClean="0"/>
              <a:t>on Invitations….</a:t>
            </a:r>
            <a:endParaRPr lang="en-GB" sz="3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679048" y="5875206"/>
            <a:ext cx="98816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79047" y="1762569"/>
            <a:ext cx="6519299" cy="41126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en-GB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79048" y="1430819"/>
            <a:ext cx="0" cy="4444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942081" y="4883620"/>
            <a:ext cx="228600" cy="2365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39341" y="3978316"/>
            <a:ext cx="32353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Announcement</a:t>
            </a:r>
            <a:endParaRPr lang="en-US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Message sent via e-mail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Announcement 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Concept 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Work Programme</a:t>
            </a:r>
            <a:endParaRPr lang="en-US" sz="1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13601" y="3007191"/>
            <a:ext cx="30437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/>
              <a:t>Individual Invitations</a:t>
            </a:r>
            <a:endParaRPr lang="en-US" sz="1200" b="1" dirty="0"/>
          </a:p>
          <a:p>
            <a:r>
              <a:rPr lang="en-US" sz="1200" dirty="0" smtClean="0"/>
              <a:t>30 Countries</a:t>
            </a:r>
          </a:p>
          <a:p>
            <a:r>
              <a:rPr lang="en-US" sz="1200" dirty="0" smtClean="0"/>
              <a:t>10 Non-Government Entities</a:t>
            </a:r>
          </a:p>
          <a:p>
            <a:r>
              <a:rPr lang="en-US" sz="1200" dirty="0" smtClean="0"/>
              <a:t>10 Partners</a:t>
            </a:r>
          </a:p>
          <a:p>
            <a:endParaRPr lang="en-US" sz="1200" dirty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436833" y="3933217"/>
            <a:ext cx="228600" cy="2365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7036986" y="1430818"/>
            <a:ext cx="792162" cy="457200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952308" y="2984064"/>
            <a:ext cx="228600" cy="2349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957402" y="4374327"/>
            <a:ext cx="1098979" cy="374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Thu 19/07/2018 16:00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170681" y="5028436"/>
            <a:ext cx="28269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Executive Board</a:t>
            </a:r>
            <a:endParaRPr lang="en-US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Message Sent via E-mail include: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Verdana" panose="020B0604030504040204" pitchFamily="34" charset="0"/>
                <a:cs typeface="Verdana" panose="020B0604030504040204" pitchFamily="34" charset="0"/>
              </a:rPr>
              <a:t>Concept 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Verdana" panose="020B0604030504040204" pitchFamily="34" charset="0"/>
                <a:cs typeface="Verdana" panose="020B0604030504040204" pitchFamily="34" charset="0"/>
              </a:rPr>
              <a:t>Work </a:t>
            </a: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Annotaed</a:t>
            </a: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 Agenda</a:t>
            </a:r>
            <a:endParaRPr lang="en-US" sz="1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036986" y="1692132"/>
            <a:ext cx="228600" cy="234950"/>
          </a:xfrm>
          <a:prstGeom prst="ellipse">
            <a:avLst/>
          </a:prstGeom>
          <a:gradFill>
            <a:gsLst>
              <a:gs pos="0">
                <a:srgbClr val="FFFF00"/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3" name="Content Placeholder 1">
            <a:extLst>
              <a:ext uri="{FF2B5EF4-FFF2-40B4-BE49-F238E27FC236}">
                <a16:creationId xmlns="" xmlns:a16="http://schemas.microsoft.com/office/drawing/2014/main" id="{F44D0139-7DA8-45C7-A582-D5E1808EBC08}"/>
              </a:ext>
            </a:extLst>
          </p:cNvPr>
          <p:cNvSpPr txBox="1">
            <a:spLocks/>
          </p:cNvSpPr>
          <p:nvPr/>
        </p:nvSpPr>
        <p:spPr>
          <a:xfrm>
            <a:off x="3601682" y="2548524"/>
            <a:ext cx="1442698" cy="812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Thu 23/08/2018 12:11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6C504A3D-6048-4C9B-A162-3227E951D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8" y="1447325"/>
            <a:ext cx="1484735" cy="226270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="" xmlns:a16="http://schemas.microsoft.com/office/drawing/2014/main" id="{43B4D5D2-4CC0-4571-86EC-F2A65E7FA7F6}"/>
              </a:ext>
            </a:extLst>
          </p:cNvPr>
          <p:cNvSpPr txBox="1">
            <a:spLocks/>
          </p:cNvSpPr>
          <p:nvPr/>
        </p:nvSpPr>
        <p:spPr>
          <a:xfrm>
            <a:off x="2119131" y="3426726"/>
            <a:ext cx="1556731" cy="613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Wed </a:t>
            </a:r>
            <a:r>
              <a:rPr lang="en-US" sz="1600" b="1" dirty="0"/>
              <a:t>08/08/2018 18:07</a:t>
            </a:r>
          </a:p>
        </p:txBody>
      </p:sp>
      <p:sp>
        <p:nvSpPr>
          <p:cNvPr id="36" name="Content Placeholder 1">
            <a:extLst>
              <a:ext uri="{FF2B5EF4-FFF2-40B4-BE49-F238E27FC236}">
                <a16:creationId xmlns="" xmlns:a16="http://schemas.microsoft.com/office/drawing/2014/main" id="{E53BDD95-DD9E-4B42-ABAD-ABF480542CEF}"/>
              </a:ext>
            </a:extLst>
          </p:cNvPr>
          <p:cNvSpPr txBox="1">
            <a:spLocks/>
          </p:cNvSpPr>
          <p:nvPr/>
        </p:nvSpPr>
        <p:spPr>
          <a:xfrm>
            <a:off x="6023044" y="1536575"/>
            <a:ext cx="946702" cy="61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2018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="" xmlns:a16="http://schemas.microsoft.com/office/drawing/2014/main" id="{7E691B26-531F-4ACA-86C7-BAE86E5E2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738" y="1766780"/>
            <a:ext cx="320093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/>
              <a:t>Member States Attendance</a:t>
            </a:r>
          </a:p>
          <a:p>
            <a:r>
              <a:rPr lang="en-US" sz="1000" dirty="0" smtClean="0"/>
              <a:t>Algeria, Botswana</a:t>
            </a:r>
            <a:r>
              <a:rPr lang="en-US" sz="1000" dirty="0"/>
              <a:t>, Burkina Faso, Cameroon, Côte d'Ivoire, Ethiopia, eSwatini, Kenya, Madagascar, Mali</a:t>
            </a:r>
            <a:r>
              <a:rPr lang="en-US" sz="1000" dirty="0" smtClean="0"/>
              <a:t>, </a:t>
            </a:r>
            <a:r>
              <a:rPr lang="en-US" sz="1000" dirty="0"/>
              <a:t>Niger, Nigeria, Senegal, South Africa, South Sudan</a:t>
            </a:r>
            <a:r>
              <a:rPr lang="en-US" sz="1000" dirty="0" smtClean="0"/>
              <a:t>, </a:t>
            </a:r>
            <a:r>
              <a:rPr lang="en-US" sz="1000" dirty="0"/>
              <a:t>Togo, Uganda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812128" y="4079951"/>
            <a:ext cx="32353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Responses</a:t>
            </a:r>
            <a:endParaRPr lang="en-US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Uganda [Comments on Work Programme]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Niger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South Sudan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313601" y="5191303"/>
            <a:ext cx="32353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Responses</a:t>
            </a:r>
            <a:endParaRPr lang="en-US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Cameroon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829148" y="2995020"/>
            <a:ext cx="32353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Presences</a:t>
            </a:r>
            <a:endParaRPr lang="en-US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17 Countries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9 Non-Government Entities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1000" dirty="0" smtClean="0">
                <a:ea typeface="Verdana" panose="020B0604030504040204" pitchFamily="34" charset="0"/>
                <a:cs typeface="Verdana" panose="020B0604030504040204" pitchFamily="34" charset="0"/>
              </a:rPr>
              <a:t> Partners</a:t>
            </a:r>
          </a:p>
        </p:txBody>
      </p:sp>
    </p:spTree>
    <p:extLst>
      <p:ext uri="{BB962C8B-B14F-4D97-AF65-F5344CB8AC3E}">
        <p14:creationId xmlns:p14="http://schemas.microsoft.com/office/powerpoint/2010/main" val="1034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304CC5E-5FBD-44BD-84EF-0B41894F2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9" y="1470782"/>
            <a:ext cx="7364105" cy="47756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UN-GGIM:Africa Action </a:t>
            </a:r>
            <a:r>
              <a:rPr lang="en-US" sz="3000" dirty="0"/>
              <a:t>Plan </a:t>
            </a:r>
            <a:r>
              <a:rPr lang="en-US" sz="3000" dirty="0" smtClean="0"/>
              <a:t>: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English : </a:t>
            </a:r>
            <a:r>
              <a:rPr lang="en-US" sz="2000" dirty="0"/>
              <a:t>www.uneca.org/sites/default/files/PublicationFiles/un-ggim_-_geospatial_information_for_sustainable_development_in_africa-20171115.pdf</a:t>
            </a:r>
          </a:p>
          <a:p>
            <a:r>
              <a:rPr lang="en-US" sz="3000" dirty="0"/>
              <a:t>French : </a:t>
            </a:r>
            <a:r>
              <a:rPr lang="en-US" sz="2000" dirty="0"/>
              <a:t>www.uneca.org/sites/default/files/PublicationFiles/geospatial_information_for_sustainable_development_in_africa_fre-20171115.pdf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9D2946B-B48B-4167-9024-01B197F4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85" y="18255"/>
            <a:ext cx="11090228" cy="1325563"/>
          </a:xfrm>
        </p:spPr>
        <p:txBody>
          <a:bodyPr>
            <a:normAutofit/>
          </a:bodyPr>
          <a:lstStyle/>
          <a:p>
            <a:r>
              <a:rPr lang="en-US" dirty="0"/>
              <a:t>Thank You [www.un-ggim-Africa.org]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56F0959-BFF9-4D4E-9FD5-E5C9F35764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9930" r="39889" b="4181"/>
          <a:stretch/>
        </p:blipFill>
        <p:spPr>
          <a:xfrm>
            <a:off x="7956645" y="1379492"/>
            <a:ext cx="4059986" cy="48669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2088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158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Century Gothic</vt:lpstr>
      <vt:lpstr>Courier New</vt:lpstr>
      <vt:lpstr>Times New Roman</vt:lpstr>
      <vt:lpstr>Verdana</vt:lpstr>
      <vt:lpstr>Wingdings</vt:lpstr>
      <vt:lpstr>Wingdings 2</vt:lpstr>
      <vt:lpstr>Presentation level design</vt:lpstr>
      <vt:lpstr>UN-GGIM:Africa – </vt:lpstr>
      <vt:lpstr>Report on Invitations….</vt:lpstr>
      <vt:lpstr>Thank You [www.un-ggim-Africa.org]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2016-11-12T13:36:42Z</dcterms:created>
  <dcterms:modified xsi:type="dcterms:W3CDTF">2018-10-03T08:09:01Z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