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16"/>
  </p:notesMasterIdLst>
  <p:handoutMasterIdLst>
    <p:handoutMasterId r:id="rId17"/>
  </p:handoutMasterIdLst>
  <p:sldIdLst>
    <p:sldId id="257" r:id="rId3"/>
    <p:sldId id="370" r:id="rId4"/>
    <p:sldId id="359" r:id="rId5"/>
    <p:sldId id="360" r:id="rId6"/>
    <p:sldId id="361" r:id="rId7"/>
    <p:sldId id="357" r:id="rId8"/>
    <p:sldId id="358" r:id="rId9"/>
    <p:sldId id="367" r:id="rId10"/>
    <p:sldId id="469" r:id="rId11"/>
    <p:sldId id="468" r:id="rId12"/>
    <p:sldId id="470" r:id="rId13"/>
    <p:sldId id="371" r:id="rId14"/>
    <p:sldId id="4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8" autoAdjust="0"/>
    <p:restoredTop sz="94660"/>
  </p:normalViewPr>
  <p:slideViewPr>
    <p:cSldViewPr snapToGrid="0">
      <p:cViewPr varScale="1">
        <p:scale>
          <a:sx n="121" d="100"/>
          <a:sy n="121" d="100"/>
        </p:scale>
        <p:origin x="90" y="306"/>
      </p:cViewPr>
      <p:guideLst/>
    </p:cSldViewPr>
  </p:slideViewPr>
  <p:notesTextViewPr>
    <p:cViewPr>
      <p:scale>
        <a:sx n="3" d="2"/>
        <a:sy n="3" d="2"/>
      </p:scale>
      <p:origin x="0" y="0"/>
    </p:cViewPr>
  </p:notesTextViewPr>
  <p:notesViewPr>
    <p:cSldViewPr snapToGrid="0" showGuides="1">
      <p:cViewPr varScale="1">
        <p:scale>
          <a:sx n="76" d="100"/>
          <a:sy n="76" d="100"/>
        </p:scale>
        <p:origin x="177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8C66D5-35F2-4B2B-B66A-28018F619124}" type="datetimeFigureOut">
              <a:rPr lang="en-US" smtClean="0"/>
              <a:t>10/1/2018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6073D5-63C2-4933-B970-D96552757D44}" type="slidenum">
              <a:rPr lang="en-US" smtClean="0"/>
              <a:t>‹#›</a:t>
            </a:fld>
            <a:endParaRPr lang="en-US"/>
          </a:p>
        </p:txBody>
      </p:sp>
    </p:spTree>
    <p:extLst>
      <p:ext uri="{BB962C8B-B14F-4D97-AF65-F5344CB8AC3E}">
        <p14:creationId xmlns:p14="http://schemas.microsoft.com/office/powerpoint/2010/main" val="1000481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B7E8A-1102-47A1-B1C3-36AE88809383}" type="datetimeFigureOut">
              <a:rPr lang="en-US" smtClean="0"/>
              <a:t>10/1/2018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11EAB-687D-4AE4-B775-678A923E9436}" type="slidenum">
              <a:rPr lang="en-US" smtClean="0"/>
              <a:t>‹#›</a:t>
            </a:fld>
            <a:endParaRPr lang="en-US"/>
          </a:p>
        </p:txBody>
      </p:sp>
    </p:spTree>
    <p:extLst>
      <p:ext uri="{BB962C8B-B14F-4D97-AF65-F5344CB8AC3E}">
        <p14:creationId xmlns:p14="http://schemas.microsoft.com/office/powerpoint/2010/main" val="43010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A11EAB-687D-4AE4-B775-678A923E9436}" type="slidenum">
              <a:rPr lang="en-US" smtClean="0"/>
              <a:t>1</a:t>
            </a:fld>
            <a:endParaRPr lang="en-US"/>
          </a:p>
        </p:txBody>
      </p:sp>
    </p:spTree>
    <p:extLst>
      <p:ext uri="{BB962C8B-B14F-4D97-AF65-F5344CB8AC3E}">
        <p14:creationId xmlns:p14="http://schemas.microsoft.com/office/powerpoint/2010/main" val="79833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10</a:t>
            </a:fld>
            <a:endParaRPr lang="en-US"/>
          </a:p>
        </p:txBody>
      </p:sp>
    </p:spTree>
    <p:extLst>
      <p:ext uri="{BB962C8B-B14F-4D97-AF65-F5344CB8AC3E}">
        <p14:creationId xmlns:p14="http://schemas.microsoft.com/office/powerpoint/2010/main" val="2683166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11</a:t>
            </a:fld>
            <a:endParaRPr lang="en-US"/>
          </a:p>
        </p:txBody>
      </p:sp>
    </p:spTree>
    <p:extLst>
      <p:ext uri="{BB962C8B-B14F-4D97-AF65-F5344CB8AC3E}">
        <p14:creationId xmlns:p14="http://schemas.microsoft.com/office/powerpoint/2010/main" val="3535972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12</a:t>
            </a:fld>
            <a:endParaRPr lang="en-US"/>
          </a:p>
        </p:txBody>
      </p:sp>
    </p:spTree>
    <p:extLst>
      <p:ext uri="{BB962C8B-B14F-4D97-AF65-F5344CB8AC3E}">
        <p14:creationId xmlns:p14="http://schemas.microsoft.com/office/powerpoint/2010/main" val="12005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A11EAB-687D-4AE4-B775-678A923E9436}" type="slidenum">
              <a:rPr lang="en-US" smtClean="0"/>
              <a:t>13</a:t>
            </a:fld>
            <a:endParaRPr lang="en-US"/>
          </a:p>
        </p:txBody>
      </p:sp>
    </p:spTree>
    <p:extLst>
      <p:ext uri="{BB962C8B-B14F-4D97-AF65-F5344CB8AC3E}">
        <p14:creationId xmlns:p14="http://schemas.microsoft.com/office/powerpoint/2010/main" val="123249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2</a:t>
            </a:fld>
            <a:endParaRPr lang="en-US"/>
          </a:p>
        </p:txBody>
      </p:sp>
    </p:spTree>
    <p:extLst>
      <p:ext uri="{BB962C8B-B14F-4D97-AF65-F5344CB8AC3E}">
        <p14:creationId xmlns:p14="http://schemas.microsoft.com/office/powerpoint/2010/main" val="4272314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3</a:t>
            </a:fld>
            <a:endParaRPr lang="en-US"/>
          </a:p>
        </p:txBody>
      </p:sp>
    </p:spTree>
    <p:extLst>
      <p:ext uri="{BB962C8B-B14F-4D97-AF65-F5344CB8AC3E}">
        <p14:creationId xmlns:p14="http://schemas.microsoft.com/office/powerpoint/2010/main" val="1064637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4</a:t>
            </a:fld>
            <a:endParaRPr lang="en-US"/>
          </a:p>
        </p:txBody>
      </p:sp>
    </p:spTree>
    <p:extLst>
      <p:ext uri="{BB962C8B-B14F-4D97-AF65-F5344CB8AC3E}">
        <p14:creationId xmlns:p14="http://schemas.microsoft.com/office/powerpoint/2010/main" val="2764250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5</a:t>
            </a:fld>
            <a:endParaRPr lang="en-US"/>
          </a:p>
        </p:txBody>
      </p:sp>
    </p:spTree>
    <p:extLst>
      <p:ext uri="{BB962C8B-B14F-4D97-AF65-F5344CB8AC3E}">
        <p14:creationId xmlns:p14="http://schemas.microsoft.com/office/powerpoint/2010/main" val="744934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6</a:t>
            </a:fld>
            <a:endParaRPr lang="en-US"/>
          </a:p>
        </p:txBody>
      </p:sp>
    </p:spTree>
    <p:extLst>
      <p:ext uri="{BB962C8B-B14F-4D97-AF65-F5344CB8AC3E}">
        <p14:creationId xmlns:p14="http://schemas.microsoft.com/office/powerpoint/2010/main" val="3353775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7</a:t>
            </a:fld>
            <a:endParaRPr lang="en-US"/>
          </a:p>
        </p:txBody>
      </p:sp>
    </p:spTree>
    <p:extLst>
      <p:ext uri="{BB962C8B-B14F-4D97-AF65-F5344CB8AC3E}">
        <p14:creationId xmlns:p14="http://schemas.microsoft.com/office/powerpoint/2010/main" val="14887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8</a:t>
            </a:fld>
            <a:endParaRPr lang="en-US"/>
          </a:p>
        </p:txBody>
      </p:sp>
    </p:spTree>
    <p:extLst>
      <p:ext uri="{BB962C8B-B14F-4D97-AF65-F5344CB8AC3E}">
        <p14:creationId xmlns:p14="http://schemas.microsoft.com/office/powerpoint/2010/main" val="108281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9</a:t>
            </a:fld>
            <a:endParaRPr lang="en-US"/>
          </a:p>
        </p:txBody>
      </p:sp>
    </p:spTree>
    <p:extLst>
      <p:ext uri="{BB962C8B-B14F-4D97-AF65-F5344CB8AC3E}">
        <p14:creationId xmlns:p14="http://schemas.microsoft.com/office/powerpoint/2010/main" val="827400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p:nvGrpSpPr>
        <p:grpSpPr>
          <a:xfrm>
            <a:off x="3048" y="0"/>
            <a:ext cx="12188952" cy="6858000"/>
            <a:chOff x="3048" y="0"/>
            <a:chExt cx="12188952" cy="6858000"/>
          </a:xfrm>
        </p:grpSpPr>
        <p:sp>
          <p:nvSpPr>
            <p:cNvPr id="4" name="Rectangle 3"/>
            <p:cNvSpPr/>
            <p:nvPr/>
          </p:nvSpPr>
          <p:spPr>
            <a:xfrm>
              <a:off x="3048" y="0"/>
              <a:ext cx="12188952"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18" name="Group 17"/>
            <p:cNvGrpSpPr/>
            <p:nvPr/>
          </p:nvGrpSpPr>
          <p:grpSpPr>
            <a:xfrm>
              <a:off x="1574798" y="3537161"/>
              <a:ext cx="9144001" cy="196717"/>
              <a:chOff x="1523999" y="4379129"/>
              <a:chExt cx="9144001" cy="196717"/>
            </a:xfrm>
          </p:grpSpPr>
          <p:sp>
            <p:nvSpPr>
              <p:cNvPr id="19" name="Rectangle 18" descr="Gold bar"/>
              <p:cNvSpPr>
                <a:spLocks noChangeArrowheads="1"/>
              </p:cNvSpPr>
              <p:nvPr/>
            </p:nvSpPr>
            <p:spPr bwMode="auto">
              <a:xfrm rot="16200000" flipH="1">
                <a:off x="2949872" y="2953256"/>
                <a:ext cx="196717" cy="3048463"/>
              </a:xfrm>
              <a:prstGeom prst="rect">
                <a:avLst/>
              </a:prstGeom>
              <a:solidFill>
                <a:schemeClr val="accent1"/>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sp>
            <p:nvSpPr>
              <p:cNvPr id="20" name="Rectangle 19" descr="Orange bar"/>
              <p:cNvSpPr>
                <a:spLocks noChangeArrowheads="1"/>
              </p:cNvSpPr>
              <p:nvPr/>
            </p:nvSpPr>
            <p:spPr bwMode="auto">
              <a:xfrm rot="16200000" flipH="1">
                <a:off x="5998335" y="2953256"/>
                <a:ext cx="196717" cy="3048463"/>
              </a:xfrm>
              <a:prstGeom prst="rect">
                <a:avLst/>
              </a:prstGeom>
              <a:solidFill>
                <a:schemeClr val="accent4"/>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sp>
            <p:nvSpPr>
              <p:cNvPr id="21" name="Rectangle 20" descr="Slate bar"/>
              <p:cNvSpPr>
                <a:spLocks noChangeArrowheads="1"/>
              </p:cNvSpPr>
              <p:nvPr/>
            </p:nvSpPr>
            <p:spPr bwMode="auto">
              <a:xfrm rot="16200000" flipH="1">
                <a:off x="9045410" y="2953256"/>
                <a:ext cx="196717" cy="3048463"/>
              </a:xfrm>
              <a:prstGeom prst="rect">
                <a:avLst/>
              </a:prstGeom>
              <a:solidFill>
                <a:schemeClr val="accent6"/>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grpSp>
      </p:grpSp>
      <p:sp>
        <p:nvSpPr>
          <p:cNvPr id="3" name="Subtitle 2"/>
          <p:cNvSpPr>
            <a:spLocks noGrp="1"/>
          </p:cNvSpPr>
          <p:nvPr>
            <p:ph type="subTitle" idx="1"/>
          </p:nvPr>
        </p:nvSpPr>
        <p:spPr>
          <a:xfrm>
            <a:off x="1524000" y="4056115"/>
            <a:ext cx="9144000"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p:cNvSpPr>
            <a:spLocks noGrp="1"/>
          </p:cNvSpPr>
          <p:nvPr>
            <p:ph type="ctrTitle"/>
          </p:nvPr>
        </p:nvSpPr>
        <p:spPr>
          <a:xfrm>
            <a:off x="1524000" y="912610"/>
            <a:ext cx="9144000" cy="2387600"/>
          </a:xfrm>
          <a:prstGeom prst="rect">
            <a:avLst/>
          </a:prstGeom>
        </p:spPr>
        <p:txBody>
          <a:bodyPr anchor="b"/>
          <a:lstStyle>
            <a:lvl1pPr algn="ctr">
              <a:defRPr sz="6000">
                <a:solidFill>
                  <a:schemeClr val="tx2"/>
                </a:solidFill>
              </a:defRPr>
            </a:lvl1pPr>
          </a:lstStyle>
          <a:p>
            <a:r>
              <a:rPr lang="en-US"/>
              <a:t>Click to edit Master title style</a:t>
            </a:r>
          </a:p>
        </p:txBody>
      </p:sp>
      <p:sp>
        <p:nvSpPr>
          <p:cNvPr id="11"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5DE3B5DE-687E-4601-9C25-48F7ABE0D7C5}" type="datetime1">
              <a:rPr lang="en-US" smtClean="0"/>
              <a:t>10/1/2018</a:t>
            </a:fld>
            <a:endParaRPr lang="en-US"/>
          </a:p>
        </p:txBody>
      </p:sp>
      <p:sp>
        <p:nvSpPr>
          <p:cNvPr id="12"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3"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81080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BFD467DE-D084-42AA-B27F-22F6084CB8BB}" type="datetime1">
              <a:rPr lang="en-US" smtClean="0"/>
              <a:t>10/1/2018</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43929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3782E027-C2A0-4932-A761-986BAD82B671}" type="datetime1">
              <a:rPr lang="en-US" smtClean="0"/>
              <a:t>10/1/2018</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29712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933450" y="20302"/>
            <a:ext cx="10515600" cy="1325563"/>
          </a:xfrm>
          <a:prstGeom prst="rect">
            <a:avLst/>
          </a:prstGeom>
        </p:spPr>
        <p:txBody>
          <a:bodyPr/>
          <a:lstStyle/>
          <a:p>
            <a:r>
              <a:rPr lang="en-US"/>
              <a:t>Click to edit Master title style</a:t>
            </a:r>
          </a:p>
        </p:txBody>
      </p:sp>
      <p:sp>
        <p:nvSpPr>
          <p:cNvPr id="7" name="Date Placeholder 3"/>
          <p:cNvSpPr>
            <a:spLocks noGrp="1"/>
          </p:cNvSpPr>
          <p:nvPr>
            <p:ph type="dt" sz="half" idx="2"/>
          </p:nvPr>
        </p:nvSpPr>
        <p:spPr>
          <a:xfrm>
            <a:off x="1664363"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96AC42F1-294F-4AFB-8F78-2EF579F09459}" type="datetime1">
              <a:rPr lang="en-US" smtClean="0"/>
              <a:pPr/>
              <a:t>10/1/2018</a:t>
            </a:fld>
            <a:endParaRPr lang="en-US" dirty="0"/>
          </a:p>
        </p:txBody>
      </p:sp>
      <p:sp>
        <p:nvSpPr>
          <p:cNvPr id="8" name="Footer Placeholder 4"/>
          <p:cNvSpPr>
            <a:spLocks noGrp="1"/>
          </p:cNvSpPr>
          <p:nvPr>
            <p:ph type="ftr" sz="quarter" idx="3"/>
          </p:nvPr>
        </p:nvSpPr>
        <p:spPr>
          <a:xfrm>
            <a:off x="5474363"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r>
              <a:rPr lang="en-US" dirty="0"/>
              <a:t>SIG.2016</a:t>
            </a:r>
          </a:p>
        </p:txBody>
      </p:sp>
      <p:sp>
        <p:nvSpPr>
          <p:cNvPr id="9" name="Slide Number Placeholder 5"/>
          <p:cNvSpPr>
            <a:spLocks noGrp="1"/>
          </p:cNvSpPr>
          <p:nvPr>
            <p:ph type="sldNum" sz="quarter" idx="4"/>
          </p:nvPr>
        </p:nvSpPr>
        <p:spPr>
          <a:xfrm>
            <a:off x="8903363"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cxnSp>
        <p:nvCxnSpPr>
          <p:cNvPr id="10" name="Straight Connector 9"/>
          <p:cNvCxnSpPr/>
          <p:nvPr userDrawn="1"/>
        </p:nvCxnSpPr>
        <p:spPr>
          <a:xfrm>
            <a:off x="669753" y="6273843"/>
            <a:ext cx="11510210" cy="36429"/>
          </a:xfrm>
          <a:prstGeom prst="line">
            <a:avLst/>
          </a:prstGeom>
          <a:ln w="38100"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681790" y="1358689"/>
            <a:ext cx="11510210" cy="36429"/>
          </a:xfrm>
          <a:prstGeom prst="line">
            <a:avLst/>
          </a:prstGeom>
          <a:ln w="38100"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631652" y="6310272"/>
            <a:ext cx="3940347" cy="5209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105" descr="GGIM-logo-title-on-side copy"/>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r="28125"/>
          <a:stretch>
            <a:fillRect/>
          </a:stretch>
        </p:blipFill>
        <p:spPr bwMode="auto">
          <a:xfrm>
            <a:off x="11153774" y="6384927"/>
            <a:ext cx="1038225" cy="4409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07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2" name="Title 1"/>
          <p:cNvSpPr>
            <a:spLocks noGrp="1"/>
          </p:cNvSpPr>
          <p:nvPr>
            <p:ph type="title"/>
          </p:nvPr>
        </p:nvSpPr>
        <p:spPr>
          <a:xfrm>
            <a:off x="831850" y="1709738"/>
            <a:ext cx="10515600" cy="2862262"/>
          </a:xfrm>
          <a:prstGeom prst="rect">
            <a:avLst/>
          </a:prstGeom>
        </p:spPr>
        <p:txBody>
          <a:bodyPr anchor="b"/>
          <a:lstStyle>
            <a:lvl1pPr>
              <a:defRPr sz="6000"/>
            </a:lvl1pPr>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1580A6EB-69F5-4723-B5E3-A6D9E36A957A}" type="datetime1">
              <a:rPr lang="en-US" smtClean="0"/>
              <a:t>10/1/2018</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329414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72200" y="1825625"/>
            <a:ext cx="5181600" cy="43513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0FB02ED0-9CAE-481B-8D1D-B242F0282967}" type="datetime1">
              <a:rPr lang="en-US" smtClean="0"/>
              <a:t>10/1/2018</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71780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89663" y="2193925"/>
            <a:ext cx="5157787"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9663" y="1489075"/>
            <a:ext cx="5157787"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1850" y="2193925"/>
            <a:ext cx="515620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831850" y="1489075"/>
            <a:ext cx="515620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831850" y="274638"/>
            <a:ext cx="10515600" cy="1143000"/>
          </a:xfrm>
          <a:prstGeom prst="rect">
            <a:avLst/>
          </a:prstGeom>
        </p:spPr>
        <p:txBody>
          <a:bodyPr/>
          <a:lstStyle/>
          <a:p>
            <a:r>
              <a:rPr lang="en-US"/>
              <a:t>Click to edit Master title style</a:t>
            </a:r>
          </a:p>
        </p:txBody>
      </p:sp>
      <p:sp>
        <p:nvSpPr>
          <p:cNvPr id="10"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4696AB3F-7B84-45BD-A122-497866A73F4B}" type="datetime1">
              <a:rPr lang="en-US" smtClean="0"/>
              <a:t>10/1/2018</a:t>
            </a:fld>
            <a:endParaRPr lang="en-US"/>
          </a:p>
        </p:txBody>
      </p:sp>
      <p:sp>
        <p:nvSpPr>
          <p:cNvPr id="11" name="Footer Placeholder 4"/>
          <p:cNvSpPr>
            <a:spLocks noGrp="1"/>
          </p:cNvSpPr>
          <p:nvPr>
            <p:ph type="ftr" sz="quarter" idx="11"/>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2" name="Slide Number Placeholder 5"/>
          <p:cNvSpPr>
            <a:spLocks noGrp="1"/>
          </p:cNvSpPr>
          <p:nvPr>
            <p:ph type="sldNum" sz="quarter" idx="12"/>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51062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6"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6395E536-1457-4CE4-8497-197239F05587}" type="datetime1">
              <a:rPr lang="en-US" smtClean="0"/>
              <a:t>10/1/2018</a:t>
            </a:fld>
            <a:endParaRPr lang="en-US"/>
          </a:p>
        </p:txBody>
      </p:sp>
      <p:sp>
        <p:nvSpPr>
          <p:cNvPr id="7"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8"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9402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A4AF2F65-2726-4707-A7A6-DE21D14E80C5}" type="datetime1">
              <a:rPr lang="en-US" smtClean="0"/>
              <a:t>10/1/2018</a:t>
            </a:fld>
            <a:endParaRPr lang="en-US"/>
          </a:p>
        </p:txBody>
      </p:sp>
      <p:sp>
        <p:nvSpPr>
          <p:cNvPr id="6"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r>
              <a:rPr lang="en-US" dirty="0"/>
              <a:t>SIG.2016</a:t>
            </a:r>
          </a:p>
        </p:txBody>
      </p:sp>
      <p:sp>
        <p:nvSpPr>
          <p:cNvPr id="7"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cxnSp>
        <p:nvCxnSpPr>
          <p:cNvPr id="8" name="Straight Connector 7"/>
          <p:cNvCxnSpPr/>
          <p:nvPr userDrawn="1"/>
        </p:nvCxnSpPr>
        <p:spPr>
          <a:xfrm>
            <a:off x="681790" y="6356350"/>
            <a:ext cx="11510210" cy="0"/>
          </a:xfrm>
          <a:prstGeom prst="line">
            <a:avLst/>
          </a:prstGeom>
          <a:ln w="38100" cmpd="sng">
            <a:solidFill>
              <a:srgbClr val="31859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234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01850"/>
            <a:ext cx="393223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1FA85564-6B99-4FC4-9CE3-22E750398B2E}" type="datetime1">
              <a:rPr lang="en-US" smtClean="0"/>
              <a:t>10/1/2018</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301459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101850"/>
            <a:ext cx="393223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2BCD2BEA-7F40-407D-B082-13022E8B2C99}" type="datetime1">
              <a:rPr lang="en-US" smtClean="0"/>
              <a:t>10/1/2018</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59550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0" y="-6"/>
            <a:ext cx="12188952" cy="6858006"/>
            <a:chOff x="-2728" y="-5"/>
            <a:chExt cx="12188952" cy="6858006"/>
          </a:xfrm>
        </p:grpSpPr>
        <p:sp>
          <p:nvSpPr>
            <p:cNvPr id="26" name="Rectangle 25"/>
            <p:cNvSpPr/>
            <p:nvPr/>
          </p:nvSpPr>
          <p:spPr>
            <a:xfrm>
              <a:off x="-2728" y="1"/>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2727" y="-5"/>
              <a:ext cx="716424" cy="6858000"/>
              <a:chOff x="-2727" y="-5"/>
              <a:chExt cx="716424" cy="6858000"/>
            </a:xfrm>
          </p:grpSpPr>
          <p:grpSp>
            <p:nvGrpSpPr>
              <p:cNvPr id="40" name="Group 39"/>
              <p:cNvGrpSpPr/>
              <p:nvPr/>
            </p:nvGrpSpPr>
            <p:grpSpPr>
              <a:xfrm>
                <a:off x="-2727" y="-5"/>
                <a:ext cx="571473" cy="6858000"/>
                <a:chOff x="6048440" y="-936481"/>
                <a:chExt cx="196717" cy="9144001"/>
              </a:xfrm>
            </p:grpSpPr>
            <p:sp>
              <p:nvSpPr>
                <p:cNvPr id="46" name="Rectangle 45" descr="Gold bar"/>
                <p:cNvSpPr>
                  <a:spLocks noChangeArrowheads="1"/>
                </p:cNvSpPr>
                <p:nvPr/>
              </p:nvSpPr>
              <p:spPr bwMode="auto">
                <a:xfrm rot="10800000" flipH="1">
                  <a:off x="6048440" y="5159057"/>
                  <a:ext cx="196717" cy="3048463"/>
                </a:xfrm>
                <a:prstGeom prst="rect">
                  <a:avLst/>
                </a:prstGeom>
                <a:solidFill>
                  <a:schemeClr val="accent6"/>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7" name="Rectangle 46" descr="Orange bar"/>
                <p:cNvSpPr>
                  <a:spLocks noChangeArrowheads="1"/>
                </p:cNvSpPr>
                <p:nvPr/>
              </p:nvSpPr>
              <p:spPr bwMode="auto">
                <a:xfrm rot="10800000" flipH="1">
                  <a:off x="6048440" y="2110594"/>
                  <a:ext cx="196717" cy="3048463"/>
                </a:xfrm>
                <a:prstGeom prst="rect">
                  <a:avLst/>
                </a:prstGeom>
                <a:solidFill>
                  <a:schemeClr val="accent4"/>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8" name="Rectangle 47" descr="Slate bar"/>
                <p:cNvSpPr>
                  <a:spLocks noChangeArrowheads="1"/>
                </p:cNvSpPr>
                <p:nvPr/>
              </p:nvSpPr>
              <p:spPr bwMode="auto">
                <a:xfrm rot="10800000" flipH="1">
                  <a:off x="6048440" y="-936481"/>
                  <a:ext cx="196717" cy="3048463"/>
                </a:xfrm>
                <a:prstGeom prst="rect">
                  <a:avLst/>
                </a:prstGeom>
                <a:solidFill>
                  <a:schemeClr val="accent1"/>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grpSp>
          <p:grpSp>
            <p:nvGrpSpPr>
              <p:cNvPr id="41" name="Group 40"/>
              <p:cNvGrpSpPr/>
              <p:nvPr/>
            </p:nvGrpSpPr>
            <p:grpSpPr>
              <a:xfrm>
                <a:off x="566005" y="-5"/>
                <a:ext cx="147692" cy="6858000"/>
                <a:chOff x="6048440" y="-936481"/>
                <a:chExt cx="196717" cy="9144001"/>
              </a:xfrm>
            </p:grpSpPr>
            <p:sp>
              <p:nvSpPr>
                <p:cNvPr id="43" name="Rectangle 42" descr="Gold bar"/>
                <p:cNvSpPr>
                  <a:spLocks noChangeArrowheads="1"/>
                </p:cNvSpPr>
                <p:nvPr/>
              </p:nvSpPr>
              <p:spPr bwMode="auto">
                <a:xfrm rot="10800000" flipH="1">
                  <a:off x="6048440" y="5159057"/>
                  <a:ext cx="196717" cy="3048463"/>
                </a:xfrm>
                <a:prstGeom prst="rect">
                  <a:avLst/>
                </a:prstGeom>
                <a:gradFill flip="none" rotWithShape="1">
                  <a:gsLst>
                    <a:gs pos="0">
                      <a:schemeClr val="accent6">
                        <a:lumMod val="40000"/>
                        <a:lumOff val="60000"/>
                      </a:schemeClr>
                    </a:gs>
                    <a:gs pos="100000">
                      <a:prstClr val="white"/>
                    </a:gs>
                  </a:gsLst>
                  <a:lin ang="0" scaled="1"/>
                  <a:tileRect/>
                </a:gradFill>
                <a:ln w="9525">
                  <a:noFill/>
                  <a:miter lim="800000"/>
                  <a:headEnd/>
                  <a:tailEnd/>
                </a:ln>
                <a:effectLst/>
                <a:extLst/>
              </p:spPr>
              <p:txBody>
                <a:bodyPr wrap="none" anchor="ctr"/>
                <a:lstStyle/>
                <a:p>
                  <a:pPr lvl="0" algn="ctr"/>
                  <a:endParaRPr lang="en-US" sz="2400">
                    <a:latin typeface="Times New Roman" panose="02020603050405020304" pitchFamily="18" charset="0"/>
                  </a:endParaRPr>
                </a:p>
              </p:txBody>
            </p:sp>
            <p:sp>
              <p:nvSpPr>
                <p:cNvPr id="44" name="Rectangle 43" descr="Orange bar"/>
                <p:cNvSpPr>
                  <a:spLocks noChangeArrowheads="1"/>
                </p:cNvSpPr>
                <p:nvPr/>
              </p:nvSpPr>
              <p:spPr bwMode="auto">
                <a:xfrm rot="10800000" flipH="1">
                  <a:off x="6048440" y="2110594"/>
                  <a:ext cx="196717" cy="3048463"/>
                </a:xfrm>
                <a:prstGeom prst="rect">
                  <a:avLst/>
                </a:prstGeom>
                <a:gradFill flip="none" rotWithShape="1">
                  <a:gsLst>
                    <a:gs pos="0">
                      <a:schemeClr val="accent4">
                        <a:lumMod val="40000"/>
                        <a:lumOff val="60000"/>
                      </a:schemeClr>
                    </a:gs>
                    <a:gs pos="100000">
                      <a:prstClr val="white"/>
                    </a:gs>
                  </a:gsLst>
                  <a:lin ang="0" scaled="1"/>
                  <a:tileRect/>
                </a:gra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5" name="Rectangle 44" descr="Slate bar"/>
                <p:cNvSpPr>
                  <a:spLocks noChangeArrowheads="1"/>
                </p:cNvSpPr>
                <p:nvPr/>
              </p:nvSpPr>
              <p:spPr bwMode="auto">
                <a:xfrm rot="10800000" flipH="1">
                  <a:off x="6048440" y="-936481"/>
                  <a:ext cx="196717" cy="3048463"/>
                </a:xfrm>
                <a:prstGeom prst="rect">
                  <a:avLst/>
                </a:prstGeom>
                <a:gradFill flip="none" rotWithShape="1">
                  <a:gsLst>
                    <a:gs pos="0">
                      <a:schemeClr val="accent1">
                        <a:lumMod val="60000"/>
                        <a:lumOff val="40000"/>
                      </a:schemeClr>
                    </a:gs>
                    <a:gs pos="100000">
                      <a:schemeClr val="bg1"/>
                    </a:gs>
                  </a:gsLst>
                  <a:lin ang="0" scaled="1"/>
                  <a:tileRect/>
                </a:gra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grpSp>
          <p:sp>
            <p:nvSpPr>
              <p:cNvPr id="42" name="Rectangle 41"/>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sp>
        <p:nvSpPr>
          <p:cNvPr id="3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CA734DBA-6852-4C6A-AB8B-E28C0C52CB53}" type="datetime1">
              <a:rPr lang="en-US" smtClean="0"/>
              <a:t>10/1/2018</a:t>
            </a:fld>
            <a:endParaRPr lang="en-US"/>
          </a:p>
        </p:txBody>
      </p:sp>
      <p:sp>
        <p:nvSpPr>
          <p:cNvPr id="3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3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
        <p:nvSpPr>
          <p:cNvPr id="3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1719088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8032" y="2372286"/>
            <a:ext cx="8904742" cy="1105010"/>
          </a:xfrm>
        </p:spPr>
        <p:txBody>
          <a:bodyPr>
            <a:noAutofit/>
          </a:bodyPr>
          <a:lstStyle/>
          <a:p>
            <a:pPr algn="l"/>
            <a:r>
              <a:rPr lang="fr-FR" dirty="0" smtClean="0"/>
              <a:t>UN-GGIM:Africa – </a:t>
            </a:r>
            <a:endParaRPr lang="fr-FR" dirty="0"/>
          </a:p>
        </p:txBody>
      </p:sp>
      <p:pic>
        <p:nvPicPr>
          <p:cNvPr id="4" name="Picture 105" descr="GGIM-logo-title-on-side copy"/>
          <p:cNvPicPr>
            <a:picLocks noChangeAspect="1" noChangeArrowheads="1"/>
          </p:cNvPicPr>
          <p:nvPr/>
        </p:nvPicPr>
        <p:blipFill>
          <a:blip r:embed="rId3" cstate="print">
            <a:extLst>
              <a:ext uri="{28A0092B-C50C-407E-A947-70E740481C1C}">
                <a14:useLocalDpi xmlns:a14="http://schemas.microsoft.com/office/drawing/2010/main" val="0"/>
              </a:ext>
            </a:extLst>
          </a:blip>
          <a:srcRect r="28125"/>
          <a:stretch>
            <a:fillRect/>
          </a:stretch>
        </p:blipFill>
        <p:spPr bwMode="auto">
          <a:xfrm>
            <a:off x="9103201" y="5550127"/>
            <a:ext cx="3079274" cy="1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0" y="4921939"/>
            <a:ext cx="2527637" cy="1866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0" indent="0">
              <a:lnSpc>
                <a:spcPct val="80000"/>
              </a:lnSpc>
              <a:buFont typeface="Wingdings 2" panose="05020102010507070707" pitchFamily="18" charset="2"/>
              <a:buNone/>
            </a:pPr>
            <a:r>
              <a:rPr lang="en-GB" altLang="en-US" sz="1400" dirty="0">
                <a:latin typeface="Courier New" panose="02070309020205020404" pitchFamily="49" charset="0"/>
                <a:cs typeface="Courier New" panose="02070309020205020404" pitchFamily="49" charset="0"/>
              </a:rPr>
              <a:t>United Nations Economic Commission for Africa</a:t>
            </a:r>
          </a:p>
          <a:p>
            <a:pPr marL="0" indent="0">
              <a:lnSpc>
                <a:spcPct val="80000"/>
              </a:lnSpc>
              <a:buFont typeface="Wingdings 2" panose="05020102010507070707" pitchFamily="18" charset="2"/>
              <a:buNone/>
            </a:pPr>
            <a:r>
              <a:rPr lang="en-GB" altLang="en-US" sz="1400" dirty="0">
                <a:latin typeface="Courier New" panose="02070309020205020404" pitchFamily="49" charset="0"/>
                <a:cs typeface="Courier New" panose="02070309020205020404" pitchFamily="49" charset="0"/>
              </a:rPr>
              <a:t>___________________</a:t>
            </a:r>
          </a:p>
          <a:p>
            <a:pPr marL="0" indent="0">
              <a:lnSpc>
                <a:spcPct val="80000"/>
              </a:lnSpc>
              <a:buFont typeface="Wingdings 2" panose="05020102010507070707" pitchFamily="18" charset="2"/>
              <a:buNone/>
            </a:pPr>
            <a:r>
              <a:rPr lang="en-GB" altLang="en-US" sz="1400" dirty="0">
                <a:latin typeface="Courier New" panose="02070309020205020404" pitchFamily="49" charset="0"/>
                <a:cs typeface="Courier New" panose="02070309020205020404" pitchFamily="49" charset="0"/>
              </a:rPr>
              <a:t>UN-GGIM: Africa</a:t>
            </a:r>
          </a:p>
          <a:p>
            <a:pPr marL="0" indent="0">
              <a:lnSpc>
                <a:spcPct val="80000"/>
              </a:lnSpc>
              <a:buFont typeface="Wingdings 2" panose="05020102010507070707" pitchFamily="18" charset="2"/>
              <a:buNone/>
            </a:pPr>
            <a:r>
              <a:rPr lang="en-GB" altLang="en-US" sz="1400" dirty="0">
                <a:latin typeface="Courier New" panose="02070309020205020404" pitchFamily="49" charset="0"/>
                <a:cs typeface="Courier New" panose="02070309020205020404" pitchFamily="49" charset="0"/>
              </a:rPr>
              <a:t>___________________</a:t>
            </a:r>
          </a:p>
          <a:p>
            <a:pPr marL="0" indent="0">
              <a:lnSpc>
                <a:spcPct val="80000"/>
              </a:lnSpc>
              <a:buFont typeface="Wingdings 2" panose="05020102010507070707" pitchFamily="18" charset="2"/>
              <a:buNone/>
            </a:pPr>
            <a:r>
              <a:rPr lang="en-GB" altLang="en-US" sz="1400" dirty="0">
                <a:latin typeface="Courier New" panose="02070309020205020404" pitchFamily="49" charset="0"/>
                <a:cs typeface="Courier New" panose="02070309020205020404" pitchFamily="49" charset="0"/>
              </a:rPr>
              <a:t>Andre Nonguierma</a:t>
            </a:r>
            <a:endParaRPr lang="en-US" altLang="en-US" sz="1400" dirty="0">
              <a:latin typeface="Courier New" panose="02070309020205020404" pitchFamily="49" charset="0"/>
              <a:cs typeface="Courier New" panose="02070309020205020404" pitchFamily="49" charset="0"/>
            </a:endParaRPr>
          </a:p>
        </p:txBody>
      </p:sp>
      <p:sp>
        <p:nvSpPr>
          <p:cNvPr id="9" name="Rectangle 4"/>
          <p:cNvSpPr>
            <a:spLocks noChangeArrowheads="1"/>
          </p:cNvSpPr>
          <p:nvPr/>
        </p:nvSpPr>
        <p:spPr bwMode="auto">
          <a:xfrm>
            <a:off x="6949727" y="5957841"/>
            <a:ext cx="27296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rgbClr val="FF6600"/>
              </a:buClr>
              <a:buFont typeface="Wingdings 2" panose="05020102010507070707" pitchFamily="18" charset="2"/>
              <a:buChar char="§"/>
              <a:defRPr sz="3000">
                <a:solidFill>
                  <a:schemeClr val="tx2"/>
                </a:solidFill>
                <a:latin typeface="Arial" panose="020B0604020202020204" pitchFamily="34" charset="0"/>
                <a:cs typeface="Arial" panose="020B0604020202020204" pitchFamily="34" charset="0"/>
              </a:defRPr>
            </a:lvl1pPr>
            <a:lvl2pPr marL="742950" indent="-285750">
              <a:spcBef>
                <a:spcPct val="20000"/>
              </a:spcBef>
              <a:buClr>
                <a:srgbClr val="006666"/>
              </a:buClr>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spcBef>
                <a:spcPct val="20000"/>
              </a:spcBef>
              <a:buClr>
                <a:srgbClr val="292929"/>
              </a:buClr>
              <a:buChar char="•"/>
              <a:defRPr sz="2400">
                <a:solidFill>
                  <a:schemeClr val="tx2"/>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spcBef>
                <a:spcPct val="0"/>
              </a:spcBef>
              <a:buClr>
                <a:schemeClr val="accent2"/>
              </a:buClr>
              <a:buFont typeface="Wingdings" panose="05000000000000000000" pitchFamily="2" charset="2"/>
              <a:buNone/>
            </a:pPr>
            <a:r>
              <a:rPr lang="en-US" altLang="en-US" sz="1600" dirty="0" err="1">
                <a:solidFill>
                  <a:srgbClr val="4D4D4D"/>
                </a:solidFill>
                <a:latin typeface="Arial Narrow" panose="020B0606020202030204" pitchFamily="34" charset="0"/>
              </a:rPr>
              <a:t>UN-GGIM:Africa</a:t>
            </a:r>
            <a:r>
              <a:rPr lang="en-US" altLang="en-US" sz="1600" dirty="0">
                <a:solidFill>
                  <a:srgbClr val="4D4D4D"/>
                </a:solidFill>
                <a:latin typeface="Arial Narrow" panose="020B0606020202030204" pitchFamily="34" charset="0"/>
              </a:rPr>
              <a:t> 2018</a:t>
            </a:r>
          </a:p>
          <a:p>
            <a:pPr>
              <a:spcBef>
                <a:spcPct val="0"/>
              </a:spcBef>
              <a:buClr>
                <a:schemeClr val="accent2"/>
              </a:buClr>
              <a:buFont typeface="Wingdings" panose="05000000000000000000" pitchFamily="2" charset="2"/>
              <a:buNone/>
            </a:pPr>
            <a:r>
              <a:rPr lang="en-US" altLang="en-US" sz="1600" dirty="0" smtClean="0">
                <a:solidFill>
                  <a:srgbClr val="4D4D4D"/>
                </a:solidFill>
                <a:latin typeface="Arial Narrow" panose="020B0606020202030204" pitchFamily="34" charset="0"/>
              </a:rPr>
              <a:t>Addis Ababa, Ethiopia</a:t>
            </a:r>
            <a:endParaRPr lang="en-US" altLang="en-US" sz="1600" dirty="0">
              <a:solidFill>
                <a:srgbClr val="4D4D4D"/>
              </a:solidFill>
              <a:latin typeface="Arial Narrow" panose="020B0606020202030204" pitchFamily="34" charset="0"/>
            </a:endParaRPr>
          </a:p>
          <a:p>
            <a:pPr>
              <a:spcBef>
                <a:spcPct val="0"/>
              </a:spcBef>
              <a:buClr>
                <a:schemeClr val="accent2"/>
              </a:buClr>
              <a:buFont typeface="Wingdings" panose="05000000000000000000" pitchFamily="2" charset="2"/>
              <a:buNone/>
            </a:pPr>
            <a:r>
              <a:rPr lang="en-US" altLang="en-US" sz="1600" dirty="0" smtClean="0">
                <a:solidFill>
                  <a:srgbClr val="4D4D4D"/>
                </a:solidFill>
                <a:latin typeface="Arial Narrow" panose="020B0606020202030204" pitchFamily="34" charset="0"/>
              </a:rPr>
              <a:t>03 October 2018</a:t>
            </a:r>
            <a:endParaRPr lang="en-US" altLang="en-US" sz="1600" dirty="0">
              <a:solidFill>
                <a:srgbClr val="4D4D4D"/>
              </a:solidFill>
              <a:latin typeface="Arial Narrow" panose="020B0606020202030204" pitchFamily="34" charset="0"/>
            </a:endParaRPr>
          </a:p>
        </p:txBody>
      </p:sp>
      <p:sp>
        <p:nvSpPr>
          <p:cNvPr id="5" name="Subtitle 4"/>
          <p:cNvSpPr>
            <a:spLocks noGrp="1"/>
          </p:cNvSpPr>
          <p:nvPr>
            <p:ph type="subTitle" idx="1"/>
          </p:nvPr>
        </p:nvSpPr>
        <p:spPr>
          <a:xfrm>
            <a:off x="1868032" y="3820682"/>
            <a:ext cx="8774806" cy="934985"/>
          </a:xfrm>
        </p:spPr>
        <p:txBody>
          <a:bodyPr>
            <a:normAutofit/>
          </a:bodyPr>
          <a:lstStyle/>
          <a:p>
            <a:pPr algn="l"/>
            <a:r>
              <a:rPr lang="en-US" sz="6000" dirty="0" smtClean="0">
                <a:solidFill>
                  <a:srgbClr val="44546A"/>
                </a:solidFill>
                <a:ea typeface="+mj-ea"/>
                <a:cs typeface="+mj-cs"/>
              </a:rPr>
              <a:t>Activities Report</a:t>
            </a:r>
            <a:endParaRPr lang="en-GB" dirty="0"/>
          </a:p>
        </p:txBody>
      </p:sp>
      <p:pic>
        <p:nvPicPr>
          <p:cNvPr id="10" name="Picture 105" descr="GGIM-logo-title-on-side cop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63" r="67433"/>
          <a:stretch/>
        </p:blipFill>
        <p:spPr bwMode="auto">
          <a:xfrm>
            <a:off x="206062" y="2939271"/>
            <a:ext cx="1281128" cy="13078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198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2FFAAA46-4E0A-4943-9CD5-420F667F0B60}"/>
              </a:ext>
            </a:extLst>
          </p:cNvPr>
          <p:cNvSpPr>
            <a:spLocks noGrp="1"/>
          </p:cNvSpPr>
          <p:nvPr>
            <p:ph idx="1"/>
          </p:nvPr>
        </p:nvSpPr>
        <p:spPr>
          <a:xfrm>
            <a:off x="546753" y="1433118"/>
            <a:ext cx="4157222" cy="4837437"/>
          </a:xfrm>
        </p:spPr>
        <p:txBody>
          <a:bodyPr>
            <a:noAutofit/>
          </a:bodyPr>
          <a:lstStyle/>
          <a:p>
            <a:pPr>
              <a:lnSpc>
                <a:spcPct val="150000"/>
              </a:lnSpc>
            </a:pPr>
            <a:r>
              <a:rPr lang="en-US" dirty="0" smtClean="0"/>
              <a:t>United </a:t>
            </a:r>
            <a:r>
              <a:rPr lang="en-US" dirty="0"/>
              <a:t>Nations World Geospatial Information Congress (UNWGIC</a:t>
            </a:r>
            <a:r>
              <a:rPr lang="en-US" dirty="0" smtClean="0"/>
              <a:t>)</a:t>
            </a:r>
          </a:p>
          <a:p>
            <a:pPr>
              <a:lnSpc>
                <a:spcPct val="150000"/>
              </a:lnSpc>
            </a:pPr>
            <a:r>
              <a:rPr lang="en-US" dirty="0" smtClean="0"/>
              <a:t>Deqing</a:t>
            </a:r>
            <a:r>
              <a:rPr lang="en-US" dirty="0"/>
              <a:t>, Zhejiang Province, China </a:t>
            </a:r>
            <a:endParaRPr lang="en-US" dirty="0" smtClean="0"/>
          </a:p>
          <a:p>
            <a:pPr>
              <a:lnSpc>
                <a:spcPct val="150000"/>
              </a:lnSpc>
            </a:pPr>
            <a:r>
              <a:rPr lang="en-US" dirty="0" smtClean="0"/>
              <a:t>19-21 </a:t>
            </a:r>
            <a:r>
              <a:rPr lang="en-US" dirty="0"/>
              <a:t>November 2018</a:t>
            </a:r>
            <a:endParaRPr lang="en-GB" dirty="0"/>
          </a:p>
        </p:txBody>
      </p:sp>
      <p:sp>
        <p:nvSpPr>
          <p:cNvPr id="3" name="Title 2">
            <a:extLst>
              <a:ext uri="{FF2B5EF4-FFF2-40B4-BE49-F238E27FC236}">
                <a16:creationId xmlns="" xmlns:a16="http://schemas.microsoft.com/office/drawing/2014/main" id="{D9D0F6F8-0B21-41A0-8020-4BA7DB5DC18E}"/>
              </a:ext>
            </a:extLst>
          </p:cNvPr>
          <p:cNvSpPr>
            <a:spLocks noGrp="1"/>
          </p:cNvSpPr>
          <p:nvPr>
            <p:ph type="title"/>
          </p:nvPr>
        </p:nvSpPr>
        <p:spPr/>
        <p:txBody>
          <a:bodyPr/>
          <a:lstStyle/>
          <a:p>
            <a:r>
              <a:rPr lang="en-US" dirty="0"/>
              <a:t>Upcoming Events</a:t>
            </a:r>
            <a:endParaRPr lang="en-GB" dirty="0"/>
          </a:p>
        </p:txBody>
      </p:sp>
      <p:pic>
        <p:nvPicPr>
          <p:cNvPr id="4" name="Picture 3"/>
          <p:cNvPicPr>
            <a:picLocks noChangeAspect="1"/>
          </p:cNvPicPr>
          <p:nvPr/>
        </p:nvPicPr>
        <p:blipFill>
          <a:blip r:embed="rId3"/>
          <a:stretch>
            <a:fillRect/>
          </a:stretch>
        </p:blipFill>
        <p:spPr>
          <a:xfrm>
            <a:off x="4650829" y="1442546"/>
            <a:ext cx="7541172" cy="48374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2219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2428" y="1452137"/>
            <a:ext cx="11599572" cy="4781237"/>
          </a:xfrm>
        </p:spPr>
        <p:txBody>
          <a:bodyPr>
            <a:noAutofit/>
          </a:bodyPr>
          <a:lstStyle/>
          <a:p>
            <a:pPr>
              <a:lnSpc>
                <a:spcPct val="100000"/>
              </a:lnSpc>
            </a:pPr>
            <a:r>
              <a:rPr lang="en-US" sz="2600" dirty="0" smtClean="0"/>
              <a:t>African </a:t>
            </a:r>
            <a:r>
              <a:rPr lang="en-US" sz="2600" dirty="0"/>
              <a:t>Spatial and Statistical </a:t>
            </a:r>
            <a:r>
              <a:rPr lang="en-US" sz="2600" dirty="0" smtClean="0"/>
              <a:t>Framework: Finalization </a:t>
            </a:r>
            <a:r>
              <a:rPr lang="en-US" sz="2600" dirty="0"/>
              <a:t>of </a:t>
            </a:r>
            <a:r>
              <a:rPr lang="en-US" sz="2600" dirty="0" smtClean="0"/>
              <a:t>the strategy for </a:t>
            </a:r>
            <a:r>
              <a:rPr lang="en-US" sz="2600" dirty="0"/>
              <a:t>the integration of geospatial and statistical </a:t>
            </a:r>
            <a:r>
              <a:rPr lang="en-US" sz="2600" dirty="0" smtClean="0"/>
              <a:t>information</a:t>
            </a:r>
          </a:p>
          <a:p>
            <a:pPr>
              <a:lnSpc>
                <a:spcPct val="100000"/>
              </a:lnSpc>
            </a:pPr>
            <a:r>
              <a:rPr lang="en-US" sz="2600" dirty="0" smtClean="0"/>
              <a:t>FDGT : Identification </a:t>
            </a:r>
            <a:r>
              <a:rPr lang="en-US" sz="2600" dirty="0"/>
              <a:t>of </a:t>
            </a:r>
            <a:r>
              <a:rPr lang="en-US" sz="2600" dirty="0" smtClean="0"/>
              <a:t>geospatial datasets </a:t>
            </a:r>
            <a:r>
              <a:rPr lang="en-US" sz="2600" dirty="0"/>
              <a:t>for SDG </a:t>
            </a:r>
            <a:r>
              <a:rPr lang="en-US" sz="2600" dirty="0" smtClean="0"/>
              <a:t>indicators</a:t>
            </a:r>
            <a:endParaRPr lang="en-US" sz="2600" dirty="0"/>
          </a:p>
          <a:p>
            <a:pPr>
              <a:lnSpc>
                <a:spcPct val="100000"/>
              </a:lnSpc>
            </a:pPr>
            <a:r>
              <a:rPr lang="en-US" sz="2600" dirty="0" smtClean="0"/>
              <a:t>Standards. Poor participation of Africa </a:t>
            </a:r>
            <a:r>
              <a:rPr lang="en-US" sz="2600" dirty="0"/>
              <a:t>to in </a:t>
            </a:r>
            <a:r>
              <a:rPr lang="en-US" sz="2600" dirty="0" smtClean="0"/>
              <a:t>ISO/TC211. Mechanisms to </a:t>
            </a:r>
            <a:r>
              <a:rPr lang="en-US" sz="2600" dirty="0"/>
              <a:t>disseminate the relevant standards to the African geospatial </a:t>
            </a:r>
            <a:r>
              <a:rPr lang="en-US" sz="2600" dirty="0" smtClean="0"/>
              <a:t>community.</a:t>
            </a:r>
          </a:p>
          <a:p>
            <a:pPr>
              <a:lnSpc>
                <a:spcPct val="100000"/>
              </a:lnSpc>
            </a:pPr>
            <a:r>
              <a:rPr lang="en-US" sz="2600" smtClean="0"/>
              <a:t>Resources </a:t>
            </a:r>
            <a:r>
              <a:rPr lang="en-US" sz="2600" dirty="0"/>
              <a:t>mobilization: Advocacy towards donors and partners</a:t>
            </a:r>
          </a:p>
          <a:p>
            <a:pPr>
              <a:lnSpc>
                <a:spcPct val="100000"/>
              </a:lnSpc>
            </a:pPr>
            <a:r>
              <a:rPr lang="en-US" sz="2600" dirty="0" smtClean="0"/>
              <a:t>Communication </a:t>
            </a:r>
            <a:r>
              <a:rPr lang="en-US" sz="2600" dirty="0"/>
              <a:t>is key to a successful implementation of the UN-GGIM: Africa’s activities. Development </a:t>
            </a:r>
            <a:r>
              <a:rPr lang="en-US" sz="2600" dirty="0" smtClean="0"/>
              <a:t>of a dedicated </a:t>
            </a:r>
            <a:r>
              <a:rPr lang="en-US" sz="2600" dirty="0"/>
              <a:t>Website </a:t>
            </a:r>
          </a:p>
          <a:p>
            <a:pPr>
              <a:lnSpc>
                <a:spcPct val="100000"/>
              </a:lnSpc>
            </a:pPr>
            <a:endParaRPr lang="en-GB" sz="2600" dirty="0"/>
          </a:p>
        </p:txBody>
      </p:sp>
      <p:sp>
        <p:nvSpPr>
          <p:cNvPr id="3" name="Title 2"/>
          <p:cNvSpPr>
            <a:spLocks noGrp="1"/>
          </p:cNvSpPr>
          <p:nvPr>
            <p:ph type="title"/>
          </p:nvPr>
        </p:nvSpPr>
        <p:spPr/>
        <p:txBody>
          <a:bodyPr/>
          <a:lstStyle/>
          <a:p>
            <a:r>
              <a:rPr lang="en-GB" dirty="0"/>
              <a:t>Perspectives </a:t>
            </a:r>
            <a:r>
              <a:rPr lang="en-GB" dirty="0" smtClean="0"/>
              <a:t>- </a:t>
            </a:r>
            <a:r>
              <a:rPr lang="en-GB" dirty="0"/>
              <a:t>Outlook</a:t>
            </a:r>
          </a:p>
        </p:txBody>
      </p:sp>
    </p:spTree>
    <p:extLst>
      <p:ext uri="{BB962C8B-B14F-4D97-AF65-F5344CB8AC3E}">
        <p14:creationId xmlns:p14="http://schemas.microsoft.com/office/powerpoint/2010/main" val="371204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0774" y="1436017"/>
            <a:ext cx="6935973" cy="4739495"/>
          </a:xfrm>
        </p:spPr>
        <p:txBody>
          <a:bodyPr>
            <a:normAutofit fontScale="92500" lnSpcReduction="10000"/>
          </a:bodyPr>
          <a:lstStyle/>
          <a:p>
            <a:pPr>
              <a:lnSpc>
                <a:spcPct val="120000"/>
              </a:lnSpc>
            </a:pPr>
            <a:r>
              <a:rPr lang="en-US" dirty="0"/>
              <a:t>More active participation of Member States and Executive Board Members</a:t>
            </a:r>
          </a:p>
          <a:p>
            <a:pPr>
              <a:lnSpc>
                <a:spcPct val="120000"/>
              </a:lnSpc>
            </a:pPr>
            <a:r>
              <a:rPr lang="en-US" dirty="0"/>
              <a:t>More Proactivity in participation and contribution to the global UN-GGIM</a:t>
            </a:r>
          </a:p>
          <a:p>
            <a:pPr>
              <a:lnSpc>
                <a:spcPct val="120000"/>
              </a:lnSpc>
            </a:pPr>
            <a:r>
              <a:rPr lang="en-US" dirty="0"/>
              <a:t>Strategy for resources mobilization.</a:t>
            </a:r>
          </a:p>
          <a:p>
            <a:pPr>
              <a:lnSpc>
                <a:spcPct val="120000"/>
              </a:lnSpc>
            </a:pPr>
            <a:r>
              <a:rPr lang="en-US" dirty="0"/>
              <a:t>Involvement of the Private Sector</a:t>
            </a:r>
          </a:p>
          <a:p>
            <a:pPr>
              <a:lnSpc>
                <a:spcPct val="120000"/>
              </a:lnSpc>
            </a:pPr>
            <a:r>
              <a:rPr lang="en-US" dirty="0"/>
              <a:t>Translation of the Action Plan into concrete projects. More expected from Working Groups.</a:t>
            </a:r>
            <a:endParaRPr lang="en-GB" dirty="0"/>
          </a:p>
        </p:txBody>
      </p:sp>
      <p:sp>
        <p:nvSpPr>
          <p:cNvPr id="3" name="Title 2"/>
          <p:cNvSpPr>
            <a:spLocks noGrp="1"/>
          </p:cNvSpPr>
          <p:nvPr>
            <p:ph type="title"/>
          </p:nvPr>
        </p:nvSpPr>
        <p:spPr>
          <a:xfrm>
            <a:off x="670774" y="20302"/>
            <a:ext cx="10778276" cy="1325563"/>
          </a:xfrm>
        </p:spPr>
        <p:txBody>
          <a:bodyPr>
            <a:normAutofit/>
          </a:bodyPr>
          <a:lstStyle/>
          <a:p>
            <a:r>
              <a:rPr lang="en-US" dirty="0"/>
              <a:t>Getting There… Without Getting Lost…</a:t>
            </a:r>
            <a:endParaRPr lang="en-GB" dirty="0"/>
          </a:p>
        </p:txBody>
      </p:sp>
      <p:grpSp>
        <p:nvGrpSpPr>
          <p:cNvPr id="4" name="Group 5">
            <a:extLst>
              <a:ext uri="{FF2B5EF4-FFF2-40B4-BE49-F238E27FC236}">
                <a16:creationId xmlns="" xmlns:a16="http://schemas.microsoft.com/office/drawing/2014/main" id="{C76A3B0E-E539-4260-A9D8-65B53A2BB282}"/>
              </a:ext>
            </a:extLst>
          </p:cNvPr>
          <p:cNvGrpSpPr>
            <a:grpSpLocks/>
          </p:cNvGrpSpPr>
          <p:nvPr/>
        </p:nvGrpSpPr>
        <p:grpSpPr bwMode="auto">
          <a:xfrm>
            <a:off x="7606748" y="1510747"/>
            <a:ext cx="4492487" cy="4664765"/>
            <a:chOff x="4800600" y="1417102"/>
            <a:chExt cx="4343400" cy="5402798"/>
          </a:xfrm>
        </p:grpSpPr>
        <p:pic>
          <p:nvPicPr>
            <p:cNvPr id="5" name="Picture 4" descr="ch930921">
              <a:extLst>
                <a:ext uri="{FF2B5EF4-FFF2-40B4-BE49-F238E27FC236}">
                  <a16:creationId xmlns="" xmlns:a16="http://schemas.microsoft.com/office/drawing/2014/main" id="{1C27C66C-9F61-4B2B-B46D-2C165ADE0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0673"/>
            <a:stretch>
              <a:fillRect/>
            </a:stretch>
          </p:blipFill>
          <p:spPr bwMode="auto">
            <a:xfrm>
              <a:off x="4800600" y="1417102"/>
              <a:ext cx="4191000" cy="2705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h930921">
              <a:extLst>
                <a:ext uri="{FF2B5EF4-FFF2-40B4-BE49-F238E27FC236}">
                  <a16:creationId xmlns="" xmlns:a16="http://schemas.microsoft.com/office/drawing/2014/main" id="{687166EF-1C7B-4F25-9A1B-4D73474705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878"/>
            <a:stretch>
              <a:fillRect/>
            </a:stretch>
          </p:blipFill>
          <p:spPr bwMode="auto">
            <a:xfrm>
              <a:off x="4800600" y="4114800"/>
              <a:ext cx="4343400" cy="2705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3373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F304CC5E-5FBD-44BD-84EF-0B41894F222C}"/>
              </a:ext>
            </a:extLst>
          </p:cNvPr>
          <p:cNvSpPr>
            <a:spLocks noGrp="1"/>
          </p:cNvSpPr>
          <p:nvPr>
            <p:ph idx="1"/>
          </p:nvPr>
        </p:nvSpPr>
        <p:spPr>
          <a:xfrm>
            <a:off x="592539" y="1470782"/>
            <a:ext cx="7364105" cy="4775645"/>
          </a:xfrm>
        </p:spPr>
        <p:txBody>
          <a:bodyPr>
            <a:normAutofit/>
          </a:bodyPr>
          <a:lstStyle/>
          <a:p>
            <a:r>
              <a:rPr lang="en-US" sz="3000" dirty="0" smtClean="0"/>
              <a:t>UN-GGIM:Africa Action </a:t>
            </a:r>
            <a:r>
              <a:rPr lang="en-US" sz="3000" dirty="0"/>
              <a:t>Plan </a:t>
            </a:r>
            <a:r>
              <a:rPr lang="en-US" sz="3000" dirty="0" smtClean="0"/>
              <a:t>:</a:t>
            </a:r>
            <a:endParaRPr lang="en-US" sz="3000" dirty="0"/>
          </a:p>
          <a:p>
            <a:endParaRPr lang="en-US" sz="3000" dirty="0"/>
          </a:p>
          <a:p>
            <a:r>
              <a:rPr lang="en-US" sz="3000" dirty="0"/>
              <a:t>English : </a:t>
            </a:r>
            <a:r>
              <a:rPr lang="en-US" sz="2000" dirty="0"/>
              <a:t>www.uneca.org/sites/default/files/PublicationFiles/un-ggim_-_geospatial_information_for_sustainable_development_in_africa-20171115.pdf</a:t>
            </a:r>
          </a:p>
          <a:p>
            <a:r>
              <a:rPr lang="en-US" sz="3000" dirty="0"/>
              <a:t>French : </a:t>
            </a:r>
            <a:r>
              <a:rPr lang="en-US" sz="2000" dirty="0"/>
              <a:t>www.uneca.org/sites/default/files/PublicationFiles/geospatial_information_for_sustainable_development_in_africa_fre-20171115.pdf</a:t>
            </a:r>
          </a:p>
        </p:txBody>
      </p:sp>
      <p:sp>
        <p:nvSpPr>
          <p:cNvPr id="3" name="Title 2">
            <a:extLst>
              <a:ext uri="{FF2B5EF4-FFF2-40B4-BE49-F238E27FC236}">
                <a16:creationId xmlns="" xmlns:a16="http://schemas.microsoft.com/office/drawing/2014/main" id="{C9D2946B-B48B-4167-9024-01B197F43AE2}"/>
              </a:ext>
            </a:extLst>
          </p:cNvPr>
          <p:cNvSpPr>
            <a:spLocks noGrp="1"/>
          </p:cNvSpPr>
          <p:nvPr>
            <p:ph type="title"/>
          </p:nvPr>
        </p:nvSpPr>
        <p:spPr>
          <a:xfrm>
            <a:off x="715085" y="18255"/>
            <a:ext cx="11090228" cy="1325563"/>
          </a:xfrm>
        </p:spPr>
        <p:txBody>
          <a:bodyPr>
            <a:normAutofit/>
          </a:bodyPr>
          <a:lstStyle/>
          <a:p>
            <a:r>
              <a:rPr lang="en-US" dirty="0"/>
              <a:t>Thank You [www.un-ggim-Africa.org]</a:t>
            </a:r>
            <a:endParaRPr lang="en-GB" dirty="0"/>
          </a:p>
        </p:txBody>
      </p:sp>
      <p:pic>
        <p:nvPicPr>
          <p:cNvPr id="4" name="Picture 3">
            <a:extLst>
              <a:ext uri="{FF2B5EF4-FFF2-40B4-BE49-F238E27FC236}">
                <a16:creationId xmlns="" xmlns:a16="http://schemas.microsoft.com/office/drawing/2014/main" id="{256F0959-BFF9-4D4E-9FD5-E5C9F35764B6}"/>
              </a:ext>
            </a:extLst>
          </p:cNvPr>
          <p:cNvPicPr>
            <a:picLocks noChangeAspect="1"/>
          </p:cNvPicPr>
          <p:nvPr/>
        </p:nvPicPr>
        <p:blipFill rotWithShape="1">
          <a:blip r:embed="rId3"/>
          <a:srcRect l="26194" t="9930" r="39889" b="4181"/>
          <a:stretch/>
        </p:blipFill>
        <p:spPr>
          <a:xfrm>
            <a:off x="7956645" y="1379492"/>
            <a:ext cx="4059986" cy="486693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2088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9047" y="20302"/>
            <a:ext cx="11512951" cy="1325563"/>
          </a:xfrm>
        </p:spPr>
        <p:txBody>
          <a:bodyPr>
            <a:normAutofit/>
          </a:bodyPr>
          <a:lstStyle/>
          <a:p>
            <a:r>
              <a:rPr lang="en-US" sz="3800" dirty="0"/>
              <a:t>The Journey So Far….</a:t>
            </a:r>
            <a:endParaRPr lang="en-GB" sz="3800" dirty="0"/>
          </a:p>
        </p:txBody>
      </p:sp>
      <p:sp>
        <p:nvSpPr>
          <p:cNvPr id="4" name="Line 3"/>
          <p:cNvSpPr>
            <a:spLocks noChangeShapeType="1"/>
          </p:cNvSpPr>
          <p:nvPr/>
        </p:nvSpPr>
        <p:spPr bwMode="auto">
          <a:xfrm>
            <a:off x="679048" y="5875206"/>
            <a:ext cx="9881628" cy="0"/>
          </a:xfrm>
          <a:prstGeom prst="line">
            <a:avLst/>
          </a:prstGeom>
          <a:noFill/>
          <a:ln w="12700">
            <a:solidFill>
              <a:schemeClr val="tx1"/>
            </a:solidFill>
            <a:round/>
            <a:headEnd/>
            <a:tailEnd type="triangle" w="lg" len="sm"/>
          </a:ln>
          <a:extLst>
            <a:ext uri="{909E8E84-426E-40DD-AFC4-6F175D3DCCD1}">
              <a14:hiddenFill xmlns:a14="http://schemas.microsoft.com/office/drawing/2010/main">
                <a:noFill/>
              </a14:hiddenFill>
            </a:ext>
          </a:extLst>
        </p:spPr>
        <p:txBody>
          <a:bodyPr wrap="none"/>
          <a:lstStyle/>
          <a:p>
            <a:endParaRPr lang="en-GB"/>
          </a:p>
        </p:txBody>
      </p:sp>
      <p:sp>
        <p:nvSpPr>
          <p:cNvPr id="5" name="Line 4"/>
          <p:cNvSpPr>
            <a:spLocks noChangeShapeType="1"/>
          </p:cNvSpPr>
          <p:nvPr/>
        </p:nvSpPr>
        <p:spPr bwMode="auto">
          <a:xfrm flipV="1">
            <a:off x="679047" y="1762569"/>
            <a:ext cx="6519299" cy="4112637"/>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lstStyle/>
          <a:p>
            <a:endParaRPr lang="en-GB"/>
          </a:p>
        </p:txBody>
      </p:sp>
      <p:sp>
        <p:nvSpPr>
          <p:cNvPr id="8" name="Line 7"/>
          <p:cNvSpPr>
            <a:spLocks noChangeShapeType="1"/>
          </p:cNvSpPr>
          <p:nvPr/>
        </p:nvSpPr>
        <p:spPr bwMode="auto">
          <a:xfrm>
            <a:off x="679048" y="1430819"/>
            <a:ext cx="0" cy="44443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9" name="Oval 8"/>
          <p:cNvSpPr>
            <a:spLocks noChangeArrowheads="1"/>
          </p:cNvSpPr>
          <p:nvPr/>
        </p:nvSpPr>
        <p:spPr bwMode="auto">
          <a:xfrm>
            <a:off x="767955" y="5581931"/>
            <a:ext cx="228600" cy="2349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endParaRPr lang="fr-FR" altLang="en-US"/>
          </a:p>
        </p:txBody>
      </p:sp>
      <p:sp>
        <p:nvSpPr>
          <p:cNvPr id="10" name="Oval 9"/>
          <p:cNvSpPr>
            <a:spLocks noChangeArrowheads="1"/>
          </p:cNvSpPr>
          <p:nvPr/>
        </p:nvSpPr>
        <p:spPr bwMode="auto">
          <a:xfrm>
            <a:off x="1942081" y="4883620"/>
            <a:ext cx="228600" cy="23653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endParaRPr lang="fr-FR" altLang="en-US"/>
          </a:p>
        </p:txBody>
      </p:sp>
      <p:sp>
        <p:nvSpPr>
          <p:cNvPr id="11" name="Oval 10"/>
          <p:cNvSpPr>
            <a:spLocks noChangeArrowheads="1"/>
          </p:cNvSpPr>
          <p:nvPr/>
        </p:nvSpPr>
        <p:spPr bwMode="auto">
          <a:xfrm>
            <a:off x="4168302" y="3475077"/>
            <a:ext cx="228600" cy="2349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endParaRPr lang="fr-FR" altLang="en-US"/>
          </a:p>
        </p:txBody>
      </p:sp>
      <p:sp>
        <p:nvSpPr>
          <p:cNvPr id="13" name="Text Box 12"/>
          <p:cNvSpPr txBox="1">
            <a:spLocks noChangeArrowheads="1"/>
          </p:cNvSpPr>
          <p:nvPr/>
        </p:nvSpPr>
        <p:spPr bwMode="auto">
          <a:xfrm>
            <a:off x="2132974" y="5075789"/>
            <a:ext cx="32353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sz="1200" b="1" dirty="0">
                <a:ea typeface="Verdana" panose="020B0604030504040204" pitchFamily="34" charset="0"/>
                <a:cs typeface="Verdana" panose="020B0604030504040204" pitchFamily="34" charset="0"/>
              </a:rPr>
              <a:t>Tunis</a:t>
            </a:r>
          </a:p>
          <a:p>
            <a:r>
              <a:rPr lang="en-US" sz="1200" dirty="0">
                <a:ea typeface="Verdana" panose="020B0604030504040204" pitchFamily="34" charset="0"/>
                <a:cs typeface="Verdana" panose="020B0604030504040204" pitchFamily="34" charset="0"/>
              </a:rPr>
              <a:t>Inaugural Meeting</a:t>
            </a:r>
          </a:p>
          <a:p>
            <a:r>
              <a:rPr lang="en-US" sz="1200" dirty="0">
                <a:ea typeface="Verdana" panose="020B0604030504040204" pitchFamily="34" charset="0"/>
                <a:cs typeface="Verdana" panose="020B0604030504040204" pitchFamily="34" charset="0"/>
              </a:rPr>
              <a:t>Transitional Bureau Working Groups</a:t>
            </a:r>
          </a:p>
        </p:txBody>
      </p:sp>
      <p:sp>
        <p:nvSpPr>
          <p:cNvPr id="14" name="Text Box 13"/>
          <p:cNvSpPr txBox="1">
            <a:spLocks noChangeArrowheads="1"/>
          </p:cNvSpPr>
          <p:nvPr/>
        </p:nvSpPr>
        <p:spPr bwMode="auto">
          <a:xfrm>
            <a:off x="4360650" y="3613722"/>
            <a:ext cx="28377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sz="1200" b="1" dirty="0"/>
              <a:t>Nairobi</a:t>
            </a:r>
          </a:p>
          <a:p>
            <a:r>
              <a:rPr lang="en-US" sz="1200" dirty="0"/>
              <a:t>First Meeting</a:t>
            </a:r>
          </a:p>
          <a:p>
            <a:r>
              <a:rPr lang="en-US" sz="1200" dirty="0"/>
              <a:t>Endorsement by Member States</a:t>
            </a:r>
          </a:p>
          <a:p>
            <a:r>
              <a:rPr lang="en-US" sz="1200" dirty="0"/>
              <a:t>5 Working Groups</a:t>
            </a:r>
          </a:p>
        </p:txBody>
      </p:sp>
      <p:sp>
        <p:nvSpPr>
          <p:cNvPr id="15" name="Text Box 14"/>
          <p:cNvSpPr txBox="1">
            <a:spLocks noChangeArrowheads="1"/>
          </p:cNvSpPr>
          <p:nvPr/>
        </p:nvSpPr>
        <p:spPr bwMode="auto">
          <a:xfrm>
            <a:off x="5649627" y="2786992"/>
            <a:ext cx="30437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sz="1200" b="1" dirty="0"/>
              <a:t>Addis</a:t>
            </a:r>
          </a:p>
          <a:p>
            <a:r>
              <a:rPr lang="en-US" sz="1200" dirty="0"/>
              <a:t>2nd Meeting</a:t>
            </a:r>
          </a:p>
          <a:p>
            <a:r>
              <a:rPr lang="en-US" sz="1200" dirty="0"/>
              <a:t>HLF.4</a:t>
            </a:r>
          </a:p>
          <a:p>
            <a:r>
              <a:rPr lang="en-US" sz="1200" dirty="0"/>
              <a:t>African Action Plan</a:t>
            </a:r>
          </a:p>
        </p:txBody>
      </p:sp>
      <p:sp>
        <p:nvSpPr>
          <p:cNvPr id="16" name="Oval 15"/>
          <p:cNvSpPr>
            <a:spLocks noChangeArrowheads="1"/>
          </p:cNvSpPr>
          <p:nvPr/>
        </p:nvSpPr>
        <p:spPr bwMode="auto">
          <a:xfrm>
            <a:off x="3077793" y="4151728"/>
            <a:ext cx="228600" cy="23653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endParaRPr lang="fr-FR" altLang="en-US"/>
          </a:p>
        </p:txBody>
      </p:sp>
      <p:sp>
        <p:nvSpPr>
          <p:cNvPr id="17" name="Text Box 16"/>
          <p:cNvSpPr txBox="1">
            <a:spLocks noChangeArrowheads="1"/>
          </p:cNvSpPr>
          <p:nvPr/>
        </p:nvSpPr>
        <p:spPr bwMode="auto">
          <a:xfrm>
            <a:off x="3306393" y="4154418"/>
            <a:ext cx="34167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en-US" sz="1200" b="1" dirty="0">
              <a:ea typeface="Verdana" panose="020B0604030504040204" pitchFamily="34" charset="0"/>
              <a:cs typeface="Verdana" panose="020B0604030504040204" pitchFamily="34" charset="0"/>
            </a:endParaRPr>
          </a:p>
          <a:p>
            <a:r>
              <a:rPr lang="en-US" sz="1200" b="1" dirty="0">
                <a:ea typeface="Verdana" panose="020B0604030504040204" pitchFamily="34" charset="0"/>
                <a:cs typeface="Verdana" panose="020B0604030504040204" pitchFamily="34" charset="0"/>
              </a:rPr>
              <a:t>New York</a:t>
            </a:r>
          </a:p>
          <a:p>
            <a:r>
              <a:rPr lang="en-US" sz="1200" dirty="0">
                <a:ea typeface="Verdana" panose="020B0604030504040204" pitchFamily="34" charset="0"/>
                <a:cs typeface="Verdana" panose="020B0604030504040204" pitchFamily="34" charset="0"/>
              </a:rPr>
              <a:t>Formal endorsement by the UNCE</a:t>
            </a:r>
          </a:p>
          <a:p>
            <a:endParaRPr lang="en-US" sz="1200" b="1" dirty="0">
              <a:ea typeface="Verdana" panose="020B0604030504040204" pitchFamily="34" charset="0"/>
              <a:cs typeface="Verdana" panose="020B0604030504040204" pitchFamily="34" charset="0"/>
            </a:endParaRPr>
          </a:p>
        </p:txBody>
      </p:sp>
      <p:sp>
        <p:nvSpPr>
          <p:cNvPr id="22" name="Line 21"/>
          <p:cNvSpPr>
            <a:spLocks noChangeShapeType="1"/>
          </p:cNvSpPr>
          <p:nvPr/>
        </p:nvSpPr>
        <p:spPr bwMode="auto">
          <a:xfrm flipV="1">
            <a:off x="7036986" y="1430818"/>
            <a:ext cx="792162" cy="457200"/>
          </a:xfrm>
          <a:prstGeom prst="line">
            <a:avLst/>
          </a:prstGeom>
          <a:noFill/>
          <a:ln w="25400">
            <a:solidFill>
              <a:srgbClr val="FF99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6" name="Oval 25"/>
          <p:cNvSpPr>
            <a:spLocks noChangeArrowheads="1"/>
          </p:cNvSpPr>
          <p:nvPr/>
        </p:nvSpPr>
        <p:spPr bwMode="auto">
          <a:xfrm>
            <a:off x="5332736" y="2757957"/>
            <a:ext cx="228600" cy="2349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endParaRPr lang="fr-FR" altLang="en-US"/>
          </a:p>
        </p:txBody>
      </p:sp>
      <p:sp>
        <p:nvSpPr>
          <p:cNvPr id="27" name="Content Placeholder 1"/>
          <p:cNvSpPr txBox="1">
            <a:spLocks/>
          </p:cNvSpPr>
          <p:nvPr/>
        </p:nvSpPr>
        <p:spPr>
          <a:xfrm>
            <a:off x="524868" y="5325253"/>
            <a:ext cx="1062127" cy="3741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0" indent="0">
              <a:buNone/>
            </a:pPr>
            <a:r>
              <a:rPr lang="en-US" sz="1800" b="1" dirty="0"/>
              <a:t>2011</a:t>
            </a:r>
          </a:p>
        </p:txBody>
      </p:sp>
      <p:sp>
        <p:nvSpPr>
          <p:cNvPr id="28" name="Text Box 12"/>
          <p:cNvSpPr txBox="1">
            <a:spLocks noChangeArrowheads="1"/>
          </p:cNvSpPr>
          <p:nvPr/>
        </p:nvSpPr>
        <p:spPr bwMode="auto">
          <a:xfrm>
            <a:off x="986712" y="5628584"/>
            <a:ext cx="2165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sz="1200" b="1" dirty="0">
                <a:ea typeface="Verdana" panose="020B0604030504040204" pitchFamily="34" charset="0"/>
                <a:cs typeface="Verdana" panose="020B0604030504040204" pitchFamily="34" charset="0"/>
              </a:rPr>
              <a:t>Addis</a:t>
            </a:r>
          </a:p>
          <a:p>
            <a:r>
              <a:rPr lang="en-US" sz="1200" dirty="0">
                <a:ea typeface="Verdana" panose="020B0604030504040204" pitchFamily="34" charset="0"/>
                <a:cs typeface="Verdana" panose="020B0604030504040204" pitchFamily="34" charset="0"/>
              </a:rPr>
              <a:t>Preparatory Meeting</a:t>
            </a:r>
          </a:p>
          <a:p>
            <a:endParaRPr lang="en-US" altLang="en-US" sz="1200" b="1" dirty="0">
              <a:ea typeface="Verdana" panose="020B0604030504040204" pitchFamily="34" charset="0"/>
              <a:cs typeface="Verdana" panose="020B0604030504040204" pitchFamily="34" charset="0"/>
            </a:endParaRPr>
          </a:p>
        </p:txBody>
      </p:sp>
      <p:sp>
        <p:nvSpPr>
          <p:cNvPr id="29" name="Oval 28"/>
          <p:cNvSpPr>
            <a:spLocks noChangeArrowheads="1"/>
          </p:cNvSpPr>
          <p:nvPr/>
        </p:nvSpPr>
        <p:spPr bwMode="auto">
          <a:xfrm>
            <a:off x="6185445" y="2171760"/>
            <a:ext cx="228600" cy="234950"/>
          </a:xfrm>
          <a:prstGeom prst="ellipse">
            <a:avLst/>
          </a:prstGeom>
          <a:gradFill>
            <a:gsLst>
              <a:gs pos="0">
                <a:srgbClr val="FFFF00"/>
              </a:gs>
              <a:gs pos="100000">
                <a:schemeClr val="accent2">
                  <a:shade val="48000"/>
                  <a:satMod val="180000"/>
                  <a:lumMod val="94000"/>
                </a:schemeClr>
              </a:gs>
              <a:gs pos="100000">
                <a:schemeClr val="accent2">
                  <a:shade val="48000"/>
                  <a:satMod val="180000"/>
                  <a:lumMod val="94000"/>
                </a:schemeClr>
              </a:gs>
            </a:gsLst>
          </a:gradFill>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endParaRPr lang="fr-FR" altLang="en-US"/>
          </a:p>
        </p:txBody>
      </p:sp>
      <p:sp>
        <p:nvSpPr>
          <p:cNvPr id="30" name="Content Placeholder 1"/>
          <p:cNvSpPr txBox="1">
            <a:spLocks/>
          </p:cNvSpPr>
          <p:nvPr/>
        </p:nvSpPr>
        <p:spPr>
          <a:xfrm>
            <a:off x="5392387" y="1874899"/>
            <a:ext cx="946702" cy="6139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r>
              <a:rPr lang="en-US" sz="1800" b="1" dirty="0"/>
              <a:t>2017</a:t>
            </a:r>
          </a:p>
        </p:txBody>
      </p:sp>
      <p:sp>
        <p:nvSpPr>
          <p:cNvPr id="31" name="Text Box 16"/>
          <p:cNvSpPr txBox="1">
            <a:spLocks noChangeArrowheads="1"/>
          </p:cNvSpPr>
          <p:nvPr/>
        </p:nvSpPr>
        <p:spPr bwMode="auto">
          <a:xfrm>
            <a:off x="6381587" y="2259839"/>
            <a:ext cx="17484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1200" b="1" dirty="0">
                <a:ea typeface="Verdana" panose="020B0604030504040204" pitchFamily="34" charset="0"/>
                <a:cs typeface="Verdana" panose="020B0604030504040204" pitchFamily="34" charset="0"/>
              </a:rPr>
              <a:t>African Action Plan</a:t>
            </a:r>
          </a:p>
          <a:p>
            <a:r>
              <a:rPr lang="en-US" altLang="en-US" sz="1200" dirty="0">
                <a:ea typeface="Verdana" panose="020B0604030504040204" pitchFamily="34" charset="0"/>
                <a:cs typeface="Verdana" panose="020B0604030504040204" pitchFamily="34" charset="0"/>
              </a:rPr>
              <a:t>Implementation activities</a:t>
            </a:r>
          </a:p>
          <a:p>
            <a:endParaRPr lang="en-US" altLang="en-US" sz="1200" b="1" dirty="0">
              <a:ea typeface="Verdana" panose="020B0604030504040204" pitchFamily="34" charset="0"/>
              <a:cs typeface="Verdana" panose="020B0604030504040204" pitchFamily="34" charset="0"/>
            </a:endParaRPr>
          </a:p>
          <a:p>
            <a:endParaRPr lang="en-US" altLang="en-US" sz="1200" b="1" dirty="0">
              <a:ea typeface="Verdana" panose="020B0604030504040204" pitchFamily="34" charset="0"/>
              <a:cs typeface="Verdana" panose="020B0604030504040204" pitchFamily="34" charset="0"/>
            </a:endParaRPr>
          </a:p>
        </p:txBody>
      </p:sp>
      <p:sp>
        <p:nvSpPr>
          <p:cNvPr id="32" name="Content Placeholder 1">
            <a:extLst>
              <a:ext uri="{FF2B5EF4-FFF2-40B4-BE49-F238E27FC236}">
                <a16:creationId xmlns="" xmlns:a16="http://schemas.microsoft.com/office/drawing/2014/main" id="{68866718-7C5A-4470-9F09-5501C0EDDBF6}"/>
              </a:ext>
            </a:extLst>
          </p:cNvPr>
          <p:cNvSpPr txBox="1">
            <a:spLocks/>
          </p:cNvSpPr>
          <p:nvPr/>
        </p:nvSpPr>
        <p:spPr>
          <a:xfrm>
            <a:off x="4405511" y="2477660"/>
            <a:ext cx="946702" cy="6139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r>
              <a:rPr lang="en-US" sz="1800" b="1" dirty="0"/>
              <a:t>2016</a:t>
            </a:r>
          </a:p>
        </p:txBody>
      </p:sp>
      <p:sp>
        <p:nvSpPr>
          <p:cNvPr id="33" name="Content Placeholder 1">
            <a:extLst>
              <a:ext uri="{FF2B5EF4-FFF2-40B4-BE49-F238E27FC236}">
                <a16:creationId xmlns="" xmlns:a16="http://schemas.microsoft.com/office/drawing/2014/main" id="{F44D0139-7DA8-45C7-A582-D5E1808EBC08}"/>
              </a:ext>
            </a:extLst>
          </p:cNvPr>
          <p:cNvSpPr txBox="1">
            <a:spLocks/>
          </p:cNvSpPr>
          <p:nvPr/>
        </p:nvSpPr>
        <p:spPr>
          <a:xfrm>
            <a:off x="3132267" y="3219399"/>
            <a:ext cx="946702" cy="6139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r>
              <a:rPr lang="en-US" sz="1800" b="1" dirty="0"/>
              <a:t>2015</a:t>
            </a:r>
          </a:p>
        </p:txBody>
      </p:sp>
      <p:sp>
        <p:nvSpPr>
          <p:cNvPr id="34" name="Content Placeholder 1">
            <a:extLst>
              <a:ext uri="{FF2B5EF4-FFF2-40B4-BE49-F238E27FC236}">
                <a16:creationId xmlns="" xmlns:a16="http://schemas.microsoft.com/office/drawing/2014/main" id="{C9A2EEBF-6831-4C7E-A378-C536DFB4BDDE}"/>
              </a:ext>
            </a:extLst>
          </p:cNvPr>
          <p:cNvSpPr txBox="1">
            <a:spLocks/>
          </p:cNvSpPr>
          <p:nvPr/>
        </p:nvSpPr>
        <p:spPr>
          <a:xfrm>
            <a:off x="2205510" y="3843801"/>
            <a:ext cx="946702" cy="6139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r>
              <a:rPr lang="en-US" sz="1800" b="1" dirty="0"/>
              <a:t>2015</a:t>
            </a:r>
          </a:p>
        </p:txBody>
      </p:sp>
      <p:sp>
        <p:nvSpPr>
          <p:cNvPr id="7" name="Content Placeholder 6">
            <a:extLst>
              <a:ext uri="{FF2B5EF4-FFF2-40B4-BE49-F238E27FC236}">
                <a16:creationId xmlns="" xmlns:a16="http://schemas.microsoft.com/office/drawing/2014/main" id="{6C504A3D-6048-4C9B-A162-3227E951DD2C}"/>
              </a:ext>
            </a:extLst>
          </p:cNvPr>
          <p:cNvSpPr>
            <a:spLocks noGrp="1"/>
          </p:cNvSpPr>
          <p:nvPr>
            <p:ph idx="1"/>
          </p:nvPr>
        </p:nvSpPr>
        <p:spPr>
          <a:xfrm>
            <a:off x="560488" y="1447325"/>
            <a:ext cx="1484735" cy="2262702"/>
          </a:xfrm>
        </p:spPr>
        <p:txBody>
          <a:bodyPr/>
          <a:lstStyle/>
          <a:p>
            <a:endParaRPr lang="en-GB" dirty="0"/>
          </a:p>
        </p:txBody>
      </p:sp>
      <p:sp>
        <p:nvSpPr>
          <p:cNvPr id="35" name="Content Placeholder 1">
            <a:extLst>
              <a:ext uri="{FF2B5EF4-FFF2-40B4-BE49-F238E27FC236}">
                <a16:creationId xmlns="" xmlns:a16="http://schemas.microsoft.com/office/drawing/2014/main" id="{43B4D5D2-4CC0-4571-86EC-F2A65E7FA7F6}"/>
              </a:ext>
            </a:extLst>
          </p:cNvPr>
          <p:cNvSpPr txBox="1">
            <a:spLocks/>
          </p:cNvSpPr>
          <p:nvPr/>
        </p:nvSpPr>
        <p:spPr>
          <a:xfrm>
            <a:off x="1049945" y="4506241"/>
            <a:ext cx="946702" cy="6139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r>
              <a:rPr lang="en-US" sz="1800" b="1" dirty="0"/>
              <a:t>2014</a:t>
            </a:r>
          </a:p>
        </p:txBody>
      </p:sp>
      <p:sp>
        <p:nvSpPr>
          <p:cNvPr id="36" name="Content Placeholder 1">
            <a:extLst>
              <a:ext uri="{FF2B5EF4-FFF2-40B4-BE49-F238E27FC236}">
                <a16:creationId xmlns="" xmlns:a16="http://schemas.microsoft.com/office/drawing/2014/main" id="{E53BDD95-DD9E-4B42-ABAD-ABF480542CEF}"/>
              </a:ext>
            </a:extLst>
          </p:cNvPr>
          <p:cNvSpPr txBox="1">
            <a:spLocks/>
          </p:cNvSpPr>
          <p:nvPr/>
        </p:nvSpPr>
        <p:spPr>
          <a:xfrm>
            <a:off x="6272893" y="1406949"/>
            <a:ext cx="946702" cy="6139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r>
              <a:rPr lang="en-US" sz="1800" b="1" dirty="0"/>
              <a:t>2018</a:t>
            </a:r>
          </a:p>
        </p:txBody>
      </p:sp>
      <p:sp>
        <p:nvSpPr>
          <p:cNvPr id="37" name="Oval 36">
            <a:extLst>
              <a:ext uri="{FF2B5EF4-FFF2-40B4-BE49-F238E27FC236}">
                <a16:creationId xmlns="" xmlns:a16="http://schemas.microsoft.com/office/drawing/2014/main" id="{B21B62D8-67D2-4062-9124-EA289F51B13C}"/>
              </a:ext>
            </a:extLst>
          </p:cNvPr>
          <p:cNvSpPr>
            <a:spLocks noChangeArrowheads="1"/>
          </p:cNvSpPr>
          <p:nvPr/>
        </p:nvSpPr>
        <p:spPr bwMode="auto">
          <a:xfrm>
            <a:off x="7084062" y="1626046"/>
            <a:ext cx="228600" cy="2349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endParaRPr lang="fr-FR" altLang="en-US"/>
          </a:p>
        </p:txBody>
      </p:sp>
      <p:sp>
        <p:nvSpPr>
          <p:cNvPr id="38" name="Text Box 13">
            <a:extLst>
              <a:ext uri="{FF2B5EF4-FFF2-40B4-BE49-F238E27FC236}">
                <a16:creationId xmlns="" xmlns:a16="http://schemas.microsoft.com/office/drawing/2014/main" id="{7E691B26-531F-4ACA-86C7-BAE86E5E2052}"/>
              </a:ext>
            </a:extLst>
          </p:cNvPr>
          <p:cNvSpPr txBox="1">
            <a:spLocks noChangeArrowheads="1"/>
          </p:cNvSpPr>
          <p:nvPr/>
        </p:nvSpPr>
        <p:spPr bwMode="auto">
          <a:xfrm>
            <a:off x="7433067" y="1632695"/>
            <a:ext cx="28377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sz="1200" b="1" dirty="0"/>
              <a:t>Addis Ababa</a:t>
            </a:r>
          </a:p>
          <a:p>
            <a:r>
              <a:rPr lang="en-US" sz="1200" dirty="0"/>
              <a:t>Review of Management and Governance</a:t>
            </a:r>
          </a:p>
        </p:txBody>
      </p:sp>
    </p:spTree>
    <p:extLst>
      <p:ext uri="{BB962C8B-B14F-4D97-AF65-F5344CB8AC3E}">
        <p14:creationId xmlns:p14="http://schemas.microsoft.com/office/powerpoint/2010/main" val="10348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3477" y="1480954"/>
            <a:ext cx="3637384" cy="4636511"/>
          </a:xfrm>
        </p:spPr>
        <p:txBody>
          <a:bodyPr>
            <a:normAutofit fontScale="85000" lnSpcReduction="10000"/>
          </a:bodyPr>
          <a:lstStyle/>
          <a:p>
            <a:r>
              <a:rPr lang="en-US" dirty="0"/>
              <a:t>Executive Board</a:t>
            </a:r>
          </a:p>
          <a:p>
            <a:r>
              <a:rPr lang="en-US" dirty="0"/>
              <a:t>Chair: Ethiopia</a:t>
            </a:r>
          </a:p>
          <a:p>
            <a:r>
              <a:rPr lang="en-US" dirty="0"/>
              <a:t>1st Vice-Chair: Burkina Faso </a:t>
            </a:r>
          </a:p>
          <a:p>
            <a:r>
              <a:rPr lang="en-US" dirty="0"/>
              <a:t>2nd Vice-Chair:  South Africa</a:t>
            </a:r>
          </a:p>
          <a:p>
            <a:r>
              <a:rPr lang="en-US" dirty="0"/>
              <a:t>1st Rapporteur: Morocco</a:t>
            </a:r>
          </a:p>
          <a:p>
            <a:r>
              <a:rPr lang="en-US" dirty="0"/>
              <a:t>2nd Rapporteur: Cameroon</a:t>
            </a:r>
          </a:p>
          <a:p>
            <a:r>
              <a:rPr lang="en-US" dirty="0"/>
              <a:t>Secretariat: Economic Commission for Africa</a:t>
            </a:r>
          </a:p>
          <a:p>
            <a:endParaRPr lang="en-GB" dirty="0"/>
          </a:p>
        </p:txBody>
      </p:sp>
      <p:sp>
        <p:nvSpPr>
          <p:cNvPr id="3" name="Title 2"/>
          <p:cNvSpPr>
            <a:spLocks noGrp="1"/>
          </p:cNvSpPr>
          <p:nvPr>
            <p:ph type="title"/>
          </p:nvPr>
        </p:nvSpPr>
        <p:spPr>
          <a:xfrm>
            <a:off x="933450" y="20302"/>
            <a:ext cx="11258550" cy="1325563"/>
          </a:xfrm>
        </p:spPr>
        <p:txBody>
          <a:bodyPr>
            <a:normAutofit fontScale="90000"/>
          </a:bodyPr>
          <a:lstStyle/>
          <a:p>
            <a:r>
              <a:rPr lang="en-GB" dirty="0"/>
              <a:t>Governance &amp; Administrative Arrangement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619" b="7389"/>
          <a:stretch/>
        </p:blipFill>
        <p:spPr>
          <a:xfrm>
            <a:off x="4340180" y="1480954"/>
            <a:ext cx="7735909" cy="463651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108205" y="3851418"/>
            <a:ext cx="827471" cy="307777"/>
          </a:xfrm>
          <a:prstGeom prst="rect">
            <a:avLst/>
          </a:prstGeom>
          <a:noFill/>
        </p:spPr>
        <p:txBody>
          <a:bodyPr wrap="none" rtlCol="0">
            <a:spAutoFit/>
          </a:bodyPr>
          <a:lstStyle/>
          <a:p>
            <a:r>
              <a:rPr lang="en-US" sz="1400" b="1" dirty="0">
                <a:solidFill>
                  <a:srgbClr val="FFFF00"/>
                </a:solidFill>
                <a:effectLst>
                  <a:outerShdw blurRad="38100" dist="38100" dir="2700000" algn="tl">
                    <a:srgbClr val="000000">
                      <a:alpha val="43137"/>
                    </a:srgbClr>
                  </a:outerShdw>
                </a:effectLst>
              </a:rPr>
              <a:t>Burkina</a:t>
            </a:r>
            <a:endParaRPr lang="en-GB" sz="1400" b="1" dirty="0">
              <a:solidFill>
                <a:srgbClr val="FFFF00"/>
              </a:solidFill>
              <a:effectLst>
                <a:outerShdw blurRad="38100" dist="38100" dir="2700000" algn="tl">
                  <a:srgbClr val="000000">
                    <a:alpha val="43137"/>
                  </a:srgbClr>
                </a:outerShdw>
              </a:effectLst>
            </a:endParaRPr>
          </a:p>
        </p:txBody>
      </p:sp>
      <p:pic>
        <p:nvPicPr>
          <p:cNvPr id="7" name="Picture 6"/>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711" t="33167" r="72672" b="34166"/>
          <a:stretch/>
        </p:blipFill>
        <p:spPr>
          <a:xfrm>
            <a:off x="7834979" y="3934555"/>
            <a:ext cx="132259" cy="119547"/>
          </a:xfrm>
          <a:prstGeom prst="rect">
            <a:avLst/>
          </a:prstGeom>
          <a:solidFill>
            <a:srgbClr val="FF0000"/>
          </a:solidFill>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711" t="33167" r="72672" b="34166"/>
          <a:stretch/>
        </p:blipFill>
        <p:spPr>
          <a:xfrm>
            <a:off x="7834978" y="3526926"/>
            <a:ext cx="132259" cy="119547"/>
          </a:xfrm>
          <a:prstGeom prst="rect">
            <a:avLst/>
          </a:prstGeom>
          <a:solidFill>
            <a:srgbClr val="FF0000"/>
          </a:solidFill>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711" t="33167" r="72672" b="34166"/>
          <a:stretch/>
        </p:blipFill>
        <p:spPr>
          <a:xfrm>
            <a:off x="8730382" y="3994328"/>
            <a:ext cx="132259" cy="119547"/>
          </a:xfrm>
          <a:prstGeom prst="rect">
            <a:avLst/>
          </a:prstGeom>
          <a:solidFill>
            <a:srgbClr val="FF0000"/>
          </a:solidFill>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711" t="33167" r="72672" b="34166"/>
          <a:stretch/>
        </p:blipFill>
        <p:spPr>
          <a:xfrm>
            <a:off x="8457669" y="4764879"/>
            <a:ext cx="132259" cy="119547"/>
          </a:xfrm>
          <a:prstGeom prst="rect">
            <a:avLst/>
          </a:prstGeom>
          <a:solidFill>
            <a:srgbClr val="FF0000"/>
          </a:solidFill>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711" t="33167" r="72672" b="34166"/>
          <a:stretch/>
        </p:blipFill>
        <p:spPr>
          <a:xfrm>
            <a:off x="8282680" y="3921200"/>
            <a:ext cx="132259" cy="119547"/>
          </a:xfrm>
          <a:prstGeom prst="rect">
            <a:avLst/>
          </a:prstGeom>
          <a:solidFill>
            <a:srgbClr val="FF0000"/>
          </a:solidFill>
          <a:ln>
            <a:noFill/>
          </a:ln>
          <a:effectLst>
            <a:outerShdw blurRad="292100" dist="139700" dir="2700000" algn="tl" rotWithShape="0">
              <a:srgbClr val="333333">
                <a:alpha val="65000"/>
              </a:srgbClr>
            </a:outerShdw>
          </a:effectLst>
        </p:spPr>
      </p:pic>
      <p:sp>
        <p:nvSpPr>
          <p:cNvPr id="12" name="TextBox 11"/>
          <p:cNvSpPr txBox="1"/>
          <p:nvPr/>
        </p:nvSpPr>
        <p:spPr>
          <a:xfrm>
            <a:off x="6876358" y="3421556"/>
            <a:ext cx="981359" cy="307777"/>
          </a:xfrm>
          <a:prstGeom prst="rect">
            <a:avLst/>
          </a:prstGeom>
          <a:noFill/>
        </p:spPr>
        <p:txBody>
          <a:bodyPr wrap="none" rtlCol="0">
            <a:spAutoFit/>
          </a:bodyPr>
          <a:lstStyle/>
          <a:p>
            <a:r>
              <a:rPr lang="en-US" sz="1400" b="1" dirty="0">
                <a:solidFill>
                  <a:srgbClr val="FFFF00"/>
                </a:solidFill>
                <a:effectLst>
                  <a:outerShdw blurRad="38100" dist="38100" dir="2700000" algn="tl">
                    <a:srgbClr val="000000">
                      <a:alpha val="43137"/>
                    </a:srgbClr>
                  </a:outerShdw>
                </a:effectLst>
              </a:rPr>
              <a:t>Morocco</a:t>
            </a:r>
            <a:endParaRPr lang="en-GB" sz="1400" b="1" dirty="0">
              <a:solidFill>
                <a:srgbClr val="FFFF00"/>
              </a:solidFill>
              <a:effectLst>
                <a:outerShdw blurRad="38100" dist="38100" dir="2700000" algn="tl">
                  <a:srgbClr val="000000">
                    <a:alpha val="43137"/>
                  </a:srgbClr>
                </a:outerShdw>
              </a:effectLst>
            </a:endParaRPr>
          </a:p>
        </p:txBody>
      </p:sp>
      <p:sp>
        <p:nvSpPr>
          <p:cNvPr id="13" name="TextBox 12"/>
          <p:cNvSpPr txBox="1"/>
          <p:nvPr/>
        </p:nvSpPr>
        <p:spPr>
          <a:xfrm>
            <a:off x="8518587" y="4691494"/>
            <a:ext cx="845103" cy="307777"/>
          </a:xfrm>
          <a:prstGeom prst="rect">
            <a:avLst/>
          </a:prstGeom>
          <a:noFill/>
        </p:spPr>
        <p:txBody>
          <a:bodyPr wrap="none" rtlCol="0">
            <a:spAutoFit/>
          </a:bodyPr>
          <a:lstStyle/>
          <a:p>
            <a:r>
              <a:rPr lang="en-US" sz="1400" b="1" dirty="0" err="1">
                <a:solidFill>
                  <a:srgbClr val="FFFF00"/>
                </a:solidFill>
                <a:effectLst>
                  <a:outerShdw blurRad="38100" dist="38100" dir="2700000" algn="tl">
                    <a:srgbClr val="000000">
                      <a:alpha val="43137"/>
                    </a:srgbClr>
                  </a:outerShdw>
                </a:effectLst>
              </a:rPr>
              <a:t>S.Africa</a:t>
            </a:r>
            <a:endParaRPr lang="en-GB" sz="1400" b="1" dirty="0">
              <a:solidFill>
                <a:srgbClr val="FFFF00"/>
              </a:solidFill>
              <a:effectLst>
                <a:outerShdw blurRad="38100" dist="38100" dir="2700000" algn="tl">
                  <a:srgbClr val="000000">
                    <a:alpha val="43137"/>
                  </a:srgbClr>
                </a:outerShdw>
              </a:effectLst>
            </a:endParaRPr>
          </a:p>
        </p:txBody>
      </p:sp>
      <p:sp>
        <p:nvSpPr>
          <p:cNvPr id="14" name="TextBox 13"/>
          <p:cNvSpPr txBox="1"/>
          <p:nvPr/>
        </p:nvSpPr>
        <p:spPr>
          <a:xfrm>
            <a:off x="8820245" y="3911191"/>
            <a:ext cx="878767" cy="307777"/>
          </a:xfrm>
          <a:prstGeom prst="rect">
            <a:avLst/>
          </a:prstGeom>
          <a:noFill/>
        </p:spPr>
        <p:txBody>
          <a:bodyPr wrap="none" rtlCol="0">
            <a:spAutoFit/>
          </a:bodyPr>
          <a:lstStyle/>
          <a:p>
            <a:r>
              <a:rPr lang="en-US" sz="1400" b="1" dirty="0">
                <a:solidFill>
                  <a:srgbClr val="FFFF00"/>
                </a:solidFill>
                <a:effectLst>
                  <a:outerShdw blurRad="38100" dist="38100" dir="2700000" algn="tl">
                    <a:srgbClr val="000000">
                      <a:alpha val="43137"/>
                    </a:srgbClr>
                  </a:outerShdw>
                </a:effectLst>
              </a:rPr>
              <a:t>Ethiopia</a:t>
            </a:r>
            <a:endParaRPr lang="en-GB" sz="1400" b="1" dirty="0">
              <a:solidFill>
                <a:srgbClr val="FFFF00"/>
              </a:solidFill>
              <a:effectLst>
                <a:outerShdw blurRad="38100" dist="38100" dir="2700000" algn="tl">
                  <a:srgbClr val="000000">
                    <a:alpha val="43137"/>
                  </a:srgbClr>
                </a:outerShdw>
              </a:effectLst>
            </a:endParaRPr>
          </a:p>
        </p:txBody>
      </p:sp>
      <p:sp>
        <p:nvSpPr>
          <p:cNvPr id="15" name="TextBox 14"/>
          <p:cNvSpPr txBox="1"/>
          <p:nvPr/>
        </p:nvSpPr>
        <p:spPr>
          <a:xfrm>
            <a:off x="8197552" y="3648735"/>
            <a:ext cx="1122423" cy="307777"/>
          </a:xfrm>
          <a:prstGeom prst="rect">
            <a:avLst/>
          </a:prstGeom>
          <a:noFill/>
        </p:spPr>
        <p:txBody>
          <a:bodyPr wrap="none" rtlCol="0">
            <a:spAutoFit/>
          </a:bodyPr>
          <a:lstStyle/>
          <a:p>
            <a:r>
              <a:rPr lang="en-US" sz="1400" b="1" dirty="0">
                <a:solidFill>
                  <a:srgbClr val="FFFF00"/>
                </a:solidFill>
                <a:effectLst>
                  <a:outerShdw blurRad="38100" dist="38100" dir="2700000" algn="tl">
                    <a:srgbClr val="000000">
                      <a:alpha val="43137"/>
                    </a:srgbClr>
                  </a:outerShdw>
                </a:effectLst>
              </a:rPr>
              <a:t>Cameroon</a:t>
            </a:r>
            <a:endParaRPr lang="en-GB" sz="1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867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4545" y="1477894"/>
            <a:ext cx="3036855" cy="4795534"/>
          </a:xfrm>
        </p:spPr>
        <p:txBody>
          <a:bodyPr>
            <a:noAutofit/>
          </a:bodyPr>
          <a:lstStyle/>
          <a:p>
            <a:pPr>
              <a:lnSpc>
                <a:spcPct val="120000"/>
              </a:lnSpc>
            </a:pPr>
            <a:r>
              <a:rPr lang="en-GB" sz="1600" b="1" dirty="0" err="1"/>
              <a:t>UN-GGIM:Africa</a:t>
            </a:r>
            <a:r>
              <a:rPr lang="en-GB" sz="1600" b="1" dirty="0"/>
              <a:t> Pillars</a:t>
            </a:r>
          </a:p>
          <a:p>
            <a:pPr>
              <a:lnSpc>
                <a:spcPct val="120000"/>
              </a:lnSpc>
            </a:pPr>
            <a:r>
              <a:rPr lang="en-GB" sz="1600" dirty="0"/>
              <a:t>SDI : Frameworks with related policies &amp; structures</a:t>
            </a:r>
          </a:p>
          <a:p>
            <a:pPr>
              <a:lnSpc>
                <a:spcPct val="120000"/>
              </a:lnSpc>
            </a:pPr>
            <a:r>
              <a:rPr lang="en-GB" sz="1600" dirty="0"/>
              <a:t>FDS : Fundamental Geospatial Datasets</a:t>
            </a:r>
          </a:p>
          <a:p>
            <a:pPr>
              <a:lnSpc>
                <a:spcPct val="120000"/>
              </a:lnSpc>
            </a:pPr>
            <a:r>
              <a:rPr lang="en-GB" sz="1600" dirty="0"/>
              <a:t>AFREF : African Geodetic Reference Frame</a:t>
            </a:r>
          </a:p>
          <a:p>
            <a:pPr>
              <a:lnSpc>
                <a:spcPct val="120000"/>
              </a:lnSpc>
            </a:pPr>
            <a:r>
              <a:rPr lang="en-GB" sz="1600" dirty="0"/>
              <a:t>SALB :  Second Administrative Level Boundaries</a:t>
            </a:r>
          </a:p>
          <a:p>
            <a:pPr>
              <a:lnSpc>
                <a:spcPct val="120000"/>
              </a:lnSpc>
            </a:pPr>
            <a:r>
              <a:rPr lang="en-GB" sz="1600" dirty="0" err="1"/>
              <a:t>GeoNyms</a:t>
            </a:r>
            <a:r>
              <a:rPr lang="en-GB" sz="1600" dirty="0"/>
              <a:t> : Geographic Names</a:t>
            </a:r>
          </a:p>
          <a:p>
            <a:pPr>
              <a:lnSpc>
                <a:spcPct val="120000"/>
              </a:lnSpc>
            </a:pPr>
            <a:r>
              <a:rPr lang="en-GB" sz="1600" dirty="0"/>
              <a:t>Geo-Stats : Locate - Count</a:t>
            </a:r>
          </a:p>
          <a:p>
            <a:pPr>
              <a:lnSpc>
                <a:spcPct val="120000"/>
              </a:lnSpc>
            </a:pPr>
            <a:endParaRPr lang="en-GB" sz="1600" dirty="0"/>
          </a:p>
        </p:txBody>
      </p:sp>
      <p:sp>
        <p:nvSpPr>
          <p:cNvPr id="3" name="Title 2"/>
          <p:cNvSpPr>
            <a:spLocks noGrp="1"/>
          </p:cNvSpPr>
          <p:nvPr>
            <p:ph type="title"/>
          </p:nvPr>
        </p:nvSpPr>
        <p:spPr/>
        <p:txBody>
          <a:bodyPr/>
          <a:lstStyle/>
          <a:p>
            <a:r>
              <a:rPr lang="en-GB" dirty="0"/>
              <a:t>The Working Groups</a:t>
            </a:r>
          </a:p>
        </p:txBody>
      </p:sp>
      <p:grpSp>
        <p:nvGrpSpPr>
          <p:cNvPr id="4" name="Group 3"/>
          <p:cNvGrpSpPr>
            <a:grpSpLocks/>
          </p:cNvGrpSpPr>
          <p:nvPr/>
        </p:nvGrpSpPr>
        <p:grpSpPr bwMode="auto">
          <a:xfrm>
            <a:off x="3148994" y="1537136"/>
            <a:ext cx="5778053" cy="3197948"/>
            <a:chOff x="304800" y="696913"/>
            <a:chExt cx="8590598" cy="5341865"/>
          </a:xfrm>
        </p:grpSpPr>
        <p:sp>
          <p:nvSpPr>
            <p:cNvPr id="5" name="Rectangle 4"/>
            <p:cNvSpPr/>
            <p:nvPr/>
          </p:nvSpPr>
          <p:spPr bwMode="auto">
            <a:xfrm>
              <a:off x="304800" y="701676"/>
              <a:ext cx="1439969" cy="782626"/>
            </a:xfrm>
            <a:prstGeom prst="rect">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750" dirty="0">
                  <a:solidFill>
                    <a:srgbClr val="FFFFFF"/>
                  </a:solidFill>
                  <a:latin typeface="Trebuchet MS" pitchFamily="34" charset="0"/>
                </a:rPr>
                <a:t>UN-GGIM Asia-Pacific</a:t>
              </a:r>
            </a:p>
            <a:p>
              <a:pPr algn="ctr">
                <a:defRPr/>
              </a:pPr>
              <a:r>
                <a:rPr lang="en-AU" sz="750" dirty="0">
                  <a:solidFill>
                    <a:srgbClr val="FFFFFF"/>
                  </a:solidFill>
                  <a:latin typeface="Trebuchet MS" pitchFamily="34" charset="0"/>
                </a:rPr>
                <a:t>(2012)</a:t>
              </a:r>
            </a:p>
          </p:txBody>
        </p:sp>
        <p:sp>
          <p:nvSpPr>
            <p:cNvPr id="6" name="Rectangle 6"/>
            <p:cNvSpPr>
              <a:spLocks noChangeArrowheads="1"/>
            </p:cNvSpPr>
            <p:nvPr/>
          </p:nvSpPr>
          <p:spPr bwMode="auto">
            <a:xfrm>
              <a:off x="2033715" y="701676"/>
              <a:ext cx="1513000" cy="782626"/>
            </a:xfrm>
            <a:prstGeom prst="rect">
              <a:avLst/>
            </a:prstGeom>
            <a:solidFill>
              <a:srgbClr val="0070C0"/>
            </a:solidFill>
            <a:ln>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rgbClr val="0066FF"/>
                  </a:solidFill>
                  <a:latin typeface="Arial" pitchFamily="34" charset="0"/>
                </a:defRPr>
              </a:lvl1pPr>
              <a:lvl2pPr marL="742950" indent="-285750" eaLnBrk="0" hangingPunct="0">
                <a:spcBef>
                  <a:spcPct val="20000"/>
                </a:spcBef>
                <a:buChar char="–"/>
                <a:defRPr sz="2800">
                  <a:solidFill>
                    <a:srgbClr val="0066FF"/>
                  </a:solidFill>
                  <a:latin typeface="Arial" pitchFamily="34" charset="0"/>
                </a:defRPr>
              </a:lvl2pPr>
              <a:lvl3pPr marL="1143000" indent="-228600" eaLnBrk="0" hangingPunct="0">
                <a:spcBef>
                  <a:spcPct val="20000"/>
                </a:spcBef>
                <a:buChar char="•"/>
                <a:defRPr sz="2400">
                  <a:solidFill>
                    <a:srgbClr val="0066FF"/>
                  </a:solidFill>
                  <a:latin typeface="Arial" pitchFamily="34" charset="0"/>
                </a:defRPr>
              </a:lvl3pPr>
              <a:lvl4pPr marL="1600200" indent="-228600" eaLnBrk="0" hangingPunct="0">
                <a:spcBef>
                  <a:spcPct val="20000"/>
                </a:spcBef>
                <a:buChar char="–"/>
                <a:defRPr sz="2000">
                  <a:solidFill>
                    <a:srgbClr val="0066FF"/>
                  </a:solidFill>
                  <a:latin typeface="Arial" pitchFamily="34" charset="0"/>
                </a:defRPr>
              </a:lvl4pPr>
              <a:lvl5pPr marL="2057400" indent="-228600" eaLnBrk="0" hangingPunct="0">
                <a:spcBef>
                  <a:spcPct val="20000"/>
                </a:spcBef>
                <a:buChar char="»"/>
                <a:defRPr sz="2000">
                  <a:solidFill>
                    <a:srgbClr val="0066FF"/>
                  </a:solidFill>
                  <a:latin typeface="Arial" pitchFamily="34" charset="0"/>
                </a:defRPr>
              </a:lvl5pPr>
              <a:lvl6pPr marL="2514600" indent="-228600" eaLnBrk="0" fontAlgn="base" hangingPunct="0">
                <a:spcBef>
                  <a:spcPct val="20000"/>
                </a:spcBef>
                <a:spcAft>
                  <a:spcPct val="0"/>
                </a:spcAft>
                <a:buChar char="»"/>
                <a:defRPr sz="2000">
                  <a:solidFill>
                    <a:srgbClr val="0066FF"/>
                  </a:solidFill>
                  <a:latin typeface="Arial" pitchFamily="34" charset="0"/>
                </a:defRPr>
              </a:lvl6pPr>
              <a:lvl7pPr marL="2971800" indent="-228600" eaLnBrk="0" fontAlgn="base" hangingPunct="0">
                <a:spcBef>
                  <a:spcPct val="20000"/>
                </a:spcBef>
                <a:spcAft>
                  <a:spcPct val="0"/>
                </a:spcAft>
                <a:buChar char="»"/>
                <a:defRPr sz="2000">
                  <a:solidFill>
                    <a:srgbClr val="0066FF"/>
                  </a:solidFill>
                  <a:latin typeface="Arial" pitchFamily="34" charset="0"/>
                </a:defRPr>
              </a:lvl7pPr>
              <a:lvl8pPr marL="3429000" indent="-228600" eaLnBrk="0" fontAlgn="base" hangingPunct="0">
                <a:spcBef>
                  <a:spcPct val="20000"/>
                </a:spcBef>
                <a:spcAft>
                  <a:spcPct val="0"/>
                </a:spcAft>
                <a:buChar char="»"/>
                <a:defRPr sz="2000">
                  <a:solidFill>
                    <a:srgbClr val="0066FF"/>
                  </a:solidFill>
                  <a:latin typeface="Arial" pitchFamily="34" charset="0"/>
                </a:defRPr>
              </a:lvl8pPr>
              <a:lvl9pPr marL="3886200" indent="-228600" eaLnBrk="0" fontAlgn="base" hangingPunct="0">
                <a:spcBef>
                  <a:spcPct val="20000"/>
                </a:spcBef>
                <a:spcAft>
                  <a:spcPct val="0"/>
                </a:spcAft>
                <a:buChar char="»"/>
                <a:defRPr sz="2000">
                  <a:solidFill>
                    <a:srgbClr val="0066FF"/>
                  </a:solidFill>
                  <a:latin typeface="Arial" pitchFamily="34" charset="0"/>
                </a:defRPr>
              </a:lvl9pPr>
            </a:lstStyle>
            <a:p>
              <a:pPr algn="ctr" eaLnBrk="1" hangingPunct="1">
                <a:spcBef>
                  <a:spcPct val="0"/>
                </a:spcBef>
                <a:buFontTx/>
                <a:buNone/>
                <a:defRPr/>
              </a:pPr>
              <a:r>
                <a:rPr lang="en-AU" altLang="en-US" sz="750" dirty="0">
                  <a:solidFill>
                    <a:srgbClr val="FFFFFF"/>
                  </a:solidFill>
                  <a:latin typeface="Trebuchet MS" pitchFamily="34" charset="0"/>
                </a:rPr>
                <a:t>UN-GGIM Africa</a:t>
              </a:r>
            </a:p>
            <a:p>
              <a:pPr algn="ctr" eaLnBrk="1" hangingPunct="1">
                <a:spcBef>
                  <a:spcPct val="0"/>
                </a:spcBef>
                <a:buFontTx/>
                <a:buNone/>
                <a:defRPr/>
              </a:pPr>
              <a:r>
                <a:rPr lang="en-AU" altLang="en-US" sz="750" dirty="0">
                  <a:solidFill>
                    <a:srgbClr val="FFFFFF"/>
                  </a:solidFill>
                  <a:latin typeface="Trebuchet MS" pitchFamily="34" charset="0"/>
                </a:rPr>
                <a:t>(2015)</a:t>
              </a:r>
            </a:p>
          </p:txBody>
        </p:sp>
        <p:sp>
          <p:nvSpPr>
            <p:cNvPr id="7" name="Rectangle 7"/>
            <p:cNvSpPr>
              <a:spLocks noChangeArrowheads="1"/>
            </p:cNvSpPr>
            <p:nvPr/>
          </p:nvSpPr>
          <p:spPr bwMode="auto">
            <a:xfrm>
              <a:off x="3834073" y="701676"/>
              <a:ext cx="1511412" cy="782626"/>
            </a:xfrm>
            <a:prstGeom prst="rect">
              <a:avLst/>
            </a:prstGeom>
            <a:solidFill>
              <a:srgbClr val="0070C0"/>
            </a:solidFill>
            <a:ln>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rgbClr val="0066FF"/>
                  </a:solidFill>
                  <a:latin typeface="Arial" pitchFamily="34" charset="0"/>
                </a:defRPr>
              </a:lvl1pPr>
              <a:lvl2pPr marL="742950" indent="-285750" eaLnBrk="0" hangingPunct="0">
                <a:spcBef>
                  <a:spcPct val="20000"/>
                </a:spcBef>
                <a:buChar char="–"/>
                <a:defRPr sz="2800">
                  <a:solidFill>
                    <a:srgbClr val="0066FF"/>
                  </a:solidFill>
                  <a:latin typeface="Arial" pitchFamily="34" charset="0"/>
                </a:defRPr>
              </a:lvl2pPr>
              <a:lvl3pPr marL="1143000" indent="-228600" eaLnBrk="0" hangingPunct="0">
                <a:spcBef>
                  <a:spcPct val="20000"/>
                </a:spcBef>
                <a:buChar char="•"/>
                <a:defRPr sz="2400">
                  <a:solidFill>
                    <a:srgbClr val="0066FF"/>
                  </a:solidFill>
                  <a:latin typeface="Arial" pitchFamily="34" charset="0"/>
                </a:defRPr>
              </a:lvl3pPr>
              <a:lvl4pPr marL="1600200" indent="-228600" eaLnBrk="0" hangingPunct="0">
                <a:spcBef>
                  <a:spcPct val="20000"/>
                </a:spcBef>
                <a:buChar char="–"/>
                <a:defRPr sz="2000">
                  <a:solidFill>
                    <a:srgbClr val="0066FF"/>
                  </a:solidFill>
                  <a:latin typeface="Arial" pitchFamily="34" charset="0"/>
                </a:defRPr>
              </a:lvl4pPr>
              <a:lvl5pPr marL="2057400" indent="-228600" eaLnBrk="0" hangingPunct="0">
                <a:spcBef>
                  <a:spcPct val="20000"/>
                </a:spcBef>
                <a:buChar char="»"/>
                <a:defRPr sz="2000">
                  <a:solidFill>
                    <a:srgbClr val="0066FF"/>
                  </a:solidFill>
                  <a:latin typeface="Arial" pitchFamily="34" charset="0"/>
                </a:defRPr>
              </a:lvl5pPr>
              <a:lvl6pPr marL="2514600" indent="-228600" eaLnBrk="0" fontAlgn="base" hangingPunct="0">
                <a:spcBef>
                  <a:spcPct val="20000"/>
                </a:spcBef>
                <a:spcAft>
                  <a:spcPct val="0"/>
                </a:spcAft>
                <a:buChar char="»"/>
                <a:defRPr sz="2000">
                  <a:solidFill>
                    <a:srgbClr val="0066FF"/>
                  </a:solidFill>
                  <a:latin typeface="Arial" pitchFamily="34" charset="0"/>
                </a:defRPr>
              </a:lvl6pPr>
              <a:lvl7pPr marL="2971800" indent="-228600" eaLnBrk="0" fontAlgn="base" hangingPunct="0">
                <a:spcBef>
                  <a:spcPct val="20000"/>
                </a:spcBef>
                <a:spcAft>
                  <a:spcPct val="0"/>
                </a:spcAft>
                <a:buChar char="»"/>
                <a:defRPr sz="2000">
                  <a:solidFill>
                    <a:srgbClr val="0066FF"/>
                  </a:solidFill>
                  <a:latin typeface="Arial" pitchFamily="34" charset="0"/>
                </a:defRPr>
              </a:lvl7pPr>
              <a:lvl8pPr marL="3429000" indent="-228600" eaLnBrk="0" fontAlgn="base" hangingPunct="0">
                <a:spcBef>
                  <a:spcPct val="20000"/>
                </a:spcBef>
                <a:spcAft>
                  <a:spcPct val="0"/>
                </a:spcAft>
                <a:buChar char="»"/>
                <a:defRPr sz="2000">
                  <a:solidFill>
                    <a:srgbClr val="0066FF"/>
                  </a:solidFill>
                  <a:latin typeface="Arial" pitchFamily="34" charset="0"/>
                </a:defRPr>
              </a:lvl8pPr>
              <a:lvl9pPr marL="3886200" indent="-228600" eaLnBrk="0" fontAlgn="base" hangingPunct="0">
                <a:spcBef>
                  <a:spcPct val="20000"/>
                </a:spcBef>
                <a:spcAft>
                  <a:spcPct val="0"/>
                </a:spcAft>
                <a:buChar char="»"/>
                <a:defRPr sz="2000">
                  <a:solidFill>
                    <a:srgbClr val="0066FF"/>
                  </a:solidFill>
                  <a:latin typeface="Arial" pitchFamily="34" charset="0"/>
                </a:defRPr>
              </a:lvl9pPr>
            </a:lstStyle>
            <a:p>
              <a:pPr algn="ctr" eaLnBrk="1" hangingPunct="1">
                <a:spcBef>
                  <a:spcPct val="0"/>
                </a:spcBef>
                <a:buFontTx/>
                <a:buNone/>
                <a:defRPr/>
              </a:pPr>
              <a:r>
                <a:rPr lang="en-AU" altLang="en-US" sz="750" dirty="0">
                  <a:solidFill>
                    <a:srgbClr val="FFFFFF"/>
                  </a:solidFill>
                  <a:latin typeface="Trebuchet MS" pitchFamily="34" charset="0"/>
                </a:rPr>
                <a:t>UN-GGIM</a:t>
              </a:r>
            </a:p>
            <a:p>
              <a:pPr algn="ctr" eaLnBrk="1" hangingPunct="1">
                <a:spcBef>
                  <a:spcPct val="0"/>
                </a:spcBef>
                <a:buFontTx/>
                <a:buNone/>
                <a:defRPr/>
              </a:pPr>
              <a:r>
                <a:rPr lang="en-AU" altLang="en-US" sz="750" dirty="0">
                  <a:solidFill>
                    <a:srgbClr val="FFFFFF"/>
                  </a:solidFill>
                  <a:latin typeface="Trebuchet MS" pitchFamily="34" charset="0"/>
                </a:rPr>
                <a:t>Arab States</a:t>
              </a:r>
            </a:p>
            <a:p>
              <a:pPr algn="ctr" eaLnBrk="1" hangingPunct="1">
                <a:spcBef>
                  <a:spcPct val="0"/>
                </a:spcBef>
                <a:buFontTx/>
                <a:buNone/>
                <a:defRPr/>
              </a:pPr>
              <a:r>
                <a:rPr lang="en-AU" altLang="en-US" sz="750" dirty="0">
                  <a:solidFill>
                    <a:srgbClr val="FFFFFF"/>
                  </a:solidFill>
                  <a:latin typeface="Trebuchet MS" pitchFamily="34" charset="0"/>
                </a:rPr>
                <a:t>(2014)</a:t>
              </a:r>
            </a:p>
          </p:txBody>
        </p:sp>
        <p:sp>
          <p:nvSpPr>
            <p:cNvPr id="8" name="Rectangle 7"/>
            <p:cNvSpPr/>
            <p:nvPr/>
          </p:nvSpPr>
          <p:spPr bwMode="auto">
            <a:xfrm>
              <a:off x="5636020" y="701676"/>
              <a:ext cx="1511412" cy="782626"/>
            </a:xfrm>
            <a:prstGeom prst="rect">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750" dirty="0">
                  <a:solidFill>
                    <a:srgbClr val="FFFFFF"/>
                  </a:solidFill>
                  <a:latin typeface="Trebuchet MS" pitchFamily="34" charset="0"/>
                </a:rPr>
                <a:t>UN-GGIM Americas</a:t>
              </a:r>
            </a:p>
            <a:p>
              <a:pPr algn="ctr">
                <a:defRPr/>
              </a:pPr>
              <a:r>
                <a:rPr lang="en-AU" sz="750" dirty="0">
                  <a:solidFill>
                    <a:srgbClr val="FFFFFF"/>
                  </a:solidFill>
                  <a:latin typeface="Trebuchet MS" pitchFamily="34" charset="0"/>
                </a:rPr>
                <a:t>(2013)</a:t>
              </a:r>
            </a:p>
          </p:txBody>
        </p:sp>
        <p:sp>
          <p:nvSpPr>
            <p:cNvPr id="9" name="Rectangle 9"/>
            <p:cNvSpPr>
              <a:spLocks noChangeArrowheads="1"/>
            </p:cNvSpPr>
            <p:nvPr/>
          </p:nvSpPr>
          <p:spPr bwMode="auto">
            <a:xfrm>
              <a:off x="7436378" y="696913"/>
              <a:ext cx="1439969" cy="787389"/>
            </a:xfrm>
            <a:prstGeom prst="rect">
              <a:avLst/>
            </a:prstGeom>
            <a:solidFill>
              <a:srgbClr val="0070C0"/>
            </a:solidFill>
            <a:ln>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rgbClr val="0066FF"/>
                  </a:solidFill>
                  <a:latin typeface="Arial" pitchFamily="34" charset="0"/>
                </a:defRPr>
              </a:lvl1pPr>
              <a:lvl2pPr marL="742950" indent="-285750" eaLnBrk="0" hangingPunct="0">
                <a:spcBef>
                  <a:spcPct val="20000"/>
                </a:spcBef>
                <a:buChar char="–"/>
                <a:defRPr sz="2800">
                  <a:solidFill>
                    <a:srgbClr val="0066FF"/>
                  </a:solidFill>
                  <a:latin typeface="Arial" pitchFamily="34" charset="0"/>
                </a:defRPr>
              </a:lvl2pPr>
              <a:lvl3pPr marL="1143000" indent="-228600" eaLnBrk="0" hangingPunct="0">
                <a:spcBef>
                  <a:spcPct val="20000"/>
                </a:spcBef>
                <a:buChar char="•"/>
                <a:defRPr sz="2400">
                  <a:solidFill>
                    <a:srgbClr val="0066FF"/>
                  </a:solidFill>
                  <a:latin typeface="Arial" pitchFamily="34" charset="0"/>
                </a:defRPr>
              </a:lvl3pPr>
              <a:lvl4pPr marL="1600200" indent="-228600" eaLnBrk="0" hangingPunct="0">
                <a:spcBef>
                  <a:spcPct val="20000"/>
                </a:spcBef>
                <a:buChar char="–"/>
                <a:defRPr sz="2000">
                  <a:solidFill>
                    <a:srgbClr val="0066FF"/>
                  </a:solidFill>
                  <a:latin typeface="Arial" pitchFamily="34" charset="0"/>
                </a:defRPr>
              </a:lvl4pPr>
              <a:lvl5pPr marL="2057400" indent="-228600" eaLnBrk="0" hangingPunct="0">
                <a:spcBef>
                  <a:spcPct val="20000"/>
                </a:spcBef>
                <a:buChar char="»"/>
                <a:defRPr sz="2000">
                  <a:solidFill>
                    <a:srgbClr val="0066FF"/>
                  </a:solidFill>
                  <a:latin typeface="Arial" pitchFamily="34" charset="0"/>
                </a:defRPr>
              </a:lvl5pPr>
              <a:lvl6pPr marL="2514600" indent="-228600" eaLnBrk="0" fontAlgn="base" hangingPunct="0">
                <a:spcBef>
                  <a:spcPct val="20000"/>
                </a:spcBef>
                <a:spcAft>
                  <a:spcPct val="0"/>
                </a:spcAft>
                <a:buChar char="»"/>
                <a:defRPr sz="2000">
                  <a:solidFill>
                    <a:srgbClr val="0066FF"/>
                  </a:solidFill>
                  <a:latin typeface="Arial" pitchFamily="34" charset="0"/>
                </a:defRPr>
              </a:lvl6pPr>
              <a:lvl7pPr marL="2971800" indent="-228600" eaLnBrk="0" fontAlgn="base" hangingPunct="0">
                <a:spcBef>
                  <a:spcPct val="20000"/>
                </a:spcBef>
                <a:spcAft>
                  <a:spcPct val="0"/>
                </a:spcAft>
                <a:buChar char="»"/>
                <a:defRPr sz="2000">
                  <a:solidFill>
                    <a:srgbClr val="0066FF"/>
                  </a:solidFill>
                  <a:latin typeface="Arial" pitchFamily="34" charset="0"/>
                </a:defRPr>
              </a:lvl7pPr>
              <a:lvl8pPr marL="3429000" indent="-228600" eaLnBrk="0" fontAlgn="base" hangingPunct="0">
                <a:spcBef>
                  <a:spcPct val="20000"/>
                </a:spcBef>
                <a:spcAft>
                  <a:spcPct val="0"/>
                </a:spcAft>
                <a:buChar char="»"/>
                <a:defRPr sz="2000">
                  <a:solidFill>
                    <a:srgbClr val="0066FF"/>
                  </a:solidFill>
                  <a:latin typeface="Arial" pitchFamily="34" charset="0"/>
                </a:defRPr>
              </a:lvl8pPr>
              <a:lvl9pPr marL="3886200" indent="-228600" eaLnBrk="0" fontAlgn="base" hangingPunct="0">
                <a:spcBef>
                  <a:spcPct val="20000"/>
                </a:spcBef>
                <a:spcAft>
                  <a:spcPct val="0"/>
                </a:spcAft>
                <a:buChar char="»"/>
                <a:defRPr sz="2000">
                  <a:solidFill>
                    <a:srgbClr val="0066FF"/>
                  </a:solidFill>
                  <a:latin typeface="Arial" pitchFamily="34" charset="0"/>
                </a:defRPr>
              </a:lvl9pPr>
            </a:lstStyle>
            <a:p>
              <a:pPr algn="ctr" eaLnBrk="1" hangingPunct="1">
                <a:spcBef>
                  <a:spcPct val="0"/>
                </a:spcBef>
                <a:buFontTx/>
                <a:buNone/>
                <a:defRPr/>
              </a:pPr>
              <a:r>
                <a:rPr lang="en-AU" altLang="en-US" sz="750">
                  <a:solidFill>
                    <a:srgbClr val="FFFFFF"/>
                  </a:solidFill>
                  <a:latin typeface="Trebuchet MS" pitchFamily="34" charset="0"/>
                </a:rPr>
                <a:t>UN-GGIM Europe</a:t>
              </a:r>
            </a:p>
            <a:p>
              <a:pPr algn="ctr" eaLnBrk="1" hangingPunct="1">
                <a:spcBef>
                  <a:spcPct val="0"/>
                </a:spcBef>
                <a:buFontTx/>
                <a:buNone/>
                <a:defRPr/>
              </a:pPr>
              <a:r>
                <a:rPr lang="en-AU" altLang="en-US" sz="750">
                  <a:solidFill>
                    <a:srgbClr val="FFFFFF"/>
                  </a:solidFill>
                  <a:latin typeface="Trebuchet MS" pitchFamily="34" charset="0"/>
                </a:rPr>
                <a:t>(2014)</a:t>
              </a:r>
            </a:p>
          </p:txBody>
        </p:sp>
        <p:sp>
          <p:nvSpPr>
            <p:cNvPr id="10" name="Rectangle 10"/>
            <p:cNvSpPr/>
            <p:nvPr/>
          </p:nvSpPr>
          <p:spPr bwMode="auto">
            <a:xfrm>
              <a:off x="322263" y="4302077"/>
              <a:ext cx="1441557" cy="782626"/>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750" b="1" dirty="0">
                  <a:solidFill>
                    <a:srgbClr val="000066"/>
                  </a:solidFill>
                  <a:latin typeface="Trebuchet MS" pitchFamily="34" charset="0"/>
                </a:rPr>
                <a:t>WG 3</a:t>
              </a:r>
            </a:p>
            <a:p>
              <a:pPr algn="ctr">
                <a:defRPr/>
              </a:pPr>
              <a:r>
                <a:rPr lang="en-AU" sz="750" b="1" dirty="0">
                  <a:solidFill>
                    <a:srgbClr val="000066"/>
                  </a:solidFill>
                  <a:latin typeface="Trebuchet MS" pitchFamily="34" charset="0"/>
                </a:rPr>
                <a:t>Place-Based Information for Economic Growth</a:t>
              </a:r>
            </a:p>
          </p:txBody>
        </p:sp>
        <p:sp>
          <p:nvSpPr>
            <p:cNvPr id="11" name="Rectangle 11"/>
            <p:cNvSpPr/>
            <p:nvPr/>
          </p:nvSpPr>
          <p:spPr bwMode="auto">
            <a:xfrm>
              <a:off x="322263" y="2430439"/>
              <a:ext cx="1441557" cy="782627"/>
            </a:xfrm>
            <a:prstGeom prst="rect">
              <a:avLst/>
            </a:prstGeom>
            <a:solidFill>
              <a:schemeClr val="tx1">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750" b="1" dirty="0">
                  <a:solidFill>
                    <a:srgbClr val="FFFFFF"/>
                  </a:solidFill>
                  <a:latin typeface="Trebuchet MS" pitchFamily="34" charset="0"/>
                </a:rPr>
                <a:t>WG 1</a:t>
              </a:r>
            </a:p>
            <a:p>
              <a:pPr algn="ctr">
                <a:defRPr/>
              </a:pPr>
              <a:r>
                <a:rPr lang="en-AU" sz="750" b="1" dirty="0">
                  <a:solidFill>
                    <a:srgbClr val="FFFFFF"/>
                  </a:solidFill>
                  <a:latin typeface="Trebuchet MS" pitchFamily="34" charset="0"/>
                </a:rPr>
                <a:t>Geodetic Reference Frame for SD</a:t>
              </a:r>
            </a:p>
          </p:txBody>
        </p:sp>
        <p:sp>
          <p:nvSpPr>
            <p:cNvPr id="12" name="Rectangle 12"/>
            <p:cNvSpPr/>
            <p:nvPr/>
          </p:nvSpPr>
          <p:spPr bwMode="auto">
            <a:xfrm>
              <a:off x="322263" y="3367052"/>
              <a:ext cx="1441557" cy="782627"/>
            </a:xfrm>
            <a:prstGeom prst="rect">
              <a:avLst/>
            </a:prstGeom>
            <a:solidFill>
              <a:srgbClr val="00006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750" b="1" dirty="0">
                  <a:solidFill>
                    <a:srgbClr val="FFFFFF"/>
                  </a:solidFill>
                  <a:latin typeface="Trebuchet MS" pitchFamily="34" charset="0"/>
                </a:rPr>
                <a:t>WG 2</a:t>
              </a:r>
            </a:p>
            <a:p>
              <a:pPr algn="ctr">
                <a:defRPr/>
              </a:pPr>
              <a:r>
                <a:rPr lang="en-AU" sz="750" b="1" dirty="0">
                  <a:solidFill>
                    <a:srgbClr val="FFFFFF"/>
                  </a:solidFill>
                  <a:latin typeface="Trebuchet MS" pitchFamily="34" charset="0"/>
                </a:rPr>
                <a:t>Data Sharing &amp; Integration for Disaster </a:t>
              </a:r>
              <a:r>
                <a:rPr lang="en-AU" sz="750" b="1" dirty="0" err="1">
                  <a:solidFill>
                    <a:srgbClr val="FFFFFF"/>
                  </a:solidFill>
                  <a:latin typeface="Trebuchet MS" pitchFamily="34" charset="0"/>
                </a:rPr>
                <a:t>Mgt</a:t>
              </a:r>
              <a:endParaRPr lang="en-AU" sz="750" b="1" dirty="0">
                <a:solidFill>
                  <a:srgbClr val="FFFFFF"/>
                </a:solidFill>
                <a:latin typeface="Trebuchet MS" pitchFamily="34" charset="0"/>
              </a:endParaRPr>
            </a:p>
          </p:txBody>
        </p:sp>
        <p:sp>
          <p:nvSpPr>
            <p:cNvPr id="13" name="Rectangle 10"/>
            <p:cNvSpPr>
              <a:spLocks noChangeArrowheads="1"/>
            </p:cNvSpPr>
            <p:nvPr/>
          </p:nvSpPr>
          <p:spPr bwMode="auto">
            <a:xfrm>
              <a:off x="322263" y="1628763"/>
              <a:ext cx="1441557" cy="649278"/>
            </a:xfrm>
            <a:prstGeom prst="rect">
              <a:avLst/>
            </a:prstGeom>
            <a:ln>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lvl1pPr eaLnBrk="0" hangingPunct="0">
                <a:spcBef>
                  <a:spcPct val="20000"/>
                </a:spcBef>
                <a:buChar char="•"/>
                <a:defRPr sz="3200">
                  <a:solidFill>
                    <a:srgbClr val="0066FF"/>
                  </a:solidFill>
                  <a:latin typeface="Arial" pitchFamily="34" charset="0"/>
                </a:defRPr>
              </a:lvl1pPr>
              <a:lvl2pPr marL="742950" indent="-285750" eaLnBrk="0" hangingPunct="0">
                <a:spcBef>
                  <a:spcPct val="20000"/>
                </a:spcBef>
                <a:buChar char="–"/>
                <a:defRPr sz="2800">
                  <a:solidFill>
                    <a:srgbClr val="0066FF"/>
                  </a:solidFill>
                  <a:latin typeface="Arial" pitchFamily="34" charset="0"/>
                </a:defRPr>
              </a:lvl2pPr>
              <a:lvl3pPr marL="1143000" indent="-228600" eaLnBrk="0" hangingPunct="0">
                <a:spcBef>
                  <a:spcPct val="20000"/>
                </a:spcBef>
                <a:buChar char="•"/>
                <a:defRPr sz="2400">
                  <a:solidFill>
                    <a:srgbClr val="0066FF"/>
                  </a:solidFill>
                  <a:latin typeface="Arial" pitchFamily="34" charset="0"/>
                </a:defRPr>
              </a:lvl3pPr>
              <a:lvl4pPr marL="1600200" indent="-228600" eaLnBrk="0" hangingPunct="0">
                <a:spcBef>
                  <a:spcPct val="20000"/>
                </a:spcBef>
                <a:buChar char="–"/>
                <a:defRPr sz="2000">
                  <a:solidFill>
                    <a:srgbClr val="0066FF"/>
                  </a:solidFill>
                  <a:latin typeface="Arial" pitchFamily="34" charset="0"/>
                </a:defRPr>
              </a:lvl4pPr>
              <a:lvl5pPr marL="2057400" indent="-228600" eaLnBrk="0" hangingPunct="0">
                <a:spcBef>
                  <a:spcPct val="20000"/>
                </a:spcBef>
                <a:buChar char="»"/>
                <a:defRPr sz="2000">
                  <a:solidFill>
                    <a:srgbClr val="0066FF"/>
                  </a:solidFill>
                  <a:latin typeface="Arial" pitchFamily="34" charset="0"/>
                </a:defRPr>
              </a:lvl5pPr>
              <a:lvl6pPr marL="2514600" indent="-228600" eaLnBrk="0" fontAlgn="base" hangingPunct="0">
                <a:spcBef>
                  <a:spcPct val="20000"/>
                </a:spcBef>
                <a:spcAft>
                  <a:spcPct val="0"/>
                </a:spcAft>
                <a:buChar char="»"/>
                <a:defRPr sz="2000">
                  <a:solidFill>
                    <a:srgbClr val="0066FF"/>
                  </a:solidFill>
                  <a:latin typeface="Arial" pitchFamily="34" charset="0"/>
                </a:defRPr>
              </a:lvl6pPr>
              <a:lvl7pPr marL="2971800" indent="-228600" eaLnBrk="0" fontAlgn="base" hangingPunct="0">
                <a:spcBef>
                  <a:spcPct val="20000"/>
                </a:spcBef>
                <a:spcAft>
                  <a:spcPct val="0"/>
                </a:spcAft>
                <a:buChar char="»"/>
                <a:defRPr sz="2000">
                  <a:solidFill>
                    <a:srgbClr val="0066FF"/>
                  </a:solidFill>
                  <a:latin typeface="Arial" pitchFamily="34" charset="0"/>
                </a:defRPr>
              </a:lvl7pPr>
              <a:lvl8pPr marL="3429000" indent="-228600" eaLnBrk="0" fontAlgn="base" hangingPunct="0">
                <a:spcBef>
                  <a:spcPct val="20000"/>
                </a:spcBef>
                <a:spcAft>
                  <a:spcPct val="0"/>
                </a:spcAft>
                <a:buChar char="»"/>
                <a:defRPr sz="2000">
                  <a:solidFill>
                    <a:srgbClr val="0066FF"/>
                  </a:solidFill>
                  <a:latin typeface="Arial" pitchFamily="34" charset="0"/>
                </a:defRPr>
              </a:lvl8pPr>
              <a:lvl9pPr marL="3886200" indent="-228600" eaLnBrk="0" fontAlgn="base" hangingPunct="0">
                <a:spcBef>
                  <a:spcPct val="20000"/>
                </a:spcBef>
                <a:spcAft>
                  <a:spcPct val="0"/>
                </a:spcAft>
                <a:buChar char="»"/>
                <a:defRPr sz="2000">
                  <a:solidFill>
                    <a:srgbClr val="0066FF"/>
                  </a:solidFill>
                  <a:latin typeface="Arial" pitchFamily="34" charset="0"/>
                </a:defRPr>
              </a:lvl9pPr>
            </a:lstStyle>
            <a:p>
              <a:pPr eaLnBrk="1" hangingPunct="1">
                <a:spcBef>
                  <a:spcPct val="0"/>
                </a:spcBef>
                <a:buFontTx/>
                <a:buNone/>
                <a:defRPr/>
              </a:pPr>
              <a:r>
                <a:rPr lang="en-AU" altLang="en-US" sz="750" b="1" dirty="0">
                  <a:solidFill>
                    <a:schemeClr val="tx1"/>
                  </a:solidFill>
                  <a:latin typeface="Trebuchet MS" pitchFamily="34" charset="0"/>
                </a:rPr>
                <a:t>Japan</a:t>
              </a:r>
            </a:p>
            <a:p>
              <a:pPr eaLnBrk="1" hangingPunct="1">
                <a:spcBef>
                  <a:spcPct val="0"/>
                </a:spcBef>
                <a:buFontTx/>
                <a:buNone/>
                <a:defRPr/>
              </a:pPr>
              <a:r>
                <a:rPr lang="en-AU" altLang="en-US" sz="750" b="1" dirty="0">
                  <a:solidFill>
                    <a:schemeClr val="tx1"/>
                  </a:solidFill>
                  <a:latin typeface="Trebuchet MS" pitchFamily="34" charset="0"/>
                </a:rPr>
                <a:t>ROK/Mongolia</a:t>
              </a:r>
            </a:p>
            <a:p>
              <a:pPr eaLnBrk="1" hangingPunct="1">
                <a:spcBef>
                  <a:spcPct val="0"/>
                </a:spcBef>
                <a:buFontTx/>
                <a:buNone/>
                <a:defRPr/>
              </a:pPr>
              <a:r>
                <a:rPr lang="en-AU" altLang="en-US" sz="750" b="1" i="1" dirty="0">
                  <a:solidFill>
                    <a:schemeClr val="tx1"/>
                  </a:solidFill>
                  <a:latin typeface="Trebuchet MS" pitchFamily="34" charset="0"/>
                </a:rPr>
                <a:t>China</a:t>
              </a:r>
            </a:p>
          </p:txBody>
        </p:sp>
        <p:sp>
          <p:nvSpPr>
            <p:cNvPr id="14" name="Rectangle 10"/>
            <p:cNvSpPr>
              <a:spLocks noChangeArrowheads="1"/>
            </p:cNvSpPr>
            <p:nvPr/>
          </p:nvSpPr>
          <p:spPr bwMode="auto">
            <a:xfrm>
              <a:off x="3849949" y="1628763"/>
              <a:ext cx="1513000" cy="649278"/>
            </a:xfrm>
            <a:prstGeom prst="rect">
              <a:avLst/>
            </a:prstGeom>
            <a:ln>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lvl1pPr eaLnBrk="0" hangingPunct="0">
                <a:spcBef>
                  <a:spcPct val="20000"/>
                </a:spcBef>
                <a:buChar char="•"/>
                <a:defRPr sz="3200">
                  <a:solidFill>
                    <a:srgbClr val="0066FF"/>
                  </a:solidFill>
                  <a:latin typeface="Arial" pitchFamily="34" charset="0"/>
                </a:defRPr>
              </a:lvl1pPr>
              <a:lvl2pPr marL="742950" indent="-285750" eaLnBrk="0" hangingPunct="0">
                <a:spcBef>
                  <a:spcPct val="20000"/>
                </a:spcBef>
                <a:buChar char="–"/>
                <a:defRPr sz="2800">
                  <a:solidFill>
                    <a:srgbClr val="0066FF"/>
                  </a:solidFill>
                  <a:latin typeface="Arial" pitchFamily="34" charset="0"/>
                </a:defRPr>
              </a:lvl2pPr>
              <a:lvl3pPr marL="1143000" indent="-228600" eaLnBrk="0" hangingPunct="0">
                <a:spcBef>
                  <a:spcPct val="20000"/>
                </a:spcBef>
                <a:buChar char="•"/>
                <a:defRPr sz="2400">
                  <a:solidFill>
                    <a:srgbClr val="0066FF"/>
                  </a:solidFill>
                  <a:latin typeface="Arial" pitchFamily="34" charset="0"/>
                </a:defRPr>
              </a:lvl3pPr>
              <a:lvl4pPr marL="1600200" indent="-228600" eaLnBrk="0" hangingPunct="0">
                <a:spcBef>
                  <a:spcPct val="20000"/>
                </a:spcBef>
                <a:buChar char="–"/>
                <a:defRPr sz="2000">
                  <a:solidFill>
                    <a:srgbClr val="0066FF"/>
                  </a:solidFill>
                  <a:latin typeface="Arial" pitchFamily="34" charset="0"/>
                </a:defRPr>
              </a:lvl4pPr>
              <a:lvl5pPr marL="2057400" indent="-228600" eaLnBrk="0" hangingPunct="0">
                <a:spcBef>
                  <a:spcPct val="20000"/>
                </a:spcBef>
                <a:buChar char="»"/>
                <a:defRPr sz="2000">
                  <a:solidFill>
                    <a:srgbClr val="0066FF"/>
                  </a:solidFill>
                  <a:latin typeface="Arial" pitchFamily="34" charset="0"/>
                </a:defRPr>
              </a:lvl5pPr>
              <a:lvl6pPr marL="2514600" indent="-228600" eaLnBrk="0" fontAlgn="base" hangingPunct="0">
                <a:spcBef>
                  <a:spcPct val="20000"/>
                </a:spcBef>
                <a:spcAft>
                  <a:spcPct val="0"/>
                </a:spcAft>
                <a:buChar char="»"/>
                <a:defRPr sz="2000">
                  <a:solidFill>
                    <a:srgbClr val="0066FF"/>
                  </a:solidFill>
                  <a:latin typeface="Arial" pitchFamily="34" charset="0"/>
                </a:defRPr>
              </a:lvl6pPr>
              <a:lvl7pPr marL="2971800" indent="-228600" eaLnBrk="0" fontAlgn="base" hangingPunct="0">
                <a:spcBef>
                  <a:spcPct val="20000"/>
                </a:spcBef>
                <a:spcAft>
                  <a:spcPct val="0"/>
                </a:spcAft>
                <a:buChar char="»"/>
                <a:defRPr sz="2000">
                  <a:solidFill>
                    <a:srgbClr val="0066FF"/>
                  </a:solidFill>
                  <a:latin typeface="Arial" pitchFamily="34" charset="0"/>
                </a:defRPr>
              </a:lvl7pPr>
              <a:lvl8pPr marL="3429000" indent="-228600" eaLnBrk="0" fontAlgn="base" hangingPunct="0">
                <a:spcBef>
                  <a:spcPct val="20000"/>
                </a:spcBef>
                <a:spcAft>
                  <a:spcPct val="0"/>
                </a:spcAft>
                <a:buChar char="»"/>
                <a:defRPr sz="2000">
                  <a:solidFill>
                    <a:srgbClr val="0066FF"/>
                  </a:solidFill>
                  <a:latin typeface="Arial" pitchFamily="34" charset="0"/>
                </a:defRPr>
              </a:lvl8pPr>
              <a:lvl9pPr marL="3886200" indent="-228600" eaLnBrk="0" fontAlgn="base" hangingPunct="0">
                <a:spcBef>
                  <a:spcPct val="20000"/>
                </a:spcBef>
                <a:spcAft>
                  <a:spcPct val="0"/>
                </a:spcAft>
                <a:buChar char="»"/>
                <a:defRPr sz="2000">
                  <a:solidFill>
                    <a:srgbClr val="0066FF"/>
                  </a:solidFill>
                  <a:latin typeface="Arial" pitchFamily="34" charset="0"/>
                </a:defRPr>
              </a:lvl9pPr>
            </a:lstStyle>
            <a:p>
              <a:pPr eaLnBrk="1" hangingPunct="1">
                <a:spcBef>
                  <a:spcPct val="0"/>
                </a:spcBef>
                <a:buFontTx/>
                <a:buNone/>
                <a:defRPr/>
              </a:pPr>
              <a:r>
                <a:rPr lang="en-AU" altLang="en-US" sz="750" b="1" dirty="0">
                  <a:solidFill>
                    <a:schemeClr val="tx1"/>
                  </a:solidFill>
                  <a:latin typeface="Trebuchet MS" pitchFamily="34" charset="0"/>
                </a:rPr>
                <a:t>Saudi Arabia</a:t>
              </a:r>
            </a:p>
            <a:p>
              <a:pPr eaLnBrk="1" hangingPunct="1">
                <a:spcBef>
                  <a:spcPct val="0"/>
                </a:spcBef>
                <a:buFontTx/>
                <a:buNone/>
                <a:defRPr/>
              </a:pPr>
              <a:r>
                <a:rPr lang="en-AU" altLang="en-US" sz="750" b="1" dirty="0">
                  <a:solidFill>
                    <a:schemeClr val="tx1"/>
                  </a:solidFill>
                  <a:latin typeface="Trebuchet MS" pitchFamily="34" charset="0"/>
                </a:rPr>
                <a:t>Algeria</a:t>
              </a:r>
            </a:p>
            <a:p>
              <a:pPr eaLnBrk="1" hangingPunct="1">
                <a:spcBef>
                  <a:spcPct val="0"/>
                </a:spcBef>
                <a:buFontTx/>
                <a:buNone/>
                <a:defRPr/>
              </a:pPr>
              <a:r>
                <a:rPr lang="en-AU" altLang="en-US" sz="750" b="1" dirty="0">
                  <a:solidFill>
                    <a:schemeClr val="tx1"/>
                  </a:solidFill>
                  <a:latin typeface="Trebuchet MS" pitchFamily="34" charset="0"/>
                </a:rPr>
                <a:t>Jordan</a:t>
              </a:r>
            </a:p>
          </p:txBody>
        </p:sp>
        <p:sp>
          <p:nvSpPr>
            <p:cNvPr id="15" name="Rectangle 12"/>
            <p:cNvSpPr/>
            <p:nvPr/>
          </p:nvSpPr>
          <p:spPr bwMode="auto">
            <a:xfrm>
              <a:off x="2092458" y="2423841"/>
              <a:ext cx="1513000" cy="792151"/>
            </a:xfrm>
            <a:prstGeom prst="rect">
              <a:avLst/>
            </a:prstGeom>
            <a:solidFill>
              <a:schemeClr val="bg1">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750" b="1" dirty="0">
                  <a:solidFill>
                    <a:schemeClr val="bg1"/>
                  </a:solidFill>
                  <a:latin typeface="Trebuchet MS" pitchFamily="34" charset="0"/>
                </a:rPr>
                <a:t>WG 1 Geodetic infrastructure Standards</a:t>
              </a:r>
            </a:p>
          </p:txBody>
        </p:sp>
        <p:sp>
          <p:nvSpPr>
            <p:cNvPr id="16" name="Rectangle 10"/>
            <p:cNvSpPr>
              <a:spLocks noChangeArrowheads="1"/>
            </p:cNvSpPr>
            <p:nvPr/>
          </p:nvSpPr>
          <p:spPr bwMode="auto">
            <a:xfrm>
              <a:off x="2051179" y="1628763"/>
              <a:ext cx="1512999" cy="649278"/>
            </a:xfrm>
            <a:prstGeom prst="rect">
              <a:avLst/>
            </a:prstGeom>
            <a:ln>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lvl1pPr eaLnBrk="0" hangingPunct="0">
                <a:spcBef>
                  <a:spcPct val="20000"/>
                </a:spcBef>
                <a:buChar char="•"/>
                <a:defRPr sz="3200">
                  <a:solidFill>
                    <a:srgbClr val="0066FF"/>
                  </a:solidFill>
                  <a:latin typeface="Arial" pitchFamily="34" charset="0"/>
                </a:defRPr>
              </a:lvl1pPr>
              <a:lvl2pPr marL="742950" indent="-285750" eaLnBrk="0" hangingPunct="0">
                <a:spcBef>
                  <a:spcPct val="20000"/>
                </a:spcBef>
                <a:buChar char="–"/>
                <a:defRPr sz="2800">
                  <a:solidFill>
                    <a:srgbClr val="0066FF"/>
                  </a:solidFill>
                  <a:latin typeface="Arial" pitchFamily="34" charset="0"/>
                </a:defRPr>
              </a:lvl2pPr>
              <a:lvl3pPr marL="1143000" indent="-228600" eaLnBrk="0" hangingPunct="0">
                <a:spcBef>
                  <a:spcPct val="20000"/>
                </a:spcBef>
                <a:buChar char="•"/>
                <a:defRPr sz="2400">
                  <a:solidFill>
                    <a:srgbClr val="0066FF"/>
                  </a:solidFill>
                  <a:latin typeface="Arial" pitchFamily="34" charset="0"/>
                </a:defRPr>
              </a:lvl3pPr>
              <a:lvl4pPr marL="1600200" indent="-228600" eaLnBrk="0" hangingPunct="0">
                <a:spcBef>
                  <a:spcPct val="20000"/>
                </a:spcBef>
                <a:buChar char="–"/>
                <a:defRPr sz="2000">
                  <a:solidFill>
                    <a:srgbClr val="0066FF"/>
                  </a:solidFill>
                  <a:latin typeface="Arial" pitchFamily="34" charset="0"/>
                </a:defRPr>
              </a:lvl4pPr>
              <a:lvl5pPr marL="2057400" indent="-228600" eaLnBrk="0" hangingPunct="0">
                <a:spcBef>
                  <a:spcPct val="20000"/>
                </a:spcBef>
                <a:buChar char="»"/>
                <a:defRPr sz="2000">
                  <a:solidFill>
                    <a:srgbClr val="0066FF"/>
                  </a:solidFill>
                  <a:latin typeface="Arial" pitchFamily="34" charset="0"/>
                </a:defRPr>
              </a:lvl5pPr>
              <a:lvl6pPr marL="2514600" indent="-228600" eaLnBrk="0" fontAlgn="base" hangingPunct="0">
                <a:spcBef>
                  <a:spcPct val="20000"/>
                </a:spcBef>
                <a:spcAft>
                  <a:spcPct val="0"/>
                </a:spcAft>
                <a:buChar char="»"/>
                <a:defRPr sz="2000">
                  <a:solidFill>
                    <a:srgbClr val="0066FF"/>
                  </a:solidFill>
                  <a:latin typeface="Arial" pitchFamily="34" charset="0"/>
                </a:defRPr>
              </a:lvl6pPr>
              <a:lvl7pPr marL="2971800" indent="-228600" eaLnBrk="0" fontAlgn="base" hangingPunct="0">
                <a:spcBef>
                  <a:spcPct val="20000"/>
                </a:spcBef>
                <a:spcAft>
                  <a:spcPct val="0"/>
                </a:spcAft>
                <a:buChar char="»"/>
                <a:defRPr sz="2000">
                  <a:solidFill>
                    <a:srgbClr val="0066FF"/>
                  </a:solidFill>
                  <a:latin typeface="Arial" pitchFamily="34" charset="0"/>
                </a:defRPr>
              </a:lvl7pPr>
              <a:lvl8pPr marL="3429000" indent="-228600" eaLnBrk="0" fontAlgn="base" hangingPunct="0">
                <a:spcBef>
                  <a:spcPct val="20000"/>
                </a:spcBef>
                <a:spcAft>
                  <a:spcPct val="0"/>
                </a:spcAft>
                <a:buChar char="»"/>
                <a:defRPr sz="2000">
                  <a:solidFill>
                    <a:srgbClr val="0066FF"/>
                  </a:solidFill>
                  <a:latin typeface="Arial" pitchFamily="34" charset="0"/>
                </a:defRPr>
              </a:lvl8pPr>
              <a:lvl9pPr marL="3886200" indent="-228600" eaLnBrk="0" fontAlgn="base" hangingPunct="0">
                <a:spcBef>
                  <a:spcPct val="20000"/>
                </a:spcBef>
                <a:spcAft>
                  <a:spcPct val="0"/>
                </a:spcAft>
                <a:buChar char="»"/>
                <a:defRPr sz="2000">
                  <a:solidFill>
                    <a:srgbClr val="0066FF"/>
                  </a:solidFill>
                  <a:latin typeface="Arial" pitchFamily="34" charset="0"/>
                </a:defRPr>
              </a:lvl9pPr>
            </a:lstStyle>
            <a:p>
              <a:pPr eaLnBrk="1" hangingPunct="1">
                <a:spcBef>
                  <a:spcPct val="0"/>
                </a:spcBef>
                <a:buNone/>
                <a:defRPr/>
              </a:pPr>
              <a:r>
                <a:rPr lang="en-AU" altLang="en-US" sz="750" b="1" dirty="0">
                  <a:solidFill>
                    <a:schemeClr val="tx1"/>
                  </a:solidFill>
                  <a:latin typeface="Trebuchet MS" pitchFamily="34" charset="0"/>
                </a:rPr>
                <a:t>ETH, </a:t>
              </a:r>
            </a:p>
            <a:p>
              <a:pPr eaLnBrk="1" hangingPunct="1">
                <a:spcBef>
                  <a:spcPct val="0"/>
                </a:spcBef>
                <a:buNone/>
                <a:defRPr/>
              </a:pPr>
              <a:r>
                <a:rPr lang="en-AU" altLang="en-US" sz="750" b="1" dirty="0">
                  <a:solidFill>
                    <a:schemeClr val="tx1"/>
                  </a:solidFill>
                  <a:latin typeface="Trebuchet MS" pitchFamily="34" charset="0"/>
                </a:rPr>
                <a:t>BFA, ZAR, MAR, CMN, ECA</a:t>
              </a:r>
              <a:endParaRPr lang="en-AU" altLang="en-US" sz="750" b="1" i="1" dirty="0">
                <a:solidFill>
                  <a:schemeClr val="tx1"/>
                </a:solidFill>
                <a:latin typeface="Trebuchet MS" pitchFamily="34" charset="0"/>
              </a:endParaRPr>
            </a:p>
          </p:txBody>
        </p:sp>
        <p:sp>
          <p:nvSpPr>
            <p:cNvPr id="17" name="Rectangle 11"/>
            <p:cNvSpPr/>
            <p:nvPr/>
          </p:nvSpPr>
          <p:spPr bwMode="auto">
            <a:xfrm>
              <a:off x="7463367" y="2457427"/>
              <a:ext cx="1430444" cy="792151"/>
            </a:xfrm>
            <a:prstGeom prst="rect">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750" b="1" dirty="0">
                  <a:solidFill>
                    <a:schemeClr val="bg1"/>
                  </a:solidFill>
                  <a:latin typeface="Trebuchet MS" pitchFamily="34" charset="0"/>
                </a:rPr>
                <a:t>European Commission</a:t>
              </a:r>
            </a:p>
            <a:p>
              <a:pPr algn="ctr">
                <a:defRPr/>
              </a:pPr>
              <a:r>
                <a:rPr lang="en-AU" sz="750" b="1" dirty="0">
                  <a:solidFill>
                    <a:schemeClr val="bg1"/>
                  </a:solidFill>
                  <a:latin typeface="Trebuchet MS" pitchFamily="34" charset="0"/>
                </a:rPr>
                <a:t>+ </a:t>
              </a:r>
              <a:r>
                <a:rPr lang="en-AU" sz="750" b="1" dirty="0" err="1">
                  <a:solidFill>
                    <a:schemeClr val="bg1"/>
                  </a:solidFill>
                  <a:latin typeface="Trebuchet MS" pitchFamily="34" charset="0"/>
                </a:rPr>
                <a:t>Eurostat</a:t>
              </a:r>
              <a:endParaRPr lang="en-AU" sz="750" b="1" dirty="0">
                <a:solidFill>
                  <a:schemeClr val="bg1"/>
                </a:solidFill>
                <a:latin typeface="Trebuchet MS" pitchFamily="34" charset="0"/>
              </a:endParaRPr>
            </a:p>
          </p:txBody>
        </p:sp>
        <p:sp>
          <p:nvSpPr>
            <p:cNvPr id="18" name="Rectangle 12"/>
            <p:cNvSpPr/>
            <p:nvPr/>
          </p:nvSpPr>
          <p:spPr bwMode="auto">
            <a:xfrm>
              <a:off x="7453841" y="3367052"/>
              <a:ext cx="1428856" cy="792152"/>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750" b="1" dirty="0">
                  <a:solidFill>
                    <a:srgbClr val="000066"/>
                  </a:solidFill>
                  <a:latin typeface="Trebuchet MS" pitchFamily="34" charset="0"/>
                </a:rPr>
                <a:t>Euro</a:t>
              </a:r>
            </a:p>
            <a:p>
              <a:pPr algn="ctr">
                <a:defRPr/>
              </a:pPr>
              <a:r>
                <a:rPr lang="en-AU" sz="750" b="1" dirty="0" err="1">
                  <a:solidFill>
                    <a:srgbClr val="000066"/>
                  </a:solidFill>
                  <a:latin typeface="Trebuchet MS" pitchFamily="34" charset="0"/>
                </a:rPr>
                <a:t>Geographics</a:t>
              </a:r>
              <a:endParaRPr lang="en-AU" sz="750" b="1" dirty="0">
                <a:solidFill>
                  <a:srgbClr val="000066"/>
                </a:solidFill>
                <a:latin typeface="Trebuchet MS" pitchFamily="34" charset="0"/>
              </a:endParaRPr>
            </a:p>
          </p:txBody>
        </p:sp>
        <p:sp>
          <p:nvSpPr>
            <p:cNvPr id="19" name="Rectangle 10"/>
            <p:cNvSpPr>
              <a:spLocks noChangeArrowheads="1"/>
            </p:cNvSpPr>
            <p:nvPr/>
          </p:nvSpPr>
          <p:spPr bwMode="auto">
            <a:xfrm>
              <a:off x="7453841" y="1628763"/>
              <a:ext cx="1439970" cy="649278"/>
            </a:xfrm>
            <a:prstGeom prst="rect">
              <a:avLst/>
            </a:prstGeom>
            <a:ln>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lvl1pPr eaLnBrk="0" hangingPunct="0">
                <a:spcBef>
                  <a:spcPct val="20000"/>
                </a:spcBef>
                <a:buChar char="•"/>
                <a:defRPr sz="3200">
                  <a:solidFill>
                    <a:srgbClr val="0066FF"/>
                  </a:solidFill>
                  <a:latin typeface="Arial" pitchFamily="34" charset="0"/>
                </a:defRPr>
              </a:lvl1pPr>
              <a:lvl2pPr marL="742950" indent="-285750" eaLnBrk="0" hangingPunct="0">
                <a:spcBef>
                  <a:spcPct val="20000"/>
                </a:spcBef>
                <a:buChar char="–"/>
                <a:defRPr sz="2800">
                  <a:solidFill>
                    <a:srgbClr val="0066FF"/>
                  </a:solidFill>
                  <a:latin typeface="Arial" pitchFamily="34" charset="0"/>
                </a:defRPr>
              </a:lvl2pPr>
              <a:lvl3pPr marL="1143000" indent="-228600" eaLnBrk="0" hangingPunct="0">
                <a:spcBef>
                  <a:spcPct val="20000"/>
                </a:spcBef>
                <a:buChar char="•"/>
                <a:defRPr sz="2400">
                  <a:solidFill>
                    <a:srgbClr val="0066FF"/>
                  </a:solidFill>
                  <a:latin typeface="Arial" pitchFamily="34" charset="0"/>
                </a:defRPr>
              </a:lvl3pPr>
              <a:lvl4pPr marL="1600200" indent="-228600" eaLnBrk="0" hangingPunct="0">
                <a:spcBef>
                  <a:spcPct val="20000"/>
                </a:spcBef>
                <a:buChar char="–"/>
                <a:defRPr sz="2000">
                  <a:solidFill>
                    <a:srgbClr val="0066FF"/>
                  </a:solidFill>
                  <a:latin typeface="Arial" pitchFamily="34" charset="0"/>
                </a:defRPr>
              </a:lvl4pPr>
              <a:lvl5pPr marL="2057400" indent="-228600" eaLnBrk="0" hangingPunct="0">
                <a:spcBef>
                  <a:spcPct val="20000"/>
                </a:spcBef>
                <a:buChar char="»"/>
                <a:defRPr sz="2000">
                  <a:solidFill>
                    <a:srgbClr val="0066FF"/>
                  </a:solidFill>
                  <a:latin typeface="Arial" pitchFamily="34" charset="0"/>
                </a:defRPr>
              </a:lvl5pPr>
              <a:lvl6pPr marL="2514600" indent="-228600" eaLnBrk="0" fontAlgn="base" hangingPunct="0">
                <a:spcBef>
                  <a:spcPct val="20000"/>
                </a:spcBef>
                <a:spcAft>
                  <a:spcPct val="0"/>
                </a:spcAft>
                <a:buChar char="»"/>
                <a:defRPr sz="2000">
                  <a:solidFill>
                    <a:srgbClr val="0066FF"/>
                  </a:solidFill>
                  <a:latin typeface="Arial" pitchFamily="34" charset="0"/>
                </a:defRPr>
              </a:lvl6pPr>
              <a:lvl7pPr marL="2971800" indent="-228600" eaLnBrk="0" fontAlgn="base" hangingPunct="0">
                <a:spcBef>
                  <a:spcPct val="20000"/>
                </a:spcBef>
                <a:spcAft>
                  <a:spcPct val="0"/>
                </a:spcAft>
                <a:buChar char="»"/>
                <a:defRPr sz="2000">
                  <a:solidFill>
                    <a:srgbClr val="0066FF"/>
                  </a:solidFill>
                  <a:latin typeface="Arial" pitchFamily="34" charset="0"/>
                </a:defRPr>
              </a:lvl7pPr>
              <a:lvl8pPr marL="3429000" indent="-228600" eaLnBrk="0" fontAlgn="base" hangingPunct="0">
                <a:spcBef>
                  <a:spcPct val="20000"/>
                </a:spcBef>
                <a:spcAft>
                  <a:spcPct val="0"/>
                </a:spcAft>
                <a:buChar char="»"/>
                <a:defRPr sz="2000">
                  <a:solidFill>
                    <a:srgbClr val="0066FF"/>
                  </a:solidFill>
                  <a:latin typeface="Arial" pitchFamily="34" charset="0"/>
                </a:defRPr>
              </a:lvl8pPr>
              <a:lvl9pPr marL="3886200" indent="-228600" eaLnBrk="0" fontAlgn="base" hangingPunct="0">
                <a:spcBef>
                  <a:spcPct val="20000"/>
                </a:spcBef>
                <a:spcAft>
                  <a:spcPct val="0"/>
                </a:spcAft>
                <a:buChar char="»"/>
                <a:defRPr sz="2000">
                  <a:solidFill>
                    <a:srgbClr val="0066FF"/>
                  </a:solidFill>
                  <a:latin typeface="Arial" pitchFamily="34" charset="0"/>
                </a:defRPr>
              </a:lvl9pPr>
            </a:lstStyle>
            <a:p>
              <a:pPr eaLnBrk="1" hangingPunct="1">
                <a:spcBef>
                  <a:spcPct val="0"/>
                </a:spcBef>
                <a:buFontTx/>
                <a:buNone/>
                <a:defRPr/>
              </a:pPr>
              <a:r>
                <a:rPr lang="en-AU" altLang="en-US" sz="750" b="1" dirty="0">
                  <a:solidFill>
                    <a:schemeClr val="tx1"/>
                  </a:solidFill>
                  <a:latin typeface="Trebuchet MS" pitchFamily="34" charset="0"/>
                </a:rPr>
                <a:t>Sweden</a:t>
              </a:r>
            </a:p>
            <a:p>
              <a:pPr eaLnBrk="1" hangingPunct="1">
                <a:spcBef>
                  <a:spcPct val="0"/>
                </a:spcBef>
                <a:buFontTx/>
                <a:buNone/>
                <a:defRPr/>
              </a:pPr>
              <a:r>
                <a:rPr lang="en-AU" altLang="en-US" sz="750" b="1" dirty="0">
                  <a:solidFill>
                    <a:schemeClr val="tx1"/>
                  </a:solidFill>
                  <a:latin typeface="Trebuchet MS" pitchFamily="34" charset="0"/>
                </a:rPr>
                <a:t>Netherlands/</a:t>
              </a:r>
            </a:p>
            <a:p>
              <a:pPr eaLnBrk="1" hangingPunct="1">
                <a:spcBef>
                  <a:spcPct val="0"/>
                </a:spcBef>
                <a:buFontTx/>
                <a:buNone/>
                <a:defRPr/>
              </a:pPr>
              <a:r>
                <a:rPr lang="en-AU" altLang="en-US" sz="750" b="1" i="1" dirty="0" err="1">
                  <a:solidFill>
                    <a:schemeClr val="tx1"/>
                  </a:solidFill>
                  <a:latin typeface="Trebuchet MS" pitchFamily="34" charset="0"/>
                </a:rPr>
                <a:t>EuroGeographics</a:t>
              </a:r>
              <a:endParaRPr lang="en-AU" altLang="en-US" sz="750" b="1" i="1" dirty="0">
                <a:solidFill>
                  <a:schemeClr val="tx1"/>
                </a:solidFill>
                <a:latin typeface="Trebuchet MS" pitchFamily="34" charset="0"/>
              </a:endParaRPr>
            </a:p>
          </p:txBody>
        </p:sp>
        <p:sp>
          <p:nvSpPr>
            <p:cNvPr id="20" name="Rectangle 19"/>
            <p:cNvSpPr/>
            <p:nvPr/>
          </p:nvSpPr>
          <p:spPr bwMode="auto">
            <a:xfrm>
              <a:off x="5653483" y="4302077"/>
              <a:ext cx="1500299" cy="792151"/>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750" b="1" dirty="0">
                  <a:solidFill>
                    <a:srgbClr val="000066"/>
                  </a:solidFill>
                  <a:latin typeface="Trebuchet MS" pitchFamily="34" charset="0"/>
                </a:rPr>
                <a:t>WG</a:t>
              </a:r>
            </a:p>
            <a:p>
              <a:pPr algn="ctr">
                <a:defRPr/>
              </a:pPr>
              <a:r>
                <a:rPr lang="en-AU" sz="750" b="1" dirty="0">
                  <a:solidFill>
                    <a:srgbClr val="000066"/>
                  </a:solidFill>
                  <a:latin typeface="Trebuchet MS" pitchFamily="34" charset="0"/>
                </a:rPr>
                <a:t>Regional Coordination &amp; Cooperation</a:t>
              </a:r>
            </a:p>
          </p:txBody>
        </p:sp>
        <p:sp>
          <p:nvSpPr>
            <p:cNvPr id="21" name="Rectangle 20"/>
            <p:cNvSpPr/>
            <p:nvPr/>
          </p:nvSpPr>
          <p:spPr bwMode="auto">
            <a:xfrm>
              <a:off x="5663009" y="2430439"/>
              <a:ext cx="1501886" cy="792152"/>
            </a:xfrm>
            <a:prstGeom prst="rect">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750" b="1" dirty="0">
                  <a:solidFill>
                    <a:srgbClr val="FFFFFF"/>
                  </a:solidFill>
                  <a:latin typeface="Trebuchet MS" pitchFamily="34" charset="0"/>
                </a:rPr>
                <a:t>WG</a:t>
              </a:r>
            </a:p>
            <a:p>
              <a:pPr algn="ctr">
                <a:defRPr/>
              </a:pPr>
              <a:r>
                <a:rPr lang="en-AU" sz="750" b="1" dirty="0">
                  <a:solidFill>
                    <a:srgbClr val="FFFFFF"/>
                  </a:solidFill>
                  <a:latin typeface="Trebuchet MS" pitchFamily="34" charset="0"/>
                </a:rPr>
                <a:t>NSDI</a:t>
              </a:r>
            </a:p>
          </p:txBody>
        </p:sp>
        <p:sp>
          <p:nvSpPr>
            <p:cNvPr id="22" name="Rectangle 21"/>
            <p:cNvSpPr/>
            <p:nvPr/>
          </p:nvSpPr>
          <p:spPr bwMode="auto">
            <a:xfrm>
              <a:off x="5653483" y="3367052"/>
              <a:ext cx="1500299" cy="792152"/>
            </a:xfrm>
            <a:prstGeom prst="rect">
              <a:avLst/>
            </a:prstGeom>
            <a:solidFill>
              <a:srgbClr val="00B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750" b="1" dirty="0">
                  <a:solidFill>
                    <a:srgbClr val="FFFFFF"/>
                  </a:solidFill>
                  <a:latin typeface="Trebuchet MS" pitchFamily="34" charset="0"/>
                </a:rPr>
                <a:t>WG </a:t>
              </a:r>
            </a:p>
            <a:p>
              <a:pPr algn="ctr">
                <a:defRPr/>
              </a:pPr>
              <a:r>
                <a:rPr lang="en-AU" sz="750" b="1" dirty="0">
                  <a:solidFill>
                    <a:srgbClr val="FFFFFF"/>
                  </a:solidFill>
                  <a:latin typeface="Trebuchet MS" pitchFamily="34" charset="0"/>
                </a:rPr>
                <a:t>Integration </a:t>
              </a:r>
            </a:p>
            <a:p>
              <a:pPr algn="ctr">
                <a:defRPr/>
              </a:pPr>
              <a:r>
                <a:rPr lang="en-AU" sz="750" b="1" dirty="0">
                  <a:solidFill>
                    <a:srgbClr val="FFFFFF"/>
                  </a:solidFill>
                  <a:latin typeface="Trebuchet MS" pitchFamily="34" charset="0"/>
                </a:rPr>
                <a:t>Stat &amp; Geo</a:t>
              </a:r>
            </a:p>
          </p:txBody>
        </p:sp>
        <p:sp>
          <p:nvSpPr>
            <p:cNvPr id="23" name="Rectangle 10"/>
            <p:cNvSpPr>
              <a:spLocks noChangeArrowheads="1"/>
            </p:cNvSpPr>
            <p:nvPr/>
          </p:nvSpPr>
          <p:spPr bwMode="auto">
            <a:xfrm>
              <a:off x="5651896" y="1628763"/>
              <a:ext cx="1512999" cy="649278"/>
            </a:xfrm>
            <a:prstGeom prst="rect">
              <a:avLst/>
            </a:prstGeom>
            <a:ln>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lvl1pPr eaLnBrk="0" hangingPunct="0">
                <a:spcBef>
                  <a:spcPct val="20000"/>
                </a:spcBef>
                <a:buChar char="•"/>
                <a:defRPr sz="3200">
                  <a:solidFill>
                    <a:srgbClr val="0066FF"/>
                  </a:solidFill>
                  <a:latin typeface="Arial" pitchFamily="34" charset="0"/>
                </a:defRPr>
              </a:lvl1pPr>
              <a:lvl2pPr marL="742950" indent="-285750" eaLnBrk="0" hangingPunct="0">
                <a:spcBef>
                  <a:spcPct val="20000"/>
                </a:spcBef>
                <a:buChar char="–"/>
                <a:defRPr sz="2800">
                  <a:solidFill>
                    <a:srgbClr val="0066FF"/>
                  </a:solidFill>
                  <a:latin typeface="Arial" pitchFamily="34" charset="0"/>
                </a:defRPr>
              </a:lvl2pPr>
              <a:lvl3pPr marL="1143000" indent="-228600" eaLnBrk="0" hangingPunct="0">
                <a:spcBef>
                  <a:spcPct val="20000"/>
                </a:spcBef>
                <a:buChar char="•"/>
                <a:defRPr sz="2400">
                  <a:solidFill>
                    <a:srgbClr val="0066FF"/>
                  </a:solidFill>
                  <a:latin typeface="Arial" pitchFamily="34" charset="0"/>
                </a:defRPr>
              </a:lvl3pPr>
              <a:lvl4pPr marL="1600200" indent="-228600" eaLnBrk="0" hangingPunct="0">
                <a:spcBef>
                  <a:spcPct val="20000"/>
                </a:spcBef>
                <a:buChar char="–"/>
                <a:defRPr sz="2000">
                  <a:solidFill>
                    <a:srgbClr val="0066FF"/>
                  </a:solidFill>
                  <a:latin typeface="Arial" pitchFamily="34" charset="0"/>
                </a:defRPr>
              </a:lvl4pPr>
              <a:lvl5pPr marL="2057400" indent="-228600" eaLnBrk="0" hangingPunct="0">
                <a:spcBef>
                  <a:spcPct val="20000"/>
                </a:spcBef>
                <a:buChar char="»"/>
                <a:defRPr sz="2000">
                  <a:solidFill>
                    <a:srgbClr val="0066FF"/>
                  </a:solidFill>
                  <a:latin typeface="Arial" pitchFamily="34" charset="0"/>
                </a:defRPr>
              </a:lvl5pPr>
              <a:lvl6pPr marL="2514600" indent="-228600" eaLnBrk="0" fontAlgn="base" hangingPunct="0">
                <a:spcBef>
                  <a:spcPct val="20000"/>
                </a:spcBef>
                <a:spcAft>
                  <a:spcPct val="0"/>
                </a:spcAft>
                <a:buChar char="»"/>
                <a:defRPr sz="2000">
                  <a:solidFill>
                    <a:srgbClr val="0066FF"/>
                  </a:solidFill>
                  <a:latin typeface="Arial" pitchFamily="34" charset="0"/>
                </a:defRPr>
              </a:lvl6pPr>
              <a:lvl7pPr marL="2971800" indent="-228600" eaLnBrk="0" fontAlgn="base" hangingPunct="0">
                <a:spcBef>
                  <a:spcPct val="20000"/>
                </a:spcBef>
                <a:spcAft>
                  <a:spcPct val="0"/>
                </a:spcAft>
                <a:buChar char="»"/>
                <a:defRPr sz="2000">
                  <a:solidFill>
                    <a:srgbClr val="0066FF"/>
                  </a:solidFill>
                  <a:latin typeface="Arial" pitchFamily="34" charset="0"/>
                </a:defRPr>
              </a:lvl7pPr>
              <a:lvl8pPr marL="3429000" indent="-228600" eaLnBrk="0" fontAlgn="base" hangingPunct="0">
                <a:spcBef>
                  <a:spcPct val="20000"/>
                </a:spcBef>
                <a:spcAft>
                  <a:spcPct val="0"/>
                </a:spcAft>
                <a:buChar char="»"/>
                <a:defRPr sz="2000">
                  <a:solidFill>
                    <a:srgbClr val="0066FF"/>
                  </a:solidFill>
                  <a:latin typeface="Arial" pitchFamily="34" charset="0"/>
                </a:defRPr>
              </a:lvl8pPr>
              <a:lvl9pPr marL="3886200" indent="-228600" eaLnBrk="0" fontAlgn="base" hangingPunct="0">
                <a:spcBef>
                  <a:spcPct val="20000"/>
                </a:spcBef>
                <a:spcAft>
                  <a:spcPct val="0"/>
                </a:spcAft>
                <a:buChar char="»"/>
                <a:defRPr sz="2000">
                  <a:solidFill>
                    <a:srgbClr val="0066FF"/>
                  </a:solidFill>
                  <a:latin typeface="Arial" pitchFamily="34" charset="0"/>
                </a:defRPr>
              </a:lvl9pPr>
            </a:lstStyle>
            <a:p>
              <a:pPr eaLnBrk="1" hangingPunct="1">
                <a:spcBef>
                  <a:spcPct val="0"/>
                </a:spcBef>
                <a:buFontTx/>
                <a:buNone/>
                <a:defRPr/>
              </a:pPr>
              <a:r>
                <a:rPr lang="en-AU" altLang="en-US" sz="750" b="1" dirty="0">
                  <a:solidFill>
                    <a:schemeClr val="tx1"/>
                  </a:solidFill>
                  <a:latin typeface="Trebuchet MS" pitchFamily="34" charset="0"/>
                </a:rPr>
                <a:t>Mexico</a:t>
              </a:r>
            </a:p>
            <a:p>
              <a:pPr eaLnBrk="1" hangingPunct="1">
                <a:spcBef>
                  <a:spcPct val="0"/>
                </a:spcBef>
                <a:buFontTx/>
                <a:buNone/>
                <a:defRPr/>
              </a:pPr>
              <a:r>
                <a:rPr lang="en-AU" altLang="en-US" sz="750" b="1" dirty="0">
                  <a:solidFill>
                    <a:schemeClr val="tx1"/>
                  </a:solidFill>
                  <a:latin typeface="Trebuchet MS" pitchFamily="34" charset="0"/>
                </a:rPr>
                <a:t>Chile</a:t>
              </a:r>
            </a:p>
            <a:p>
              <a:pPr eaLnBrk="1" hangingPunct="1">
                <a:spcBef>
                  <a:spcPct val="0"/>
                </a:spcBef>
                <a:buFontTx/>
                <a:buNone/>
                <a:defRPr/>
              </a:pPr>
              <a:r>
                <a:rPr lang="en-AU" altLang="en-US" sz="750" b="1" i="1" dirty="0">
                  <a:solidFill>
                    <a:schemeClr val="tx1"/>
                  </a:solidFill>
                  <a:latin typeface="Trebuchet MS" pitchFamily="34" charset="0"/>
                </a:rPr>
                <a:t>Mexico</a:t>
              </a:r>
            </a:p>
          </p:txBody>
        </p:sp>
        <p:sp>
          <p:nvSpPr>
            <p:cNvPr id="24" name="Rectangle 10"/>
            <p:cNvSpPr/>
            <p:nvPr/>
          </p:nvSpPr>
          <p:spPr bwMode="auto">
            <a:xfrm>
              <a:off x="5653483" y="5216464"/>
              <a:ext cx="1500299" cy="792151"/>
            </a:xfrm>
            <a:prstGeom prst="rect">
              <a:avLst/>
            </a:prstGeom>
            <a:solidFill>
              <a:srgbClr val="00006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750" b="1" dirty="0">
                  <a:solidFill>
                    <a:srgbClr val="FFFFFF"/>
                  </a:solidFill>
                  <a:latin typeface="Trebuchet MS" pitchFamily="34" charset="0"/>
                </a:rPr>
                <a:t>WG</a:t>
              </a:r>
            </a:p>
            <a:p>
              <a:pPr algn="ctr">
                <a:defRPr/>
              </a:pPr>
              <a:r>
                <a:rPr lang="en-AU" sz="750" b="1" dirty="0">
                  <a:solidFill>
                    <a:srgbClr val="FFFFFF"/>
                  </a:solidFill>
                  <a:latin typeface="Trebuchet MS" pitchFamily="34" charset="0"/>
                </a:rPr>
                <a:t>GI in DDR</a:t>
              </a:r>
            </a:p>
          </p:txBody>
        </p:sp>
        <p:sp>
          <p:nvSpPr>
            <p:cNvPr id="25" name="Rectangle 10"/>
            <p:cNvSpPr/>
            <p:nvPr/>
          </p:nvSpPr>
          <p:spPr bwMode="auto">
            <a:xfrm>
              <a:off x="7466542" y="4290964"/>
              <a:ext cx="1428856" cy="792152"/>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750" b="1" dirty="0">
                  <a:solidFill>
                    <a:srgbClr val="FFFFFF"/>
                  </a:solidFill>
                  <a:latin typeface="Trebuchet MS" pitchFamily="34" charset="0"/>
                </a:rPr>
                <a:t>WG A</a:t>
              </a:r>
            </a:p>
            <a:p>
              <a:pPr algn="ctr">
                <a:defRPr/>
              </a:pPr>
              <a:r>
                <a:rPr lang="en-AU" sz="750" b="1" dirty="0">
                  <a:solidFill>
                    <a:srgbClr val="FFFFFF"/>
                  </a:solidFill>
                  <a:latin typeface="Trebuchet MS" pitchFamily="34" charset="0"/>
                </a:rPr>
                <a:t>Core Data</a:t>
              </a:r>
            </a:p>
            <a:p>
              <a:pPr>
                <a:defRPr/>
              </a:pPr>
              <a:endParaRPr lang="en-AU" sz="750" b="1" dirty="0">
                <a:solidFill>
                  <a:srgbClr val="FFFFFF"/>
                </a:solidFill>
                <a:latin typeface="Trebuchet MS" pitchFamily="34" charset="0"/>
              </a:endParaRPr>
            </a:p>
          </p:txBody>
        </p:sp>
        <p:sp>
          <p:nvSpPr>
            <p:cNvPr id="26" name="Rectangle 10"/>
            <p:cNvSpPr/>
            <p:nvPr/>
          </p:nvSpPr>
          <p:spPr bwMode="auto">
            <a:xfrm>
              <a:off x="7458605" y="5218051"/>
              <a:ext cx="1428856" cy="792152"/>
            </a:xfrm>
            <a:prstGeom prst="rect">
              <a:avLst/>
            </a:prstGeom>
            <a:solidFill>
              <a:srgbClr val="00B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750" b="1" dirty="0">
                  <a:solidFill>
                    <a:srgbClr val="FFFFFF"/>
                  </a:solidFill>
                  <a:latin typeface="Trebuchet MS" pitchFamily="34" charset="0"/>
                </a:rPr>
                <a:t>WG B</a:t>
              </a:r>
            </a:p>
            <a:p>
              <a:pPr algn="ctr">
                <a:defRPr/>
              </a:pPr>
              <a:r>
                <a:rPr lang="en-AU" sz="750" b="1" dirty="0">
                  <a:solidFill>
                    <a:srgbClr val="FFFFFF"/>
                  </a:solidFill>
                  <a:latin typeface="Trebuchet MS" pitchFamily="34" charset="0"/>
                </a:rPr>
                <a:t>Data Integration</a:t>
              </a:r>
            </a:p>
          </p:txBody>
        </p:sp>
        <p:sp>
          <p:nvSpPr>
            <p:cNvPr id="27" name="Rectangle 12"/>
            <p:cNvSpPr/>
            <p:nvPr/>
          </p:nvSpPr>
          <p:spPr bwMode="auto">
            <a:xfrm>
              <a:off x="2084519" y="4314777"/>
              <a:ext cx="1513000" cy="792151"/>
            </a:xfrm>
            <a:prstGeom prst="rect">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750" b="1" dirty="0">
                  <a:solidFill>
                    <a:srgbClr val="FFFFFF"/>
                  </a:solidFill>
                  <a:latin typeface="Trebuchet MS" pitchFamily="34" charset="0"/>
                </a:rPr>
                <a:t>WG 3</a:t>
              </a:r>
            </a:p>
            <a:p>
              <a:pPr algn="ctr">
                <a:defRPr/>
              </a:pPr>
              <a:r>
                <a:rPr lang="en-AU" sz="750" b="1" dirty="0">
                  <a:solidFill>
                    <a:srgbClr val="FFFFFF"/>
                  </a:solidFill>
                  <a:latin typeface="Trebuchet MS" pitchFamily="34" charset="0"/>
                </a:rPr>
                <a:t>Institutional</a:t>
              </a:r>
            </a:p>
            <a:p>
              <a:pPr algn="ctr">
                <a:defRPr/>
              </a:pPr>
              <a:r>
                <a:rPr lang="en-AU" sz="750" b="1" dirty="0">
                  <a:solidFill>
                    <a:srgbClr val="FFFFFF"/>
                  </a:solidFill>
                  <a:latin typeface="Trebuchet MS" pitchFamily="34" charset="0"/>
                </a:rPr>
                <a:t>&amp; Legal</a:t>
              </a:r>
            </a:p>
          </p:txBody>
        </p:sp>
        <p:sp>
          <p:nvSpPr>
            <p:cNvPr id="28" name="Rectangle 12"/>
            <p:cNvSpPr/>
            <p:nvPr/>
          </p:nvSpPr>
          <p:spPr bwMode="auto">
            <a:xfrm>
              <a:off x="2092457" y="5175190"/>
              <a:ext cx="1512999" cy="790564"/>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750" b="1" dirty="0">
                  <a:solidFill>
                    <a:srgbClr val="000066"/>
                  </a:solidFill>
                  <a:latin typeface="Trebuchet MS" pitchFamily="34" charset="0"/>
                </a:rPr>
                <a:t>WG 4</a:t>
              </a:r>
            </a:p>
            <a:p>
              <a:pPr algn="ctr">
                <a:defRPr/>
              </a:pPr>
              <a:r>
                <a:rPr lang="en-AU" sz="750" b="1" dirty="0">
                  <a:solidFill>
                    <a:srgbClr val="000066"/>
                  </a:solidFill>
                  <a:latin typeface="Trebuchet MS" pitchFamily="34" charset="0"/>
                </a:rPr>
                <a:t>Capacity Building</a:t>
              </a:r>
            </a:p>
          </p:txBody>
        </p:sp>
        <p:sp>
          <p:nvSpPr>
            <p:cNvPr id="29" name="Rectangle 12"/>
            <p:cNvSpPr/>
            <p:nvPr/>
          </p:nvSpPr>
          <p:spPr bwMode="auto">
            <a:xfrm>
              <a:off x="3849949" y="2447902"/>
              <a:ext cx="1513000" cy="792151"/>
            </a:xfrm>
            <a:prstGeom prst="rect">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750" b="1" dirty="0">
                  <a:solidFill>
                    <a:srgbClr val="FFFFFF"/>
                  </a:solidFill>
                  <a:latin typeface="Trebuchet MS" pitchFamily="34" charset="0"/>
                </a:rPr>
                <a:t>WG </a:t>
              </a:r>
            </a:p>
            <a:p>
              <a:pPr algn="ctr">
                <a:defRPr/>
              </a:pPr>
              <a:r>
                <a:rPr lang="en-AU" sz="750" b="1" dirty="0">
                  <a:solidFill>
                    <a:srgbClr val="FFFFFF"/>
                  </a:solidFill>
                  <a:latin typeface="Trebuchet MS" pitchFamily="34" charset="0"/>
                </a:rPr>
                <a:t>Institutional, Legal, Policy</a:t>
              </a:r>
            </a:p>
          </p:txBody>
        </p:sp>
        <p:sp>
          <p:nvSpPr>
            <p:cNvPr id="30" name="Rectangle 12"/>
            <p:cNvSpPr/>
            <p:nvPr/>
          </p:nvSpPr>
          <p:spPr bwMode="auto">
            <a:xfrm>
              <a:off x="3851538" y="3374989"/>
              <a:ext cx="1512999" cy="792151"/>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750" b="1" dirty="0">
                  <a:solidFill>
                    <a:srgbClr val="FFFFFF"/>
                  </a:solidFill>
                  <a:latin typeface="Trebuchet MS" pitchFamily="34" charset="0"/>
                </a:rPr>
                <a:t>WG</a:t>
              </a:r>
            </a:p>
            <a:p>
              <a:pPr algn="ctr">
                <a:defRPr/>
              </a:pPr>
              <a:r>
                <a:rPr lang="en-AU" sz="750" b="1" dirty="0">
                  <a:solidFill>
                    <a:srgbClr val="FFFFFF"/>
                  </a:solidFill>
                  <a:latin typeface="Trebuchet MS" pitchFamily="34" charset="0"/>
                </a:rPr>
                <a:t>Fundamental Data &amp; Geo Standards</a:t>
              </a:r>
            </a:p>
          </p:txBody>
        </p:sp>
        <p:sp>
          <p:nvSpPr>
            <p:cNvPr id="31" name="Rectangle 12"/>
            <p:cNvSpPr/>
            <p:nvPr/>
          </p:nvSpPr>
          <p:spPr bwMode="auto">
            <a:xfrm>
              <a:off x="3843599" y="4317952"/>
              <a:ext cx="1511412" cy="792151"/>
            </a:xfrm>
            <a:prstGeom prst="rect">
              <a:avLst/>
            </a:prstGeom>
            <a:solidFill>
              <a:schemeClr val="tx1">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750" b="1" dirty="0">
                  <a:solidFill>
                    <a:srgbClr val="FFFFFF"/>
                  </a:solidFill>
                  <a:latin typeface="Trebuchet MS" pitchFamily="34" charset="0"/>
                </a:rPr>
                <a:t>WG</a:t>
              </a:r>
            </a:p>
            <a:p>
              <a:pPr algn="ctr">
                <a:defRPr/>
              </a:pPr>
              <a:r>
                <a:rPr lang="en-AU" sz="750" b="1" dirty="0">
                  <a:solidFill>
                    <a:srgbClr val="FFFFFF"/>
                  </a:solidFill>
                  <a:latin typeface="Trebuchet MS" pitchFamily="34" charset="0"/>
                </a:rPr>
                <a:t>Geodetic Reference</a:t>
              </a:r>
            </a:p>
          </p:txBody>
        </p:sp>
        <p:sp>
          <p:nvSpPr>
            <p:cNvPr id="32" name="Rectangle 12"/>
            <p:cNvSpPr/>
            <p:nvPr/>
          </p:nvSpPr>
          <p:spPr bwMode="auto">
            <a:xfrm>
              <a:off x="3851538" y="5246626"/>
              <a:ext cx="1512999" cy="792152"/>
            </a:xfrm>
            <a:prstGeom prst="rect">
              <a:avLst/>
            </a:prstGeom>
            <a:solidFill>
              <a:srgbClr val="00B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750" b="1" dirty="0">
                  <a:solidFill>
                    <a:srgbClr val="FFFFFF"/>
                  </a:solidFill>
                  <a:latin typeface="Trebuchet MS" pitchFamily="34" charset="0"/>
                </a:rPr>
                <a:t>WG</a:t>
              </a:r>
            </a:p>
            <a:p>
              <a:pPr algn="ctr">
                <a:defRPr/>
              </a:pPr>
              <a:r>
                <a:rPr lang="en-AU" sz="750" b="1" dirty="0">
                  <a:solidFill>
                    <a:srgbClr val="FFFFFF"/>
                  </a:solidFill>
                  <a:latin typeface="Trebuchet MS" pitchFamily="34" charset="0"/>
                </a:rPr>
                <a:t>Integration </a:t>
              </a:r>
              <a:r>
                <a:rPr lang="en-AU" sz="750" b="1" dirty="0" err="1">
                  <a:solidFill>
                    <a:srgbClr val="FFFFFF"/>
                  </a:solidFill>
                  <a:latin typeface="Trebuchet MS" pitchFamily="34" charset="0"/>
                </a:rPr>
                <a:t>Stat&amp;Geo</a:t>
              </a:r>
              <a:endParaRPr lang="en-AU" sz="750" b="1" dirty="0">
                <a:solidFill>
                  <a:srgbClr val="FFFFFF"/>
                </a:solidFill>
                <a:latin typeface="Trebuchet MS" pitchFamily="34" charset="0"/>
              </a:endParaRPr>
            </a:p>
          </p:txBody>
        </p:sp>
      </p:grpSp>
      <p:sp>
        <p:nvSpPr>
          <p:cNvPr id="33" name="Content Placeholder 2"/>
          <p:cNvSpPr txBox="1">
            <a:spLocks/>
          </p:cNvSpPr>
          <p:nvPr/>
        </p:nvSpPr>
        <p:spPr bwMode="auto">
          <a:xfrm>
            <a:off x="6589284" y="6027313"/>
            <a:ext cx="2265660" cy="24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FF6600"/>
              </a:buClr>
              <a:buFont typeface="Wingdings 2" panose="05020102010507070707" pitchFamily="18"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rgbClr val="006666"/>
              </a:buClr>
              <a:buFont typeface="Wingdings" panose="05000000000000000000" pitchFamily="2" charset="2"/>
              <a:buChar char="l"/>
              <a:defRPr sz="2800">
                <a:solidFill>
                  <a:schemeClr val="tx2"/>
                </a:solidFill>
                <a:latin typeface="+mn-lt"/>
                <a:ea typeface="+mn-ea"/>
                <a:cs typeface="+mn-cs"/>
              </a:defRPr>
            </a:lvl2pPr>
            <a:lvl3pPr marL="1143000" indent="-228600" algn="l" rtl="0" eaLnBrk="0" fontAlgn="base" hangingPunct="0">
              <a:spcBef>
                <a:spcPct val="20000"/>
              </a:spcBef>
              <a:spcAft>
                <a:spcPct val="0"/>
              </a:spcAft>
              <a:buClr>
                <a:srgbClr val="292929"/>
              </a:buClr>
              <a:buChar char="•"/>
              <a:defRPr sz="2400">
                <a:solidFill>
                  <a:schemeClr val="tx2"/>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2"/>
                </a:solidFill>
                <a:latin typeface="+mn-lt"/>
                <a:ea typeface="+mn-ea"/>
                <a:cs typeface="+mn-cs"/>
              </a:defRPr>
            </a:lvl5pPr>
            <a:lvl6pPr marL="2514600" indent="-228600" algn="l" rtl="0" fontAlgn="base">
              <a:spcBef>
                <a:spcPct val="20000"/>
              </a:spcBef>
              <a:spcAft>
                <a:spcPct val="0"/>
              </a:spcAft>
              <a:buChar char="•"/>
              <a:defRPr sz="2000">
                <a:solidFill>
                  <a:schemeClr val="tx2"/>
                </a:solidFill>
                <a:latin typeface="+mn-lt"/>
                <a:ea typeface="+mn-ea"/>
                <a:cs typeface="+mn-cs"/>
              </a:defRPr>
            </a:lvl6pPr>
            <a:lvl7pPr marL="2971800" indent="-228600" algn="l" rtl="0" fontAlgn="base">
              <a:spcBef>
                <a:spcPct val="20000"/>
              </a:spcBef>
              <a:spcAft>
                <a:spcPct val="0"/>
              </a:spcAft>
              <a:buChar char="•"/>
              <a:defRPr sz="2000">
                <a:solidFill>
                  <a:schemeClr val="tx2"/>
                </a:solidFill>
                <a:latin typeface="+mn-lt"/>
                <a:ea typeface="+mn-ea"/>
                <a:cs typeface="+mn-cs"/>
              </a:defRPr>
            </a:lvl7pPr>
            <a:lvl8pPr marL="3429000" indent="-228600" algn="l" rtl="0" fontAlgn="base">
              <a:spcBef>
                <a:spcPct val="20000"/>
              </a:spcBef>
              <a:spcAft>
                <a:spcPct val="0"/>
              </a:spcAft>
              <a:buChar char="•"/>
              <a:defRPr sz="2000">
                <a:solidFill>
                  <a:schemeClr val="tx2"/>
                </a:solidFill>
                <a:latin typeface="+mn-lt"/>
                <a:ea typeface="+mn-ea"/>
                <a:cs typeface="+mn-cs"/>
              </a:defRPr>
            </a:lvl8pPr>
            <a:lvl9pPr marL="3886200" indent="-228600" algn="l" rtl="0" fontAlgn="base">
              <a:spcBef>
                <a:spcPct val="20000"/>
              </a:spcBef>
              <a:spcAft>
                <a:spcPct val="0"/>
              </a:spcAft>
              <a:buChar char="•"/>
              <a:defRPr sz="2000">
                <a:solidFill>
                  <a:schemeClr val="tx2"/>
                </a:solidFill>
                <a:latin typeface="+mn-lt"/>
                <a:ea typeface="+mn-ea"/>
                <a:cs typeface="+mn-cs"/>
              </a:defRPr>
            </a:lvl9pPr>
          </a:lstStyle>
          <a:p>
            <a:pPr>
              <a:defRPr/>
            </a:pPr>
            <a:r>
              <a:rPr lang="en-GB" sz="750" b="1" kern="0" dirty="0"/>
              <a:t>Courtesy </a:t>
            </a:r>
            <a:r>
              <a:rPr lang="en-GB" sz="750" b="1" kern="0" dirty="0" err="1"/>
              <a:t>Ayako</a:t>
            </a:r>
            <a:r>
              <a:rPr lang="en-GB" sz="750" b="1" kern="0" dirty="0"/>
              <a:t> Kagawa, © 2015</a:t>
            </a:r>
            <a:endParaRPr lang="en-US" sz="750" b="1" kern="0" dirty="0"/>
          </a:p>
        </p:txBody>
      </p:sp>
      <p:sp>
        <p:nvSpPr>
          <p:cNvPr id="34" name="Rectangle 12"/>
          <p:cNvSpPr/>
          <p:nvPr/>
        </p:nvSpPr>
        <p:spPr bwMode="auto">
          <a:xfrm>
            <a:off x="4351375" y="4759792"/>
            <a:ext cx="1017647" cy="474227"/>
          </a:xfrm>
          <a:prstGeom prst="rect">
            <a:avLst/>
          </a:prstGeom>
          <a:solidFill>
            <a:srgbClr val="00B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750" b="1" dirty="0">
                <a:solidFill>
                  <a:schemeClr val="bg1"/>
                </a:solidFill>
                <a:latin typeface="Trebuchet MS" pitchFamily="34" charset="0"/>
              </a:rPr>
              <a:t>WG 5</a:t>
            </a:r>
          </a:p>
          <a:p>
            <a:pPr algn="ctr">
              <a:defRPr/>
            </a:pPr>
            <a:r>
              <a:rPr lang="en-AU" sz="750" b="1" dirty="0">
                <a:solidFill>
                  <a:schemeClr val="bg1"/>
                </a:solidFill>
                <a:latin typeface="Trebuchet MS" pitchFamily="34" charset="0"/>
              </a:rPr>
              <a:t>Integration of Geospatial &amp; Stats</a:t>
            </a:r>
          </a:p>
        </p:txBody>
      </p:sp>
      <p:sp>
        <p:nvSpPr>
          <p:cNvPr id="35" name="Rectangle 12"/>
          <p:cNvSpPr/>
          <p:nvPr/>
        </p:nvSpPr>
        <p:spPr bwMode="auto">
          <a:xfrm>
            <a:off x="4351375" y="3161295"/>
            <a:ext cx="1017647" cy="474228"/>
          </a:xfrm>
          <a:prstGeom prst="rect">
            <a:avLst/>
          </a:prstGeom>
          <a:solidFill>
            <a:srgbClr val="33CCFF"/>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750" b="1" dirty="0">
                <a:solidFill>
                  <a:srgbClr val="000066"/>
                </a:solidFill>
                <a:latin typeface="Trebuchet MS" pitchFamily="34" charset="0"/>
              </a:rPr>
              <a:t>WG 2</a:t>
            </a:r>
          </a:p>
          <a:p>
            <a:pPr algn="ctr">
              <a:defRPr/>
            </a:pPr>
            <a:r>
              <a:rPr lang="en-AU" sz="750" b="1" dirty="0">
                <a:solidFill>
                  <a:srgbClr val="000066"/>
                </a:solidFill>
                <a:latin typeface="Trebuchet MS" pitchFamily="34" charset="0"/>
              </a:rPr>
              <a:t>Fundamental Datasets and Standards</a:t>
            </a:r>
          </a:p>
        </p:txBody>
      </p:sp>
      <p:graphicFrame>
        <p:nvGraphicFramePr>
          <p:cNvPr id="36" name="Table 35"/>
          <p:cNvGraphicFramePr>
            <a:graphicFrameLocks noGrp="1"/>
          </p:cNvGraphicFramePr>
          <p:nvPr>
            <p:extLst>
              <p:ext uri="{D42A27DB-BD31-4B8C-83A1-F6EECF244321}">
                <p14:modId xmlns:p14="http://schemas.microsoft.com/office/powerpoint/2010/main" val="1621532807"/>
              </p:ext>
            </p:extLst>
          </p:nvPr>
        </p:nvGraphicFramePr>
        <p:xfrm>
          <a:off x="8982414" y="1477895"/>
          <a:ext cx="2866942" cy="4998720"/>
        </p:xfrm>
        <a:graphic>
          <a:graphicData uri="http://schemas.openxmlformats.org/drawingml/2006/table">
            <a:tbl>
              <a:tblPr firstRow="1" firstCol="1" bandRow="1">
                <a:tableStyleId>{5C22544A-7EE6-4342-B048-85BDC9FD1C3A}</a:tableStyleId>
              </a:tblPr>
              <a:tblGrid>
                <a:gridCol w="852056">
                  <a:extLst>
                    <a:ext uri="{9D8B030D-6E8A-4147-A177-3AD203B41FA5}">
                      <a16:colId xmlns="" xmlns:a16="http://schemas.microsoft.com/office/drawing/2014/main" val="20000"/>
                    </a:ext>
                  </a:extLst>
                </a:gridCol>
                <a:gridCol w="605579">
                  <a:extLst>
                    <a:ext uri="{9D8B030D-6E8A-4147-A177-3AD203B41FA5}">
                      <a16:colId xmlns="" xmlns:a16="http://schemas.microsoft.com/office/drawing/2014/main" val="20001"/>
                    </a:ext>
                  </a:extLst>
                </a:gridCol>
                <a:gridCol w="904973">
                  <a:extLst>
                    <a:ext uri="{9D8B030D-6E8A-4147-A177-3AD203B41FA5}">
                      <a16:colId xmlns="" xmlns:a16="http://schemas.microsoft.com/office/drawing/2014/main" val="20002"/>
                    </a:ext>
                  </a:extLst>
                </a:gridCol>
                <a:gridCol w="504334">
                  <a:extLst>
                    <a:ext uri="{9D8B030D-6E8A-4147-A177-3AD203B41FA5}">
                      <a16:colId xmlns="" xmlns:a16="http://schemas.microsoft.com/office/drawing/2014/main" val="20003"/>
                    </a:ext>
                  </a:extLst>
                </a:gridCol>
              </a:tblGrid>
              <a:tr h="369491">
                <a:tc>
                  <a:txBody>
                    <a:bodyPr/>
                    <a:lstStyle/>
                    <a:p>
                      <a:pPr>
                        <a:spcBef>
                          <a:spcPts val="600"/>
                        </a:spcBef>
                        <a:spcAft>
                          <a:spcPts val="600"/>
                        </a:spcAft>
                      </a:pPr>
                      <a:r>
                        <a:rPr lang="en-US" sz="800" dirty="0">
                          <a:effectLst/>
                        </a:rPr>
                        <a:t>Working Group</a:t>
                      </a:r>
                      <a:endParaRPr lang="en-US" sz="800" dirty="0">
                        <a:effectLst/>
                        <a:latin typeface="Times New Roman" panose="02020603050405020304" pitchFamily="18" charset="0"/>
                        <a:ea typeface="Times New Roman" panose="02020603050405020304" pitchFamily="18" charset="0"/>
                      </a:endParaRPr>
                    </a:p>
                  </a:txBody>
                  <a:tcPr marL="49400" marR="49400" marT="0" marB="0"/>
                </a:tc>
                <a:tc>
                  <a:txBody>
                    <a:bodyPr/>
                    <a:lstStyle/>
                    <a:p>
                      <a:pPr>
                        <a:spcBef>
                          <a:spcPts val="600"/>
                        </a:spcBef>
                        <a:spcAft>
                          <a:spcPts val="600"/>
                        </a:spcAft>
                      </a:pPr>
                      <a:r>
                        <a:rPr lang="en-US" sz="800" dirty="0">
                          <a:effectLst/>
                        </a:rPr>
                        <a:t>Chair</a:t>
                      </a:r>
                      <a:endParaRPr lang="en-US" sz="800" dirty="0">
                        <a:effectLst/>
                        <a:latin typeface="Times New Roman" panose="02020603050405020304" pitchFamily="18" charset="0"/>
                        <a:ea typeface="Times New Roman" panose="02020603050405020304" pitchFamily="18" charset="0"/>
                      </a:endParaRPr>
                    </a:p>
                  </a:txBody>
                  <a:tcPr marL="49400" marR="49400" marT="0" marB="0"/>
                </a:tc>
                <a:tc>
                  <a:txBody>
                    <a:bodyPr/>
                    <a:lstStyle/>
                    <a:p>
                      <a:pPr>
                        <a:spcBef>
                          <a:spcPts val="600"/>
                        </a:spcBef>
                        <a:spcAft>
                          <a:spcPts val="600"/>
                        </a:spcAft>
                      </a:pPr>
                      <a:r>
                        <a:rPr lang="en-US" sz="800" dirty="0">
                          <a:effectLst/>
                        </a:rPr>
                        <a:t>Members</a:t>
                      </a:r>
                      <a:endParaRPr lang="en-US" sz="800" dirty="0">
                        <a:effectLst/>
                        <a:latin typeface="Times New Roman" panose="02020603050405020304" pitchFamily="18" charset="0"/>
                        <a:ea typeface="Times New Roman" panose="02020603050405020304" pitchFamily="18" charset="0"/>
                      </a:endParaRPr>
                    </a:p>
                  </a:txBody>
                  <a:tcPr marL="49400" marR="49400" marT="0" marB="0"/>
                </a:tc>
                <a:tc>
                  <a:txBody>
                    <a:bodyPr/>
                    <a:lstStyle/>
                    <a:p>
                      <a:pPr>
                        <a:spcBef>
                          <a:spcPts val="600"/>
                        </a:spcBef>
                        <a:spcAft>
                          <a:spcPts val="600"/>
                        </a:spcAft>
                      </a:pPr>
                      <a:r>
                        <a:rPr lang="en-US" sz="800" dirty="0">
                          <a:effectLst/>
                        </a:rPr>
                        <a:t>Non Voting Member</a:t>
                      </a:r>
                      <a:endParaRPr lang="en-US" sz="800" dirty="0">
                        <a:effectLst/>
                        <a:latin typeface="Times New Roman" panose="02020603050405020304" pitchFamily="18" charset="0"/>
                        <a:ea typeface="Times New Roman" panose="02020603050405020304" pitchFamily="18" charset="0"/>
                      </a:endParaRPr>
                    </a:p>
                  </a:txBody>
                  <a:tcPr marL="49400" marR="49400" marT="0" marB="0"/>
                </a:tc>
                <a:extLst>
                  <a:ext uri="{0D108BD9-81ED-4DB2-BD59-A6C34878D82A}">
                    <a16:rowId xmlns="" xmlns:a16="http://schemas.microsoft.com/office/drawing/2014/main" val="10000"/>
                  </a:ext>
                </a:extLst>
              </a:tr>
              <a:tr h="549494">
                <a:tc>
                  <a:txBody>
                    <a:bodyPr/>
                    <a:lstStyle/>
                    <a:p>
                      <a:pPr>
                        <a:spcAft>
                          <a:spcPts val="0"/>
                        </a:spcAft>
                      </a:pPr>
                      <a:r>
                        <a:rPr lang="en-US" sz="800" dirty="0">
                          <a:effectLst/>
                        </a:rPr>
                        <a:t>WG1:  African Geodetic Reference Frame</a:t>
                      </a:r>
                      <a:endParaRPr lang="en-US" sz="800" dirty="0">
                        <a:effectLst/>
                        <a:latin typeface="Times New Roman" panose="02020603050405020304" pitchFamily="18" charset="0"/>
                        <a:ea typeface="Times New Roman" panose="02020603050405020304" pitchFamily="18" charset="0"/>
                      </a:endParaRPr>
                    </a:p>
                  </a:txBody>
                  <a:tcPr marL="49400" marR="49400" marT="0" marB="0" anchor="ctr"/>
                </a:tc>
                <a:tc>
                  <a:txBody>
                    <a:bodyPr/>
                    <a:lstStyle/>
                    <a:p>
                      <a:pPr>
                        <a:spcAft>
                          <a:spcPts val="0"/>
                        </a:spcAft>
                      </a:pPr>
                      <a:r>
                        <a:rPr lang="en-US" sz="800">
                          <a:effectLst/>
                        </a:rPr>
                        <a:t>1. Kenya</a:t>
                      </a:r>
                      <a:endParaRPr lang="en-US" sz="800">
                        <a:effectLst/>
                        <a:latin typeface="Times New Roman" panose="02020603050405020304" pitchFamily="18" charset="0"/>
                        <a:ea typeface="Times New Roman" panose="02020603050405020304" pitchFamily="18" charset="0"/>
                      </a:endParaRPr>
                    </a:p>
                  </a:txBody>
                  <a:tcPr marL="49400" marR="49400" marT="0" marB="0" anchor="ctr"/>
                </a:tc>
                <a:tc>
                  <a:txBody>
                    <a:bodyPr/>
                    <a:lstStyle/>
                    <a:p>
                      <a:pPr marL="342900" lvl="0" indent="-342900">
                        <a:spcAft>
                          <a:spcPts val="0"/>
                        </a:spcAft>
                        <a:buFont typeface="+mj-lt"/>
                        <a:buAutoNum type="arabicPeriod" startAt="2"/>
                      </a:pPr>
                      <a:r>
                        <a:rPr lang="en-US" sz="800" dirty="0">
                          <a:effectLst/>
                        </a:rPr>
                        <a:t>Nigeria</a:t>
                      </a:r>
                    </a:p>
                    <a:p>
                      <a:pPr marL="342900" lvl="0" indent="-342900">
                        <a:spcAft>
                          <a:spcPts val="0"/>
                        </a:spcAft>
                        <a:buFont typeface="+mj-lt"/>
                        <a:buAutoNum type="arabicPeriod" startAt="2"/>
                      </a:pPr>
                      <a:r>
                        <a:rPr lang="en-US" sz="800" dirty="0">
                          <a:effectLst/>
                        </a:rPr>
                        <a:t>Morocco</a:t>
                      </a:r>
                    </a:p>
                    <a:p>
                      <a:pPr marL="342900" lvl="0" indent="-342900">
                        <a:spcAft>
                          <a:spcPts val="0"/>
                        </a:spcAft>
                        <a:buFont typeface="+mj-lt"/>
                        <a:buAutoNum type="arabicPeriod" startAt="2"/>
                      </a:pPr>
                      <a:r>
                        <a:rPr lang="en-US" sz="800" dirty="0">
                          <a:effectLst/>
                        </a:rPr>
                        <a:t>Botswana</a:t>
                      </a:r>
                    </a:p>
                    <a:p>
                      <a:pPr marL="342900" lvl="0" indent="-342900">
                        <a:spcAft>
                          <a:spcPts val="0"/>
                        </a:spcAft>
                        <a:buFont typeface="+mj-lt"/>
                        <a:buAutoNum type="arabicPeriod" startAt="2"/>
                      </a:pPr>
                      <a:r>
                        <a:rPr lang="en-US" sz="800" dirty="0">
                          <a:effectLst/>
                        </a:rPr>
                        <a:t>Gabon</a:t>
                      </a:r>
                      <a:endParaRPr lang="en-US" sz="800" dirty="0">
                        <a:effectLst/>
                        <a:latin typeface="Times New Roman" panose="02020603050405020304" pitchFamily="18" charset="0"/>
                        <a:ea typeface="Times New Roman" panose="02020603050405020304" pitchFamily="18" charset="0"/>
                      </a:endParaRPr>
                    </a:p>
                  </a:txBody>
                  <a:tcPr marL="49400" marR="49400" marT="0" marB="0" anchor="ctr"/>
                </a:tc>
                <a:tc>
                  <a:txBody>
                    <a:bodyPr/>
                    <a:lstStyle/>
                    <a:p>
                      <a:pPr>
                        <a:spcAft>
                          <a:spcPts val="0"/>
                        </a:spcAft>
                      </a:pPr>
                      <a:r>
                        <a:rPr lang="en-US" sz="800">
                          <a:effectLst/>
                        </a:rPr>
                        <a:t>RECTAS</a:t>
                      </a:r>
                    </a:p>
                    <a:p>
                      <a:pPr>
                        <a:spcAft>
                          <a:spcPts val="0"/>
                        </a:spcAft>
                      </a:pPr>
                      <a:r>
                        <a:rPr lang="en-US" sz="800">
                          <a:effectLst/>
                        </a:rPr>
                        <a:t>RCMRD</a:t>
                      </a:r>
                    </a:p>
                    <a:p>
                      <a:pPr>
                        <a:spcAft>
                          <a:spcPts val="0"/>
                        </a:spcAft>
                      </a:pPr>
                      <a:r>
                        <a:rPr lang="en-US" sz="800">
                          <a:effectLst/>
                        </a:rPr>
                        <a:t>UNECA</a:t>
                      </a:r>
                      <a:endParaRPr lang="en-US" sz="800">
                        <a:effectLst/>
                        <a:latin typeface="Times New Roman" panose="02020603050405020304" pitchFamily="18" charset="0"/>
                        <a:ea typeface="Times New Roman" panose="02020603050405020304" pitchFamily="18" charset="0"/>
                      </a:endParaRPr>
                    </a:p>
                  </a:txBody>
                  <a:tcPr marL="49400" marR="49400" marT="0" marB="0"/>
                </a:tc>
                <a:extLst>
                  <a:ext uri="{0D108BD9-81ED-4DB2-BD59-A6C34878D82A}">
                    <a16:rowId xmlns="" xmlns:a16="http://schemas.microsoft.com/office/drawing/2014/main" val="10001"/>
                  </a:ext>
                </a:extLst>
              </a:tr>
              <a:tr h="824242">
                <a:tc>
                  <a:txBody>
                    <a:bodyPr/>
                    <a:lstStyle/>
                    <a:p>
                      <a:pPr>
                        <a:spcAft>
                          <a:spcPts val="0"/>
                        </a:spcAft>
                      </a:pPr>
                      <a:r>
                        <a:rPr lang="en-US" sz="800">
                          <a:effectLst/>
                        </a:rPr>
                        <a:t>WG2: Fundamental Geo spatial datasets and Standards</a:t>
                      </a:r>
                      <a:endParaRPr lang="en-US" sz="800">
                        <a:effectLst/>
                        <a:latin typeface="Times New Roman" panose="02020603050405020304" pitchFamily="18" charset="0"/>
                        <a:ea typeface="Times New Roman" panose="02020603050405020304" pitchFamily="18" charset="0"/>
                      </a:endParaRPr>
                    </a:p>
                  </a:txBody>
                  <a:tcPr marL="49400" marR="49400" marT="0" marB="0" anchor="ctr"/>
                </a:tc>
                <a:tc>
                  <a:txBody>
                    <a:bodyPr/>
                    <a:lstStyle/>
                    <a:p>
                      <a:pPr>
                        <a:spcAft>
                          <a:spcPts val="0"/>
                        </a:spcAft>
                      </a:pPr>
                      <a:r>
                        <a:rPr lang="en-US" sz="800">
                          <a:effectLst/>
                        </a:rPr>
                        <a:t>1. South Africa</a:t>
                      </a:r>
                      <a:endParaRPr lang="en-US" sz="800">
                        <a:effectLst/>
                        <a:latin typeface="Times New Roman" panose="02020603050405020304" pitchFamily="18" charset="0"/>
                        <a:ea typeface="Times New Roman" panose="02020603050405020304" pitchFamily="18" charset="0"/>
                      </a:endParaRPr>
                    </a:p>
                  </a:txBody>
                  <a:tcPr marL="49400" marR="49400" marT="0" marB="0" anchor="ctr"/>
                </a:tc>
                <a:tc>
                  <a:txBody>
                    <a:bodyPr/>
                    <a:lstStyle/>
                    <a:p>
                      <a:pPr marL="342900" lvl="0" indent="-342900">
                        <a:spcAft>
                          <a:spcPts val="0"/>
                        </a:spcAft>
                        <a:buFont typeface="+mj-lt"/>
                        <a:buAutoNum type="arabicPeriod" startAt="2"/>
                      </a:pPr>
                      <a:r>
                        <a:rPr lang="en-US" sz="800" dirty="0">
                          <a:effectLst/>
                        </a:rPr>
                        <a:t>Cameroon</a:t>
                      </a:r>
                    </a:p>
                    <a:p>
                      <a:pPr marL="342900" lvl="0" indent="-342900">
                        <a:spcAft>
                          <a:spcPts val="0"/>
                        </a:spcAft>
                        <a:buFont typeface="+mj-lt"/>
                        <a:buAutoNum type="arabicPeriod" startAt="2"/>
                      </a:pPr>
                      <a:r>
                        <a:rPr lang="en-US" sz="800" dirty="0">
                          <a:effectLst/>
                        </a:rPr>
                        <a:t>Burundi</a:t>
                      </a:r>
                    </a:p>
                    <a:p>
                      <a:pPr marL="342900" lvl="0" indent="-342900">
                        <a:spcAft>
                          <a:spcPts val="0"/>
                        </a:spcAft>
                        <a:buFont typeface="+mj-lt"/>
                        <a:buAutoNum type="arabicPeriod" startAt="2"/>
                      </a:pPr>
                      <a:r>
                        <a:rPr lang="en-US" sz="800" dirty="0">
                          <a:effectLst/>
                        </a:rPr>
                        <a:t>Burkina Faso</a:t>
                      </a:r>
                    </a:p>
                    <a:p>
                      <a:pPr marL="342900" lvl="0" indent="-342900">
                        <a:spcAft>
                          <a:spcPts val="0"/>
                        </a:spcAft>
                        <a:buFont typeface="+mj-lt"/>
                        <a:buAutoNum type="arabicPeriod" startAt="2"/>
                      </a:pPr>
                      <a:r>
                        <a:rPr lang="en-US" sz="800" dirty="0">
                          <a:effectLst/>
                        </a:rPr>
                        <a:t>North Africa [TBD]</a:t>
                      </a:r>
                    </a:p>
                    <a:p>
                      <a:pPr>
                        <a:spcAft>
                          <a:spcPts val="0"/>
                        </a:spcAft>
                      </a:pPr>
                      <a:r>
                        <a:rPr lang="en-US" sz="800" dirty="0">
                          <a:effectLst/>
                        </a:rPr>
                        <a:t> </a:t>
                      </a:r>
                      <a:endParaRPr lang="en-US" sz="800" dirty="0">
                        <a:effectLst/>
                        <a:latin typeface="Times New Roman" panose="02020603050405020304" pitchFamily="18" charset="0"/>
                        <a:ea typeface="Times New Roman" panose="02020603050405020304" pitchFamily="18" charset="0"/>
                      </a:endParaRPr>
                    </a:p>
                  </a:txBody>
                  <a:tcPr marL="49400" marR="49400" marT="0" marB="0" anchor="ctr"/>
                </a:tc>
                <a:tc>
                  <a:txBody>
                    <a:bodyPr/>
                    <a:lstStyle/>
                    <a:p>
                      <a:pPr>
                        <a:spcAft>
                          <a:spcPts val="0"/>
                        </a:spcAft>
                      </a:pPr>
                      <a:r>
                        <a:rPr lang="en-US" sz="800" dirty="0">
                          <a:effectLst/>
                        </a:rPr>
                        <a:t>Niger</a:t>
                      </a:r>
                    </a:p>
                    <a:p>
                      <a:pPr>
                        <a:spcAft>
                          <a:spcPts val="0"/>
                        </a:spcAft>
                      </a:pPr>
                      <a:r>
                        <a:rPr lang="en-US" sz="800" dirty="0">
                          <a:effectLst/>
                        </a:rPr>
                        <a:t>UNECA</a:t>
                      </a:r>
                      <a:endParaRPr lang="en-US" sz="800" dirty="0">
                        <a:effectLst/>
                        <a:latin typeface="Times New Roman" panose="02020603050405020304" pitchFamily="18" charset="0"/>
                        <a:ea typeface="Times New Roman" panose="02020603050405020304" pitchFamily="18" charset="0"/>
                      </a:endParaRPr>
                    </a:p>
                  </a:txBody>
                  <a:tcPr marL="49400" marR="49400" marT="0" marB="0"/>
                </a:tc>
                <a:extLst>
                  <a:ext uri="{0D108BD9-81ED-4DB2-BD59-A6C34878D82A}">
                    <a16:rowId xmlns="" xmlns:a16="http://schemas.microsoft.com/office/drawing/2014/main" val="10002"/>
                  </a:ext>
                </a:extLst>
              </a:tr>
              <a:tr h="732659">
                <a:tc>
                  <a:txBody>
                    <a:bodyPr/>
                    <a:lstStyle/>
                    <a:p>
                      <a:pPr>
                        <a:spcAft>
                          <a:spcPts val="0"/>
                        </a:spcAft>
                      </a:pPr>
                      <a:r>
                        <a:rPr lang="en-US" sz="800" dirty="0">
                          <a:effectLst/>
                        </a:rPr>
                        <a:t>WG3: Institutional arrangements and Legal frameworks</a:t>
                      </a:r>
                      <a:endParaRPr lang="en-US" sz="800" dirty="0">
                        <a:effectLst/>
                        <a:latin typeface="Times New Roman" panose="02020603050405020304" pitchFamily="18" charset="0"/>
                        <a:ea typeface="Times New Roman" panose="02020603050405020304" pitchFamily="18" charset="0"/>
                      </a:endParaRPr>
                    </a:p>
                  </a:txBody>
                  <a:tcPr marL="49400" marR="49400" marT="0" marB="0" anchor="ctr"/>
                </a:tc>
                <a:tc>
                  <a:txBody>
                    <a:bodyPr/>
                    <a:lstStyle/>
                    <a:p>
                      <a:pPr>
                        <a:spcAft>
                          <a:spcPts val="0"/>
                        </a:spcAft>
                      </a:pPr>
                      <a:r>
                        <a:rPr lang="en-US" sz="800" dirty="0">
                          <a:effectLst/>
                        </a:rPr>
                        <a:t>1. Nigeria</a:t>
                      </a:r>
                      <a:endParaRPr lang="en-US" sz="800" dirty="0">
                        <a:effectLst/>
                        <a:latin typeface="Times New Roman" panose="02020603050405020304" pitchFamily="18" charset="0"/>
                        <a:ea typeface="Times New Roman" panose="02020603050405020304" pitchFamily="18" charset="0"/>
                      </a:endParaRPr>
                    </a:p>
                  </a:txBody>
                  <a:tcPr marL="49400" marR="49400" marT="0" marB="0" anchor="ctr"/>
                </a:tc>
                <a:tc>
                  <a:txBody>
                    <a:bodyPr/>
                    <a:lstStyle/>
                    <a:p>
                      <a:pPr marL="342900" lvl="0" indent="-342900">
                        <a:spcAft>
                          <a:spcPts val="0"/>
                        </a:spcAft>
                        <a:buFont typeface="+mj-lt"/>
                        <a:buAutoNum type="arabicPeriod" startAt="2"/>
                      </a:pPr>
                      <a:r>
                        <a:rPr lang="en-US" sz="800" dirty="0">
                          <a:effectLst/>
                        </a:rPr>
                        <a:t>Algeria [TBC]</a:t>
                      </a:r>
                    </a:p>
                    <a:p>
                      <a:pPr marL="342900" lvl="0" indent="-342900">
                        <a:spcAft>
                          <a:spcPts val="0"/>
                        </a:spcAft>
                        <a:buFont typeface="+mj-lt"/>
                        <a:buAutoNum type="arabicPeriod" startAt="2"/>
                      </a:pPr>
                      <a:r>
                        <a:rPr lang="en-US" sz="800" dirty="0">
                          <a:effectLst/>
                        </a:rPr>
                        <a:t>Madagascar</a:t>
                      </a:r>
                    </a:p>
                    <a:p>
                      <a:pPr marL="342900" lvl="0" indent="-342900">
                        <a:spcAft>
                          <a:spcPts val="0"/>
                        </a:spcAft>
                        <a:buFont typeface="+mj-lt"/>
                        <a:buAutoNum type="arabicPeriod" startAt="2"/>
                      </a:pPr>
                      <a:r>
                        <a:rPr lang="en-US" sz="800" dirty="0">
                          <a:effectLst/>
                        </a:rPr>
                        <a:t>Ethiopia</a:t>
                      </a:r>
                    </a:p>
                    <a:p>
                      <a:pPr marL="342900" lvl="0" indent="-342900">
                        <a:spcAft>
                          <a:spcPts val="0"/>
                        </a:spcAft>
                        <a:buFont typeface="+mj-lt"/>
                        <a:buAutoNum type="arabicPeriod" startAt="2"/>
                      </a:pPr>
                      <a:r>
                        <a:rPr lang="en-US" sz="800" dirty="0">
                          <a:effectLst/>
                        </a:rPr>
                        <a:t>Central Africa [TBD]</a:t>
                      </a:r>
                      <a:endParaRPr lang="en-US" sz="800" dirty="0">
                        <a:effectLst/>
                        <a:latin typeface="Times New Roman" panose="02020603050405020304" pitchFamily="18" charset="0"/>
                        <a:ea typeface="Times New Roman" panose="02020603050405020304" pitchFamily="18" charset="0"/>
                      </a:endParaRPr>
                    </a:p>
                  </a:txBody>
                  <a:tcPr marL="49400" marR="49400" marT="0" marB="0" anchor="ctr"/>
                </a:tc>
                <a:tc>
                  <a:txBody>
                    <a:bodyPr/>
                    <a:lstStyle/>
                    <a:p>
                      <a:pPr>
                        <a:spcAft>
                          <a:spcPts val="0"/>
                        </a:spcAft>
                      </a:pPr>
                      <a:r>
                        <a:rPr lang="en-US" sz="800" dirty="0">
                          <a:effectLst/>
                        </a:rPr>
                        <a:t>UNECA</a:t>
                      </a:r>
                      <a:endParaRPr lang="en-US" sz="800" dirty="0">
                        <a:effectLst/>
                        <a:latin typeface="Times New Roman" panose="02020603050405020304" pitchFamily="18" charset="0"/>
                        <a:ea typeface="Times New Roman" panose="02020603050405020304" pitchFamily="18" charset="0"/>
                      </a:endParaRPr>
                    </a:p>
                  </a:txBody>
                  <a:tcPr marL="49400" marR="49400" marT="0" marB="0"/>
                </a:tc>
                <a:extLst>
                  <a:ext uri="{0D108BD9-81ED-4DB2-BD59-A6C34878D82A}">
                    <a16:rowId xmlns="" xmlns:a16="http://schemas.microsoft.com/office/drawing/2014/main" val="10003"/>
                  </a:ext>
                </a:extLst>
              </a:tr>
              <a:tr h="732659">
                <a:tc>
                  <a:txBody>
                    <a:bodyPr/>
                    <a:lstStyle/>
                    <a:p>
                      <a:pPr>
                        <a:spcAft>
                          <a:spcPts val="0"/>
                        </a:spcAft>
                      </a:pPr>
                      <a:r>
                        <a:rPr lang="en-US" sz="800" dirty="0">
                          <a:effectLst/>
                        </a:rPr>
                        <a:t>WG4: Capacity and capability development</a:t>
                      </a:r>
                      <a:endParaRPr lang="en-US" sz="800" dirty="0">
                        <a:effectLst/>
                        <a:latin typeface="Times New Roman" panose="02020603050405020304" pitchFamily="18" charset="0"/>
                        <a:ea typeface="Times New Roman" panose="02020603050405020304" pitchFamily="18" charset="0"/>
                      </a:endParaRPr>
                    </a:p>
                  </a:txBody>
                  <a:tcPr marL="49400" marR="49400" marT="0" marB="0" anchor="ctr"/>
                </a:tc>
                <a:tc>
                  <a:txBody>
                    <a:bodyPr/>
                    <a:lstStyle/>
                    <a:p>
                      <a:pPr>
                        <a:spcAft>
                          <a:spcPts val="0"/>
                        </a:spcAft>
                      </a:pPr>
                      <a:r>
                        <a:rPr lang="en-US" sz="800" dirty="0">
                          <a:effectLst/>
                        </a:rPr>
                        <a:t>1. Morocco</a:t>
                      </a:r>
                      <a:endParaRPr lang="en-US" sz="800" dirty="0">
                        <a:effectLst/>
                        <a:latin typeface="Times New Roman" panose="02020603050405020304" pitchFamily="18" charset="0"/>
                        <a:ea typeface="Times New Roman" panose="02020603050405020304" pitchFamily="18" charset="0"/>
                      </a:endParaRPr>
                    </a:p>
                  </a:txBody>
                  <a:tcPr marL="49400" marR="49400" marT="0" marB="0" anchor="ctr"/>
                </a:tc>
                <a:tc>
                  <a:txBody>
                    <a:bodyPr/>
                    <a:lstStyle/>
                    <a:p>
                      <a:pPr marL="342900" lvl="0" indent="-342900">
                        <a:spcAft>
                          <a:spcPts val="0"/>
                        </a:spcAft>
                        <a:buFont typeface="+mj-lt"/>
                        <a:buAutoNum type="arabicPeriod" startAt="2"/>
                      </a:pPr>
                      <a:r>
                        <a:rPr lang="en-US" sz="800" dirty="0">
                          <a:effectLst/>
                        </a:rPr>
                        <a:t>Kenya</a:t>
                      </a:r>
                    </a:p>
                    <a:p>
                      <a:pPr marL="342900" lvl="0" indent="-342900">
                        <a:spcAft>
                          <a:spcPts val="0"/>
                        </a:spcAft>
                        <a:buFont typeface="+mj-lt"/>
                        <a:buAutoNum type="arabicPeriod" startAt="2"/>
                      </a:pPr>
                      <a:r>
                        <a:rPr lang="en-US" sz="800" dirty="0">
                          <a:effectLst/>
                        </a:rPr>
                        <a:t>Zimbabwe</a:t>
                      </a:r>
                    </a:p>
                    <a:p>
                      <a:pPr marL="342900" lvl="0" indent="-342900">
                        <a:spcAft>
                          <a:spcPts val="0"/>
                        </a:spcAft>
                        <a:buFont typeface="+mj-lt"/>
                        <a:buAutoNum type="arabicPeriod" startAt="2"/>
                      </a:pPr>
                      <a:r>
                        <a:rPr lang="en-US" sz="800" dirty="0">
                          <a:effectLst/>
                        </a:rPr>
                        <a:t>Côte d’Ivoire </a:t>
                      </a:r>
                    </a:p>
                    <a:p>
                      <a:pPr marL="342900" lvl="0" indent="-342900">
                        <a:spcAft>
                          <a:spcPts val="0"/>
                        </a:spcAft>
                        <a:buFont typeface="+mj-lt"/>
                        <a:buAutoNum type="arabicPeriod" startAt="2"/>
                      </a:pPr>
                      <a:r>
                        <a:rPr lang="en-US" sz="800" dirty="0">
                          <a:effectLst/>
                        </a:rPr>
                        <a:t>Central Africa [TBD]</a:t>
                      </a:r>
                      <a:endParaRPr lang="en-US" sz="800" dirty="0">
                        <a:effectLst/>
                        <a:latin typeface="Times New Roman" panose="02020603050405020304" pitchFamily="18" charset="0"/>
                        <a:ea typeface="Times New Roman" panose="02020603050405020304" pitchFamily="18" charset="0"/>
                      </a:endParaRPr>
                    </a:p>
                  </a:txBody>
                  <a:tcPr marL="49400" marR="49400" marT="0" marB="0" anchor="ctr"/>
                </a:tc>
                <a:tc>
                  <a:txBody>
                    <a:bodyPr/>
                    <a:lstStyle/>
                    <a:p>
                      <a:pPr>
                        <a:spcAft>
                          <a:spcPts val="0"/>
                        </a:spcAft>
                      </a:pPr>
                      <a:r>
                        <a:rPr lang="en-US" sz="800" dirty="0">
                          <a:effectLst/>
                        </a:rPr>
                        <a:t>South Africa</a:t>
                      </a:r>
                    </a:p>
                    <a:p>
                      <a:pPr>
                        <a:spcAft>
                          <a:spcPts val="0"/>
                        </a:spcAft>
                      </a:pPr>
                      <a:r>
                        <a:rPr lang="en-US" sz="800" dirty="0">
                          <a:effectLst/>
                        </a:rPr>
                        <a:t>RECTAS</a:t>
                      </a:r>
                    </a:p>
                    <a:p>
                      <a:pPr>
                        <a:spcAft>
                          <a:spcPts val="0"/>
                        </a:spcAft>
                      </a:pPr>
                      <a:r>
                        <a:rPr lang="en-US" sz="800" dirty="0">
                          <a:effectLst/>
                        </a:rPr>
                        <a:t>RCMRD</a:t>
                      </a:r>
                    </a:p>
                    <a:p>
                      <a:pPr>
                        <a:spcAft>
                          <a:spcPts val="0"/>
                        </a:spcAft>
                      </a:pPr>
                      <a:r>
                        <a:rPr lang="en-US" sz="800" dirty="0">
                          <a:effectLst/>
                        </a:rPr>
                        <a:t>AARSE</a:t>
                      </a:r>
                    </a:p>
                    <a:p>
                      <a:pPr>
                        <a:spcAft>
                          <a:spcPts val="0"/>
                        </a:spcAft>
                      </a:pPr>
                      <a:r>
                        <a:rPr lang="en-US" sz="800" dirty="0">
                          <a:effectLst/>
                        </a:rPr>
                        <a:t>UNECA</a:t>
                      </a:r>
                      <a:endParaRPr lang="en-US" sz="800" dirty="0">
                        <a:effectLst/>
                        <a:latin typeface="Times New Roman" panose="02020603050405020304" pitchFamily="18" charset="0"/>
                        <a:ea typeface="Times New Roman" panose="02020603050405020304" pitchFamily="18" charset="0"/>
                      </a:endParaRPr>
                    </a:p>
                  </a:txBody>
                  <a:tcPr marL="49400" marR="49400" marT="0" marB="0"/>
                </a:tc>
                <a:extLst>
                  <a:ext uri="{0D108BD9-81ED-4DB2-BD59-A6C34878D82A}">
                    <a16:rowId xmlns="" xmlns:a16="http://schemas.microsoft.com/office/drawing/2014/main" val="10004"/>
                  </a:ext>
                </a:extLst>
              </a:tr>
              <a:tr h="800100">
                <a:tc>
                  <a:txBody>
                    <a:bodyPr/>
                    <a:lstStyle/>
                    <a:p>
                      <a:pPr>
                        <a:spcAft>
                          <a:spcPts val="0"/>
                        </a:spcAft>
                      </a:pPr>
                      <a:r>
                        <a:rPr lang="en-US" sz="800">
                          <a:effectLst/>
                        </a:rPr>
                        <a:t>WG5: Integration of Geospatial and Statistical Information for Sectoral Applications</a:t>
                      </a:r>
                      <a:endParaRPr lang="en-US" sz="800">
                        <a:effectLst/>
                        <a:latin typeface="Times New Roman" panose="02020603050405020304" pitchFamily="18" charset="0"/>
                        <a:ea typeface="Times New Roman" panose="02020603050405020304" pitchFamily="18" charset="0"/>
                      </a:endParaRPr>
                    </a:p>
                  </a:txBody>
                  <a:tcPr marL="49400" marR="49400" marT="0" marB="0" anchor="ctr"/>
                </a:tc>
                <a:tc>
                  <a:txBody>
                    <a:bodyPr/>
                    <a:lstStyle/>
                    <a:p>
                      <a:pPr>
                        <a:spcAft>
                          <a:spcPts val="0"/>
                        </a:spcAft>
                      </a:pPr>
                      <a:r>
                        <a:rPr lang="en-US" sz="800">
                          <a:effectLst/>
                        </a:rPr>
                        <a:t>1. Namibia</a:t>
                      </a:r>
                      <a:endParaRPr lang="en-US" sz="800">
                        <a:effectLst/>
                        <a:latin typeface="Times New Roman" panose="02020603050405020304" pitchFamily="18" charset="0"/>
                        <a:ea typeface="Times New Roman" panose="02020603050405020304" pitchFamily="18" charset="0"/>
                      </a:endParaRPr>
                    </a:p>
                  </a:txBody>
                  <a:tcPr marL="49400" marR="49400" marT="0" marB="0" anchor="ctr"/>
                </a:tc>
                <a:tc>
                  <a:txBody>
                    <a:bodyPr/>
                    <a:lstStyle/>
                    <a:p>
                      <a:pPr marL="342900" lvl="0" indent="-342900">
                        <a:spcAft>
                          <a:spcPts val="0"/>
                        </a:spcAft>
                        <a:buFont typeface="+mj-lt"/>
                        <a:buAutoNum type="arabicPeriod" startAt="2"/>
                      </a:pPr>
                      <a:r>
                        <a:rPr lang="en-US" sz="800" dirty="0">
                          <a:effectLst/>
                        </a:rPr>
                        <a:t>South Sudan</a:t>
                      </a:r>
                    </a:p>
                    <a:p>
                      <a:pPr marL="342900" lvl="0" indent="-342900">
                        <a:spcAft>
                          <a:spcPts val="0"/>
                        </a:spcAft>
                        <a:buFont typeface="+mj-lt"/>
                        <a:buAutoNum type="arabicPeriod" startAt="2"/>
                      </a:pPr>
                      <a:r>
                        <a:rPr lang="en-US" sz="800" dirty="0">
                          <a:effectLst/>
                        </a:rPr>
                        <a:t>Liberia</a:t>
                      </a:r>
                    </a:p>
                    <a:p>
                      <a:pPr marL="342900" lvl="0" indent="-342900">
                        <a:spcAft>
                          <a:spcPts val="0"/>
                        </a:spcAft>
                        <a:buFont typeface="+mj-lt"/>
                        <a:buAutoNum type="arabicPeriod" startAt="2"/>
                      </a:pPr>
                      <a:r>
                        <a:rPr lang="en-US" sz="800" dirty="0">
                          <a:effectLst/>
                        </a:rPr>
                        <a:t>Cameroon</a:t>
                      </a:r>
                    </a:p>
                    <a:p>
                      <a:pPr marL="342900" lvl="0" indent="-342900">
                        <a:spcAft>
                          <a:spcPts val="0"/>
                        </a:spcAft>
                        <a:buFont typeface="+mj-lt"/>
                        <a:buAutoNum type="arabicPeriod" startAt="2"/>
                      </a:pPr>
                      <a:r>
                        <a:rPr lang="en-US" sz="800" dirty="0">
                          <a:effectLst/>
                        </a:rPr>
                        <a:t>Morocco</a:t>
                      </a:r>
                      <a:endParaRPr lang="en-US" sz="800" dirty="0">
                        <a:effectLst/>
                        <a:latin typeface="Times New Roman" panose="02020603050405020304" pitchFamily="18" charset="0"/>
                        <a:ea typeface="Times New Roman" panose="02020603050405020304" pitchFamily="18" charset="0"/>
                      </a:endParaRPr>
                    </a:p>
                  </a:txBody>
                  <a:tcPr marL="49400" marR="49400" marT="0" marB="0" anchor="ctr"/>
                </a:tc>
                <a:tc>
                  <a:txBody>
                    <a:bodyPr/>
                    <a:lstStyle/>
                    <a:p>
                      <a:pPr>
                        <a:spcAft>
                          <a:spcPts val="0"/>
                        </a:spcAft>
                      </a:pPr>
                      <a:r>
                        <a:rPr lang="en-US" sz="800" dirty="0">
                          <a:effectLst/>
                        </a:rPr>
                        <a:t>Zambia </a:t>
                      </a:r>
                    </a:p>
                    <a:p>
                      <a:pPr>
                        <a:spcAft>
                          <a:spcPts val="0"/>
                        </a:spcAft>
                      </a:pPr>
                      <a:r>
                        <a:rPr lang="en-US" sz="800" dirty="0">
                          <a:effectLst/>
                        </a:rPr>
                        <a:t>Gabon</a:t>
                      </a:r>
                    </a:p>
                    <a:p>
                      <a:pPr>
                        <a:spcAft>
                          <a:spcPts val="0"/>
                        </a:spcAft>
                      </a:pPr>
                      <a:r>
                        <a:rPr lang="en-US" sz="800" dirty="0">
                          <a:effectLst/>
                        </a:rPr>
                        <a:t>UNECA</a:t>
                      </a:r>
                      <a:endParaRPr lang="en-US" sz="800" dirty="0">
                        <a:effectLst/>
                        <a:latin typeface="Times New Roman" panose="02020603050405020304" pitchFamily="18" charset="0"/>
                        <a:ea typeface="Times New Roman" panose="02020603050405020304" pitchFamily="18" charset="0"/>
                      </a:endParaRPr>
                    </a:p>
                  </a:txBody>
                  <a:tcPr marL="49400" marR="49400" marT="0" marB="0"/>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55898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3161" y="1484510"/>
            <a:ext cx="2596124" cy="4697349"/>
          </a:xfrm>
          <a:solidFill>
            <a:schemeClr val="accent4">
              <a:lumMod val="40000"/>
              <a:lumOff val="6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Autofit/>
          </a:bodyPr>
          <a:lstStyle/>
          <a:p>
            <a:pPr>
              <a:lnSpc>
                <a:spcPct val="100000"/>
              </a:lnSpc>
            </a:pPr>
            <a:r>
              <a:rPr lang="en-US" sz="1500" dirty="0"/>
              <a:t>The Vision of GI4SD for the 2030 horizon on the African continent is "Advancing Africa’s Sustainable Development Agenda through sound Geospatial Information Management".</a:t>
            </a:r>
          </a:p>
          <a:p>
            <a:pPr>
              <a:lnSpc>
                <a:spcPct val="100000"/>
              </a:lnSpc>
            </a:pPr>
            <a:r>
              <a:rPr lang="en-US" sz="1500" dirty="0"/>
              <a:t>The Mission Statement of GI4SD in Africa is as follows: Africa Produces and Uses Authoritative and Evidence-Based Geospatial Information for the Attainment of its Sustainable Development Goals and Agenda 2063 objectives. </a:t>
            </a:r>
            <a:endParaRPr lang="en-GB" sz="1500" dirty="0"/>
          </a:p>
        </p:txBody>
      </p:sp>
      <p:sp>
        <p:nvSpPr>
          <p:cNvPr id="3" name="Title 2"/>
          <p:cNvSpPr>
            <a:spLocks noGrp="1"/>
          </p:cNvSpPr>
          <p:nvPr>
            <p:ph type="title"/>
          </p:nvPr>
        </p:nvSpPr>
        <p:spPr/>
        <p:txBody>
          <a:bodyPr/>
          <a:lstStyle/>
          <a:p>
            <a:r>
              <a:rPr lang="en-GB" dirty="0"/>
              <a:t>UN-GGIM: Africa : Action Plan</a:t>
            </a:r>
          </a:p>
        </p:txBody>
      </p:sp>
      <p:pic>
        <p:nvPicPr>
          <p:cNvPr id="4" name="Picture 3"/>
          <p:cNvPicPr>
            <a:picLocks noChangeAspect="1"/>
          </p:cNvPicPr>
          <p:nvPr/>
        </p:nvPicPr>
        <p:blipFill rotWithShape="1">
          <a:blip r:embed="rId3"/>
          <a:srcRect l="17131"/>
          <a:stretch/>
        </p:blipFill>
        <p:spPr>
          <a:xfrm>
            <a:off x="3369159" y="1459543"/>
            <a:ext cx="5052291" cy="4722316"/>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 xmlns:a16="http://schemas.microsoft.com/office/drawing/2014/main" id="{8BC39716-1091-4449-9533-5FF394C15FF3}"/>
              </a:ext>
            </a:extLst>
          </p:cNvPr>
          <p:cNvPicPr>
            <a:picLocks noChangeAspect="1"/>
          </p:cNvPicPr>
          <p:nvPr/>
        </p:nvPicPr>
        <p:blipFill rotWithShape="1">
          <a:blip r:embed="rId4"/>
          <a:srcRect l="26957" t="11382" r="40108" b="5485"/>
          <a:stretch/>
        </p:blipFill>
        <p:spPr>
          <a:xfrm>
            <a:off x="8465495" y="1472795"/>
            <a:ext cx="3728784" cy="4722316"/>
          </a:xfrm>
          <a:prstGeom prst="rect">
            <a:avLst/>
          </a:prstGeom>
          <a:ln>
            <a:noFill/>
          </a:ln>
          <a:effectLst>
            <a:softEdge rad="112500"/>
          </a:effectLst>
        </p:spPr>
      </p:pic>
    </p:spTree>
    <p:extLst>
      <p:ext uri="{BB962C8B-B14F-4D97-AF65-F5344CB8AC3E}">
        <p14:creationId xmlns:p14="http://schemas.microsoft.com/office/powerpoint/2010/main" val="198654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2138" y="1477896"/>
            <a:ext cx="11345214" cy="4768358"/>
          </a:xfrm>
        </p:spPr>
        <p:txBody>
          <a:bodyPr>
            <a:normAutofit lnSpcReduction="10000"/>
          </a:bodyPr>
          <a:lstStyle/>
          <a:p>
            <a:r>
              <a:rPr lang="en-US" sz="3200" dirty="0"/>
              <a:t>Organization of the Third meeting : 17-20 November 2017 in Addis Ababa</a:t>
            </a:r>
          </a:p>
          <a:p>
            <a:r>
              <a:rPr lang="en-US" sz="3200" dirty="0"/>
              <a:t>Over 50 Participants from 14 African countries, international organizations, ECA, UN Secretariat, Academia, Industry and Private Sector.</a:t>
            </a:r>
          </a:p>
          <a:p>
            <a:r>
              <a:rPr lang="en-US" sz="3200" dirty="0" err="1"/>
              <a:t>Organisation</a:t>
            </a:r>
            <a:r>
              <a:rPr lang="en-US" sz="3200" dirty="0"/>
              <a:t> of the </a:t>
            </a:r>
            <a:r>
              <a:rPr lang="en-US" sz="3200" dirty="0" err="1"/>
              <a:t>AfricaGIS</a:t>
            </a:r>
            <a:r>
              <a:rPr lang="en-US" sz="3200" dirty="0"/>
              <a:t> 2017 Conference.</a:t>
            </a:r>
          </a:p>
          <a:p>
            <a:r>
              <a:rPr lang="en-US" sz="3200" dirty="0" err="1"/>
              <a:t>Organisations</a:t>
            </a:r>
            <a:r>
              <a:rPr lang="en-US" sz="3200" dirty="0"/>
              <a:t> of Working Group Meetings : AFREF and Standard</a:t>
            </a:r>
            <a:r>
              <a:rPr lang="en-US" sz="3200" dirty="0" smtClean="0"/>
              <a:t>.</a:t>
            </a:r>
          </a:p>
          <a:p>
            <a:r>
              <a:rPr lang="en-US" sz="3200" dirty="0" err="1" smtClean="0"/>
              <a:t>Organisation</a:t>
            </a:r>
            <a:r>
              <a:rPr lang="en-US" sz="3200" dirty="0" smtClean="0"/>
              <a:t> </a:t>
            </a:r>
            <a:r>
              <a:rPr lang="en-US" sz="3200" dirty="0"/>
              <a:t>of Workshops : Enabling Legal and Regulatory</a:t>
            </a:r>
          </a:p>
          <a:p>
            <a:endParaRPr lang="en-GB" sz="3200" dirty="0"/>
          </a:p>
        </p:txBody>
      </p:sp>
      <p:sp>
        <p:nvSpPr>
          <p:cNvPr id="3" name="Title 2"/>
          <p:cNvSpPr>
            <a:spLocks noGrp="1"/>
          </p:cNvSpPr>
          <p:nvPr>
            <p:ph type="title"/>
          </p:nvPr>
        </p:nvSpPr>
        <p:spPr/>
        <p:txBody>
          <a:bodyPr/>
          <a:lstStyle/>
          <a:p>
            <a:r>
              <a:rPr lang="en-US" dirty="0"/>
              <a:t>Activities Highlight : Institutional</a:t>
            </a:r>
            <a:endParaRPr lang="en-GB" dirty="0"/>
          </a:p>
        </p:txBody>
      </p:sp>
    </p:spTree>
    <p:extLst>
      <p:ext uri="{BB962C8B-B14F-4D97-AF65-F5344CB8AC3E}">
        <p14:creationId xmlns:p14="http://schemas.microsoft.com/office/powerpoint/2010/main" val="32348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840" y="1528382"/>
            <a:ext cx="1570149" cy="4755480"/>
          </a:xfrm>
        </p:spPr>
        <p:txBody>
          <a:bodyPr>
            <a:normAutofit/>
          </a:bodyPr>
          <a:lstStyle/>
          <a:p>
            <a:endParaRPr lang="en-US" dirty="0"/>
          </a:p>
        </p:txBody>
      </p:sp>
      <p:sp>
        <p:nvSpPr>
          <p:cNvPr id="3" name="Title 2"/>
          <p:cNvSpPr>
            <a:spLocks noGrp="1"/>
          </p:cNvSpPr>
          <p:nvPr>
            <p:ph type="title"/>
          </p:nvPr>
        </p:nvSpPr>
        <p:spPr/>
        <p:txBody>
          <a:bodyPr/>
          <a:lstStyle/>
          <a:p>
            <a:r>
              <a:rPr lang="en-US" dirty="0"/>
              <a:t>Activities Highlight : Technicalities</a:t>
            </a:r>
            <a:endParaRPr lang="en-GB" dirty="0"/>
          </a:p>
        </p:txBody>
      </p:sp>
      <p:graphicFrame>
        <p:nvGraphicFramePr>
          <p:cNvPr id="4" name="Group 4"/>
          <p:cNvGraphicFramePr>
            <a:graphicFrameLocks noGrp="1"/>
          </p:cNvGraphicFramePr>
          <p:nvPr>
            <p:extLst>
              <p:ext uri="{D42A27DB-BD31-4B8C-83A1-F6EECF244321}">
                <p14:modId xmlns:p14="http://schemas.microsoft.com/office/powerpoint/2010/main" val="3979055383"/>
              </p:ext>
            </p:extLst>
          </p:nvPr>
        </p:nvGraphicFramePr>
        <p:xfrm>
          <a:off x="707009" y="1426816"/>
          <a:ext cx="11484991" cy="4764358"/>
        </p:xfrm>
        <a:graphic>
          <a:graphicData uri="http://schemas.openxmlformats.org/drawingml/2006/table">
            <a:tbl>
              <a:tblPr>
                <a:tableStyleId>{284E427A-3D55-4303-BF80-6455036E1DE7}</a:tableStyleId>
              </a:tblPr>
              <a:tblGrid>
                <a:gridCol w="1470583">
                  <a:extLst>
                    <a:ext uri="{9D8B030D-6E8A-4147-A177-3AD203B41FA5}">
                      <a16:colId xmlns="" xmlns:a16="http://schemas.microsoft.com/office/drawing/2014/main" val="20000"/>
                    </a:ext>
                  </a:extLst>
                </a:gridCol>
                <a:gridCol w="2868915">
                  <a:extLst>
                    <a:ext uri="{9D8B030D-6E8A-4147-A177-3AD203B41FA5}">
                      <a16:colId xmlns="" xmlns:a16="http://schemas.microsoft.com/office/drawing/2014/main" val="20001"/>
                    </a:ext>
                  </a:extLst>
                </a:gridCol>
                <a:gridCol w="7145493">
                  <a:extLst>
                    <a:ext uri="{9D8B030D-6E8A-4147-A177-3AD203B41FA5}">
                      <a16:colId xmlns="" xmlns:a16="http://schemas.microsoft.com/office/drawing/2014/main" val="20002"/>
                    </a:ext>
                  </a:extLst>
                </a:gridCol>
              </a:tblGrid>
              <a:tr h="348103">
                <a:tc>
                  <a:txBody>
                    <a:bodyPr/>
                    <a:lstStyle/>
                    <a:p>
                      <a:pPr marL="0" marR="0" lvl="0" indent="0" algn="l" defTabSz="914400" rtl="0" eaLnBrk="1" fontAlgn="base" latinLnBrk="0" hangingPunct="1">
                        <a:lnSpc>
                          <a:spcPct val="100000"/>
                        </a:lnSpc>
                        <a:spcBef>
                          <a:spcPts val="0"/>
                        </a:spcBef>
                        <a:spcAft>
                          <a:spcPts val="0"/>
                        </a:spcAft>
                        <a:buClrTx/>
                        <a:buSzTx/>
                        <a:buFontTx/>
                        <a:buNone/>
                        <a:tabLst>
                          <a:tab pos="228600" algn="l"/>
                        </a:tabLst>
                      </a:pPr>
                      <a:r>
                        <a:rPr kumimoji="0" lang="en-GB" sz="2000" b="1" u="none" strike="noStrike" cap="none" normalizeH="0" baseline="0" dirty="0" smtClean="0">
                          <a:ln>
                            <a:noFill/>
                          </a:ln>
                          <a:effectLst/>
                        </a:rPr>
                        <a:t>Pillars</a:t>
                      </a:r>
                      <a:endParaRPr kumimoji="0" lang="en-US" sz="20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57323" marR="57323" marT="32831" marB="32831" horzOverflow="overflow"/>
                </a:tc>
                <a:tc>
                  <a:txBody>
                    <a:bodyPr/>
                    <a:lstStyle/>
                    <a:p>
                      <a:pPr marL="50800" marR="0" lvl="0" indent="0" algn="l" defTabSz="914400" rtl="0" eaLnBrk="1" fontAlgn="base" latinLnBrk="0" hangingPunct="1">
                        <a:lnSpc>
                          <a:spcPct val="100000"/>
                        </a:lnSpc>
                        <a:spcBef>
                          <a:spcPts val="0"/>
                        </a:spcBef>
                        <a:spcAft>
                          <a:spcPts val="0"/>
                        </a:spcAft>
                        <a:buClrTx/>
                        <a:buSzTx/>
                        <a:buFontTx/>
                        <a:buNone/>
                        <a:tabLst/>
                      </a:pPr>
                      <a:r>
                        <a:rPr kumimoji="0" lang="fr-FR" sz="2000" b="1" u="none" strike="noStrike" cap="none" normalizeH="0" baseline="0" dirty="0">
                          <a:ln>
                            <a:noFill/>
                          </a:ln>
                          <a:effectLst/>
                        </a:rPr>
                        <a:t>Objectives</a:t>
                      </a:r>
                      <a:endParaRPr kumimoji="0" lang="en-US" sz="2000" b="1" i="0" u="none" strike="noStrike" cap="none" normalizeH="0" baseline="0" dirty="0">
                        <a:ln>
                          <a:noFill/>
                        </a:ln>
                        <a:solidFill>
                          <a:schemeClr val="tx1"/>
                        </a:solidFill>
                        <a:effectLst/>
                        <a:latin typeface="+mn-lt"/>
                      </a:endParaRPr>
                    </a:p>
                  </a:txBody>
                  <a:tcPr marL="0" marR="0" marT="0" marB="0"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fr-FR" sz="2000" b="1" u="none" strike="noStrike" cap="none" normalizeH="0" baseline="0" dirty="0">
                          <a:ln>
                            <a:noFill/>
                          </a:ln>
                          <a:effectLst/>
                        </a:rPr>
                        <a:t>Progress</a:t>
                      </a:r>
                      <a:endParaRPr kumimoji="0" lang="en-US" sz="2000" b="1" i="0" u="none" strike="noStrike" cap="none" normalizeH="0" baseline="0" dirty="0">
                        <a:ln>
                          <a:noFill/>
                        </a:ln>
                        <a:solidFill>
                          <a:schemeClr val="tx1"/>
                        </a:solidFill>
                        <a:effectLst/>
                        <a:latin typeface="+mn-lt"/>
                      </a:endParaRPr>
                    </a:p>
                  </a:txBody>
                  <a:tcPr marL="57323" marR="57323" marT="32831" marB="32831" horzOverflow="overflow"/>
                </a:tc>
                <a:extLst>
                  <a:ext uri="{0D108BD9-81ED-4DB2-BD59-A6C34878D82A}">
                    <a16:rowId xmlns="" xmlns:a16="http://schemas.microsoft.com/office/drawing/2014/main" val="10000"/>
                  </a:ext>
                </a:extLst>
              </a:tr>
              <a:tr h="284103">
                <a:tc>
                  <a:txBody>
                    <a:bodyPr/>
                    <a:lstStyle/>
                    <a:p>
                      <a:pPr marL="0" marR="0" lvl="0" indent="0" algn="l" defTabSz="914400" rtl="0" eaLnBrk="1" fontAlgn="base" latinLnBrk="0" hangingPunct="1">
                        <a:lnSpc>
                          <a:spcPct val="100000"/>
                        </a:lnSpc>
                        <a:spcBef>
                          <a:spcPts val="0"/>
                        </a:spcBef>
                        <a:spcAft>
                          <a:spcPts val="0"/>
                        </a:spcAft>
                        <a:buClrTx/>
                        <a:buSzTx/>
                        <a:buFontTx/>
                        <a:buNone/>
                        <a:tabLst>
                          <a:tab pos="228600" algn="l"/>
                        </a:tabLst>
                      </a:pPr>
                      <a:r>
                        <a:rPr kumimoji="0" lang="en-GB" sz="2000" b="1" u="none" strike="noStrike" cap="none" normalizeH="0" baseline="0" dirty="0">
                          <a:ln>
                            <a:noFill/>
                          </a:ln>
                          <a:effectLst/>
                        </a:rPr>
                        <a:t>SDI</a:t>
                      </a:r>
                      <a:endParaRPr kumimoji="0" lang="en-US" sz="20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57323" marR="57323" marT="32831" marB="32831" horzOverflow="overflow"/>
                </a:tc>
                <a:tc>
                  <a:txBody>
                    <a:bodyPr/>
                    <a:lstStyle/>
                    <a:p>
                      <a:pPr marL="50800" marR="0" lvl="0" indent="0" algn="l" defTabSz="914400" rtl="0" eaLnBrk="1" fontAlgn="base" latinLnBrk="0" hangingPunct="1">
                        <a:lnSpc>
                          <a:spcPct val="100000"/>
                        </a:lnSpc>
                        <a:spcBef>
                          <a:spcPts val="0"/>
                        </a:spcBef>
                        <a:spcAft>
                          <a:spcPts val="0"/>
                        </a:spcAft>
                        <a:buClrTx/>
                        <a:buSzTx/>
                        <a:buFontTx/>
                        <a:buNone/>
                        <a:tabLst/>
                      </a:pPr>
                      <a:r>
                        <a:rPr lang="en-US" sz="1600" dirty="0"/>
                        <a:t>Frameworks with related policies &amp; structures</a:t>
                      </a:r>
                      <a:endParaRPr kumimoji="0" lang="en-US" sz="1600" b="0" i="0" u="none" strike="noStrike" cap="none" normalizeH="0" baseline="0" dirty="0">
                        <a:ln>
                          <a:noFill/>
                        </a:ln>
                        <a:solidFill>
                          <a:schemeClr val="tx1"/>
                        </a:solidFill>
                        <a:effectLst/>
                        <a:latin typeface="+mn-lt"/>
                      </a:endParaRPr>
                    </a:p>
                  </a:txBody>
                  <a:tcPr marL="0" marR="0" marT="0" marB="0"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u="none" strike="noStrike" cap="none" normalizeH="0" baseline="0" dirty="0">
                          <a:ln>
                            <a:noFill/>
                          </a:ln>
                          <a:effectLst/>
                        </a:rPr>
                        <a:t>African action Plan : Published.</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u="none" strike="noStrike" cap="none" normalizeH="0" baseline="0" dirty="0">
                          <a:ln>
                            <a:noFill/>
                          </a:ln>
                          <a:effectLst/>
                        </a:rPr>
                        <a:t>African Geospatial Policies: dimensions of geospatial </a:t>
                      </a:r>
                      <a:r>
                        <a:rPr kumimoji="0" lang="en-US" sz="1600" u="none" strike="noStrike" cap="none" normalizeH="0" baseline="0" dirty="0" smtClean="0">
                          <a:ln>
                            <a:noFill/>
                          </a:ln>
                          <a:effectLst/>
                        </a:rPr>
                        <a:t>overarching </a:t>
                      </a:r>
                      <a:r>
                        <a:rPr kumimoji="0" lang="en-US" sz="1600" u="none" strike="noStrike" cap="none" normalizeH="0" baseline="0" dirty="0">
                          <a:ln>
                            <a:noFill/>
                          </a:ln>
                          <a:effectLst/>
                        </a:rPr>
                        <a:t>policies </a:t>
                      </a:r>
                      <a:r>
                        <a:rPr kumimoji="0" lang="en-US" sz="1600" u="none" strike="noStrike" cap="none" normalizeH="0" baseline="0" dirty="0" smtClean="0">
                          <a:ln>
                            <a:noFill/>
                          </a:ln>
                          <a:effectLst/>
                        </a:rPr>
                        <a:t>for Africa – Editing underway</a:t>
                      </a:r>
                      <a:endParaRPr kumimoji="0" lang="en-US" sz="1600" u="none" strike="noStrike" cap="none" normalizeH="0" baseline="0" dirty="0">
                        <a:ln>
                          <a:noFill/>
                        </a:ln>
                        <a:effectLst/>
                      </a:endParaRPr>
                    </a:p>
                  </a:txBody>
                  <a:tcPr marL="57323" marR="57323" marT="32831" marB="32831" horzOverflow="overflow"/>
                </a:tc>
                <a:extLst>
                  <a:ext uri="{0D108BD9-81ED-4DB2-BD59-A6C34878D82A}">
                    <a16:rowId xmlns="" xmlns:a16="http://schemas.microsoft.com/office/drawing/2014/main" val="10001"/>
                  </a:ext>
                </a:extLst>
              </a:tr>
              <a:tr h="465331">
                <a:tc>
                  <a:txBody>
                    <a:bodyPr/>
                    <a:lstStyle/>
                    <a:p>
                      <a:pPr marL="0" marR="0" lvl="0" indent="0" algn="l" defTabSz="914400" rtl="0" eaLnBrk="1" fontAlgn="base" latinLnBrk="0" hangingPunct="1">
                        <a:lnSpc>
                          <a:spcPct val="100000"/>
                        </a:lnSpc>
                        <a:spcBef>
                          <a:spcPts val="0"/>
                        </a:spcBef>
                        <a:spcAft>
                          <a:spcPts val="0"/>
                        </a:spcAft>
                        <a:buClrTx/>
                        <a:buSzTx/>
                        <a:buFontTx/>
                        <a:buNone/>
                        <a:tabLst>
                          <a:tab pos="228600" algn="l"/>
                        </a:tabLst>
                      </a:pPr>
                      <a:r>
                        <a:rPr kumimoji="0" lang="en-US" sz="2000" b="1" u="none" strike="noStrike" cap="none" normalizeH="0" baseline="0" dirty="0">
                          <a:ln>
                            <a:noFill/>
                          </a:ln>
                          <a:effectLst/>
                        </a:rPr>
                        <a:t>Standards</a:t>
                      </a:r>
                      <a:endParaRPr kumimoji="0" lang="en-US" sz="20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57323" marR="57323" marT="32831" marB="32831" horzOverflow="overflow"/>
                </a:tc>
                <a:tc>
                  <a:txBody>
                    <a:bodyPr/>
                    <a:lstStyle/>
                    <a:p>
                      <a:pPr marL="50800" marR="0" lvl="0" indent="0" algn="l" defTabSz="914400" rtl="0" eaLnBrk="1" fontAlgn="base" latinLnBrk="0" hangingPunct="1">
                        <a:lnSpc>
                          <a:spcPct val="100000"/>
                        </a:lnSpc>
                        <a:spcBef>
                          <a:spcPts val="0"/>
                        </a:spcBef>
                        <a:spcAft>
                          <a:spcPts val="0"/>
                        </a:spcAft>
                        <a:buClrTx/>
                        <a:buSzTx/>
                        <a:buFontTx/>
                        <a:buNone/>
                        <a:tabLst/>
                      </a:pPr>
                      <a:r>
                        <a:rPr kumimoji="0" lang="en-US" sz="1600" b="0" i="0" u="none" strike="noStrike" cap="none" normalizeH="0" baseline="0" dirty="0" smtClean="0">
                          <a:ln>
                            <a:noFill/>
                          </a:ln>
                          <a:solidFill>
                            <a:schemeClr val="tx1"/>
                          </a:solidFill>
                          <a:effectLst/>
                          <a:latin typeface="+mn-lt"/>
                        </a:rPr>
                        <a:t>Standardization and </a:t>
                      </a:r>
                      <a:r>
                        <a:rPr kumimoji="0" lang="en-US" sz="1600" b="0" i="0" u="none" strike="noStrike" cap="none" normalizeH="0" baseline="0" dirty="0" err="1" smtClean="0">
                          <a:ln>
                            <a:noFill/>
                          </a:ln>
                          <a:solidFill>
                            <a:schemeClr val="tx1"/>
                          </a:solidFill>
                          <a:effectLst/>
                          <a:latin typeface="+mn-lt"/>
                        </a:rPr>
                        <a:t>Interoperbaility</a:t>
                      </a:r>
                      <a:endParaRPr kumimoji="0" lang="en-US" sz="1600" b="0" i="0" u="none" strike="noStrike" cap="none" normalizeH="0" baseline="0" dirty="0">
                        <a:ln>
                          <a:noFill/>
                        </a:ln>
                        <a:solidFill>
                          <a:schemeClr val="tx1"/>
                        </a:solidFill>
                        <a:effectLst/>
                        <a:latin typeface="+mn-lt"/>
                      </a:endParaRPr>
                    </a:p>
                  </a:txBody>
                  <a:tcPr marL="0" marR="0" marT="0" marB="0"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u="none" strike="noStrike" cap="none" normalizeH="0" baseline="0" dirty="0">
                          <a:ln>
                            <a:noFill/>
                          </a:ln>
                          <a:effectLst/>
                        </a:rPr>
                        <a:t>Development of a guiding document on key geospatial standards for </a:t>
                      </a:r>
                      <a:r>
                        <a:rPr kumimoji="0" lang="en-US" sz="1600" u="none" strike="noStrike" cap="none" normalizeH="0" baseline="0" dirty="0" smtClean="0">
                          <a:ln>
                            <a:noFill/>
                          </a:ln>
                          <a:effectLst/>
                        </a:rPr>
                        <a:t>Africa – Editing underway</a:t>
                      </a:r>
                      <a:endParaRPr kumimoji="0" lang="en-US" sz="1600" u="none" strike="noStrike" cap="none" normalizeH="0" baseline="0" dirty="0">
                        <a:ln>
                          <a:noFill/>
                        </a:ln>
                        <a:effectLst/>
                      </a:endParaRPr>
                    </a:p>
                  </a:txBody>
                  <a:tcPr marL="57323" marR="57323" marT="32831" marB="32831" horzOverflow="overflow"/>
                </a:tc>
                <a:extLst>
                  <a:ext uri="{0D108BD9-81ED-4DB2-BD59-A6C34878D82A}">
                    <a16:rowId xmlns="" xmlns:a16="http://schemas.microsoft.com/office/drawing/2014/main" val="10002"/>
                  </a:ext>
                </a:extLst>
              </a:tr>
              <a:tr h="809229">
                <a:tc>
                  <a:txBody>
                    <a:bodyPr/>
                    <a:lstStyle/>
                    <a:p>
                      <a:pPr marL="0" marR="0" lvl="0" indent="0" algn="l" defTabSz="914400" rtl="0" eaLnBrk="1" fontAlgn="base" latinLnBrk="0" hangingPunct="1">
                        <a:lnSpc>
                          <a:spcPct val="100000"/>
                        </a:lnSpc>
                        <a:spcBef>
                          <a:spcPts val="0"/>
                        </a:spcBef>
                        <a:spcAft>
                          <a:spcPts val="0"/>
                        </a:spcAft>
                        <a:buClrTx/>
                        <a:buSzTx/>
                        <a:buFontTx/>
                        <a:buNone/>
                        <a:tabLst>
                          <a:tab pos="228600" algn="l"/>
                        </a:tabLst>
                      </a:pPr>
                      <a:r>
                        <a:rPr kumimoji="0" lang="en-GB" sz="2000" b="1" u="none" strike="noStrike" cap="none" normalizeH="0" baseline="0" dirty="0">
                          <a:ln>
                            <a:noFill/>
                          </a:ln>
                          <a:effectLst/>
                        </a:rPr>
                        <a:t>FDS</a:t>
                      </a:r>
                      <a:endParaRPr kumimoji="0" lang="en-US" sz="20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57323" marR="57323" marT="32831" marB="32831" horzOverflow="overflow"/>
                </a:tc>
                <a:tc>
                  <a:txBody>
                    <a:bodyPr/>
                    <a:lstStyle/>
                    <a:p>
                      <a:pPr>
                        <a:lnSpc>
                          <a:spcPct val="100000"/>
                        </a:lnSpc>
                        <a:spcBef>
                          <a:spcPts val="0"/>
                        </a:spcBef>
                        <a:spcAft>
                          <a:spcPts val="0"/>
                        </a:spcAft>
                      </a:pPr>
                      <a:r>
                        <a:rPr lang="en-US" sz="1600" dirty="0"/>
                        <a:t>Fundamental Geospatial Datasets</a:t>
                      </a:r>
                      <a:endParaRPr lang="en-US" sz="1600" dirty="0">
                        <a:latin typeface="+mn-lt"/>
                      </a:endParaRPr>
                    </a:p>
                  </a:txBody>
                  <a:tcPr marL="0" marR="0" marT="0" marB="0"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u="none" strike="noStrike" cap="none" normalizeH="0" baseline="0" dirty="0">
                          <a:ln>
                            <a:noFill/>
                          </a:ln>
                          <a:effectLst/>
                        </a:rPr>
                        <a:t>Contribution to UN-GGIM Working Group on FDS </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u="none" strike="noStrike" cap="none" normalizeH="0" baseline="0" dirty="0">
                          <a:ln>
                            <a:noFill/>
                          </a:ln>
                          <a:effectLst/>
                        </a:rPr>
                        <a:t>Development of Policies Guidelines on  Standards for </a:t>
                      </a:r>
                      <a:r>
                        <a:rPr kumimoji="0" lang="en-US" sz="1600" u="none" strike="noStrike" cap="none" normalizeH="0" baseline="0" dirty="0" smtClean="0">
                          <a:ln>
                            <a:noFill/>
                          </a:ln>
                          <a:effectLst/>
                        </a:rPr>
                        <a:t>Africa</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u="none" strike="noStrike" cap="none" normalizeH="0" baseline="0" dirty="0" smtClean="0">
                          <a:ln>
                            <a:noFill/>
                          </a:ln>
                          <a:effectLst/>
                        </a:rPr>
                        <a:t>Organization of the Workshop on Fundamental Geospatial Data Themes </a:t>
                      </a:r>
                      <a:endParaRPr kumimoji="0" lang="en-US" sz="1600" b="0" i="0" u="none" strike="noStrike" cap="none" normalizeH="0" baseline="0" dirty="0">
                        <a:ln>
                          <a:noFill/>
                        </a:ln>
                        <a:solidFill>
                          <a:schemeClr val="tx1"/>
                        </a:solidFill>
                        <a:effectLst/>
                        <a:latin typeface="+mn-lt"/>
                      </a:endParaRPr>
                    </a:p>
                  </a:txBody>
                  <a:tcPr marL="57323" marR="57323" marT="32831" marB="32831" horzOverflow="overflow"/>
                </a:tc>
                <a:extLst>
                  <a:ext uri="{0D108BD9-81ED-4DB2-BD59-A6C34878D82A}">
                    <a16:rowId xmlns="" xmlns:a16="http://schemas.microsoft.com/office/drawing/2014/main" val="10003"/>
                  </a:ext>
                </a:extLst>
              </a:tr>
              <a:tr h="572809">
                <a:tc>
                  <a:txBody>
                    <a:bodyPr/>
                    <a:lstStyle/>
                    <a:p>
                      <a:pPr marL="0" marR="0" lvl="0" indent="0" algn="l" defTabSz="914400" rtl="0" eaLnBrk="1" fontAlgn="base" latinLnBrk="0" hangingPunct="1">
                        <a:lnSpc>
                          <a:spcPct val="100000"/>
                        </a:lnSpc>
                        <a:spcBef>
                          <a:spcPts val="0"/>
                        </a:spcBef>
                        <a:spcAft>
                          <a:spcPts val="0"/>
                        </a:spcAft>
                        <a:buClrTx/>
                        <a:buSzTx/>
                        <a:buFontTx/>
                        <a:buNone/>
                        <a:tabLst>
                          <a:tab pos="228600" algn="l"/>
                        </a:tabLst>
                      </a:pPr>
                      <a:r>
                        <a:rPr kumimoji="0" lang="en-GB" sz="2000" b="1" u="none" strike="noStrike" cap="none" normalizeH="0" baseline="0" dirty="0">
                          <a:ln>
                            <a:noFill/>
                          </a:ln>
                          <a:effectLst/>
                        </a:rPr>
                        <a:t>AFREF</a:t>
                      </a:r>
                      <a:endParaRPr kumimoji="0" lang="en-US" sz="20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57323" marR="57323" marT="32831" marB="32831" horzOverflow="overflow"/>
                </a:tc>
                <a:tc>
                  <a:txBody>
                    <a:bodyPr/>
                    <a:lstStyle/>
                    <a:p>
                      <a:pPr marL="50800" marR="0" lvl="0" indent="0" algn="l" defTabSz="914400" rtl="0" eaLnBrk="1" fontAlgn="base" latinLnBrk="0" hangingPunct="1">
                        <a:lnSpc>
                          <a:spcPct val="100000"/>
                        </a:lnSpc>
                        <a:spcBef>
                          <a:spcPts val="0"/>
                        </a:spcBef>
                        <a:spcAft>
                          <a:spcPts val="0"/>
                        </a:spcAft>
                        <a:buClrTx/>
                        <a:buSzTx/>
                        <a:buFontTx/>
                        <a:buNone/>
                        <a:tabLst/>
                      </a:pPr>
                      <a:r>
                        <a:rPr kumimoji="0" lang="en-US" sz="1600" u="none" strike="noStrike" cap="none" normalizeH="0" baseline="0" dirty="0">
                          <a:ln>
                            <a:noFill/>
                          </a:ln>
                          <a:effectLst/>
                        </a:rPr>
                        <a:t>African Geodetic Reference Frame</a:t>
                      </a:r>
                      <a:endParaRPr kumimoji="0" lang="en-US" sz="1600" b="0" i="0" u="none" strike="noStrike" cap="none" normalizeH="0" baseline="0" dirty="0">
                        <a:ln>
                          <a:noFill/>
                        </a:ln>
                        <a:solidFill>
                          <a:schemeClr val="tx1"/>
                        </a:solidFill>
                        <a:effectLst/>
                        <a:latin typeface="+mn-lt"/>
                      </a:endParaRPr>
                    </a:p>
                  </a:txBody>
                  <a:tcPr marL="0" marR="0" marT="0" marB="0"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u="none" strike="noStrike" cap="none" normalizeH="0" baseline="0" dirty="0">
                          <a:ln>
                            <a:noFill/>
                          </a:ln>
                          <a:effectLst/>
                        </a:rPr>
                        <a:t>Organization of the 2nd Meeting of the AFRFE Working </a:t>
                      </a:r>
                      <a:r>
                        <a:rPr kumimoji="0" lang="en-US" sz="1600" u="none" strike="noStrike" cap="none" normalizeH="0" baseline="0" dirty="0" smtClean="0">
                          <a:ln>
                            <a:noFill/>
                          </a:ln>
                          <a:effectLst/>
                        </a:rPr>
                        <a:t>Group</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u="none" strike="noStrike" cap="none" normalizeH="0" baseline="0" dirty="0" smtClean="0">
                          <a:ln>
                            <a:noFill/>
                          </a:ln>
                          <a:effectLst/>
                        </a:rPr>
                        <a:t>Strategy for revamping the programme – Editing underway</a:t>
                      </a:r>
                    </a:p>
                  </a:txBody>
                  <a:tcPr marL="57323" marR="57323" marT="32831" marB="32831" horzOverflow="overflow"/>
                </a:tc>
                <a:extLst>
                  <a:ext uri="{0D108BD9-81ED-4DB2-BD59-A6C34878D82A}">
                    <a16:rowId xmlns="" xmlns:a16="http://schemas.microsoft.com/office/drawing/2014/main" val="10004"/>
                  </a:ext>
                </a:extLst>
              </a:tr>
              <a:tr h="572809">
                <a:tc>
                  <a:txBody>
                    <a:bodyPr/>
                    <a:lstStyle/>
                    <a:p>
                      <a:pPr marL="0" marR="0" lvl="0" indent="0" algn="l" defTabSz="914400" rtl="0" eaLnBrk="1" fontAlgn="base" latinLnBrk="0" hangingPunct="1">
                        <a:lnSpc>
                          <a:spcPct val="100000"/>
                        </a:lnSpc>
                        <a:spcBef>
                          <a:spcPts val="0"/>
                        </a:spcBef>
                        <a:spcAft>
                          <a:spcPts val="0"/>
                        </a:spcAft>
                        <a:buClrTx/>
                        <a:buSzTx/>
                        <a:buFontTx/>
                        <a:buNone/>
                        <a:tabLst>
                          <a:tab pos="228600" algn="l"/>
                        </a:tabLst>
                      </a:pPr>
                      <a:r>
                        <a:rPr kumimoji="0" lang="en-GB" sz="2000" b="1" u="none" strike="noStrike" cap="none" normalizeH="0" baseline="0" dirty="0">
                          <a:ln>
                            <a:noFill/>
                          </a:ln>
                          <a:effectLst/>
                        </a:rPr>
                        <a:t>SALB</a:t>
                      </a:r>
                      <a:endParaRPr kumimoji="0" lang="en-US" sz="20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57323" marR="57323" marT="32831" marB="32831" horzOverflow="overflow"/>
                </a:tc>
                <a:tc>
                  <a:txBody>
                    <a:bodyPr/>
                    <a:lstStyle/>
                    <a:p>
                      <a:pPr marL="50800" marR="0" lvl="0" indent="0" algn="l" defTabSz="914400" rtl="0" eaLnBrk="1" fontAlgn="base" latinLnBrk="0" hangingPunct="1">
                        <a:lnSpc>
                          <a:spcPct val="100000"/>
                        </a:lnSpc>
                        <a:spcBef>
                          <a:spcPts val="0"/>
                        </a:spcBef>
                        <a:spcAft>
                          <a:spcPts val="0"/>
                        </a:spcAft>
                        <a:buClrTx/>
                        <a:buSzTx/>
                        <a:buFontTx/>
                        <a:buNone/>
                        <a:tabLst/>
                      </a:pPr>
                      <a:r>
                        <a:rPr kumimoji="0" lang="en-US" sz="1600" u="none" strike="noStrike" cap="none" normalizeH="0" baseline="0" dirty="0">
                          <a:ln>
                            <a:noFill/>
                          </a:ln>
                          <a:effectLst/>
                        </a:rPr>
                        <a:t>Second Administrative Level Boundaries</a:t>
                      </a:r>
                      <a:endParaRPr kumimoji="0" lang="en-US" sz="1600" b="0" i="0" u="none" strike="noStrike" cap="none" normalizeH="0" baseline="0" dirty="0">
                        <a:ln>
                          <a:noFill/>
                        </a:ln>
                        <a:solidFill>
                          <a:srgbClr val="000000"/>
                        </a:solidFill>
                        <a:effectLst/>
                        <a:latin typeface="+mn-lt"/>
                        <a:cs typeface="Times New Roman" pitchFamily="18" charset="0"/>
                      </a:endParaRPr>
                    </a:p>
                  </a:txBody>
                  <a:tcPr marL="0" marR="0" marT="0" marB="0"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u="none" strike="noStrike" cap="none" normalizeH="0" baseline="0" dirty="0">
                          <a:ln>
                            <a:noFill/>
                          </a:ln>
                          <a:effectLst/>
                        </a:rPr>
                        <a:t>Data received from only 4 </a:t>
                      </a:r>
                      <a:r>
                        <a:rPr kumimoji="0" lang="en-US" sz="1600" u="none" strike="noStrike" cap="none" normalizeH="0" baseline="0" dirty="0" smtClean="0">
                          <a:ln>
                            <a:noFill/>
                          </a:ln>
                          <a:effectLst/>
                        </a:rPr>
                        <a:t>countries.</a:t>
                      </a:r>
                      <a:endParaRPr kumimoji="0" lang="en-US" sz="1600" b="0" i="0" u="none" strike="noStrike" cap="none" normalizeH="0" baseline="0" dirty="0">
                        <a:ln>
                          <a:noFill/>
                        </a:ln>
                        <a:solidFill>
                          <a:schemeClr val="tx1"/>
                        </a:solidFill>
                        <a:effectLst/>
                        <a:latin typeface="+mn-lt"/>
                      </a:endParaRPr>
                    </a:p>
                  </a:txBody>
                  <a:tcPr marL="57323" marR="57323" marT="32831" marB="32831" horzOverflow="overflow"/>
                </a:tc>
                <a:extLst>
                  <a:ext uri="{0D108BD9-81ED-4DB2-BD59-A6C34878D82A}">
                    <a16:rowId xmlns="" xmlns:a16="http://schemas.microsoft.com/office/drawing/2014/main" val="10005"/>
                  </a:ext>
                </a:extLst>
              </a:tr>
              <a:tr h="402783">
                <a:tc>
                  <a:txBody>
                    <a:bodyPr/>
                    <a:lstStyle/>
                    <a:p>
                      <a:pPr marL="0" marR="0" lvl="0" indent="0" algn="l" defTabSz="914400" rtl="0" eaLnBrk="1" fontAlgn="base" latinLnBrk="0" hangingPunct="1">
                        <a:lnSpc>
                          <a:spcPct val="100000"/>
                        </a:lnSpc>
                        <a:spcBef>
                          <a:spcPts val="0"/>
                        </a:spcBef>
                        <a:spcAft>
                          <a:spcPts val="0"/>
                        </a:spcAft>
                        <a:buClrTx/>
                        <a:buSzTx/>
                        <a:buFontTx/>
                        <a:buNone/>
                        <a:tabLst>
                          <a:tab pos="228600" algn="l"/>
                        </a:tabLst>
                      </a:pPr>
                      <a:r>
                        <a:rPr kumimoji="0" lang="en-US" sz="2000" b="1" u="none" strike="noStrike" cap="none" normalizeH="0" baseline="0" dirty="0" err="1">
                          <a:ln>
                            <a:noFill/>
                          </a:ln>
                          <a:effectLst/>
                        </a:rPr>
                        <a:t>GeoNyms</a:t>
                      </a:r>
                      <a:r>
                        <a:rPr kumimoji="0" lang="en-US" sz="2000" b="1" u="none" strike="noStrike" cap="none" normalizeH="0" baseline="0" dirty="0">
                          <a:ln>
                            <a:noFill/>
                          </a:ln>
                          <a:effectLst/>
                        </a:rPr>
                        <a:t> </a:t>
                      </a:r>
                      <a:endParaRPr kumimoji="0" lang="en-US" sz="20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57323" marR="57323" marT="32831" marB="32831" horzOverflow="overflow"/>
                </a:tc>
                <a:tc>
                  <a:txBody>
                    <a:bodyPr/>
                    <a:lstStyle/>
                    <a:p>
                      <a:pPr marL="50800" marR="0" lvl="0" indent="0" algn="l" defTabSz="914400" rtl="0" eaLnBrk="1" fontAlgn="base" latinLnBrk="0" hangingPunct="1">
                        <a:lnSpc>
                          <a:spcPct val="100000"/>
                        </a:lnSpc>
                        <a:spcBef>
                          <a:spcPts val="0"/>
                        </a:spcBef>
                        <a:spcAft>
                          <a:spcPts val="0"/>
                        </a:spcAft>
                        <a:buClrTx/>
                        <a:buSzTx/>
                        <a:buFontTx/>
                        <a:buNone/>
                        <a:tabLst/>
                      </a:pPr>
                      <a:r>
                        <a:rPr kumimoji="0" lang="fr-FR" sz="1600" u="none" strike="noStrike" cap="none" normalizeH="0" baseline="0" dirty="0">
                          <a:ln>
                            <a:noFill/>
                          </a:ln>
                          <a:effectLst/>
                        </a:rPr>
                        <a:t>Geographic </a:t>
                      </a:r>
                      <a:r>
                        <a:rPr kumimoji="0" lang="fr-FR" sz="1600" u="none" strike="noStrike" cap="none" normalizeH="0" baseline="0" dirty="0" err="1">
                          <a:ln>
                            <a:noFill/>
                          </a:ln>
                          <a:effectLst/>
                        </a:rPr>
                        <a:t>Names</a:t>
                      </a:r>
                      <a:endParaRPr kumimoji="0" lang="fr-FR" sz="1600" u="none" strike="noStrike" cap="none" normalizeH="0" baseline="0" dirty="0">
                        <a:ln>
                          <a:noFill/>
                        </a:ln>
                        <a:effectLst/>
                      </a:endParaRPr>
                    </a:p>
                  </a:txBody>
                  <a:tcPr marL="0" marR="0" marT="0" marB="0"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u="none" strike="noStrike" cap="none" normalizeH="0" baseline="0" dirty="0">
                          <a:ln>
                            <a:noFill/>
                          </a:ln>
                          <a:effectLst/>
                        </a:rPr>
                        <a:t>Revamped Standard Web-based application</a:t>
                      </a:r>
                      <a:endParaRPr kumimoji="0" lang="en-US" sz="1600" b="0" i="0" u="none" strike="noStrike" cap="none" normalizeH="0" baseline="0" dirty="0">
                        <a:ln>
                          <a:noFill/>
                        </a:ln>
                        <a:solidFill>
                          <a:schemeClr val="tx1"/>
                        </a:solidFill>
                        <a:effectLst/>
                        <a:latin typeface="+mn-lt"/>
                      </a:endParaRPr>
                    </a:p>
                  </a:txBody>
                  <a:tcPr marL="57323" marR="57323" marT="32831" marB="32831" horzOverflow="overflow"/>
                </a:tc>
                <a:extLst>
                  <a:ext uri="{0D108BD9-81ED-4DB2-BD59-A6C34878D82A}">
                    <a16:rowId xmlns="" xmlns:a16="http://schemas.microsoft.com/office/drawing/2014/main" val="10006"/>
                  </a:ext>
                </a:extLst>
              </a:tr>
              <a:tr h="453949">
                <a:tc>
                  <a:txBody>
                    <a:bodyPr/>
                    <a:lstStyle/>
                    <a:p>
                      <a:pPr marL="0" marR="0" lvl="0" indent="0" algn="l" defTabSz="914400" rtl="0" eaLnBrk="1" fontAlgn="base" latinLnBrk="0" hangingPunct="1">
                        <a:lnSpc>
                          <a:spcPct val="100000"/>
                        </a:lnSpc>
                        <a:spcBef>
                          <a:spcPts val="0"/>
                        </a:spcBef>
                        <a:spcAft>
                          <a:spcPts val="0"/>
                        </a:spcAft>
                        <a:buClrTx/>
                        <a:buSzTx/>
                        <a:buFontTx/>
                        <a:buNone/>
                        <a:tabLst>
                          <a:tab pos="228600" algn="l"/>
                        </a:tabLst>
                      </a:pPr>
                      <a:r>
                        <a:rPr kumimoji="0" lang="en-GB" sz="2000" b="1" u="none" strike="noStrike" cap="none" normalizeH="0" baseline="0" dirty="0">
                          <a:ln>
                            <a:noFill/>
                          </a:ln>
                          <a:effectLst/>
                        </a:rPr>
                        <a:t>ASSF</a:t>
                      </a:r>
                      <a:endParaRPr kumimoji="0" lang="en-US" sz="20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57323" marR="57323" marT="32831" marB="32831" horzOverflow="overflow"/>
                </a:tc>
                <a:tc>
                  <a:txBody>
                    <a:bodyPr/>
                    <a:lstStyle/>
                    <a:p>
                      <a:pPr marL="50800" marR="0" lvl="0" indent="0" algn="l" defTabSz="914400" rtl="0" eaLnBrk="1" fontAlgn="base" latinLnBrk="0" hangingPunct="1">
                        <a:lnSpc>
                          <a:spcPct val="100000"/>
                        </a:lnSpc>
                        <a:spcBef>
                          <a:spcPts val="0"/>
                        </a:spcBef>
                        <a:spcAft>
                          <a:spcPts val="0"/>
                        </a:spcAft>
                        <a:buClrTx/>
                        <a:buSzTx/>
                        <a:buFontTx/>
                        <a:buNone/>
                        <a:tabLst/>
                      </a:pPr>
                      <a:r>
                        <a:rPr kumimoji="0" lang="fr-FR" sz="1600" u="none" strike="noStrike" cap="none" normalizeH="0" baseline="0" dirty="0" err="1">
                          <a:ln>
                            <a:noFill/>
                          </a:ln>
                          <a:effectLst/>
                        </a:rPr>
                        <a:t>Locate</a:t>
                      </a:r>
                      <a:r>
                        <a:rPr kumimoji="0" lang="fr-FR" sz="1600" u="none" strike="noStrike" cap="none" normalizeH="0" baseline="0" dirty="0">
                          <a:ln>
                            <a:noFill/>
                          </a:ln>
                          <a:effectLst/>
                        </a:rPr>
                        <a:t> &amp; Count</a:t>
                      </a:r>
                      <a:endParaRPr kumimoji="0" lang="fr-FR" sz="1600" b="0" i="0" u="none" strike="noStrike" cap="none" normalizeH="0" baseline="0" dirty="0">
                        <a:ln>
                          <a:noFill/>
                        </a:ln>
                        <a:solidFill>
                          <a:srgbClr val="000000"/>
                        </a:solidFill>
                        <a:effectLst/>
                        <a:latin typeface="+mn-lt"/>
                        <a:cs typeface="Times New Roman" pitchFamily="18" charset="0"/>
                      </a:endParaRPr>
                    </a:p>
                  </a:txBody>
                  <a:tcPr marL="0" marR="0" marT="0" marB="0"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u="none" strike="noStrike" cap="none" normalizeH="0" baseline="0" dirty="0">
                          <a:ln>
                            <a:noFill/>
                          </a:ln>
                          <a:effectLst/>
                        </a:rPr>
                        <a:t>Strategy for the integration of geospatial and statistical information</a:t>
                      </a:r>
                      <a:endParaRPr kumimoji="0" lang="en-US" sz="1600" b="0" i="0" u="none" strike="noStrike" cap="none" normalizeH="0" baseline="0" dirty="0">
                        <a:ln>
                          <a:noFill/>
                        </a:ln>
                        <a:solidFill>
                          <a:schemeClr val="tx1"/>
                        </a:solidFill>
                        <a:effectLst/>
                        <a:latin typeface="+mn-lt"/>
                      </a:endParaRPr>
                    </a:p>
                  </a:txBody>
                  <a:tcPr marL="57323" marR="57323" marT="32831" marB="32831" horzOverflow="overflow"/>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7306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7896" y="1477896"/>
            <a:ext cx="11534104" cy="4768358"/>
          </a:xfrm>
        </p:spPr>
        <p:txBody>
          <a:bodyPr>
            <a:normAutofit fontScale="55000" lnSpcReduction="20000"/>
          </a:bodyPr>
          <a:lstStyle/>
          <a:p>
            <a:pPr>
              <a:lnSpc>
                <a:spcPct val="120000"/>
              </a:lnSpc>
            </a:pPr>
            <a:r>
              <a:rPr lang="en-US" dirty="0"/>
              <a:t>(a). Participation and contribution to the </a:t>
            </a:r>
            <a:r>
              <a:rPr lang="en-US" dirty="0" smtClean="0"/>
              <a:t>Eightieth Session </a:t>
            </a:r>
            <a:r>
              <a:rPr lang="en-US" dirty="0"/>
              <a:t>of the Committee of Experts of UN-GGIM and its side events, held in New York in </a:t>
            </a:r>
            <a:r>
              <a:rPr lang="en-US" dirty="0" smtClean="0"/>
              <a:t>30</a:t>
            </a:r>
            <a:r>
              <a:rPr lang="en-US" baseline="30000" dirty="0" smtClean="0"/>
              <a:t>th</a:t>
            </a:r>
            <a:r>
              <a:rPr lang="en-US" dirty="0" smtClean="0"/>
              <a:t> July </a:t>
            </a:r>
            <a:r>
              <a:rPr lang="en-US" dirty="0"/>
              <a:t>– </a:t>
            </a:r>
            <a:r>
              <a:rPr lang="en-US" dirty="0" smtClean="0"/>
              <a:t>3</a:t>
            </a:r>
            <a:r>
              <a:rPr lang="en-US" baseline="30000" dirty="0" smtClean="0"/>
              <a:t>rd</a:t>
            </a:r>
            <a:r>
              <a:rPr lang="en-US" dirty="0" smtClean="0"/>
              <a:t> August 2018. </a:t>
            </a:r>
            <a:r>
              <a:rPr lang="en-US" dirty="0"/>
              <a:t>The session offered good opportunity for many formal and informal contacts and discussions with various government/private sector partners on issues of common interest in order to continue strengthening UN-GGIM: Africa interaction with public/private organizations, institutions and individuals that are involved in the development of geospatial information to effectively support the African geospatial community by raising awareness, funds and learning from the experience of other regions.</a:t>
            </a:r>
          </a:p>
          <a:p>
            <a:pPr>
              <a:lnSpc>
                <a:spcPct val="120000"/>
              </a:lnSpc>
            </a:pPr>
            <a:r>
              <a:rPr lang="en-US" dirty="0"/>
              <a:t>(b). Contribution to the work of the United Nations Expert Group on the Integration of Statistical and Geospatial Information (UN EG-ISGI). </a:t>
            </a:r>
          </a:p>
          <a:p>
            <a:pPr>
              <a:lnSpc>
                <a:spcPct val="120000"/>
              </a:lnSpc>
            </a:pPr>
            <a:r>
              <a:rPr lang="en-US" dirty="0"/>
              <a:t>(c). Participation and contribution to the Fifth High Level Forum on UN-GGIM in Mexico City, Mexico, 28 – 30 November 2017.</a:t>
            </a:r>
          </a:p>
          <a:p>
            <a:pPr>
              <a:lnSpc>
                <a:spcPct val="120000"/>
              </a:lnSpc>
            </a:pPr>
            <a:r>
              <a:rPr lang="en-US" dirty="0"/>
              <a:t>(d). Participation and contribution to the Expanded UN-GGIM Bureau Meeting that was held on 01 December 2017 in Mexico City, Mexico.</a:t>
            </a:r>
          </a:p>
          <a:p>
            <a:pPr>
              <a:lnSpc>
                <a:spcPct val="120000"/>
              </a:lnSpc>
            </a:pPr>
            <a:r>
              <a:rPr lang="en-US" dirty="0"/>
              <a:t>(e). Participation in the international workshop on Legal &amp; Policy Frameworks for Geospatial Information Management in Tianjin, China, 7-9 November 2017.</a:t>
            </a:r>
          </a:p>
          <a:p>
            <a:pPr>
              <a:lnSpc>
                <a:spcPct val="120000"/>
              </a:lnSpc>
            </a:pPr>
            <a:r>
              <a:rPr lang="en-US" dirty="0"/>
              <a:t>(f). Participation and contribution to the inaugural meeting of the Advisory Committee for the first United Nations World Geospatial Information Congress (UNWGIC) in Deqing, China on 11-12 April 2018.</a:t>
            </a:r>
          </a:p>
        </p:txBody>
      </p:sp>
      <p:sp>
        <p:nvSpPr>
          <p:cNvPr id="3" name="Title 2"/>
          <p:cNvSpPr>
            <a:spLocks noGrp="1"/>
          </p:cNvSpPr>
          <p:nvPr>
            <p:ph type="title"/>
          </p:nvPr>
        </p:nvSpPr>
        <p:spPr>
          <a:xfrm>
            <a:off x="657896" y="0"/>
            <a:ext cx="10515600" cy="1325563"/>
          </a:xfrm>
        </p:spPr>
        <p:txBody>
          <a:bodyPr/>
          <a:lstStyle/>
          <a:p>
            <a:r>
              <a:rPr lang="en-US" dirty="0"/>
              <a:t>Activities Highlight : Global UN-GGIM</a:t>
            </a:r>
            <a:endParaRPr lang="en-GB" dirty="0"/>
          </a:p>
        </p:txBody>
      </p:sp>
    </p:spTree>
    <p:extLst>
      <p:ext uri="{BB962C8B-B14F-4D97-AF65-F5344CB8AC3E}">
        <p14:creationId xmlns:p14="http://schemas.microsoft.com/office/powerpoint/2010/main" val="213967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84925752"/>
              </p:ext>
            </p:extLst>
          </p:nvPr>
        </p:nvGraphicFramePr>
        <p:xfrm>
          <a:off x="619124" y="1410083"/>
          <a:ext cx="11512442" cy="5157572"/>
        </p:xfrm>
        <a:graphic>
          <a:graphicData uri="http://schemas.openxmlformats.org/drawingml/2006/table">
            <a:tbl>
              <a:tblPr firstRow="1" bandRow="1">
                <a:tableStyleId>{5C22544A-7EE6-4342-B048-85BDC9FD1C3A}</a:tableStyleId>
              </a:tblPr>
              <a:tblGrid>
                <a:gridCol w="2607005"/>
                <a:gridCol w="8905437"/>
              </a:tblGrid>
              <a:tr h="457390">
                <a:tc>
                  <a:txBody>
                    <a:bodyPr/>
                    <a:lstStyle/>
                    <a:p>
                      <a:r>
                        <a:rPr lang="en-US" sz="1200" dirty="0" smtClean="0"/>
                        <a:t>Actions</a:t>
                      </a:r>
                      <a:endParaRPr lang="en-GB" sz="1200" dirty="0"/>
                    </a:p>
                  </a:txBody>
                  <a:tcPr/>
                </a:tc>
                <a:tc>
                  <a:txBody>
                    <a:bodyPr/>
                    <a:lstStyle/>
                    <a:p>
                      <a:r>
                        <a:rPr lang="en-US" sz="1200" dirty="0" smtClean="0"/>
                        <a:t>Activities Carried Out</a:t>
                      </a:r>
                      <a:endParaRPr lang="en-GB" sz="1200" dirty="0"/>
                    </a:p>
                  </a:txBody>
                  <a:tcPr/>
                </a:tc>
              </a:tr>
              <a:tr h="715247">
                <a:tc rowSpan="3">
                  <a:txBody>
                    <a:bodyPr/>
                    <a:lstStyle/>
                    <a:p>
                      <a:r>
                        <a:rPr lang="en-US" sz="1200" b="1" dirty="0" smtClean="0"/>
                        <a:t>Fundamental geospatial datasets and geospatial information standards</a:t>
                      </a:r>
                      <a:endParaRPr lang="en-GB" sz="1200" b="1" dirty="0"/>
                    </a:p>
                  </a:txBody>
                  <a:tcPr/>
                </a:tc>
                <a:tc>
                  <a:txBody>
                    <a:bodyPr/>
                    <a:lstStyle/>
                    <a:p>
                      <a:r>
                        <a:rPr lang="en-US" sz="1400" dirty="0" smtClean="0"/>
                        <a:t>SA: Several actions were undertaken including : Contribution to ISO/TC.211; Establishment of the Committee for Spatial Information</a:t>
                      </a:r>
                      <a:r>
                        <a:rPr lang="en-US" sz="1400" baseline="0" dirty="0" smtClean="0"/>
                        <a:t> </a:t>
                      </a:r>
                      <a:r>
                        <a:rPr lang="en-US" sz="1400" dirty="0" smtClean="0"/>
                        <a:t>(CSI); Continuous collection and updating of geospatial information </a:t>
                      </a:r>
                      <a:endParaRPr lang="en-GB" sz="1400" dirty="0"/>
                    </a:p>
                  </a:txBody>
                  <a:tcPr/>
                </a:tc>
              </a:tr>
              <a:tr h="303900">
                <a:tc vMerge="1">
                  <a:txBody>
                    <a:bodyPr/>
                    <a:lstStyle/>
                    <a:p>
                      <a:endParaRPr lang="en-GB" sz="1400" dirty="0"/>
                    </a:p>
                  </a:txBody>
                  <a:tcPr/>
                </a:tc>
                <a:tc>
                  <a:txBody>
                    <a:bodyPr/>
                    <a:lstStyle/>
                    <a:p>
                      <a:r>
                        <a:rPr lang="en-GB" sz="1400" dirty="0" smtClean="0"/>
                        <a:t>WG: </a:t>
                      </a:r>
                      <a:r>
                        <a:rPr lang="en-US" sz="1400" dirty="0" smtClean="0"/>
                        <a:t>Participation</a:t>
                      </a:r>
                      <a:r>
                        <a:rPr lang="en-US" sz="1400" baseline="0" dirty="0" smtClean="0"/>
                        <a:t> </a:t>
                      </a:r>
                      <a:r>
                        <a:rPr lang="en-US" sz="1400" dirty="0" smtClean="0"/>
                        <a:t>in the work of the UN-GGIM WG on Fundamental Data Themes</a:t>
                      </a:r>
                      <a:endParaRPr lang="en-GB" sz="1400" dirty="0"/>
                    </a:p>
                  </a:txBody>
                  <a:tcPr/>
                </a:tc>
              </a:tr>
              <a:tr h="715247">
                <a:tc vMerge="1">
                  <a:txBody>
                    <a:bodyPr/>
                    <a:lstStyle/>
                    <a:p>
                      <a:endParaRPr lang="en-GB" sz="1400" dirty="0"/>
                    </a:p>
                  </a:txBody>
                  <a:tcPr/>
                </a:tc>
                <a:tc>
                  <a:txBody>
                    <a:bodyPr/>
                    <a:lstStyle/>
                    <a:p>
                      <a:r>
                        <a:rPr lang="en-GB" sz="1400" dirty="0" smtClean="0"/>
                        <a:t>ECA : </a:t>
                      </a:r>
                      <a:r>
                        <a:rPr lang="en-US" sz="1400" dirty="0" smtClean="0"/>
                        <a:t>Assessment of the Readiness of African Countries in utilizing Fundamental Geospatial Data for the SDGs</a:t>
                      </a:r>
                    </a:p>
                    <a:p>
                      <a:r>
                        <a:rPr lang="en-US" sz="1400" dirty="0" smtClean="0"/>
                        <a:t>Organization of the Workshop on Fundamental Geospatial Data Themes</a:t>
                      </a:r>
                    </a:p>
                  </a:txBody>
                  <a:tcPr/>
                </a:tc>
              </a:tr>
              <a:tr h="328765">
                <a:tc rowSpan="3">
                  <a:txBody>
                    <a:bodyPr/>
                    <a:lstStyle/>
                    <a:p>
                      <a:r>
                        <a:rPr lang="en-US" sz="1200" b="1" dirty="0" smtClean="0"/>
                        <a:t>African Geodetic Reference Frame (AFREF)</a:t>
                      </a:r>
                      <a:endParaRPr lang="en-GB" sz="1200" b="1" dirty="0"/>
                    </a:p>
                  </a:txBody>
                  <a:tcPr/>
                </a:tc>
                <a:tc>
                  <a:txBody>
                    <a:bodyPr/>
                    <a:lstStyle/>
                    <a:p>
                      <a:r>
                        <a:rPr lang="en-US" sz="1400" kern="1200" dirty="0" smtClean="0">
                          <a:solidFill>
                            <a:schemeClr val="dk1"/>
                          </a:solidFill>
                          <a:effectLst/>
                          <a:latin typeface="+mn-lt"/>
                          <a:ea typeface="+mn-ea"/>
                          <a:cs typeface="+mn-cs"/>
                        </a:rPr>
                        <a:t>SA: Reinforcement of</a:t>
                      </a:r>
                      <a:r>
                        <a:rPr lang="en-US" sz="1400" kern="1200" baseline="0" dirty="0" smtClean="0">
                          <a:solidFill>
                            <a:schemeClr val="dk1"/>
                          </a:solidFill>
                          <a:effectLst/>
                          <a:latin typeface="+mn-lt"/>
                          <a:ea typeface="+mn-ea"/>
                          <a:cs typeface="+mn-cs"/>
                        </a:rPr>
                        <a:t> GNSS Network (</a:t>
                      </a:r>
                      <a:r>
                        <a:rPr lang="en-US" sz="1400" kern="1200" dirty="0" smtClean="0">
                          <a:solidFill>
                            <a:schemeClr val="dk1"/>
                          </a:solidFill>
                          <a:effectLst/>
                          <a:latin typeface="+mn-lt"/>
                          <a:ea typeface="+mn-ea"/>
                          <a:cs typeface="+mn-cs"/>
                        </a:rPr>
                        <a:t>68 ORS. Streaming of GNSS data to IGS)</a:t>
                      </a:r>
                      <a:endParaRPr lang="en-GB" sz="1400" dirty="0"/>
                    </a:p>
                  </a:txBody>
                  <a:tcPr/>
                </a:tc>
              </a:tr>
              <a:tr h="323711">
                <a:tc vMerge="1">
                  <a:txBody>
                    <a:bodyPr/>
                    <a:lstStyle/>
                    <a:p>
                      <a:endParaRPr lang="en-GB" sz="1400" dirty="0"/>
                    </a:p>
                  </a:txBody>
                  <a:tcPr/>
                </a:tc>
                <a:tc>
                  <a:txBody>
                    <a:bodyPr/>
                    <a:lstStyle/>
                    <a:p>
                      <a:r>
                        <a:rPr lang="en-GB" sz="1400" dirty="0" smtClean="0"/>
                        <a:t>UN-GGIM:Africa - </a:t>
                      </a:r>
                      <a:r>
                        <a:rPr lang="en-US" sz="1400" dirty="0" smtClean="0"/>
                        <a:t>Adopt the proposed objectives, structure and recommendations of the meeting</a:t>
                      </a:r>
                      <a:endParaRPr lang="en-GB" sz="1400" dirty="0"/>
                    </a:p>
                  </a:txBody>
                  <a:tcPr/>
                </a:tc>
              </a:tr>
              <a:tr h="506634">
                <a:tc vMerge="1">
                  <a:txBody>
                    <a:bodyPr/>
                    <a:lstStyle/>
                    <a:p>
                      <a:endParaRPr lang="en-GB" sz="1400" dirty="0"/>
                    </a:p>
                  </a:txBody>
                  <a:tcPr/>
                </a:tc>
                <a:tc>
                  <a:txBody>
                    <a:bodyPr/>
                    <a:lstStyle/>
                    <a:p>
                      <a:r>
                        <a:rPr lang="en-GB" sz="1400" dirty="0" smtClean="0"/>
                        <a:t>ECA: </a:t>
                      </a:r>
                      <a:r>
                        <a:rPr lang="en-US" sz="1400" dirty="0" smtClean="0"/>
                        <a:t>Organization of the 2nd Meeting of the AFRFE Working Group</a:t>
                      </a:r>
                    </a:p>
                    <a:p>
                      <a:r>
                        <a:rPr lang="en-US" sz="1400" dirty="0" smtClean="0"/>
                        <a:t>Strategy for revamping the programme – Editing underway</a:t>
                      </a:r>
                    </a:p>
                  </a:txBody>
                  <a:tcPr/>
                </a:tc>
              </a:tr>
              <a:tr h="328766">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Participation in </a:t>
                      </a:r>
                      <a:r>
                        <a:rPr lang="en-US" sz="1200" b="1" dirty="0" err="1" smtClean="0"/>
                        <a:t>UN-GGIM:Afica</a:t>
                      </a:r>
                      <a:endParaRPr lang="en-GB" sz="1200" b="1" dirty="0" smtClean="0"/>
                    </a:p>
                    <a:p>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SA: Active contribution to UN-GGIM:</a:t>
                      </a:r>
                      <a:r>
                        <a:rPr lang="en-US" sz="1400" baseline="0" dirty="0" smtClean="0"/>
                        <a:t> Africa</a:t>
                      </a:r>
                      <a:endParaRPr lang="en-GB" sz="1400" dirty="0" smtClean="0"/>
                    </a:p>
                  </a:txBody>
                  <a:tcPr/>
                </a:tc>
              </a:tr>
              <a:tr h="506634">
                <a:tc vMerge="1">
                  <a:txBody>
                    <a:bodyPr/>
                    <a:lstStyle/>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ECA: </a:t>
                      </a:r>
                      <a:r>
                        <a:rPr lang="en-US" sz="1400" dirty="0" smtClean="0"/>
                        <a:t>Initiated the process of building of the UN-GGIM: Africa Website. Expected completion by the end of the year.</a:t>
                      </a:r>
                      <a:endParaRPr lang="en-GB" sz="1400" dirty="0" smtClean="0"/>
                    </a:p>
                  </a:txBody>
                  <a:tcPr/>
                </a:tc>
              </a:tr>
              <a:tr h="457390">
                <a:tc>
                  <a:txBody>
                    <a:bodyPr/>
                    <a:lstStyle/>
                    <a:p>
                      <a:r>
                        <a:rPr lang="en-US" sz="1200" b="1" dirty="0" smtClean="0"/>
                        <a:t>Participation of academia and the private sector</a:t>
                      </a:r>
                      <a:endParaRPr lang="en-GB" sz="1200" b="1" dirty="0"/>
                    </a:p>
                  </a:txBody>
                  <a:tcPr/>
                </a:tc>
                <a:tc>
                  <a:txBody>
                    <a:bodyPr/>
                    <a:lstStyle/>
                    <a:p>
                      <a:r>
                        <a:rPr lang="en-US" sz="1400" dirty="0" smtClean="0"/>
                        <a:t>Executive Board:</a:t>
                      </a:r>
                      <a:r>
                        <a:rPr lang="en-US" sz="1400" baseline="0" dirty="0" smtClean="0"/>
                        <a:t> Work in Progress</a:t>
                      </a:r>
                      <a:endParaRPr lang="en-GB" sz="1400" dirty="0"/>
                    </a:p>
                  </a:txBody>
                  <a:tcPr/>
                </a:tc>
              </a:tr>
              <a:tr h="457390">
                <a:tc>
                  <a:txBody>
                    <a:bodyPr/>
                    <a:lstStyle/>
                    <a:p>
                      <a:r>
                        <a:rPr lang="en-US" sz="1200" b="1" dirty="0" smtClean="0"/>
                        <a:t>Overarching policy on geospatial information</a:t>
                      </a:r>
                      <a:endParaRPr lang="en-GB" sz="1200" b="1" dirty="0"/>
                    </a:p>
                  </a:txBody>
                  <a:tcPr/>
                </a:tc>
                <a:tc>
                  <a:txBody>
                    <a:bodyPr/>
                    <a:lstStyle/>
                    <a:p>
                      <a:r>
                        <a:rPr lang="en-GB" sz="1400" dirty="0" smtClean="0"/>
                        <a:t>ECA: Review and</a:t>
                      </a:r>
                      <a:r>
                        <a:rPr lang="en-US" sz="1400" dirty="0" smtClean="0"/>
                        <a:t> editing of the draft document underway</a:t>
                      </a:r>
                      <a:endParaRPr lang="en-US" sz="1400" dirty="0"/>
                    </a:p>
                  </a:txBody>
                  <a:tcPr/>
                </a:tc>
              </a:tr>
            </a:tbl>
          </a:graphicData>
        </a:graphic>
      </p:graphicFrame>
      <p:sp>
        <p:nvSpPr>
          <p:cNvPr id="3" name="Title 2"/>
          <p:cNvSpPr>
            <a:spLocks noGrp="1"/>
          </p:cNvSpPr>
          <p:nvPr>
            <p:ph type="title"/>
          </p:nvPr>
        </p:nvSpPr>
        <p:spPr>
          <a:xfrm>
            <a:off x="728498" y="0"/>
            <a:ext cx="11403068" cy="1325563"/>
          </a:xfrm>
        </p:spPr>
        <p:txBody>
          <a:bodyPr>
            <a:normAutofit/>
          </a:bodyPr>
          <a:lstStyle/>
          <a:p>
            <a:r>
              <a:rPr lang="en-US" sz="3800" dirty="0"/>
              <a:t>Status of implementation </a:t>
            </a:r>
            <a:r>
              <a:rPr lang="en-US" sz="3800"/>
              <a:t>of </a:t>
            </a:r>
            <a:r>
              <a:rPr lang="en-US" sz="3800" smtClean="0"/>
              <a:t>Recommendations</a:t>
            </a:r>
            <a:endParaRPr lang="en-GB" sz="3800" dirty="0"/>
          </a:p>
        </p:txBody>
      </p:sp>
    </p:spTree>
    <p:extLst>
      <p:ext uri="{BB962C8B-B14F-4D97-AF65-F5344CB8AC3E}">
        <p14:creationId xmlns:p14="http://schemas.microsoft.com/office/powerpoint/2010/main" val="45620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esentation level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none" rtlCol="0">
        <a:spAutoFit/>
      </a:bodyPr>
      <a:lstStyle>
        <a:defPPr>
          <a:defRPr dirty="0" err="1" smtClean="0">
            <a:ln>
              <a:solidFill>
                <a:schemeClr val="accent1">
                  <a:lumMod val="20000"/>
                  <a:lumOff val="80000"/>
                </a:schemeClr>
              </a:solidFill>
            </a:ln>
          </a:defRPr>
        </a:defPPr>
      </a:lstStyle>
    </a:txDef>
  </a:objectDefaults>
  <a:extraClrSchemeLst/>
  <a:extLst>
    <a:ext uri="{05A4C25C-085E-4340-85A3-A5531E510DB2}">
      <thm15:themeFamily xmlns:thm15="http://schemas.microsoft.com/office/thememl/2012/main" name="Presentation level design" id="{00E2FDB5-77A3-416C-8232-A2B8AB0B9A01}" vid="{6E3E8A63-E899-4F92-AFE5-C80B3CCFC0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63AA760-FEA7-44E2-BB85-0893DB8CD7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design slides (Level design)</Template>
  <TotalTime>0</TotalTime>
  <Words>1323</Words>
  <Application>Microsoft Office PowerPoint</Application>
  <PresentationFormat>Widescreen</PresentationFormat>
  <Paragraphs>274</Paragraphs>
  <Slides>13</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Arial Narrow</vt:lpstr>
      <vt:lpstr>Calibri</vt:lpstr>
      <vt:lpstr>Century Gothic</vt:lpstr>
      <vt:lpstr>Courier New</vt:lpstr>
      <vt:lpstr>Times New Roman</vt:lpstr>
      <vt:lpstr>Trebuchet MS</vt:lpstr>
      <vt:lpstr>Verdana</vt:lpstr>
      <vt:lpstr>Wingdings</vt:lpstr>
      <vt:lpstr>Wingdings 2</vt:lpstr>
      <vt:lpstr>Presentation level design</vt:lpstr>
      <vt:lpstr>UN-GGIM:Africa – </vt:lpstr>
      <vt:lpstr>The Journey So Far….</vt:lpstr>
      <vt:lpstr>Governance &amp; Administrative Arrangement</vt:lpstr>
      <vt:lpstr>The Working Groups</vt:lpstr>
      <vt:lpstr>UN-GGIM: Africa : Action Plan</vt:lpstr>
      <vt:lpstr>Activities Highlight : Institutional</vt:lpstr>
      <vt:lpstr>Activities Highlight : Technicalities</vt:lpstr>
      <vt:lpstr>Activities Highlight : Global UN-GGIM</vt:lpstr>
      <vt:lpstr>Status of implementation of Recommendations</vt:lpstr>
      <vt:lpstr>Upcoming Events</vt:lpstr>
      <vt:lpstr>Perspectives - Outlook</vt:lpstr>
      <vt:lpstr>Getting There… Without Getting Lost…</vt:lpstr>
      <vt:lpstr>Thank You [www.un-ggim-Africa.org]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2016-11-12T13:36:42Z</dcterms:created>
  <dcterms:modified xsi:type="dcterms:W3CDTF">2018-10-01T17:05:31Z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TC034605409991</vt:lpwstr>
  </property>
</Properties>
</file>