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12"/>
  </p:notesMasterIdLst>
  <p:handoutMasterIdLst>
    <p:handoutMasterId r:id="rId13"/>
  </p:handoutMasterIdLst>
  <p:sldIdLst>
    <p:sldId id="257" r:id="rId3"/>
    <p:sldId id="334" r:id="rId4"/>
    <p:sldId id="370" r:id="rId5"/>
    <p:sldId id="371" r:id="rId6"/>
    <p:sldId id="372" r:id="rId7"/>
    <p:sldId id="373" r:id="rId8"/>
    <p:sldId id="374" r:id="rId9"/>
    <p:sldId id="375" r:id="rId10"/>
    <p:sldId id="3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8" autoAdjust="0"/>
    <p:restoredTop sz="94660"/>
  </p:normalViewPr>
  <p:slideViewPr>
    <p:cSldViewPr snapToGrid="0">
      <p:cViewPr varScale="1">
        <p:scale>
          <a:sx n="121" d="100"/>
          <a:sy n="121" d="100"/>
        </p:scale>
        <p:origin x="-138" y="306"/>
      </p:cViewPr>
      <p:guideLst/>
    </p:cSldViewPr>
  </p:slideViewPr>
  <p:notesTextViewPr>
    <p:cViewPr>
      <p:scale>
        <a:sx n="3" d="2"/>
        <a:sy n="3" d="2"/>
      </p:scale>
      <p:origin x="0" y="0"/>
    </p:cViewPr>
  </p:notesTextViewPr>
  <p:notesViewPr>
    <p:cSldViewPr snapToGrid="0" showGuides="1">
      <p:cViewPr varScale="1">
        <p:scale>
          <a:sx n="76" d="100"/>
          <a:sy n="76" d="100"/>
        </p:scale>
        <p:origin x="177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t>9/29/2018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t>9/29/2018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t>1</a:t>
            </a:fld>
            <a:endParaRPr lang="en-US"/>
          </a:p>
        </p:txBody>
      </p:sp>
    </p:spTree>
    <p:extLst>
      <p:ext uri="{BB962C8B-B14F-4D97-AF65-F5344CB8AC3E}">
        <p14:creationId xmlns:p14="http://schemas.microsoft.com/office/powerpoint/2010/main" val="79833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A11EAB-687D-4AE4-B775-678A923E9436}" type="slidenum">
              <a:rPr lang="en-US" smtClean="0"/>
              <a:t>2</a:t>
            </a:fld>
            <a:endParaRPr lang="en-US"/>
          </a:p>
        </p:txBody>
      </p:sp>
    </p:spTree>
    <p:extLst>
      <p:ext uri="{BB962C8B-B14F-4D97-AF65-F5344CB8AC3E}">
        <p14:creationId xmlns:p14="http://schemas.microsoft.com/office/powerpoint/2010/main" val="279814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A11EAB-687D-4AE4-B775-678A923E9436}" type="slidenum">
              <a:rPr lang="en-US" smtClean="0"/>
              <a:t>3</a:t>
            </a:fld>
            <a:endParaRPr lang="en-US"/>
          </a:p>
        </p:txBody>
      </p:sp>
    </p:spTree>
    <p:extLst>
      <p:ext uri="{BB962C8B-B14F-4D97-AF65-F5344CB8AC3E}">
        <p14:creationId xmlns:p14="http://schemas.microsoft.com/office/powerpoint/2010/main" val="3241243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A11EAB-687D-4AE4-B775-678A923E9436}" type="slidenum">
              <a:rPr lang="en-US" smtClean="0"/>
              <a:t>4</a:t>
            </a:fld>
            <a:endParaRPr lang="en-US"/>
          </a:p>
        </p:txBody>
      </p:sp>
    </p:spTree>
    <p:extLst>
      <p:ext uri="{BB962C8B-B14F-4D97-AF65-F5344CB8AC3E}">
        <p14:creationId xmlns:p14="http://schemas.microsoft.com/office/powerpoint/2010/main" val="3059989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A11EAB-687D-4AE4-B775-678A923E9436}" type="slidenum">
              <a:rPr lang="en-US" smtClean="0"/>
              <a:t>5</a:t>
            </a:fld>
            <a:endParaRPr lang="en-US"/>
          </a:p>
        </p:txBody>
      </p:sp>
    </p:spTree>
    <p:extLst>
      <p:ext uri="{BB962C8B-B14F-4D97-AF65-F5344CB8AC3E}">
        <p14:creationId xmlns:p14="http://schemas.microsoft.com/office/powerpoint/2010/main" val="1337110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A11EAB-687D-4AE4-B775-678A923E9436}" type="slidenum">
              <a:rPr lang="en-US" smtClean="0"/>
              <a:t>6</a:t>
            </a:fld>
            <a:endParaRPr lang="en-US"/>
          </a:p>
        </p:txBody>
      </p:sp>
    </p:spTree>
    <p:extLst>
      <p:ext uri="{BB962C8B-B14F-4D97-AF65-F5344CB8AC3E}">
        <p14:creationId xmlns:p14="http://schemas.microsoft.com/office/powerpoint/2010/main" val="4024652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A11EAB-687D-4AE4-B775-678A923E9436}" type="slidenum">
              <a:rPr lang="en-US" smtClean="0"/>
              <a:t>7</a:t>
            </a:fld>
            <a:endParaRPr lang="en-US"/>
          </a:p>
        </p:txBody>
      </p:sp>
    </p:spTree>
    <p:extLst>
      <p:ext uri="{BB962C8B-B14F-4D97-AF65-F5344CB8AC3E}">
        <p14:creationId xmlns:p14="http://schemas.microsoft.com/office/powerpoint/2010/main" val="2411870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A11EAB-687D-4AE4-B775-678A923E9436}" type="slidenum">
              <a:rPr lang="en-US" smtClean="0"/>
              <a:t>8</a:t>
            </a:fld>
            <a:endParaRPr lang="en-US"/>
          </a:p>
        </p:txBody>
      </p:sp>
    </p:spTree>
    <p:extLst>
      <p:ext uri="{BB962C8B-B14F-4D97-AF65-F5344CB8AC3E}">
        <p14:creationId xmlns:p14="http://schemas.microsoft.com/office/powerpoint/2010/main" val="4139210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A11EAB-687D-4AE4-B775-678A923E9436}" type="slidenum">
              <a:rPr lang="en-US" smtClean="0"/>
              <a:t>9</a:t>
            </a:fld>
            <a:endParaRPr lang="en-US"/>
          </a:p>
        </p:txBody>
      </p:sp>
    </p:spTree>
    <p:extLst>
      <p:ext uri="{BB962C8B-B14F-4D97-AF65-F5344CB8AC3E}">
        <p14:creationId xmlns:p14="http://schemas.microsoft.com/office/powerpoint/2010/main" val="3968480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9/29/2018</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9/29/2018</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9/29/2018</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933450" y="20302"/>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1664363"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96AC42F1-294F-4AFB-8F78-2EF579F09459}" type="datetime1">
              <a:rPr lang="en-US" smtClean="0"/>
              <a:pPr/>
              <a:t>9/29/2018</a:t>
            </a:fld>
            <a:endParaRPr lang="en-US" dirty="0"/>
          </a:p>
        </p:txBody>
      </p:sp>
      <p:sp>
        <p:nvSpPr>
          <p:cNvPr id="8" name="Footer Placeholder 4"/>
          <p:cNvSpPr>
            <a:spLocks noGrp="1"/>
          </p:cNvSpPr>
          <p:nvPr>
            <p:ph type="ftr" sz="quarter" idx="3"/>
          </p:nvPr>
        </p:nvSpPr>
        <p:spPr>
          <a:xfrm>
            <a:off x="5474363"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r>
              <a:rPr lang="en-US" dirty="0" smtClean="0"/>
              <a:t>SIG.2016</a:t>
            </a:r>
            <a:endParaRPr lang="en-US" dirty="0"/>
          </a:p>
        </p:txBody>
      </p:sp>
      <p:sp>
        <p:nvSpPr>
          <p:cNvPr id="9" name="Slide Number Placeholder 5"/>
          <p:cNvSpPr>
            <a:spLocks noGrp="1"/>
          </p:cNvSpPr>
          <p:nvPr>
            <p:ph type="sldNum" sz="quarter" idx="4"/>
          </p:nvPr>
        </p:nvSpPr>
        <p:spPr>
          <a:xfrm>
            <a:off x="8903363"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cxnSp>
        <p:nvCxnSpPr>
          <p:cNvPr id="10" name="Straight Connector 9"/>
          <p:cNvCxnSpPr/>
          <p:nvPr userDrawn="1"/>
        </p:nvCxnSpPr>
        <p:spPr>
          <a:xfrm>
            <a:off x="669753" y="6273843"/>
            <a:ext cx="11510210" cy="36429"/>
          </a:xfrm>
          <a:prstGeom prst="line">
            <a:avLst/>
          </a:prstGeom>
          <a:ln w="38100" cmpd="sng">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681790" y="1358689"/>
            <a:ext cx="11510210" cy="36429"/>
          </a:xfrm>
          <a:prstGeom prst="line">
            <a:avLst/>
          </a:prstGeom>
          <a:ln w="38100" cmpd="sng">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pic>
        <p:nvPicPr>
          <p:cNvPr id="13" name="Picture 12"/>
          <p:cNvPicPr/>
          <p:nvPr userDrawn="1"/>
        </p:nvPicPr>
        <p:blipFill>
          <a:blip r:embed="rId2">
            <a:extLst>
              <a:ext uri="{28A0092B-C50C-407E-A947-70E740481C1C}">
                <a14:useLocalDpi xmlns:a14="http://schemas.microsoft.com/office/drawing/2010/main" val="0"/>
              </a:ext>
            </a:extLst>
          </a:blip>
          <a:stretch>
            <a:fillRect/>
          </a:stretch>
        </p:blipFill>
        <p:spPr>
          <a:xfrm>
            <a:off x="631652" y="6310272"/>
            <a:ext cx="3940347" cy="5209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6" name="Picture 105" descr="GGIM-logo-title-on-side copy"/>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r="28125"/>
          <a:stretch>
            <a:fillRect/>
          </a:stretch>
        </p:blipFill>
        <p:spPr bwMode="auto">
          <a:xfrm>
            <a:off x="11153774" y="6384927"/>
            <a:ext cx="1038225" cy="44097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9/29/2018</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9/29/2018</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9/29/2018</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9/29/2018</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9/29/2018</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r>
              <a:rPr lang="en-US" dirty="0" smtClean="0"/>
              <a:t>SIG.2016</a:t>
            </a:r>
            <a:endParaRPr lang="en-US" dirty="0"/>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cxnSp>
        <p:nvCxnSpPr>
          <p:cNvPr id="8" name="Straight Connector 7"/>
          <p:cNvCxnSpPr/>
          <p:nvPr userDrawn="1"/>
        </p:nvCxnSpPr>
        <p:spPr>
          <a:xfrm>
            <a:off x="681790" y="6356350"/>
            <a:ext cx="11510210" cy="0"/>
          </a:xfrm>
          <a:prstGeom prst="line">
            <a:avLst/>
          </a:prstGeom>
          <a:ln w="38100" cmpd="sng">
            <a:solidFill>
              <a:srgbClr val="31859C"/>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9/29/2018</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9/29/2018</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9/29/2018</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8032" y="2372286"/>
            <a:ext cx="8904742" cy="1105010"/>
          </a:xfrm>
        </p:spPr>
        <p:txBody>
          <a:bodyPr>
            <a:noAutofit/>
          </a:bodyPr>
          <a:lstStyle/>
          <a:p>
            <a:pPr algn="l"/>
            <a:r>
              <a:rPr lang="fr-FR" dirty="0" err="1" smtClean="0"/>
              <a:t>UN-GGIM:Africa</a:t>
            </a:r>
            <a:r>
              <a:rPr lang="fr-FR" dirty="0" smtClean="0"/>
              <a:t> </a:t>
            </a:r>
            <a:endParaRPr lang="fr-FR" dirty="0"/>
          </a:p>
        </p:txBody>
      </p:sp>
      <p:pic>
        <p:nvPicPr>
          <p:cNvPr id="4" name="Picture 105" descr="GGIM-logo-title-on-side copy"/>
          <p:cNvPicPr>
            <a:picLocks noChangeAspect="1" noChangeArrowheads="1"/>
          </p:cNvPicPr>
          <p:nvPr/>
        </p:nvPicPr>
        <p:blipFill>
          <a:blip r:embed="rId3" cstate="print">
            <a:extLst>
              <a:ext uri="{28A0092B-C50C-407E-A947-70E740481C1C}">
                <a14:useLocalDpi xmlns:a14="http://schemas.microsoft.com/office/drawing/2010/main" val="0"/>
              </a:ext>
            </a:extLst>
          </a:blip>
          <a:srcRect r="28125"/>
          <a:stretch>
            <a:fillRect/>
          </a:stretch>
        </p:blipFill>
        <p:spPr bwMode="auto">
          <a:xfrm>
            <a:off x="9103201" y="5550127"/>
            <a:ext cx="3079274" cy="1307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txBox="1">
            <a:spLocks noChangeArrowheads="1"/>
          </p:cNvSpPr>
          <p:nvPr/>
        </p:nvSpPr>
        <p:spPr>
          <a:xfrm>
            <a:off x="0" y="4921939"/>
            <a:ext cx="2527637" cy="1866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lnSpc>
                <a:spcPct val="80000"/>
              </a:lnSpc>
              <a:buFont typeface="Wingdings 2" panose="05020102010507070707" pitchFamily="18" charset="2"/>
              <a:buNone/>
            </a:pPr>
            <a:r>
              <a:rPr lang="en-GB" altLang="en-US" sz="1400" dirty="0" smtClean="0">
                <a:latin typeface="Courier New" panose="02070309020205020404" pitchFamily="49" charset="0"/>
                <a:cs typeface="Courier New" panose="02070309020205020404" pitchFamily="49" charset="0"/>
              </a:rPr>
              <a:t>United Nations Economic Commission for Africa</a:t>
            </a:r>
          </a:p>
          <a:p>
            <a:pPr marL="0" indent="0">
              <a:lnSpc>
                <a:spcPct val="80000"/>
              </a:lnSpc>
              <a:buFont typeface="Wingdings 2" panose="05020102010507070707" pitchFamily="18" charset="2"/>
              <a:buNone/>
            </a:pPr>
            <a:r>
              <a:rPr lang="en-GB" altLang="en-US" sz="1400" dirty="0" smtClean="0">
                <a:latin typeface="Courier New" panose="02070309020205020404" pitchFamily="49" charset="0"/>
                <a:cs typeface="Courier New" panose="02070309020205020404" pitchFamily="49" charset="0"/>
              </a:rPr>
              <a:t>___________________</a:t>
            </a:r>
          </a:p>
          <a:p>
            <a:pPr marL="0" indent="0">
              <a:lnSpc>
                <a:spcPct val="80000"/>
              </a:lnSpc>
              <a:buFont typeface="Wingdings 2" panose="05020102010507070707" pitchFamily="18" charset="2"/>
              <a:buNone/>
            </a:pPr>
            <a:r>
              <a:rPr lang="en-GB" altLang="en-US" sz="1400" dirty="0" smtClean="0">
                <a:latin typeface="Courier New" panose="02070309020205020404" pitchFamily="49" charset="0"/>
                <a:cs typeface="Courier New" panose="02070309020205020404" pitchFamily="49" charset="0"/>
              </a:rPr>
              <a:t>UN-GGIM: Africa</a:t>
            </a:r>
          </a:p>
          <a:p>
            <a:pPr marL="0" indent="0">
              <a:lnSpc>
                <a:spcPct val="80000"/>
              </a:lnSpc>
              <a:buFont typeface="Wingdings 2" panose="05020102010507070707" pitchFamily="18" charset="2"/>
              <a:buNone/>
            </a:pPr>
            <a:r>
              <a:rPr lang="en-GB" altLang="en-US" sz="1400" dirty="0" smtClean="0">
                <a:latin typeface="Courier New" panose="02070309020205020404" pitchFamily="49" charset="0"/>
                <a:cs typeface="Courier New" panose="02070309020205020404" pitchFamily="49" charset="0"/>
              </a:rPr>
              <a:t>___________________</a:t>
            </a:r>
          </a:p>
          <a:p>
            <a:pPr marL="0" indent="0">
              <a:lnSpc>
                <a:spcPct val="80000"/>
              </a:lnSpc>
              <a:buFont typeface="Wingdings 2" panose="05020102010507070707" pitchFamily="18" charset="2"/>
              <a:buNone/>
            </a:pPr>
            <a:r>
              <a:rPr lang="en-GB" altLang="en-US" sz="1400" dirty="0" smtClean="0">
                <a:latin typeface="Courier New" panose="02070309020205020404" pitchFamily="49" charset="0"/>
                <a:cs typeface="Courier New" panose="02070309020205020404" pitchFamily="49" charset="0"/>
              </a:rPr>
              <a:t>Andre Nonguierma</a:t>
            </a:r>
            <a:endParaRPr lang="en-US" altLang="en-US" sz="1400" dirty="0" smtClean="0">
              <a:latin typeface="Courier New" panose="02070309020205020404" pitchFamily="49" charset="0"/>
              <a:cs typeface="Courier New" panose="02070309020205020404" pitchFamily="49" charset="0"/>
            </a:endParaRPr>
          </a:p>
        </p:txBody>
      </p:sp>
      <p:sp>
        <p:nvSpPr>
          <p:cNvPr id="9" name="Rectangle 4"/>
          <p:cNvSpPr>
            <a:spLocks noChangeArrowheads="1"/>
          </p:cNvSpPr>
          <p:nvPr/>
        </p:nvSpPr>
        <p:spPr bwMode="auto">
          <a:xfrm>
            <a:off x="6949727" y="5957841"/>
            <a:ext cx="27296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rgbClr val="FF6600"/>
              </a:buClr>
              <a:buFont typeface="Wingdings 2" panose="05020102010507070707" pitchFamily="18" charset="2"/>
              <a:buChar char="§"/>
              <a:defRPr sz="3000">
                <a:solidFill>
                  <a:schemeClr val="tx2"/>
                </a:solidFill>
                <a:latin typeface="Arial" panose="020B0604020202020204" pitchFamily="34" charset="0"/>
                <a:cs typeface="Arial" panose="020B0604020202020204" pitchFamily="34" charset="0"/>
              </a:defRPr>
            </a:lvl1pPr>
            <a:lvl2pPr marL="742950" indent="-285750">
              <a:spcBef>
                <a:spcPct val="20000"/>
              </a:spcBef>
              <a:buClr>
                <a:srgbClr val="006666"/>
              </a:buClr>
              <a:buFont typeface="Wingdings" panose="05000000000000000000" pitchFamily="2" charset="2"/>
              <a:buChar char="l"/>
              <a:defRPr sz="2800">
                <a:solidFill>
                  <a:schemeClr val="tx2"/>
                </a:solidFill>
                <a:latin typeface="Arial" panose="020B0604020202020204" pitchFamily="34" charset="0"/>
                <a:cs typeface="Arial" panose="020B0604020202020204" pitchFamily="34" charset="0"/>
              </a:defRPr>
            </a:lvl2pPr>
            <a:lvl3pPr marL="1143000" indent="-228600">
              <a:spcBef>
                <a:spcPct val="20000"/>
              </a:spcBef>
              <a:buClr>
                <a:srgbClr val="292929"/>
              </a:buClr>
              <a:buChar char="•"/>
              <a:defRPr sz="2400">
                <a:solidFill>
                  <a:schemeClr val="tx2"/>
                </a:solidFill>
                <a:latin typeface="Arial" panose="020B0604020202020204" pitchFamily="34" charset="0"/>
                <a:cs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cs typeface="Arial" panose="020B0604020202020204" pitchFamily="34" charset="0"/>
              </a:defRPr>
            </a:lvl9pPr>
          </a:lstStyle>
          <a:p>
            <a:pPr>
              <a:spcBef>
                <a:spcPct val="0"/>
              </a:spcBef>
              <a:buClr>
                <a:schemeClr val="accent2"/>
              </a:buClr>
              <a:buFont typeface="Wingdings" panose="05000000000000000000" pitchFamily="2" charset="2"/>
              <a:buNone/>
            </a:pPr>
            <a:r>
              <a:rPr lang="en-US" altLang="en-US" sz="1600" dirty="0">
                <a:solidFill>
                  <a:srgbClr val="4D4D4D"/>
                </a:solidFill>
                <a:latin typeface="Arial Narrow" panose="020B0606020202030204" pitchFamily="34" charset="0"/>
              </a:rPr>
              <a:t>UN-GGIM:Africa </a:t>
            </a:r>
            <a:r>
              <a:rPr lang="en-US" altLang="en-US" sz="1600" dirty="0" smtClean="0">
                <a:solidFill>
                  <a:srgbClr val="4D4D4D"/>
                </a:solidFill>
                <a:latin typeface="Arial Narrow" panose="020B0606020202030204" pitchFamily="34" charset="0"/>
              </a:rPr>
              <a:t>2018</a:t>
            </a:r>
            <a:endParaRPr lang="en-US" altLang="en-US" sz="1600" dirty="0">
              <a:solidFill>
                <a:srgbClr val="4D4D4D"/>
              </a:solidFill>
              <a:latin typeface="Arial Narrow" panose="020B0606020202030204" pitchFamily="34" charset="0"/>
            </a:endParaRPr>
          </a:p>
          <a:p>
            <a:pPr>
              <a:spcBef>
                <a:spcPct val="0"/>
              </a:spcBef>
              <a:buClr>
                <a:schemeClr val="accent2"/>
              </a:buClr>
              <a:buFont typeface="Wingdings" panose="05000000000000000000" pitchFamily="2" charset="2"/>
              <a:buNone/>
            </a:pPr>
            <a:r>
              <a:rPr lang="en-US" altLang="en-US" sz="1600" dirty="0">
                <a:solidFill>
                  <a:srgbClr val="4D4D4D"/>
                </a:solidFill>
                <a:latin typeface="Arial Narrow" panose="020B0606020202030204" pitchFamily="34" charset="0"/>
              </a:rPr>
              <a:t>Addis Ababa, Ethiopia</a:t>
            </a:r>
          </a:p>
          <a:p>
            <a:pPr>
              <a:spcBef>
                <a:spcPct val="0"/>
              </a:spcBef>
              <a:buClr>
                <a:schemeClr val="accent2"/>
              </a:buClr>
              <a:buFont typeface="Wingdings" panose="05000000000000000000" pitchFamily="2" charset="2"/>
              <a:buNone/>
            </a:pPr>
            <a:r>
              <a:rPr lang="en-US" altLang="en-US" sz="1600" dirty="0" smtClean="0">
                <a:solidFill>
                  <a:srgbClr val="4D4D4D"/>
                </a:solidFill>
                <a:latin typeface="Arial Narrow" panose="020B0606020202030204" pitchFamily="34" charset="0"/>
              </a:rPr>
              <a:t>03 October 2018</a:t>
            </a:r>
            <a:endParaRPr lang="en-US" altLang="en-US" sz="1600" dirty="0">
              <a:solidFill>
                <a:srgbClr val="4D4D4D"/>
              </a:solidFill>
              <a:latin typeface="Arial Narrow" panose="020B0606020202030204" pitchFamily="34" charset="0"/>
            </a:endParaRPr>
          </a:p>
        </p:txBody>
      </p:sp>
      <p:sp>
        <p:nvSpPr>
          <p:cNvPr id="5" name="Subtitle 4"/>
          <p:cNvSpPr>
            <a:spLocks noGrp="1"/>
          </p:cNvSpPr>
          <p:nvPr>
            <p:ph type="subTitle" idx="1"/>
          </p:nvPr>
        </p:nvSpPr>
        <p:spPr>
          <a:xfrm>
            <a:off x="1868032" y="3820682"/>
            <a:ext cx="8774806" cy="934985"/>
          </a:xfrm>
        </p:spPr>
        <p:txBody>
          <a:bodyPr/>
          <a:lstStyle/>
          <a:p>
            <a:pPr algn="l"/>
            <a:r>
              <a:rPr lang="en-US" sz="6000" dirty="0" smtClean="0">
                <a:solidFill>
                  <a:srgbClr val="44546A"/>
                </a:solidFill>
                <a:ea typeface="+mj-ea"/>
                <a:cs typeface="+mj-cs"/>
              </a:rPr>
              <a:t>Meeting Objectives</a:t>
            </a:r>
            <a:endParaRPr lang="en-GB" dirty="0"/>
          </a:p>
        </p:txBody>
      </p:sp>
      <p:pic>
        <p:nvPicPr>
          <p:cNvPr id="10" name="Picture 105" descr="GGIM-logo-title-on-side cop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3" r="67433"/>
          <a:stretch/>
        </p:blipFill>
        <p:spPr bwMode="auto">
          <a:xfrm>
            <a:off x="206062" y="2939271"/>
            <a:ext cx="1281128" cy="13078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98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9118" y="1323306"/>
            <a:ext cx="2750814" cy="4843774"/>
          </a:xfrm>
        </p:spPr>
        <p:txBody>
          <a:bodyPr>
            <a:noAutofit/>
          </a:bodyPr>
          <a:lstStyle/>
          <a:p>
            <a:pPr>
              <a:lnSpc>
                <a:spcPct val="150000"/>
              </a:lnSpc>
            </a:pPr>
            <a:r>
              <a:rPr lang="en-US" sz="1200" dirty="0" smtClean="0"/>
              <a:t>Coordinated </a:t>
            </a:r>
            <a:r>
              <a:rPr lang="en-US" sz="1200" dirty="0"/>
              <a:t>approach for cooperative management of geospatial information that adopts common regional standards, frameworks and tools</a:t>
            </a:r>
          </a:p>
          <a:p>
            <a:pPr>
              <a:lnSpc>
                <a:spcPct val="150000"/>
              </a:lnSpc>
            </a:pPr>
            <a:r>
              <a:rPr lang="en-US" sz="1200" dirty="0"/>
              <a:t>Management of global geospatial information to address key global challenges including Sustainable development, climate change,  disaster management, peace and security, and environmental stresses</a:t>
            </a:r>
          </a:p>
          <a:p>
            <a:pPr>
              <a:lnSpc>
                <a:spcPct val="150000"/>
              </a:lnSpc>
            </a:pPr>
            <a:r>
              <a:rPr lang="en-US" sz="1200" dirty="0"/>
              <a:t>Intergovernmental Process where the Member States play the key role</a:t>
            </a:r>
          </a:p>
        </p:txBody>
      </p:sp>
      <p:sp>
        <p:nvSpPr>
          <p:cNvPr id="3" name="Title 2"/>
          <p:cNvSpPr>
            <a:spLocks noGrp="1"/>
          </p:cNvSpPr>
          <p:nvPr>
            <p:ph type="title"/>
          </p:nvPr>
        </p:nvSpPr>
        <p:spPr>
          <a:xfrm>
            <a:off x="730593" y="256393"/>
            <a:ext cx="11324031" cy="1076242"/>
          </a:xfrm>
        </p:spPr>
        <p:txBody>
          <a:bodyPr>
            <a:normAutofit fontScale="90000"/>
          </a:bodyPr>
          <a:lstStyle/>
          <a:p>
            <a:r>
              <a:rPr lang="en-US" dirty="0"/>
              <a:t>A Continued Vision</a:t>
            </a:r>
            <a:r>
              <a:rPr lang="en-US" dirty="0" smtClean="0"/>
              <a:t>…</a:t>
            </a:r>
            <a:r>
              <a:rPr lang="en-US" dirty="0"/>
              <a:t/>
            </a:r>
            <a:br>
              <a:rPr lang="en-US" dirty="0"/>
            </a:br>
            <a:endParaRPr lang="en-GB" dirty="0"/>
          </a:p>
        </p:txBody>
      </p:sp>
      <p:sp>
        <p:nvSpPr>
          <p:cNvPr id="4" name="Rectangle 3"/>
          <p:cNvSpPr>
            <a:spLocks noChangeArrowheads="1"/>
          </p:cNvSpPr>
          <p:nvPr/>
        </p:nvSpPr>
        <p:spPr bwMode="auto">
          <a:xfrm rot="16200000" flipH="1">
            <a:off x="2245401" y="2205202"/>
            <a:ext cx="1838518" cy="355225"/>
          </a:xfrm>
          <a:prstGeom prst="rect">
            <a:avLst/>
          </a:prstGeom>
          <a:noFill/>
          <a:ln>
            <a:noFill/>
          </a:ln>
          <a:effectLst>
            <a:prstShdw prst="shdw17" dist="17961" dir="2700000">
              <a:schemeClr val="tx1">
                <a:gamma/>
                <a:shade val="60000"/>
                <a:invGamma/>
              </a:schemeClr>
            </a:prst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wrap="none" lIns="109538" tIns="53975" rIns="109538" bIns="53975">
            <a:spAutoFit/>
          </a:bodyPr>
          <a:lstStyle>
            <a:lvl1pPr defTabSz="704850">
              <a:defRPr sz="2400">
                <a:solidFill>
                  <a:schemeClr val="tx1"/>
                </a:solidFill>
                <a:latin typeface="Times New Roman" panose="02020603050405020304" pitchFamily="18" charset="0"/>
              </a:defRPr>
            </a:lvl1pPr>
            <a:lvl2pPr marL="401638" defTabSz="704850">
              <a:defRPr sz="2400">
                <a:solidFill>
                  <a:schemeClr val="tx1"/>
                </a:solidFill>
                <a:latin typeface="Times New Roman" panose="02020603050405020304" pitchFamily="18" charset="0"/>
              </a:defRPr>
            </a:lvl2pPr>
            <a:lvl3pPr marL="803275" defTabSz="704850">
              <a:defRPr sz="2400">
                <a:solidFill>
                  <a:schemeClr val="tx1"/>
                </a:solidFill>
                <a:latin typeface="Times New Roman" panose="02020603050405020304" pitchFamily="18" charset="0"/>
              </a:defRPr>
            </a:lvl3pPr>
            <a:lvl4pPr marL="1206500" defTabSz="704850">
              <a:defRPr sz="2400">
                <a:solidFill>
                  <a:schemeClr val="tx1"/>
                </a:solidFill>
                <a:latin typeface="Times New Roman" panose="02020603050405020304" pitchFamily="18" charset="0"/>
              </a:defRPr>
            </a:lvl4pPr>
            <a:lvl5pPr marL="1609725" defTabSz="704850">
              <a:defRPr sz="2400">
                <a:solidFill>
                  <a:schemeClr val="tx1"/>
                </a:solidFill>
                <a:latin typeface="Times New Roman" panose="02020603050405020304" pitchFamily="18" charset="0"/>
              </a:defRPr>
            </a:lvl5pPr>
            <a:lvl6pPr marL="2066925" defTabSz="704850" eaLnBrk="0" fontAlgn="base" hangingPunct="0">
              <a:spcBef>
                <a:spcPct val="0"/>
              </a:spcBef>
              <a:spcAft>
                <a:spcPct val="0"/>
              </a:spcAft>
              <a:defRPr sz="2400">
                <a:solidFill>
                  <a:schemeClr val="tx1"/>
                </a:solidFill>
                <a:latin typeface="Times New Roman" panose="02020603050405020304" pitchFamily="18" charset="0"/>
              </a:defRPr>
            </a:lvl6pPr>
            <a:lvl7pPr marL="2524125" defTabSz="704850" eaLnBrk="0" fontAlgn="base" hangingPunct="0">
              <a:spcBef>
                <a:spcPct val="0"/>
              </a:spcBef>
              <a:spcAft>
                <a:spcPct val="0"/>
              </a:spcAft>
              <a:defRPr sz="2400">
                <a:solidFill>
                  <a:schemeClr val="tx1"/>
                </a:solidFill>
                <a:latin typeface="Times New Roman" panose="02020603050405020304" pitchFamily="18" charset="0"/>
              </a:defRPr>
            </a:lvl7pPr>
            <a:lvl8pPr marL="2981325" defTabSz="704850" eaLnBrk="0" fontAlgn="base" hangingPunct="0">
              <a:spcBef>
                <a:spcPct val="0"/>
              </a:spcBef>
              <a:spcAft>
                <a:spcPct val="0"/>
              </a:spcAft>
              <a:defRPr sz="2400">
                <a:solidFill>
                  <a:schemeClr val="tx1"/>
                </a:solidFill>
                <a:latin typeface="Times New Roman" panose="02020603050405020304" pitchFamily="18" charset="0"/>
              </a:defRPr>
            </a:lvl8pPr>
            <a:lvl9pPr marL="3438525" defTabSz="70485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0000"/>
              </a:lnSpc>
            </a:pPr>
            <a:r>
              <a:rPr lang="en-US" altLang="en-US" sz="1600" dirty="0" smtClean="0">
                <a:latin typeface="Arial" panose="020B0604020202020204" pitchFamily="34" charset="0"/>
              </a:rPr>
              <a:t>Phased Approach</a:t>
            </a:r>
            <a:endParaRPr lang="en-US" altLang="en-US" sz="1600" dirty="0">
              <a:latin typeface="Arial" panose="020B0604020202020204" pitchFamily="34" charset="0"/>
            </a:endParaRPr>
          </a:p>
        </p:txBody>
      </p:sp>
      <p:sp>
        <p:nvSpPr>
          <p:cNvPr id="5" name="Freeform 9"/>
          <p:cNvSpPr>
            <a:spLocks/>
          </p:cNvSpPr>
          <p:nvPr/>
        </p:nvSpPr>
        <p:spPr bwMode="auto">
          <a:xfrm>
            <a:off x="7012331" y="1831953"/>
            <a:ext cx="869950" cy="2039937"/>
          </a:xfrm>
          <a:custGeom>
            <a:avLst/>
            <a:gdLst>
              <a:gd name="T0" fmla="*/ 0 w 548"/>
              <a:gd name="T1" fmla="*/ 344 h 1285"/>
              <a:gd name="T2" fmla="*/ 547 w 548"/>
              <a:gd name="T3" fmla="*/ 0 h 1285"/>
              <a:gd name="T4" fmla="*/ 547 w 548"/>
              <a:gd name="T5" fmla="*/ 939 h 1285"/>
              <a:gd name="T6" fmla="*/ 0 w 548"/>
              <a:gd name="T7" fmla="*/ 1284 h 1285"/>
              <a:gd name="T8" fmla="*/ 0 w 548"/>
              <a:gd name="T9" fmla="*/ 344 h 1285"/>
            </a:gdLst>
            <a:ahLst/>
            <a:cxnLst>
              <a:cxn ang="0">
                <a:pos x="T0" y="T1"/>
              </a:cxn>
              <a:cxn ang="0">
                <a:pos x="T2" y="T3"/>
              </a:cxn>
              <a:cxn ang="0">
                <a:pos x="T4" y="T5"/>
              </a:cxn>
              <a:cxn ang="0">
                <a:pos x="T6" y="T7"/>
              </a:cxn>
              <a:cxn ang="0">
                <a:pos x="T8" y="T9"/>
              </a:cxn>
            </a:cxnLst>
            <a:rect l="0" t="0" r="r" b="b"/>
            <a:pathLst>
              <a:path w="548" h="1285">
                <a:moveTo>
                  <a:pt x="0" y="344"/>
                </a:moveTo>
                <a:lnTo>
                  <a:pt x="547" y="0"/>
                </a:lnTo>
                <a:lnTo>
                  <a:pt x="547" y="939"/>
                </a:lnTo>
                <a:lnTo>
                  <a:pt x="0" y="1284"/>
                </a:lnTo>
                <a:lnTo>
                  <a:pt x="0" y="344"/>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Freeform 10"/>
          <p:cNvSpPr>
            <a:spLocks/>
          </p:cNvSpPr>
          <p:nvPr/>
        </p:nvSpPr>
        <p:spPr bwMode="auto">
          <a:xfrm>
            <a:off x="8828431" y="1658914"/>
            <a:ext cx="1011238" cy="1231900"/>
          </a:xfrm>
          <a:custGeom>
            <a:avLst/>
            <a:gdLst>
              <a:gd name="T0" fmla="*/ 0 w 637"/>
              <a:gd name="T1" fmla="*/ 0 h 776"/>
              <a:gd name="T2" fmla="*/ 636 w 637"/>
              <a:gd name="T3" fmla="*/ 0 h 776"/>
              <a:gd name="T4" fmla="*/ 636 w 637"/>
              <a:gd name="T5" fmla="*/ 775 h 776"/>
              <a:gd name="T6" fmla="*/ 0 w 637"/>
              <a:gd name="T7" fmla="*/ 775 h 776"/>
              <a:gd name="T8" fmla="*/ 0 w 637"/>
              <a:gd name="T9" fmla="*/ 0 h 776"/>
            </a:gdLst>
            <a:ahLst/>
            <a:cxnLst>
              <a:cxn ang="0">
                <a:pos x="T0" y="T1"/>
              </a:cxn>
              <a:cxn ang="0">
                <a:pos x="T2" y="T3"/>
              </a:cxn>
              <a:cxn ang="0">
                <a:pos x="T4" y="T5"/>
              </a:cxn>
              <a:cxn ang="0">
                <a:pos x="T6" y="T7"/>
              </a:cxn>
              <a:cxn ang="0">
                <a:pos x="T8" y="T9"/>
              </a:cxn>
            </a:cxnLst>
            <a:rect l="0" t="0" r="r" b="b"/>
            <a:pathLst>
              <a:path w="637" h="776">
                <a:moveTo>
                  <a:pt x="0" y="0"/>
                </a:moveTo>
                <a:lnTo>
                  <a:pt x="636" y="0"/>
                </a:lnTo>
                <a:lnTo>
                  <a:pt x="636" y="775"/>
                </a:lnTo>
                <a:lnTo>
                  <a:pt x="0" y="775"/>
                </a:lnTo>
                <a:lnTo>
                  <a:pt x="0" y="0"/>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 name="Freeform 11"/>
          <p:cNvSpPr>
            <a:spLocks/>
          </p:cNvSpPr>
          <p:nvPr/>
        </p:nvSpPr>
        <p:spPr bwMode="auto">
          <a:xfrm>
            <a:off x="9838081" y="1662089"/>
            <a:ext cx="990600" cy="1231900"/>
          </a:xfrm>
          <a:custGeom>
            <a:avLst/>
            <a:gdLst>
              <a:gd name="T0" fmla="*/ 0 w 624"/>
              <a:gd name="T1" fmla="*/ 0 h 776"/>
              <a:gd name="T2" fmla="*/ 623 w 624"/>
              <a:gd name="T3" fmla="*/ 0 h 776"/>
              <a:gd name="T4" fmla="*/ 623 w 624"/>
              <a:gd name="T5" fmla="*/ 775 h 776"/>
              <a:gd name="T6" fmla="*/ 0 w 624"/>
              <a:gd name="T7" fmla="*/ 775 h 776"/>
              <a:gd name="T8" fmla="*/ 0 w 624"/>
              <a:gd name="T9" fmla="*/ 0 h 776"/>
            </a:gdLst>
            <a:ahLst/>
            <a:cxnLst>
              <a:cxn ang="0">
                <a:pos x="T0" y="T1"/>
              </a:cxn>
              <a:cxn ang="0">
                <a:pos x="T2" y="T3"/>
              </a:cxn>
              <a:cxn ang="0">
                <a:pos x="T4" y="T5"/>
              </a:cxn>
              <a:cxn ang="0">
                <a:pos x="T6" y="T7"/>
              </a:cxn>
              <a:cxn ang="0">
                <a:pos x="T8" y="T9"/>
              </a:cxn>
            </a:cxnLst>
            <a:rect l="0" t="0" r="r" b="b"/>
            <a:pathLst>
              <a:path w="624" h="776">
                <a:moveTo>
                  <a:pt x="0" y="0"/>
                </a:moveTo>
                <a:lnTo>
                  <a:pt x="623" y="0"/>
                </a:lnTo>
                <a:lnTo>
                  <a:pt x="623" y="775"/>
                </a:lnTo>
                <a:lnTo>
                  <a:pt x="0" y="775"/>
                </a:lnTo>
                <a:lnTo>
                  <a:pt x="0" y="0"/>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Freeform 12"/>
          <p:cNvSpPr>
            <a:spLocks/>
          </p:cNvSpPr>
          <p:nvPr/>
        </p:nvSpPr>
        <p:spPr bwMode="auto">
          <a:xfrm>
            <a:off x="4413594" y="3486127"/>
            <a:ext cx="862012" cy="2038350"/>
          </a:xfrm>
          <a:custGeom>
            <a:avLst/>
            <a:gdLst>
              <a:gd name="T0" fmla="*/ 0 w 543"/>
              <a:gd name="T1" fmla="*/ 344 h 1284"/>
              <a:gd name="T2" fmla="*/ 542 w 543"/>
              <a:gd name="T3" fmla="*/ 0 h 1284"/>
              <a:gd name="T4" fmla="*/ 542 w 543"/>
              <a:gd name="T5" fmla="*/ 938 h 1284"/>
              <a:gd name="T6" fmla="*/ 0 w 543"/>
              <a:gd name="T7" fmla="*/ 1283 h 1284"/>
              <a:gd name="T8" fmla="*/ 0 w 543"/>
              <a:gd name="T9" fmla="*/ 344 h 1284"/>
            </a:gdLst>
            <a:ahLst/>
            <a:cxnLst>
              <a:cxn ang="0">
                <a:pos x="T0" y="T1"/>
              </a:cxn>
              <a:cxn ang="0">
                <a:pos x="T2" y="T3"/>
              </a:cxn>
              <a:cxn ang="0">
                <a:pos x="T4" y="T5"/>
              </a:cxn>
              <a:cxn ang="0">
                <a:pos x="T6" y="T7"/>
              </a:cxn>
              <a:cxn ang="0">
                <a:pos x="T8" y="T9"/>
              </a:cxn>
            </a:cxnLst>
            <a:rect l="0" t="0" r="r" b="b"/>
            <a:pathLst>
              <a:path w="543" h="1284">
                <a:moveTo>
                  <a:pt x="0" y="344"/>
                </a:moveTo>
                <a:lnTo>
                  <a:pt x="542" y="0"/>
                </a:lnTo>
                <a:lnTo>
                  <a:pt x="542" y="938"/>
                </a:lnTo>
                <a:lnTo>
                  <a:pt x="0" y="1283"/>
                </a:lnTo>
                <a:lnTo>
                  <a:pt x="0" y="344"/>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 name="Freeform 13"/>
          <p:cNvSpPr>
            <a:spLocks/>
          </p:cNvSpPr>
          <p:nvPr/>
        </p:nvSpPr>
        <p:spPr bwMode="auto">
          <a:xfrm>
            <a:off x="5269256" y="2933678"/>
            <a:ext cx="882650" cy="2047875"/>
          </a:xfrm>
          <a:custGeom>
            <a:avLst/>
            <a:gdLst>
              <a:gd name="T0" fmla="*/ 0 w 556"/>
              <a:gd name="T1" fmla="*/ 346 h 1290"/>
              <a:gd name="T2" fmla="*/ 555 w 556"/>
              <a:gd name="T3" fmla="*/ 0 h 1290"/>
              <a:gd name="T4" fmla="*/ 555 w 556"/>
              <a:gd name="T5" fmla="*/ 943 h 1290"/>
              <a:gd name="T6" fmla="*/ 0 w 556"/>
              <a:gd name="T7" fmla="*/ 1289 h 1290"/>
              <a:gd name="T8" fmla="*/ 0 w 556"/>
              <a:gd name="T9" fmla="*/ 346 h 1290"/>
            </a:gdLst>
            <a:ahLst/>
            <a:cxnLst>
              <a:cxn ang="0">
                <a:pos x="T0" y="T1"/>
              </a:cxn>
              <a:cxn ang="0">
                <a:pos x="T2" y="T3"/>
              </a:cxn>
              <a:cxn ang="0">
                <a:pos x="T4" y="T5"/>
              </a:cxn>
              <a:cxn ang="0">
                <a:pos x="T6" y="T7"/>
              </a:cxn>
              <a:cxn ang="0">
                <a:pos x="T8" y="T9"/>
              </a:cxn>
            </a:cxnLst>
            <a:rect l="0" t="0" r="r" b="b"/>
            <a:pathLst>
              <a:path w="556" h="1290">
                <a:moveTo>
                  <a:pt x="0" y="346"/>
                </a:moveTo>
                <a:lnTo>
                  <a:pt x="555" y="0"/>
                </a:lnTo>
                <a:lnTo>
                  <a:pt x="555" y="943"/>
                </a:lnTo>
                <a:lnTo>
                  <a:pt x="0" y="1289"/>
                </a:lnTo>
                <a:lnTo>
                  <a:pt x="0" y="346"/>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 name="Freeform 14"/>
          <p:cNvSpPr>
            <a:spLocks/>
          </p:cNvSpPr>
          <p:nvPr/>
        </p:nvSpPr>
        <p:spPr bwMode="auto">
          <a:xfrm>
            <a:off x="6147144" y="2382814"/>
            <a:ext cx="868362" cy="2039938"/>
          </a:xfrm>
          <a:custGeom>
            <a:avLst/>
            <a:gdLst>
              <a:gd name="T0" fmla="*/ 0 w 547"/>
              <a:gd name="T1" fmla="*/ 343 h 1285"/>
              <a:gd name="T2" fmla="*/ 546 w 547"/>
              <a:gd name="T3" fmla="*/ 0 h 1285"/>
              <a:gd name="T4" fmla="*/ 546 w 547"/>
              <a:gd name="T5" fmla="*/ 939 h 1285"/>
              <a:gd name="T6" fmla="*/ 0 w 547"/>
              <a:gd name="T7" fmla="*/ 1284 h 1285"/>
              <a:gd name="T8" fmla="*/ 0 w 547"/>
              <a:gd name="T9" fmla="*/ 343 h 1285"/>
            </a:gdLst>
            <a:ahLst/>
            <a:cxnLst>
              <a:cxn ang="0">
                <a:pos x="T0" y="T1"/>
              </a:cxn>
              <a:cxn ang="0">
                <a:pos x="T2" y="T3"/>
              </a:cxn>
              <a:cxn ang="0">
                <a:pos x="T4" y="T5"/>
              </a:cxn>
              <a:cxn ang="0">
                <a:pos x="T6" y="T7"/>
              </a:cxn>
              <a:cxn ang="0">
                <a:pos x="T8" y="T9"/>
              </a:cxn>
            </a:cxnLst>
            <a:rect l="0" t="0" r="r" b="b"/>
            <a:pathLst>
              <a:path w="547" h="1285">
                <a:moveTo>
                  <a:pt x="0" y="343"/>
                </a:moveTo>
                <a:lnTo>
                  <a:pt x="546" y="0"/>
                </a:lnTo>
                <a:lnTo>
                  <a:pt x="546" y="939"/>
                </a:lnTo>
                <a:lnTo>
                  <a:pt x="0" y="1284"/>
                </a:lnTo>
                <a:lnTo>
                  <a:pt x="0" y="343"/>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Freeform 15"/>
          <p:cNvSpPr>
            <a:spLocks/>
          </p:cNvSpPr>
          <p:nvPr/>
        </p:nvSpPr>
        <p:spPr bwMode="auto">
          <a:xfrm>
            <a:off x="7874344" y="1655739"/>
            <a:ext cx="965200" cy="1665288"/>
          </a:xfrm>
          <a:custGeom>
            <a:avLst/>
            <a:gdLst>
              <a:gd name="T0" fmla="*/ 0 w 608"/>
              <a:gd name="T1" fmla="*/ 109 h 1049"/>
              <a:gd name="T2" fmla="*/ 13 w 608"/>
              <a:gd name="T3" fmla="*/ 103 h 1049"/>
              <a:gd name="T4" fmla="*/ 26 w 608"/>
              <a:gd name="T5" fmla="*/ 96 h 1049"/>
              <a:gd name="T6" fmla="*/ 40 w 608"/>
              <a:gd name="T7" fmla="*/ 88 h 1049"/>
              <a:gd name="T8" fmla="*/ 55 w 608"/>
              <a:gd name="T9" fmla="*/ 83 h 1049"/>
              <a:gd name="T10" fmla="*/ 68 w 608"/>
              <a:gd name="T11" fmla="*/ 76 h 1049"/>
              <a:gd name="T12" fmla="*/ 82 w 608"/>
              <a:gd name="T13" fmla="*/ 71 h 1049"/>
              <a:gd name="T14" fmla="*/ 97 w 608"/>
              <a:gd name="T15" fmla="*/ 66 h 1049"/>
              <a:gd name="T16" fmla="*/ 111 w 608"/>
              <a:gd name="T17" fmla="*/ 60 h 1049"/>
              <a:gd name="T18" fmla="*/ 127 w 608"/>
              <a:gd name="T19" fmla="*/ 55 h 1049"/>
              <a:gd name="T20" fmla="*/ 143 w 608"/>
              <a:gd name="T21" fmla="*/ 50 h 1049"/>
              <a:gd name="T22" fmla="*/ 159 w 608"/>
              <a:gd name="T23" fmla="*/ 47 h 1049"/>
              <a:gd name="T24" fmla="*/ 174 w 608"/>
              <a:gd name="T25" fmla="*/ 42 h 1049"/>
              <a:gd name="T26" fmla="*/ 191 w 608"/>
              <a:gd name="T27" fmla="*/ 37 h 1049"/>
              <a:gd name="T28" fmla="*/ 207 w 608"/>
              <a:gd name="T29" fmla="*/ 33 h 1049"/>
              <a:gd name="T30" fmla="*/ 224 w 608"/>
              <a:gd name="T31" fmla="*/ 30 h 1049"/>
              <a:gd name="T32" fmla="*/ 241 w 608"/>
              <a:gd name="T33" fmla="*/ 25 h 1049"/>
              <a:gd name="T34" fmla="*/ 260 w 608"/>
              <a:gd name="T35" fmla="*/ 23 h 1049"/>
              <a:gd name="T36" fmla="*/ 279 w 608"/>
              <a:gd name="T37" fmla="*/ 19 h 1049"/>
              <a:gd name="T38" fmla="*/ 297 w 608"/>
              <a:gd name="T39" fmla="*/ 17 h 1049"/>
              <a:gd name="T40" fmla="*/ 317 w 608"/>
              <a:gd name="T41" fmla="*/ 14 h 1049"/>
              <a:gd name="T42" fmla="*/ 338 w 608"/>
              <a:gd name="T43" fmla="*/ 12 h 1049"/>
              <a:gd name="T44" fmla="*/ 359 w 608"/>
              <a:gd name="T45" fmla="*/ 10 h 1049"/>
              <a:gd name="T46" fmla="*/ 379 w 608"/>
              <a:gd name="T47" fmla="*/ 7 h 1049"/>
              <a:gd name="T48" fmla="*/ 402 w 608"/>
              <a:gd name="T49" fmla="*/ 6 h 1049"/>
              <a:gd name="T50" fmla="*/ 425 w 608"/>
              <a:gd name="T51" fmla="*/ 5 h 1049"/>
              <a:gd name="T52" fmla="*/ 449 w 608"/>
              <a:gd name="T53" fmla="*/ 3 h 1049"/>
              <a:gd name="T54" fmla="*/ 472 w 608"/>
              <a:gd name="T55" fmla="*/ 1 h 1049"/>
              <a:gd name="T56" fmla="*/ 497 w 608"/>
              <a:gd name="T57" fmla="*/ 1 h 1049"/>
              <a:gd name="T58" fmla="*/ 524 w 608"/>
              <a:gd name="T59" fmla="*/ 0 h 1049"/>
              <a:gd name="T60" fmla="*/ 551 w 608"/>
              <a:gd name="T61" fmla="*/ 0 h 1049"/>
              <a:gd name="T62" fmla="*/ 577 w 608"/>
              <a:gd name="T63" fmla="*/ 0 h 1049"/>
              <a:gd name="T64" fmla="*/ 607 w 608"/>
              <a:gd name="T65" fmla="*/ 0 h 1049"/>
              <a:gd name="T66" fmla="*/ 607 w 608"/>
              <a:gd name="T67" fmla="*/ 264 h 1049"/>
              <a:gd name="T68" fmla="*/ 607 w 608"/>
              <a:gd name="T69" fmla="*/ 515 h 1049"/>
              <a:gd name="T70" fmla="*/ 607 w 608"/>
              <a:gd name="T71" fmla="*/ 704 h 1049"/>
              <a:gd name="T72" fmla="*/ 607 w 608"/>
              <a:gd name="T73" fmla="*/ 777 h 1049"/>
              <a:gd name="T74" fmla="*/ 574 w 608"/>
              <a:gd name="T75" fmla="*/ 779 h 1049"/>
              <a:gd name="T76" fmla="*/ 543 w 608"/>
              <a:gd name="T77" fmla="*/ 781 h 1049"/>
              <a:gd name="T78" fmla="*/ 512 w 608"/>
              <a:gd name="T79" fmla="*/ 786 h 1049"/>
              <a:gd name="T80" fmla="*/ 484 w 608"/>
              <a:gd name="T81" fmla="*/ 791 h 1049"/>
              <a:gd name="T82" fmla="*/ 458 w 608"/>
              <a:gd name="T83" fmla="*/ 796 h 1049"/>
              <a:gd name="T84" fmla="*/ 433 w 608"/>
              <a:gd name="T85" fmla="*/ 803 h 1049"/>
              <a:gd name="T86" fmla="*/ 412 w 608"/>
              <a:gd name="T87" fmla="*/ 810 h 1049"/>
              <a:gd name="T88" fmla="*/ 391 w 608"/>
              <a:gd name="T89" fmla="*/ 818 h 1049"/>
              <a:gd name="T90" fmla="*/ 373 w 608"/>
              <a:gd name="T91" fmla="*/ 825 h 1049"/>
              <a:gd name="T92" fmla="*/ 358 w 608"/>
              <a:gd name="T93" fmla="*/ 832 h 1049"/>
              <a:gd name="T94" fmla="*/ 343 w 608"/>
              <a:gd name="T95" fmla="*/ 839 h 1049"/>
              <a:gd name="T96" fmla="*/ 332 w 608"/>
              <a:gd name="T97" fmla="*/ 845 h 1049"/>
              <a:gd name="T98" fmla="*/ 323 w 608"/>
              <a:gd name="T99" fmla="*/ 850 h 1049"/>
              <a:gd name="T100" fmla="*/ 316 w 608"/>
              <a:gd name="T101" fmla="*/ 854 h 1049"/>
              <a:gd name="T102" fmla="*/ 311 w 608"/>
              <a:gd name="T103" fmla="*/ 857 h 1049"/>
              <a:gd name="T104" fmla="*/ 311 w 608"/>
              <a:gd name="T105" fmla="*/ 857 h 1049"/>
              <a:gd name="T106" fmla="*/ 0 w 608"/>
              <a:gd name="T107" fmla="*/ 1048 h 1049"/>
              <a:gd name="T108" fmla="*/ 0 w 608"/>
              <a:gd name="T109" fmla="*/ 109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08" h="1049">
                <a:moveTo>
                  <a:pt x="0" y="109"/>
                </a:moveTo>
                <a:lnTo>
                  <a:pt x="13" y="103"/>
                </a:lnTo>
                <a:lnTo>
                  <a:pt x="26" y="96"/>
                </a:lnTo>
                <a:lnTo>
                  <a:pt x="40" y="88"/>
                </a:lnTo>
                <a:lnTo>
                  <a:pt x="55" y="83"/>
                </a:lnTo>
                <a:lnTo>
                  <a:pt x="68" y="76"/>
                </a:lnTo>
                <a:lnTo>
                  <a:pt x="82" y="71"/>
                </a:lnTo>
                <a:lnTo>
                  <a:pt x="97" y="66"/>
                </a:lnTo>
                <a:lnTo>
                  <a:pt x="111" y="60"/>
                </a:lnTo>
                <a:lnTo>
                  <a:pt x="127" y="55"/>
                </a:lnTo>
                <a:lnTo>
                  <a:pt x="143" y="50"/>
                </a:lnTo>
                <a:lnTo>
                  <a:pt x="159" y="47"/>
                </a:lnTo>
                <a:lnTo>
                  <a:pt x="174" y="42"/>
                </a:lnTo>
                <a:lnTo>
                  <a:pt x="191" y="37"/>
                </a:lnTo>
                <a:lnTo>
                  <a:pt x="207" y="33"/>
                </a:lnTo>
                <a:lnTo>
                  <a:pt x="224" y="30"/>
                </a:lnTo>
                <a:lnTo>
                  <a:pt x="241" y="25"/>
                </a:lnTo>
                <a:lnTo>
                  <a:pt x="260" y="23"/>
                </a:lnTo>
                <a:lnTo>
                  <a:pt x="279" y="19"/>
                </a:lnTo>
                <a:lnTo>
                  <a:pt x="297" y="17"/>
                </a:lnTo>
                <a:lnTo>
                  <a:pt x="317" y="14"/>
                </a:lnTo>
                <a:lnTo>
                  <a:pt x="338" y="12"/>
                </a:lnTo>
                <a:lnTo>
                  <a:pt x="359" y="10"/>
                </a:lnTo>
                <a:lnTo>
                  <a:pt x="379" y="7"/>
                </a:lnTo>
                <a:lnTo>
                  <a:pt x="402" y="6"/>
                </a:lnTo>
                <a:lnTo>
                  <a:pt x="425" y="5"/>
                </a:lnTo>
                <a:lnTo>
                  <a:pt x="449" y="3"/>
                </a:lnTo>
                <a:lnTo>
                  <a:pt x="472" y="1"/>
                </a:lnTo>
                <a:lnTo>
                  <a:pt x="497" y="1"/>
                </a:lnTo>
                <a:lnTo>
                  <a:pt x="524" y="0"/>
                </a:lnTo>
                <a:lnTo>
                  <a:pt x="551" y="0"/>
                </a:lnTo>
                <a:lnTo>
                  <a:pt x="577" y="0"/>
                </a:lnTo>
                <a:lnTo>
                  <a:pt x="607" y="0"/>
                </a:lnTo>
                <a:lnTo>
                  <a:pt x="607" y="264"/>
                </a:lnTo>
                <a:lnTo>
                  <a:pt x="607" y="515"/>
                </a:lnTo>
                <a:lnTo>
                  <a:pt x="607" y="704"/>
                </a:lnTo>
                <a:lnTo>
                  <a:pt x="607" y="777"/>
                </a:lnTo>
                <a:lnTo>
                  <a:pt x="574" y="779"/>
                </a:lnTo>
                <a:lnTo>
                  <a:pt x="543" y="781"/>
                </a:lnTo>
                <a:lnTo>
                  <a:pt x="512" y="786"/>
                </a:lnTo>
                <a:lnTo>
                  <a:pt x="484" y="791"/>
                </a:lnTo>
                <a:lnTo>
                  <a:pt x="458" y="796"/>
                </a:lnTo>
                <a:lnTo>
                  <a:pt x="433" y="803"/>
                </a:lnTo>
                <a:lnTo>
                  <a:pt x="412" y="810"/>
                </a:lnTo>
                <a:lnTo>
                  <a:pt x="391" y="818"/>
                </a:lnTo>
                <a:lnTo>
                  <a:pt x="373" y="825"/>
                </a:lnTo>
                <a:lnTo>
                  <a:pt x="358" y="832"/>
                </a:lnTo>
                <a:lnTo>
                  <a:pt x="343" y="839"/>
                </a:lnTo>
                <a:lnTo>
                  <a:pt x="332" y="845"/>
                </a:lnTo>
                <a:lnTo>
                  <a:pt x="323" y="850"/>
                </a:lnTo>
                <a:lnTo>
                  <a:pt x="316" y="854"/>
                </a:lnTo>
                <a:lnTo>
                  <a:pt x="311" y="857"/>
                </a:lnTo>
                <a:lnTo>
                  <a:pt x="311" y="857"/>
                </a:lnTo>
                <a:lnTo>
                  <a:pt x="0" y="1048"/>
                </a:lnTo>
                <a:lnTo>
                  <a:pt x="0" y="109"/>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 name="Freeform 16"/>
          <p:cNvSpPr>
            <a:spLocks/>
          </p:cNvSpPr>
          <p:nvPr/>
        </p:nvSpPr>
        <p:spPr bwMode="auto">
          <a:xfrm>
            <a:off x="3557931" y="4036989"/>
            <a:ext cx="857250" cy="2039938"/>
          </a:xfrm>
          <a:custGeom>
            <a:avLst/>
            <a:gdLst>
              <a:gd name="T0" fmla="*/ 0 w 540"/>
              <a:gd name="T1" fmla="*/ 343 h 1285"/>
              <a:gd name="T2" fmla="*/ 539 w 540"/>
              <a:gd name="T3" fmla="*/ 0 h 1285"/>
              <a:gd name="T4" fmla="*/ 539 w 540"/>
              <a:gd name="T5" fmla="*/ 939 h 1285"/>
              <a:gd name="T6" fmla="*/ 0 w 540"/>
              <a:gd name="T7" fmla="*/ 1284 h 1285"/>
              <a:gd name="T8" fmla="*/ 0 w 540"/>
              <a:gd name="T9" fmla="*/ 343 h 1285"/>
            </a:gdLst>
            <a:ahLst/>
            <a:cxnLst>
              <a:cxn ang="0">
                <a:pos x="T0" y="T1"/>
              </a:cxn>
              <a:cxn ang="0">
                <a:pos x="T2" y="T3"/>
              </a:cxn>
              <a:cxn ang="0">
                <a:pos x="T4" y="T5"/>
              </a:cxn>
              <a:cxn ang="0">
                <a:pos x="T6" y="T7"/>
              </a:cxn>
              <a:cxn ang="0">
                <a:pos x="T8" y="T9"/>
              </a:cxn>
            </a:cxnLst>
            <a:rect l="0" t="0" r="r" b="b"/>
            <a:pathLst>
              <a:path w="540" h="1285">
                <a:moveTo>
                  <a:pt x="0" y="343"/>
                </a:moveTo>
                <a:lnTo>
                  <a:pt x="539" y="0"/>
                </a:lnTo>
                <a:lnTo>
                  <a:pt x="539" y="939"/>
                </a:lnTo>
                <a:lnTo>
                  <a:pt x="0" y="1284"/>
                </a:lnTo>
                <a:lnTo>
                  <a:pt x="0" y="343"/>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 name="Oval 18"/>
          <p:cNvSpPr>
            <a:spLocks noChangeArrowheads="1"/>
          </p:cNvSpPr>
          <p:nvPr/>
        </p:nvSpPr>
        <p:spPr bwMode="auto">
          <a:xfrm>
            <a:off x="8974996" y="1735114"/>
            <a:ext cx="1154113" cy="1055688"/>
          </a:xfrm>
          <a:prstGeom prst="ellipse">
            <a:avLst/>
          </a:prstGeom>
          <a:gradFill rotWithShape="0">
            <a:gsLst>
              <a:gs pos="0">
                <a:srgbClr val="618FFD">
                  <a:gamma/>
                  <a:tint val="0"/>
                  <a:invGamma/>
                </a:srgbClr>
              </a:gs>
              <a:gs pos="100000">
                <a:srgbClr val="618FFD"/>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 name="Rectangle 19"/>
          <p:cNvSpPr>
            <a:spLocks noChangeArrowheads="1"/>
          </p:cNvSpPr>
          <p:nvPr/>
        </p:nvSpPr>
        <p:spPr bwMode="auto">
          <a:xfrm>
            <a:off x="9233754" y="1928111"/>
            <a:ext cx="905697" cy="755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53975" rIns="53975" bIns="53975">
            <a:spAutoFit/>
          </a:bodyPr>
          <a:lstStyle>
            <a:lvl1pPr defTabSz="704850">
              <a:defRPr sz="2400">
                <a:solidFill>
                  <a:schemeClr val="tx1"/>
                </a:solidFill>
                <a:latin typeface="Times New Roman" panose="02020603050405020304" pitchFamily="18" charset="0"/>
              </a:defRPr>
            </a:lvl1pPr>
            <a:lvl2pPr marL="401638" defTabSz="704850">
              <a:defRPr sz="2400">
                <a:solidFill>
                  <a:schemeClr val="tx1"/>
                </a:solidFill>
                <a:latin typeface="Times New Roman" panose="02020603050405020304" pitchFamily="18" charset="0"/>
              </a:defRPr>
            </a:lvl2pPr>
            <a:lvl3pPr marL="803275" defTabSz="704850">
              <a:defRPr sz="2400">
                <a:solidFill>
                  <a:schemeClr val="tx1"/>
                </a:solidFill>
                <a:latin typeface="Times New Roman" panose="02020603050405020304" pitchFamily="18" charset="0"/>
              </a:defRPr>
            </a:lvl3pPr>
            <a:lvl4pPr marL="1206500" defTabSz="704850">
              <a:defRPr sz="2400">
                <a:solidFill>
                  <a:schemeClr val="tx1"/>
                </a:solidFill>
                <a:latin typeface="Times New Roman" panose="02020603050405020304" pitchFamily="18" charset="0"/>
              </a:defRPr>
            </a:lvl4pPr>
            <a:lvl5pPr marL="1609725" defTabSz="704850">
              <a:defRPr sz="2400">
                <a:solidFill>
                  <a:schemeClr val="tx1"/>
                </a:solidFill>
                <a:latin typeface="Times New Roman" panose="02020603050405020304" pitchFamily="18" charset="0"/>
              </a:defRPr>
            </a:lvl5pPr>
            <a:lvl6pPr marL="2066925" defTabSz="704850" eaLnBrk="0" fontAlgn="base" hangingPunct="0">
              <a:spcBef>
                <a:spcPct val="0"/>
              </a:spcBef>
              <a:spcAft>
                <a:spcPct val="0"/>
              </a:spcAft>
              <a:defRPr sz="2400">
                <a:solidFill>
                  <a:schemeClr val="tx1"/>
                </a:solidFill>
                <a:latin typeface="Times New Roman" panose="02020603050405020304" pitchFamily="18" charset="0"/>
              </a:defRPr>
            </a:lvl6pPr>
            <a:lvl7pPr marL="2524125" defTabSz="704850" eaLnBrk="0" fontAlgn="base" hangingPunct="0">
              <a:spcBef>
                <a:spcPct val="0"/>
              </a:spcBef>
              <a:spcAft>
                <a:spcPct val="0"/>
              </a:spcAft>
              <a:defRPr sz="2400">
                <a:solidFill>
                  <a:schemeClr val="tx1"/>
                </a:solidFill>
                <a:latin typeface="Times New Roman" panose="02020603050405020304" pitchFamily="18" charset="0"/>
              </a:defRPr>
            </a:lvl7pPr>
            <a:lvl8pPr marL="2981325" defTabSz="704850" eaLnBrk="0" fontAlgn="base" hangingPunct="0">
              <a:spcBef>
                <a:spcPct val="0"/>
              </a:spcBef>
              <a:spcAft>
                <a:spcPct val="0"/>
              </a:spcAft>
              <a:defRPr sz="2400">
                <a:solidFill>
                  <a:schemeClr val="tx1"/>
                </a:solidFill>
                <a:latin typeface="Times New Roman" panose="02020603050405020304" pitchFamily="18" charset="0"/>
              </a:defRPr>
            </a:lvl8pPr>
            <a:lvl9pPr marL="3438525" defTabSz="70485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0000"/>
              </a:lnSpc>
            </a:pPr>
            <a:r>
              <a:rPr lang="en-US" altLang="en-US" sz="1400" dirty="0" smtClean="0">
                <a:latin typeface="Arial" panose="020B0604020202020204" pitchFamily="34" charset="0"/>
              </a:rPr>
              <a:t>2017</a:t>
            </a:r>
          </a:p>
          <a:p>
            <a:pPr>
              <a:lnSpc>
                <a:spcPct val="100000"/>
              </a:lnSpc>
            </a:pPr>
            <a:r>
              <a:rPr lang="en-US" altLang="en-US" sz="1400" dirty="0" smtClean="0">
                <a:latin typeface="Arial" panose="020B0604020202020204" pitchFamily="34" charset="0"/>
              </a:rPr>
              <a:t>UN-GGIM</a:t>
            </a:r>
          </a:p>
          <a:p>
            <a:pPr>
              <a:lnSpc>
                <a:spcPct val="100000"/>
              </a:lnSpc>
            </a:pPr>
            <a:r>
              <a:rPr lang="en-US" altLang="en-US" sz="1400" dirty="0" smtClean="0">
                <a:latin typeface="Arial" panose="020B0604020202020204" pitchFamily="34" charset="0"/>
              </a:rPr>
              <a:t>Africa</a:t>
            </a:r>
            <a:endParaRPr lang="en-US" altLang="en-US" sz="1400" dirty="0">
              <a:latin typeface="Arial" panose="020B0604020202020204" pitchFamily="34" charset="0"/>
            </a:endParaRPr>
          </a:p>
        </p:txBody>
      </p:sp>
      <p:grpSp>
        <p:nvGrpSpPr>
          <p:cNvPr id="16" name="Group 20"/>
          <p:cNvGrpSpPr>
            <a:grpSpLocks/>
          </p:cNvGrpSpPr>
          <p:nvPr/>
        </p:nvGrpSpPr>
        <p:grpSpPr bwMode="auto">
          <a:xfrm>
            <a:off x="7002806" y="2171677"/>
            <a:ext cx="1174750" cy="1168400"/>
            <a:chOff x="3308" y="1009"/>
            <a:chExt cx="740" cy="736"/>
          </a:xfrm>
        </p:grpSpPr>
        <p:sp>
          <p:nvSpPr>
            <p:cNvPr id="17" name="Oval 21"/>
            <p:cNvSpPr>
              <a:spLocks noChangeArrowheads="1"/>
            </p:cNvSpPr>
            <p:nvPr/>
          </p:nvSpPr>
          <p:spPr bwMode="auto">
            <a:xfrm>
              <a:off x="3308" y="1009"/>
              <a:ext cx="740" cy="736"/>
            </a:xfrm>
            <a:prstGeom prst="ellipse">
              <a:avLst/>
            </a:prstGeom>
            <a:gradFill rotWithShape="0">
              <a:gsLst>
                <a:gs pos="0">
                  <a:srgbClr val="618FFD">
                    <a:gamma/>
                    <a:tint val="0"/>
                    <a:invGamma/>
                  </a:srgbClr>
                </a:gs>
                <a:gs pos="100000">
                  <a:srgbClr val="618FFD"/>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 name="Rectangle 22"/>
            <p:cNvSpPr>
              <a:spLocks noChangeArrowheads="1"/>
            </p:cNvSpPr>
            <p:nvPr/>
          </p:nvSpPr>
          <p:spPr bwMode="auto">
            <a:xfrm>
              <a:off x="3387" y="1228"/>
              <a:ext cx="571" cy="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53975" rIns="53975" bIns="53975">
              <a:spAutoFit/>
            </a:bodyPr>
            <a:lstStyle>
              <a:lvl1pPr defTabSz="704850">
                <a:defRPr sz="2400">
                  <a:solidFill>
                    <a:schemeClr val="tx1"/>
                  </a:solidFill>
                  <a:latin typeface="Times New Roman" panose="02020603050405020304" pitchFamily="18" charset="0"/>
                </a:defRPr>
              </a:lvl1pPr>
              <a:lvl2pPr marL="401638" defTabSz="704850">
                <a:defRPr sz="2400">
                  <a:solidFill>
                    <a:schemeClr val="tx1"/>
                  </a:solidFill>
                  <a:latin typeface="Times New Roman" panose="02020603050405020304" pitchFamily="18" charset="0"/>
                </a:defRPr>
              </a:lvl2pPr>
              <a:lvl3pPr marL="803275" defTabSz="704850">
                <a:defRPr sz="2400">
                  <a:solidFill>
                    <a:schemeClr val="tx1"/>
                  </a:solidFill>
                  <a:latin typeface="Times New Roman" panose="02020603050405020304" pitchFamily="18" charset="0"/>
                </a:defRPr>
              </a:lvl3pPr>
              <a:lvl4pPr marL="1206500" defTabSz="704850">
                <a:defRPr sz="2400">
                  <a:solidFill>
                    <a:schemeClr val="tx1"/>
                  </a:solidFill>
                  <a:latin typeface="Times New Roman" panose="02020603050405020304" pitchFamily="18" charset="0"/>
                </a:defRPr>
              </a:lvl4pPr>
              <a:lvl5pPr marL="1609725" defTabSz="704850">
                <a:defRPr sz="2400">
                  <a:solidFill>
                    <a:schemeClr val="tx1"/>
                  </a:solidFill>
                  <a:latin typeface="Times New Roman" panose="02020603050405020304" pitchFamily="18" charset="0"/>
                </a:defRPr>
              </a:lvl5pPr>
              <a:lvl6pPr marL="2066925" defTabSz="704850" eaLnBrk="0" fontAlgn="base" hangingPunct="0">
                <a:spcBef>
                  <a:spcPct val="0"/>
                </a:spcBef>
                <a:spcAft>
                  <a:spcPct val="0"/>
                </a:spcAft>
                <a:defRPr sz="2400">
                  <a:solidFill>
                    <a:schemeClr val="tx1"/>
                  </a:solidFill>
                  <a:latin typeface="Times New Roman" panose="02020603050405020304" pitchFamily="18" charset="0"/>
                </a:defRPr>
              </a:lvl6pPr>
              <a:lvl7pPr marL="2524125" defTabSz="704850" eaLnBrk="0" fontAlgn="base" hangingPunct="0">
                <a:spcBef>
                  <a:spcPct val="0"/>
                </a:spcBef>
                <a:spcAft>
                  <a:spcPct val="0"/>
                </a:spcAft>
                <a:defRPr sz="2400">
                  <a:solidFill>
                    <a:schemeClr val="tx1"/>
                  </a:solidFill>
                  <a:latin typeface="Times New Roman" panose="02020603050405020304" pitchFamily="18" charset="0"/>
                </a:defRPr>
              </a:lvl7pPr>
              <a:lvl8pPr marL="2981325" defTabSz="704850" eaLnBrk="0" fontAlgn="base" hangingPunct="0">
                <a:spcBef>
                  <a:spcPct val="0"/>
                </a:spcBef>
                <a:spcAft>
                  <a:spcPct val="0"/>
                </a:spcAft>
                <a:defRPr sz="2400">
                  <a:solidFill>
                    <a:schemeClr val="tx1"/>
                  </a:solidFill>
                  <a:latin typeface="Times New Roman" panose="02020603050405020304" pitchFamily="18" charset="0"/>
                </a:defRPr>
              </a:lvl8pPr>
              <a:lvl9pPr marL="3438525" defTabSz="70485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100000"/>
                </a:lnSpc>
              </a:pPr>
              <a:r>
                <a:rPr lang="en-US" altLang="en-US" sz="1400" dirty="0" smtClean="0">
                  <a:latin typeface="Arial" panose="020B0604020202020204" pitchFamily="34" charset="0"/>
                </a:rPr>
                <a:t>2014</a:t>
              </a:r>
            </a:p>
            <a:p>
              <a:pPr algn="ctr">
                <a:lnSpc>
                  <a:spcPct val="100000"/>
                </a:lnSpc>
              </a:pPr>
              <a:r>
                <a:rPr lang="en-US" altLang="en-US" sz="1400" dirty="0" smtClean="0">
                  <a:latin typeface="Arial" panose="020B0604020202020204" pitchFamily="34" charset="0"/>
                </a:rPr>
                <a:t>UN-GGIM</a:t>
              </a:r>
              <a:endParaRPr lang="en-US" altLang="en-US" sz="1400" dirty="0">
                <a:latin typeface="Arial" panose="020B0604020202020204" pitchFamily="34" charset="0"/>
              </a:endParaRPr>
            </a:p>
          </p:txBody>
        </p:sp>
      </p:grpSp>
      <p:grpSp>
        <p:nvGrpSpPr>
          <p:cNvPr id="19" name="Group 23"/>
          <p:cNvGrpSpPr>
            <a:grpSpLocks/>
          </p:cNvGrpSpPr>
          <p:nvPr/>
        </p:nvGrpSpPr>
        <p:grpSpPr bwMode="auto">
          <a:xfrm>
            <a:off x="5358156" y="3262290"/>
            <a:ext cx="1212850" cy="1114425"/>
            <a:chOff x="1888" y="1912"/>
            <a:chExt cx="764" cy="702"/>
          </a:xfrm>
        </p:grpSpPr>
        <p:sp>
          <p:nvSpPr>
            <p:cNvPr id="20" name="Oval 24"/>
            <p:cNvSpPr>
              <a:spLocks noChangeArrowheads="1"/>
            </p:cNvSpPr>
            <p:nvPr/>
          </p:nvSpPr>
          <p:spPr bwMode="auto">
            <a:xfrm>
              <a:off x="1888" y="1912"/>
              <a:ext cx="764" cy="702"/>
            </a:xfrm>
            <a:prstGeom prst="ellipse">
              <a:avLst/>
            </a:prstGeom>
            <a:gradFill rotWithShape="0">
              <a:gsLst>
                <a:gs pos="0">
                  <a:srgbClr val="618FFD">
                    <a:gamma/>
                    <a:tint val="0"/>
                    <a:invGamma/>
                  </a:srgbClr>
                </a:gs>
                <a:gs pos="100000">
                  <a:srgbClr val="618FFD"/>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 name="Rectangle 25"/>
            <p:cNvSpPr>
              <a:spLocks noChangeArrowheads="1"/>
            </p:cNvSpPr>
            <p:nvPr/>
          </p:nvSpPr>
          <p:spPr bwMode="auto">
            <a:xfrm>
              <a:off x="2037" y="2085"/>
              <a:ext cx="496" cy="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53975" rIns="53975" bIns="53975">
              <a:spAutoFit/>
            </a:bodyPr>
            <a:lstStyle>
              <a:lvl1pPr defTabSz="704850">
                <a:defRPr sz="2400">
                  <a:solidFill>
                    <a:schemeClr val="tx1"/>
                  </a:solidFill>
                  <a:latin typeface="Times New Roman" panose="02020603050405020304" pitchFamily="18" charset="0"/>
                </a:defRPr>
              </a:lvl1pPr>
              <a:lvl2pPr marL="401638" defTabSz="704850">
                <a:defRPr sz="2400">
                  <a:solidFill>
                    <a:schemeClr val="tx1"/>
                  </a:solidFill>
                  <a:latin typeface="Times New Roman" panose="02020603050405020304" pitchFamily="18" charset="0"/>
                </a:defRPr>
              </a:lvl2pPr>
              <a:lvl3pPr marL="803275" defTabSz="704850">
                <a:defRPr sz="2400">
                  <a:solidFill>
                    <a:schemeClr val="tx1"/>
                  </a:solidFill>
                  <a:latin typeface="Times New Roman" panose="02020603050405020304" pitchFamily="18" charset="0"/>
                </a:defRPr>
              </a:lvl3pPr>
              <a:lvl4pPr marL="1206500" defTabSz="704850">
                <a:defRPr sz="2400">
                  <a:solidFill>
                    <a:schemeClr val="tx1"/>
                  </a:solidFill>
                  <a:latin typeface="Times New Roman" panose="02020603050405020304" pitchFamily="18" charset="0"/>
                </a:defRPr>
              </a:lvl4pPr>
              <a:lvl5pPr marL="1609725" defTabSz="704850">
                <a:defRPr sz="2400">
                  <a:solidFill>
                    <a:schemeClr val="tx1"/>
                  </a:solidFill>
                  <a:latin typeface="Times New Roman" panose="02020603050405020304" pitchFamily="18" charset="0"/>
                </a:defRPr>
              </a:lvl5pPr>
              <a:lvl6pPr marL="2066925" defTabSz="704850" eaLnBrk="0" fontAlgn="base" hangingPunct="0">
                <a:spcBef>
                  <a:spcPct val="0"/>
                </a:spcBef>
                <a:spcAft>
                  <a:spcPct val="0"/>
                </a:spcAft>
                <a:defRPr sz="2400">
                  <a:solidFill>
                    <a:schemeClr val="tx1"/>
                  </a:solidFill>
                  <a:latin typeface="Times New Roman" panose="02020603050405020304" pitchFamily="18" charset="0"/>
                </a:defRPr>
              </a:lvl6pPr>
              <a:lvl7pPr marL="2524125" defTabSz="704850" eaLnBrk="0" fontAlgn="base" hangingPunct="0">
                <a:spcBef>
                  <a:spcPct val="0"/>
                </a:spcBef>
                <a:spcAft>
                  <a:spcPct val="0"/>
                </a:spcAft>
                <a:defRPr sz="2400">
                  <a:solidFill>
                    <a:schemeClr val="tx1"/>
                  </a:solidFill>
                  <a:latin typeface="Times New Roman" panose="02020603050405020304" pitchFamily="18" charset="0"/>
                </a:defRPr>
              </a:lvl7pPr>
              <a:lvl8pPr marL="2981325" defTabSz="704850" eaLnBrk="0" fontAlgn="base" hangingPunct="0">
                <a:spcBef>
                  <a:spcPct val="0"/>
                </a:spcBef>
                <a:spcAft>
                  <a:spcPct val="0"/>
                </a:spcAft>
                <a:defRPr sz="2400">
                  <a:solidFill>
                    <a:schemeClr val="tx1"/>
                  </a:solidFill>
                  <a:latin typeface="Times New Roman" panose="02020603050405020304" pitchFamily="18" charset="0"/>
                </a:defRPr>
              </a:lvl8pPr>
              <a:lvl9pPr marL="3438525" defTabSz="70485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100000"/>
                </a:lnSpc>
              </a:pPr>
              <a:r>
                <a:rPr lang="en-US" altLang="en-US" sz="1400" dirty="0" smtClean="0">
                  <a:latin typeface="Arial" panose="020B0604020202020204" pitchFamily="34" charset="0"/>
                </a:rPr>
                <a:t>2013</a:t>
              </a:r>
            </a:p>
            <a:p>
              <a:pPr algn="ctr">
                <a:lnSpc>
                  <a:spcPct val="100000"/>
                </a:lnSpc>
              </a:pPr>
              <a:r>
                <a:rPr lang="en-US" altLang="en-US" sz="1400" dirty="0" smtClean="0">
                  <a:latin typeface="Arial" panose="020B0604020202020204" pitchFamily="34" charset="0"/>
                </a:rPr>
                <a:t>CODIST</a:t>
              </a:r>
              <a:endParaRPr lang="en-US" altLang="en-US" sz="1400" dirty="0">
                <a:latin typeface="Arial" panose="020B0604020202020204" pitchFamily="34" charset="0"/>
              </a:endParaRPr>
            </a:p>
          </p:txBody>
        </p:sp>
      </p:grpSp>
      <p:grpSp>
        <p:nvGrpSpPr>
          <p:cNvPr id="22" name="Group 26"/>
          <p:cNvGrpSpPr>
            <a:grpSpLocks/>
          </p:cNvGrpSpPr>
          <p:nvPr/>
        </p:nvGrpSpPr>
        <p:grpSpPr bwMode="auto">
          <a:xfrm>
            <a:off x="3605557" y="4340203"/>
            <a:ext cx="1174751" cy="1171575"/>
            <a:chOff x="784" y="2591"/>
            <a:chExt cx="740" cy="738"/>
          </a:xfrm>
        </p:grpSpPr>
        <p:sp>
          <p:nvSpPr>
            <p:cNvPr id="23" name="Oval 27"/>
            <p:cNvSpPr>
              <a:spLocks noChangeArrowheads="1"/>
            </p:cNvSpPr>
            <p:nvPr/>
          </p:nvSpPr>
          <p:spPr bwMode="auto">
            <a:xfrm>
              <a:off x="784" y="2591"/>
              <a:ext cx="740" cy="738"/>
            </a:xfrm>
            <a:prstGeom prst="ellipse">
              <a:avLst/>
            </a:prstGeom>
            <a:gradFill rotWithShape="0">
              <a:gsLst>
                <a:gs pos="0">
                  <a:srgbClr val="618FFD">
                    <a:gamma/>
                    <a:tint val="0"/>
                    <a:invGamma/>
                  </a:srgbClr>
                </a:gs>
                <a:gs pos="100000">
                  <a:srgbClr val="618FFD"/>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 name="Rectangle 28"/>
            <p:cNvSpPr>
              <a:spLocks noChangeArrowheads="1"/>
            </p:cNvSpPr>
            <p:nvPr/>
          </p:nvSpPr>
          <p:spPr bwMode="auto">
            <a:xfrm>
              <a:off x="913" y="2661"/>
              <a:ext cx="445" cy="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53975" rIns="53975" bIns="53975">
              <a:spAutoFit/>
            </a:bodyPr>
            <a:lstStyle>
              <a:lvl1pPr defTabSz="704850">
                <a:defRPr sz="2400">
                  <a:solidFill>
                    <a:schemeClr val="tx1"/>
                  </a:solidFill>
                  <a:latin typeface="Times New Roman" panose="02020603050405020304" pitchFamily="18" charset="0"/>
                </a:defRPr>
              </a:lvl1pPr>
              <a:lvl2pPr marL="401638" defTabSz="704850">
                <a:defRPr sz="2400">
                  <a:solidFill>
                    <a:schemeClr val="tx1"/>
                  </a:solidFill>
                  <a:latin typeface="Times New Roman" panose="02020603050405020304" pitchFamily="18" charset="0"/>
                </a:defRPr>
              </a:lvl2pPr>
              <a:lvl3pPr marL="803275" defTabSz="704850">
                <a:defRPr sz="2400">
                  <a:solidFill>
                    <a:schemeClr val="tx1"/>
                  </a:solidFill>
                  <a:latin typeface="Times New Roman" panose="02020603050405020304" pitchFamily="18" charset="0"/>
                </a:defRPr>
              </a:lvl3pPr>
              <a:lvl4pPr marL="1206500" defTabSz="704850">
                <a:defRPr sz="2400">
                  <a:solidFill>
                    <a:schemeClr val="tx1"/>
                  </a:solidFill>
                  <a:latin typeface="Times New Roman" panose="02020603050405020304" pitchFamily="18" charset="0"/>
                </a:defRPr>
              </a:lvl4pPr>
              <a:lvl5pPr marL="1609725" defTabSz="704850">
                <a:defRPr sz="2400">
                  <a:solidFill>
                    <a:schemeClr val="tx1"/>
                  </a:solidFill>
                  <a:latin typeface="Times New Roman" panose="02020603050405020304" pitchFamily="18" charset="0"/>
                </a:defRPr>
              </a:lvl5pPr>
              <a:lvl6pPr marL="2066925" defTabSz="704850" eaLnBrk="0" fontAlgn="base" hangingPunct="0">
                <a:spcBef>
                  <a:spcPct val="0"/>
                </a:spcBef>
                <a:spcAft>
                  <a:spcPct val="0"/>
                </a:spcAft>
                <a:defRPr sz="2400">
                  <a:solidFill>
                    <a:schemeClr val="tx1"/>
                  </a:solidFill>
                  <a:latin typeface="Times New Roman" panose="02020603050405020304" pitchFamily="18" charset="0"/>
                </a:defRPr>
              </a:lvl6pPr>
              <a:lvl7pPr marL="2524125" defTabSz="704850" eaLnBrk="0" fontAlgn="base" hangingPunct="0">
                <a:spcBef>
                  <a:spcPct val="0"/>
                </a:spcBef>
                <a:spcAft>
                  <a:spcPct val="0"/>
                </a:spcAft>
                <a:defRPr sz="2400">
                  <a:solidFill>
                    <a:schemeClr val="tx1"/>
                  </a:solidFill>
                  <a:latin typeface="Times New Roman" panose="02020603050405020304" pitchFamily="18" charset="0"/>
                </a:defRPr>
              </a:lvl7pPr>
              <a:lvl8pPr marL="2981325" defTabSz="704850" eaLnBrk="0" fontAlgn="base" hangingPunct="0">
                <a:spcBef>
                  <a:spcPct val="0"/>
                </a:spcBef>
                <a:spcAft>
                  <a:spcPct val="0"/>
                </a:spcAft>
                <a:defRPr sz="2400">
                  <a:solidFill>
                    <a:schemeClr val="tx1"/>
                  </a:solidFill>
                  <a:latin typeface="Times New Roman" panose="02020603050405020304" pitchFamily="18" charset="0"/>
                </a:defRPr>
              </a:lvl8pPr>
              <a:lvl9pPr marL="3438525" defTabSz="70485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100000"/>
                </a:lnSpc>
              </a:pPr>
              <a:endParaRPr lang="en-US" altLang="en-US" sz="1400" dirty="0">
                <a:latin typeface="Arial" panose="020B0604020202020204" pitchFamily="34" charset="0"/>
              </a:endParaRPr>
            </a:p>
            <a:p>
              <a:pPr algn="ctr">
                <a:lnSpc>
                  <a:spcPct val="100000"/>
                </a:lnSpc>
              </a:pPr>
              <a:r>
                <a:rPr lang="en-US" altLang="en-US" sz="1400" dirty="0" smtClean="0">
                  <a:latin typeface="Arial" panose="020B0604020202020204" pitchFamily="34" charset="0"/>
                </a:rPr>
                <a:t>2001 </a:t>
              </a:r>
            </a:p>
            <a:p>
              <a:pPr algn="ctr">
                <a:lnSpc>
                  <a:spcPct val="100000"/>
                </a:lnSpc>
              </a:pPr>
              <a:r>
                <a:rPr lang="en-US" altLang="en-US" sz="1400" dirty="0" smtClean="0">
                  <a:latin typeface="Arial" panose="020B0604020202020204" pitchFamily="34" charset="0"/>
                </a:rPr>
                <a:t>CODI.II</a:t>
              </a:r>
            </a:p>
          </p:txBody>
        </p:sp>
      </p:grpSp>
      <p:sp>
        <p:nvSpPr>
          <p:cNvPr id="25" name="Rectangle 29"/>
          <p:cNvSpPr>
            <a:spLocks noChangeArrowheads="1"/>
          </p:cNvSpPr>
          <p:nvPr/>
        </p:nvSpPr>
        <p:spPr bwMode="auto">
          <a:xfrm>
            <a:off x="4514580" y="5256190"/>
            <a:ext cx="3170509"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114300" indent="-1143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0000"/>
              </a:lnSpc>
              <a:buFontTx/>
              <a:buChar char="•"/>
            </a:pPr>
            <a:r>
              <a:rPr lang="en-US" altLang="en-US" sz="1200" dirty="0">
                <a:latin typeface="Arial" panose="020B0604020202020204" pitchFamily="34" charset="0"/>
              </a:rPr>
              <a:t>2001 – CODI.II </a:t>
            </a:r>
            <a:endParaRPr lang="en-US" altLang="en-US" sz="1200" dirty="0" smtClean="0">
              <a:latin typeface="Arial" panose="020B0604020202020204" pitchFamily="34" charset="0"/>
            </a:endParaRPr>
          </a:p>
          <a:p>
            <a:pPr>
              <a:lnSpc>
                <a:spcPct val="100000"/>
              </a:lnSpc>
              <a:buFontTx/>
              <a:buChar char="•"/>
            </a:pPr>
            <a:r>
              <a:rPr lang="en-US" altLang="en-US" sz="1200" dirty="0" smtClean="0">
                <a:latin typeface="Arial" panose="020B0604020202020204" pitchFamily="34" charset="0"/>
              </a:rPr>
              <a:t>Resolution </a:t>
            </a:r>
            <a:r>
              <a:rPr lang="en-US" altLang="en-US" sz="1200" dirty="0">
                <a:latin typeface="Arial" panose="020B0604020202020204" pitchFamily="34" charset="0"/>
              </a:rPr>
              <a:t>urging Member States to adopt National Spatial Data Infrastructures (NSDI) and Regional SDI (ARSDI</a:t>
            </a:r>
            <a:r>
              <a:rPr lang="en-US" altLang="en-US" sz="1200" dirty="0" smtClean="0">
                <a:latin typeface="Arial" panose="020B0604020202020204" pitchFamily="34" charset="0"/>
              </a:rPr>
              <a:t>)</a:t>
            </a:r>
            <a:endParaRPr lang="en-US" altLang="en-US" sz="1200" dirty="0">
              <a:latin typeface="Arial" panose="020B0604020202020204" pitchFamily="34" charset="0"/>
            </a:endParaRPr>
          </a:p>
        </p:txBody>
      </p:sp>
      <p:sp>
        <p:nvSpPr>
          <p:cNvPr id="26" name="Rectangle 30"/>
          <p:cNvSpPr>
            <a:spLocks noChangeArrowheads="1"/>
          </p:cNvSpPr>
          <p:nvPr/>
        </p:nvSpPr>
        <p:spPr bwMode="auto">
          <a:xfrm>
            <a:off x="6275831" y="4174697"/>
            <a:ext cx="3457630"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114300" indent="-1143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0000"/>
              </a:lnSpc>
              <a:buFontTx/>
              <a:buChar char="•"/>
            </a:pPr>
            <a:r>
              <a:rPr lang="en-US" altLang="en-US" sz="1200" dirty="0">
                <a:latin typeface="Arial" panose="020B0604020202020204" pitchFamily="34" charset="0"/>
              </a:rPr>
              <a:t>Recommends that the oversight and supervisory functions of the </a:t>
            </a:r>
            <a:r>
              <a:rPr lang="en-US" altLang="en-US" sz="1200" dirty="0" err="1">
                <a:latin typeface="Arial" panose="020B0604020202020204" pitchFamily="34" charset="0"/>
              </a:rPr>
              <a:t>geoinformation</a:t>
            </a:r>
            <a:r>
              <a:rPr lang="en-US" altLang="en-US" sz="1200" dirty="0">
                <a:latin typeface="Arial" panose="020B0604020202020204" pitchFamily="34" charset="0"/>
              </a:rPr>
              <a:t> subcommittee of CODIST be transferred to an equivalent subcommittee of </a:t>
            </a:r>
            <a:r>
              <a:rPr lang="en-US" altLang="en-US" sz="1200" dirty="0" err="1">
                <a:latin typeface="Arial" panose="020B0604020202020204" pitchFamily="34" charset="0"/>
              </a:rPr>
              <a:t>StatCom</a:t>
            </a:r>
            <a:r>
              <a:rPr lang="en-US" altLang="en-US" sz="1200" dirty="0">
                <a:latin typeface="Arial" panose="020B0604020202020204" pitchFamily="34" charset="0"/>
              </a:rPr>
              <a:t> Africa with the name of GGIM-Africa</a:t>
            </a:r>
            <a:r>
              <a:rPr lang="en-US" altLang="en-US" sz="1200" dirty="0" smtClean="0">
                <a:latin typeface="Arial" panose="020B0604020202020204" pitchFamily="34" charset="0"/>
              </a:rPr>
              <a:t>.</a:t>
            </a:r>
            <a:endParaRPr lang="en-US" altLang="en-US" sz="1200" dirty="0">
              <a:latin typeface="Arial" panose="020B0604020202020204" pitchFamily="34" charset="0"/>
            </a:endParaRPr>
          </a:p>
        </p:txBody>
      </p:sp>
      <p:sp>
        <p:nvSpPr>
          <p:cNvPr id="27" name="Rectangle 31"/>
          <p:cNvSpPr>
            <a:spLocks noChangeArrowheads="1"/>
          </p:cNvSpPr>
          <p:nvPr/>
        </p:nvSpPr>
        <p:spPr bwMode="auto">
          <a:xfrm>
            <a:off x="9424645" y="2813169"/>
            <a:ext cx="2788895"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114300" indent="-1143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0000"/>
              </a:lnSpc>
              <a:buFontTx/>
              <a:buChar char="•"/>
            </a:pPr>
            <a:r>
              <a:rPr lang="en-US" altLang="en-US" sz="1200" dirty="0" smtClean="0">
                <a:latin typeface="Arial" panose="020B0604020202020204" pitchFamily="34" charset="0"/>
              </a:rPr>
              <a:t>Action Plan</a:t>
            </a:r>
          </a:p>
          <a:p>
            <a:pPr>
              <a:lnSpc>
                <a:spcPct val="100000"/>
              </a:lnSpc>
              <a:buFontTx/>
              <a:buChar char="•"/>
            </a:pPr>
            <a:r>
              <a:rPr lang="en-US" altLang="en-US" sz="1200" dirty="0" smtClean="0">
                <a:latin typeface="Arial" panose="020B0604020202020204" pitchFamily="34" charset="0"/>
              </a:rPr>
              <a:t>Strategy for integration GIS &amp; Stats</a:t>
            </a:r>
            <a:endParaRPr lang="en-US" altLang="en-US" sz="1200" dirty="0">
              <a:latin typeface="Arial" panose="020B0604020202020204" pitchFamily="34" charset="0"/>
            </a:endParaRPr>
          </a:p>
        </p:txBody>
      </p:sp>
      <p:sp>
        <p:nvSpPr>
          <p:cNvPr id="28" name="Rectangle 32"/>
          <p:cNvSpPr>
            <a:spLocks noChangeArrowheads="1"/>
          </p:cNvSpPr>
          <p:nvPr/>
        </p:nvSpPr>
        <p:spPr bwMode="auto">
          <a:xfrm>
            <a:off x="7685089" y="3279499"/>
            <a:ext cx="3858869"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114300" indent="-1143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0000"/>
              </a:lnSpc>
              <a:buFontTx/>
              <a:buChar char="•"/>
            </a:pPr>
            <a:r>
              <a:rPr lang="en-US" altLang="en-US" sz="1200" dirty="0">
                <a:latin typeface="Arial" panose="020B0604020202020204" pitchFamily="34" charset="0"/>
              </a:rPr>
              <a:t>8/2015 - UN-GGIM-4 Resolution 5/112</a:t>
            </a:r>
          </a:p>
          <a:p>
            <a:pPr>
              <a:lnSpc>
                <a:spcPct val="100000"/>
              </a:lnSpc>
              <a:buFontTx/>
              <a:buChar char="•"/>
            </a:pPr>
            <a:r>
              <a:rPr lang="en-US" altLang="en-US" sz="1200" dirty="0" smtClean="0">
                <a:latin typeface="Arial" panose="020B0604020202020204" pitchFamily="34" charset="0"/>
              </a:rPr>
              <a:t>Endorsed </a:t>
            </a:r>
            <a:r>
              <a:rPr lang="en-US" altLang="en-US" sz="1200" dirty="0">
                <a:latin typeface="Arial" panose="020B0604020202020204" pitchFamily="34" charset="0"/>
              </a:rPr>
              <a:t>the formal establishment of the Regional Committee of </a:t>
            </a:r>
            <a:r>
              <a:rPr lang="en-US" altLang="en-US" sz="1200" dirty="0" smtClean="0">
                <a:latin typeface="Arial" panose="020B0604020202020204" pitchFamily="34" charset="0"/>
              </a:rPr>
              <a:t>UN-GGIM</a:t>
            </a:r>
            <a:r>
              <a:rPr lang="en-US" altLang="en-US" sz="1200" dirty="0">
                <a:latin typeface="Arial" panose="020B0604020202020204" pitchFamily="34" charset="0"/>
              </a:rPr>
              <a:t>: </a:t>
            </a:r>
            <a:r>
              <a:rPr lang="en-US" altLang="en-US" sz="1200" dirty="0" smtClean="0">
                <a:latin typeface="Arial" panose="020B0604020202020204" pitchFamily="34" charset="0"/>
              </a:rPr>
              <a:t>Africa </a:t>
            </a:r>
            <a:r>
              <a:rPr lang="en-US" altLang="en-US" sz="1200" dirty="0">
                <a:latin typeface="Arial" panose="020B0604020202020204" pitchFamily="34" charset="0"/>
              </a:rPr>
              <a:t>and welcomed UNECA as the Regional Committee’s Secretariat</a:t>
            </a:r>
          </a:p>
        </p:txBody>
      </p:sp>
      <p:sp>
        <p:nvSpPr>
          <p:cNvPr id="32" name="Text Box 38"/>
          <p:cNvSpPr txBox="1">
            <a:spLocks noChangeArrowheads="1"/>
          </p:cNvSpPr>
          <p:nvPr/>
        </p:nvSpPr>
        <p:spPr bwMode="auto">
          <a:xfrm>
            <a:off x="10866837" y="6013192"/>
            <a:ext cx="1058999" cy="30777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0000"/>
              </a:lnSpc>
            </a:pPr>
            <a:r>
              <a:rPr lang="en-US" altLang="en-US" sz="1400" i="1" dirty="0" smtClean="0"/>
              <a:t>Time</a:t>
            </a:r>
            <a:endParaRPr lang="en-US" altLang="en-US" sz="1400" i="1" dirty="0"/>
          </a:p>
        </p:txBody>
      </p:sp>
      <p:sp>
        <p:nvSpPr>
          <p:cNvPr id="33" name="Line 39"/>
          <p:cNvSpPr>
            <a:spLocks noChangeShapeType="1"/>
          </p:cNvSpPr>
          <p:nvPr/>
        </p:nvSpPr>
        <p:spPr bwMode="auto">
          <a:xfrm flipH="1" flipV="1">
            <a:off x="3329331" y="1331890"/>
            <a:ext cx="19050" cy="4886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Line 40"/>
          <p:cNvSpPr>
            <a:spLocks noChangeShapeType="1"/>
          </p:cNvSpPr>
          <p:nvPr/>
        </p:nvSpPr>
        <p:spPr bwMode="auto">
          <a:xfrm flipV="1">
            <a:off x="3348382" y="6189639"/>
            <a:ext cx="7477125" cy="19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 name="Freeform 11"/>
          <p:cNvSpPr>
            <a:spLocks/>
          </p:cNvSpPr>
          <p:nvPr/>
        </p:nvSpPr>
        <p:spPr bwMode="auto">
          <a:xfrm>
            <a:off x="10825507" y="1658914"/>
            <a:ext cx="990600" cy="1231900"/>
          </a:xfrm>
          <a:custGeom>
            <a:avLst/>
            <a:gdLst>
              <a:gd name="T0" fmla="*/ 0 w 624"/>
              <a:gd name="T1" fmla="*/ 0 h 776"/>
              <a:gd name="T2" fmla="*/ 623 w 624"/>
              <a:gd name="T3" fmla="*/ 0 h 776"/>
              <a:gd name="T4" fmla="*/ 623 w 624"/>
              <a:gd name="T5" fmla="*/ 775 h 776"/>
              <a:gd name="T6" fmla="*/ 0 w 624"/>
              <a:gd name="T7" fmla="*/ 775 h 776"/>
              <a:gd name="T8" fmla="*/ 0 w 624"/>
              <a:gd name="T9" fmla="*/ 0 h 776"/>
            </a:gdLst>
            <a:ahLst/>
            <a:cxnLst>
              <a:cxn ang="0">
                <a:pos x="T0" y="T1"/>
              </a:cxn>
              <a:cxn ang="0">
                <a:pos x="T2" y="T3"/>
              </a:cxn>
              <a:cxn ang="0">
                <a:pos x="T4" y="T5"/>
              </a:cxn>
              <a:cxn ang="0">
                <a:pos x="T6" y="T7"/>
              </a:cxn>
              <a:cxn ang="0">
                <a:pos x="T8" y="T9"/>
              </a:cxn>
            </a:cxnLst>
            <a:rect l="0" t="0" r="r" b="b"/>
            <a:pathLst>
              <a:path w="624" h="776">
                <a:moveTo>
                  <a:pt x="0" y="0"/>
                </a:moveTo>
                <a:lnTo>
                  <a:pt x="623" y="0"/>
                </a:lnTo>
                <a:lnTo>
                  <a:pt x="623" y="775"/>
                </a:lnTo>
                <a:lnTo>
                  <a:pt x="0" y="775"/>
                </a:lnTo>
                <a:lnTo>
                  <a:pt x="0" y="0"/>
                </a:lnTo>
              </a:path>
            </a:pathLst>
          </a:custGeom>
          <a:solidFill>
            <a:srgbClr val="66CC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84249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5306" y="1349104"/>
            <a:ext cx="6860723" cy="4891439"/>
          </a:xfrm>
        </p:spPr>
        <p:txBody>
          <a:bodyPr>
            <a:noAutofit/>
          </a:bodyPr>
          <a:lstStyle/>
          <a:p>
            <a:pPr>
              <a:lnSpc>
                <a:spcPct val="100000"/>
              </a:lnSpc>
            </a:pPr>
            <a:r>
              <a:rPr lang="en-US" sz="1900" dirty="0" smtClean="0"/>
              <a:t>Review </a:t>
            </a:r>
            <a:r>
              <a:rPr lang="en-US" sz="1900" dirty="0"/>
              <a:t>progress achieved on the recommendations and actions of UN-GGIM: Africa previous meetings. </a:t>
            </a:r>
            <a:endParaRPr lang="en-US" sz="1900" dirty="0" smtClean="0"/>
          </a:p>
          <a:p>
            <a:pPr>
              <a:lnSpc>
                <a:spcPct val="100000"/>
              </a:lnSpc>
            </a:pPr>
            <a:r>
              <a:rPr lang="en-US" sz="1900" dirty="0" smtClean="0"/>
              <a:t>Share </a:t>
            </a:r>
            <a:r>
              <a:rPr lang="en-US" sz="1900" dirty="0"/>
              <a:t>knowledge and best practices on </a:t>
            </a:r>
            <a:r>
              <a:rPr lang="en-US" sz="1900" dirty="0" smtClean="0"/>
              <a:t>development </a:t>
            </a:r>
            <a:r>
              <a:rPr lang="en-US" sz="1900" dirty="0"/>
              <a:t>of geospatial information in the </a:t>
            </a:r>
            <a:r>
              <a:rPr lang="en-US" sz="1900" dirty="0" smtClean="0"/>
              <a:t>continent</a:t>
            </a:r>
          </a:p>
          <a:p>
            <a:pPr>
              <a:lnSpc>
                <a:spcPct val="100000"/>
              </a:lnSpc>
            </a:pPr>
            <a:r>
              <a:rPr lang="en-US" sz="1900" dirty="0" smtClean="0"/>
              <a:t>Raise awareness </a:t>
            </a:r>
            <a:r>
              <a:rPr lang="en-US" sz="1900" dirty="0"/>
              <a:t>on the benefits to be derived through the utilization of geospatial information for </a:t>
            </a:r>
            <a:r>
              <a:rPr lang="en-US" sz="1900" dirty="0" smtClean="0"/>
              <a:t>sustainable development</a:t>
            </a:r>
          </a:p>
          <a:p>
            <a:pPr>
              <a:lnSpc>
                <a:spcPct val="100000"/>
              </a:lnSpc>
            </a:pPr>
            <a:r>
              <a:rPr lang="en-US" sz="1900" dirty="0" smtClean="0"/>
              <a:t>Look </a:t>
            </a:r>
            <a:r>
              <a:rPr lang="en-US" sz="1900" dirty="0"/>
              <a:t>at  policies, measures and steps that African countries could take to ensure a successful implementation of the UN-GGIM initiative in the </a:t>
            </a:r>
            <a:r>
              <a:rPr lang="en-US" sz="1900" dirty="0" smtClean="0"/>
              <a:t>region</a:t>
            </a:r>
          </a:p>
          <a:p>
            <a:pPr>
              <a:lnSpc>
                <a:spcPct val="100000"/>
              </a:lnSpc>
            </a:pPr>
            <a:r>
              <a:rPr lang="en-US" sz="1900" dirty="0" smtClean="0"/>
              <a:t>Promote </a:t>
            </a:r>
            <a:r>
              <a:rPr lang="en-US" sz="1900" dirty="0"/>
              <a:t>networking among institutions and </a:t>
            </a:r>
            <a:r>
              <a:rPr lang="en-US" sz="1900" dirty="0" smtClean="0"/>
              <a:t>practitioners</a:t>
            </a:r>
          </a:p>
          <a:p>
            <a:pPr>
              <a:lnSpc>
                <a:spcPct val="100000"/>
              </a:lnSpc>
            </a:pPr>
            <a:r>
              <a:rPr lang="en-US" sz="1900" dirty="0" smtClean="0"/>
              <a:t>Generate </a:t>
            </a:r>
            <a:r>
              <a:rPr lang="en-US" sz="1900" dirty="0"/>
              <a:t>synergy at national level to facilitate its </a:t>
            </a:r>
            <a:r>
              <a:rPr lang="en-US" sz="1900" dirty="0" smtClean="0"/>
              <a:t>management</a:t>
            </a:r>
          </a:p>
          <a:p>
            <a:pPr>
              <a:lnSpc>
                <a:spcPct val="100000"/>
              </a:lnSpc>
            </a:pPr>
            <a:r>
              <a:rPr lang="en-US" sz="1900" dirty="0" smtClean="0"/>
              <a:t>Ensure </a:t>
            </a:r>
            <a:r>
              <a:rPr lang="en-US" sz="1900" dirty="0"/>
              <a:t>linkages with partners and other regional subcommittees.</a:t>
            </a:r>
          </a:p>
        </p:txBody>
      </p:sp>
      <p:sp>
        <p:nvSpPr>
          <p:cNvPr id="3" name="Title 2"/>
          <p:cNvSpPr>
            <a:spLocks noGrp="1"/>
          </p:cNvSpPr>
          <p:nvPr>
            <p:ph type="title"/>
          </p:nvPr>
        </p:nvSpPr>
        <p:spPr/>
        <p:txBody>
          <a:bodyPr/>
          <a:lstStyle/>
          <a:p>
            <a:r>
              <a:rPr lang="en-GB" dirty="0" smtClean="0"/>
              <a:t>Meeting Objectives</a:t>
            </a:r>
            <a:endParaRPr lang="en-GB" dirty="0"/>
          </a:p>
        </p:txBody>
      </p:sp>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61930" y="1519785"/>
            <a:ext cx="4765675" cy="46085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43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Topics to be considered</a:t>
            </a:r>
          </a:p>
        </p:txBody>
      </p:sp>
      <p:sp>
        <p:nvSpPr>
          <p:cNvPr id="4" name="Content Placeholder 3"/>
          <p:cNvSpPr>
            <a:spLocks noGrp="1"/>
          </p:cNvSpPr>
          <p:nvPr>
            <p:ph idx="1"/>
          </p:nvPr>
        </p:nvSpPr>
        <p:spPr>
          <a:xfrm>
            <a:off x="604825" y="1345865"/>
            <a:ext cx="11321789" cy="4819875"/>
          </a:xfrm>
        </p:spPr>
        <p:txBody>
          <a:bodyPr>
            <a:noAutofit/>
          </a:bodyPr>
          <a:lstStyle/>
          <a:p>
            <a:pPr>
              <a:lnSpc>
                <a:spcPct val="120000"/>
              </a:lnSpc>
            </a:pPr>
            <a:r>
              <a:rPr lang="en-US" sz="2000" dirty="0"/>
              <a:t>Governance and functional mechanisms for the management of UN-GGIM: Africa</a:t>
            </a:r>
            <a:endParaRPr lang="en-GB" sz="2000" dirty="0"/>
          </a:p>
          <a:p>
            <a:pPr lvl="0">
              <a:lnSpc>
                <a:spcPct val="120000"/>
              </a:lnSpc>
            </a:pPr>
            <a:r>
              <a:rPr lang="en-US" sz="2000" dirty="0" smtClean="0"/>
              <a:t>Engendering </a:t>
            </a:r>
            <a:r>
              <a:rPr lang="en-US" sz="2000" dirty="0"/>
              <a:t>participation of Member States at the UN-GGIM national, regional and global levels.</a:t>
            </a:r>
          </a:p>
          <a:p>
            <a:pPr lvl="0">
              <a:lnSpc>
                <a:spcPct val="120000"/>
              </a:lnSpc>
            </a:pPr>
            <a:r>
              <a:rPr lang="en-US" sz="2000" dirty="0" smtClean="0"/>
              <a:t>Alignment </a:t>
            </a:r>
            <a:r>
              <a:rPr lang="en-US" sz="2000" dirty="0"/>
              <a:t>and prioritization of the regions work programme with that at the global level and also in line with the United Nations global agenda. Africa participation to the work of various Expert and Working Groups: Updates, issues and opportunities.</a:t>
            </a:r>
          </a:p>
          <a:p>
            <a:pPr lvl="0">
              <a:lnSpc>
                <a:spcPct val="120000"/>
              </a:lnSpc>
            </a:pPr>
            <a:r>
              <a:rPr lang="en-US" sz="2000" dirty="0" smtClean="0"/>
              <a:t>Defining </a:t>
            </a:r>
            <a:r>
              <a:rPr lang="en-US" sz="2000" dirty="0"/>
              <a:t>the means of implementation of the activities outlined in the Action Plan of UN-GGIM: Africa.</a:t>
            </a:r>
          </a:p>
          <a:p>
            <a:pPr lvl="0">
              <a:lnSpc>
                <a:spcPct val="120000"/>
              </a:lnSpc>
            </a:pPr>
            <a:r>
              <a:rPr lang="en-US" sz="2000" dirty="0" smtClean="0"/>
              <a:t>Engaging </a:t>
            </a:r>
            <a:r>
              <a:rPr lang="en-US" sz="2000" dirty="0"/>
              <a:t>the Working Groups to effectively develop activities on the ground.</a:t>
            </a:r>
          </a:p>
          <a:p>
            <a:pPr lvl="0">
              <a:lnSpc>
                <a:spcPct val="120000"/>
              </a:lnSpc>
            </a:pPr>
            <a:r>
              <a:rPr lang="en-US" sz="2000" dirty="0" smtClean="0"/>
              <a:t>Strategy </a:t>
            </a:r>
            <a:r>
              <a:rPr lang="en-US" sz="2000" dirty="0"/>
              <a:t>for resources </a:t>
            </a:r>
            <a:r>
              <a:rPr lang="en-US" sz="2000" dirty="0" smtClean="0"/>
              <a:t>mobilization </a:t>
            </a:r>
            <a:endParaRPr lang="en-US" sz="2000" dirty="0"/>
          </a:p>
          <a:p>
            <a:pPr>
              <a:lnSpc>
                <a:spcPct val="120000"/>
              </a:lnSpc>
            </a:pPr>
            <a:endParaRPr lang="en-GB" sz="2000" dirty="0"/>
          </a:p>
        </p:txBody>
      </p:sp>
    </p:spTree>
    <p:extLst>
      <p:ext uri="{BB962C8B-B14F-4D97-AF65-F5344CB8AC3E}">
        <p14:creationId xmlns:p14="http://schemas.microsoft.com/office/powerpoint/2010/main" val="3690548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9091" y="1411014"/>
            <a:ext cx="3996558" cy="4847895"/>
          </a:xfrm>
        </p:spPr>
        <p:txBody>
          <a:bodyPr>
            <a:normAutofit fontScale="55000" lnSpcReduction="20000"/>
          </a:bodyPr>
          <a:lstStyle/>
          <a:p>
            <a:pPr>
              <a:lnSpc>
                <a:spcPct val="120000"/>
              </a:lnSpc>
            </a:pPr>
            <a:r>
              <a:rPr lang="en-US" sz="3200" dirty="0" smtClean="0"/>
              <a:t>Ensure </a:t>
            </a:r>
            <a:r>
              <a:rPr lang="en-US" sz="3200" dirty="0"/>
              <a:t>that Africa region delivers its remit </a:t>
            </a:r>
            <a:r>
              <a:rPr lang="en-US" sz="3200" dirty="0" smtClean="0"/>
              <a:t>in achieving </a:t>
            </a:r>
            <a:r>
              <a:rPr lang="en-US" sz="3200" dirty="0"/>
              <a:t>the UN-GGIM vision </a:t>
            </a:r>
            <a:r>
              <a:rPr lang="en-US" sz="3200" dirty="0" smtClean="0"/>
              <a:t>globally.</a:t>
            </a:r>
          </a:p>
          <a:p>
            <a:pPr>
              <a:lnSpc>
                <a:spcPct val="120000"/>
              </a:lnSpc>
            </a:pPr>
            <a:r>
              <a:rPr lang="en-US" sz="3200" dirty="0" smtClean="0"/>
              <a:t>Contribute </a:t>
            </a:r>
            <a:r>
              <a:rPr lang="en-US" sz="3200" dirty="0"/>
              <a:t>to consolidate the consensus and drive the political will </a:t>
            </a:r>
            <a:endParaRPr lang="en-US" sz="3200" dirty="0" smtClean="0"/>
          </a:p>
          <a:p>
            <a:pPr>
              <a:lnSpc>
                <a:spcPct val="120000"/>
              </a:lnSpc>
            </a:pPr>
            <a:r>
              <a:rPr lang="en-US" sz="3200" dirty="0" smtClean="0"/>
              <a:t>Strengthen </a:t>
            </a:r>
            <a:r>
              <a:rPr lang="en-US" sz="3200" dirty="0"/>
              <a:t>and align specific needs and interests of Africa with international </a:t>
            </a:r>
            <a:r>
              <a:rPr lang="en-US" sz="3200" dirty="0" smtClean="0"/>
              <a:t>mechanisms</a:t>
            </a:r>
          </a:p>
          <a:p>
            <a:pPr>
              <a:lnSpc>
                <a:spcPct val="120000"/>
              </a:lnSpc>
            </a:pPr>
            <a:r>
              <a:rPr lang="en-US" sz="3200" dirty="0" smtClean="0"/>
              <a:t>Encourage </a:t>
            </a:r>
            <a:r>
              <a:rPr lang="en-US" sz="3200" dirty="0"/>
              <a:t>and facilitate the integration of statistics with geospatial information </a:t>
            </a:r>
            <a:r>
              <a:rPr lang="en-US" sz="3200" dirty="0" smtClean="0"/>
              <a:t>efforts.</a:t>
            </a:r>
          </a:p>
          <a:p>
            <a:pPr>
              <a:lnSpc>
                <a:spcPct val="120000"/>
              </a:lnSpc>
            </a:pPr>
            <a:r>
              <a:rPr lang="en-US" sz="3200" dirty="0" smtClean="0"/>
              <a:t>Review the Executive </a:t>
            </a:r>
            <a:r>
              <a:rPr lang="en-US" sz="3200" dirty="0" smtClean="0"/>
              <a:t>Boards and Working Groups </a:t>
            </a:r>
            <a:r>
              <a:rPr lang="en-US" sz="3200" dirty="0" smtClean="0"/>
              <a:t>Structures.</a:t>
            </a:r>
            <a:endParaRPr lang="en-US" sz="3200" dirty="0"/>
          </a:p>
          <a:p>
            <a:pPr>
              <a:lnSpc>
                <a:spcPct val="120000"/>
              </a:lnSpc>
            </a:pPr>
            <a:endParaRPr lang="en-GB" sz="3200" dirty="0"/>
          </a:p>
        </p:txBody>
      </p:sp>
      <p:sp>
        <p:nvSpPr>
          <p:cNvPr id="3" name="Title 2"/>
          <p:cNvSpPr>
            <a:spLocks noGrp="1"/>
          </p:cNvSpPr>
          <p:nvPr>
            <p:ph type="title"/>
          </p:nvPr>
        </p:nvSpPr>
        <p:spPr/>
        <p:txBody>
          <a:bodyPr>
            <a:normAutofit/>
          </a:bodyPr>
          <a:lstStyle/>
          <a:p>
            <a:r>
              <a:rPr lang="en-US" dirty="0"/>
              <a:t>Expected Outcomes</a:t>
            </a:r>
            <a:endParaRPr lang="en-GB" dirty="0"/>
          </a:p>
        </p:txBody>
      </p:sp>
      <p:pic>
        <p:nvPicPr>
          <p:cNvPr id="9" name="Picture 8"/>
          <p:cNvPicPr>
            <a:picLocks noChangeAspect="1"/>
          </p:cNvPicPr>
          <p:nvPr/>
        </p:nvPicPr>
        <p:blipFill>
          <a:blip r:embed="rId3"/>
          <a:stretch>
            <a:fillRect/>
          </a:stretch>
        </p:blipFill>
        <p:spPr>
          <a:xfrm>
            <a:off x="4485290" y="1345865"/>
            <a:ext cx="7706710" cy="485786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63610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2289" y="1580926"/>
            <a:ext cx="11267941" cy="4613812"/>
          </a:xfrm>
        </p:spPr>
        <p:txBody>
          <a:bodyPr>
            <a:normAutofit/>
          </a:bodyPr>
          <a:lstStyle/>
          <a:p>
            <a:r>
              <a:rPr lang="en-GB" sz="3600" dirty="0" smtClean="0"/>
              <a:t>1-2 October 2018</a:t>
            </a:r>
          </a:p>
          <a:p>
            <a:r>
              <a:rPr lang="en-US" sz="3600" dirty="0" smtClean="0"/>
              <a:t> Partners </a:t>
            </a:r>
            <a:r>
              <a:rPr lang="en-US" sz="3600" dirty="0"/>
              <a:t>&amp; </a:t>
            </a:r>
            <a:r>
              <a:rPr lang="en-US" sz="3600" dirty="0" smtClean="0"/>
              <a:t>Industry: Presentation of innovative information resources.</a:t>
            </a:r>
          </a:p>
          <a:p>
            <a:r>
              <a:rPr lang="en-US" altLang="en-US" sz="3600" dirty="0" smtClean="0">
                <a:latin typeface="Century Gothic" panose="020B0502020202020204" pitchFamily="34" charset="0"/>
              </a:rPr>
              <a:t> Working Group closed meetings</a:t>
            </a:r>
          </a:p>
          <a:p>
            <a:r>
              <a:rPr lang="en-US" altLang="en-US" sz="3600" dirty="0">
                <a:latin typeface="Century Gothic" panose="020B0502020202020204" pitchFamily="34" charset="0"/>
              </a:rPr>
              <a:t> </a:t>
            </a:r>
            <a:r>
              <a:rPr lang="en-US" altLang="en-US" sz="3600" dirty="0" smtClean="0">
                <a:latin typeface="Century Gothic" panose="020B0502020202020204" pitchFamily="34" charset="0"/>
              </a:rPr>
              <a:t>Executive Board Consultative Meeting</a:t>
            </a:r>
          </a:p>
          <a:p>
            <a:r>
              <a:rPr lang="en-US" altLang="en-US" sz="3600" dirty="0">
                <a:latin typeface="Century Gothic" panose="020B0502020202020204" pitchFamily="34" charset="0"/>
              </a:rPr>
              <a:t> </a:t>
            </a:r>
            <a:r>
              <a:rPr lang="en-US" altLang="en-US" sz="3600" dirty="0" smtClean="0">
                <a:latin typeface="Century Gothic" panose="020B0502020202020204" pitchFamily="34" charset="0"/>
              </a:rPr>
              <a:t>Joint Sessions with StatCom-Africa</a:t>
            </a:r>
            <a:endParaRPr lang="en-US" altLang="en-US" sz="3600" dirty="0">
              <a:latin typeface="Century Gothic" panose="020B0502020202020204" pitchFamily="34" charset="0"/>
            </a:endParaRPr>
          </a:p>
          <a:p>
            <a:endParaRPr lang="en-US" sz="3600" dirty="0"/>
          </a:p>
          <a:p>
            <a:endParaRPr lang="en-GB" sz="3600" dirty="0"/>
          </a:p>
        </p:txBody>
      </p:sp>
      <p:sp>
        <p:nvSpPr>
          <p:cNvPr id="3" name="Title 2"/>
          <p:cNvSpPr>
            <a:spLocks noGrp="1"/>
          </p:cNvSpPr>
          <p:nvPr>
            <p:ph type="title"/>
          </p:nvPr>
        </p:nvSpPr>
        <p:spPr/>
        <p:txBody>
          <a:bodyPr/>
          <a:lstStyle/>
          <a:p>
            <a:r>
              <a:rPr lang="en-US" dirty="0" smtClean="0"/>
              <a:t>Organization </a:t>
            </a:r>
            <a:r>
              <a:rPr lang="en-US" dirty="0" smtClean="0"/>
              <a:t>of Work : Pre-Events</a:t>
            </a:r>
            <a:endParaRPr lang="en-GB" dirty="0"/>
          </a:p>
        </p:txBody>
      </p:sp>
    </p:spTree>
    <p:extLst>
      <p:ext uri="{BB962C8B-B14F-4D97-AF65-F5344CB8AC3E}">
        <p14:creationId xmlns:p14="http://schemas.microsoft.com/office/powerpoint/2010/main" val="104717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8941" y="1345865"/>
            <a:ext cx="11204618" cy="4716842"/>
          </a:xfrm>
        </p:spPr>
        <p:txBody>
          <a:bodyPr>
            <a:noAutofit/>
          </a:bodyPr>
          <a:lstStyle/>
          <a:p>
            <a:r>
              <a:rPr lang="en-US" sz="2000" dirty="0" smtClean="0"/>
              <a:t>Opening : Welcome </a:t>
            </a:r>
            <a:r>
              <a:rPr lang="en-US" sz="2000" dirty="0" smtClean="0"/>
              <a:t>remarks &amp; Good Will Message</a:t>
            </a:r>
            <a:endParaRPr lang="en-US" sz="2000" dirty="0"/>
          </a:p>
          <a:p>
            <a:pPr lvl="1"/>
            <a:r>
              <a:rPr lang="en-US" sz="2000" dirty="0" smtClean="0"/>
              <a:t>UN-GGIM: Africa Chair</a:t>
            </a:r>
          </a:p>
          <a:p>
            <a:pPr lvl="1"/>
            <a:r>
              <a:rPr lang="en-US" sz="2000" dirty="0" smtClean="0"/>
              <a:t>Director</a:t>
            </a:r>
            <a:r>
              <a:rPr lang="en-US" sz="2000" dirty="0"/>
              <a:t>, </a:t>
            </a:r>
            <a:r>
              <a:rPr lang="en-US" sz="2000" dirty="0" smtClean="0"/>
              <a:t>ACS/ECA</a:t>
            </a:r>
          </a:p>
          <a:p>
            <a:pPr lvl="1"/>
            <a:r>
              <a:rPr lang="en-US" sz="2000" dirty="0" smtClean="0"/>
              <a:t>African Union Commission</a:t>
            </a:r>
          </a:p>
          <a:p>
            <a:pPr lvl="1"/>
            <a:r>
              <a:rPr lang="en-US" sz="2000" dirty="0" smtClean="0"/>
              <a:t>UN-GGIM Secretariat</a:t>
            </a:r>
            <a:endParaRPr lang="en-US" sz="2000" dirty="0"/>
          </a:p>
          <a:p>
            <a:r>
              <a:rPr lang="en-US" sz="2000" dirty="0" smtClean="0"/>
              <a:t>Adoption </a:t>
            </a:r>
            <a:r>
              <a:rPr lang="en-US" sz="2000" dirty="0"/>
              <a:t>of agenda and organization of work </a:t>
            </a:r>
          </a:p>
          <a:p>
            <a:r>
              <a:rPr lang="en-US" sz="2000" dirty="0" smtClean="0"/>
              <a:t>Setting </a:t>
            </a:r>
            <a:r>
              <a:rPr lang="en-US" sz="2000" dirty="0"/>
              <a:t>the </a:t>
            </a:r>
            <a:r>
              <a:rPr lang="en-US" sz="2000" dirty="0" smtClean="0"/>
              <a:t>Scene </a:t>
            </a:r>
            <a:r>
              <a:rPr lang="en-US" sz="2000" dirty="0"/>
              <a:t>	Report of UN-GGIM: Africa </a:t>
            </a:r>
            <a:r>
              <a:rPr lang="en-US" sz="2000" dirty="0" smtClean="0"/>
              <a:t></a:t>
            </a:r>
            <a:r>
              <a:rPr lang="en-US" sz="2000" dirty="0"/>
              <a:t>	Meeting Objectives and Expected Outcomes 	</a:t>
            </a:r>
            <a:r>
              <a:rPr lang="en-US" sz="2000" dirty="0" smtClean="0"/>
              <a:t>Statutory and Governance Issues</a:t>
            </a:r>
            <a:endParaRPr lang="en-US" sz="2000" dirty="0"/>
          </a:p>
          <a:p>
            <a:r>
              <a:rPr lang="en-US" sz="2000" dirty="0"/>
              <a:t>Technicalities: Geospatial Information Management in Africa</a:t>
            </a:r>
            <a:endParaRPr lang="en-US" sz="2000" dirty="0" smtClean="0"/>
          </a:p>
          <a:p>
            <a:pPr lvl="1"/>
            <a:r>
              <a:rPr lang="en-US" sz="1600" dirty="0" smtClean="0"/>
              <a:t>IGIF</a:t>
            </a:r>
          </a:p>
          <a:p>
            <a:pPr lvl="1"/>
            <a:r>
              <a:rPr lang="en-US" sz="1600" dirty="0" smtClean="0"/>
              <a:t>Geospatial Policies</a:t>
            </a:r>
          </a:p>
          <a:p>
            <a:pPr lvl="1"/>
            <a:r>
              <a:rPr lang="en-US" sz="1600" dirty="0" smtClean="0"/>
              <a:t>National Experiences</a:t>
            </a:r>
          </a:p>
          <a:p>
            <a:pPr lvl="1"/>
            <a:r>
              <a:rPr lang="en-US" sz="1600" dirty="0" smtClean="0"/>
              <a:t>UN-GGIM</a:t>
            </a:r>
            <a:r>
              <a:rPr lang="en-US" sz="1600" dirty="0"/>
              <a:t>: Africa Key Pillars </a:t>
            </a:r>
            <a:r>
              <a:rPr lang="en-US" sz="1600" dirty="0" smtClean="0"/>
              <a:t>: SDI, SALB, AFREF, etc.</a:t>
            </a:r>
            <a:endParaRPr lang="en-US" sz="1600" dirty="0"/>
          </a:p>
          <a:p>
            <a:r>
              <a:rPr lang="en-US" sz="2000" dirty="0" smtClean="0"/>
              <a:t>Discussions</a:t>
            </a:r>
            <a:endParaRPr lang="en-US" sz="2000" dirty="0"/>
          </a:p>
          <a:p>
            <a:endParaRPr lang="en-US" sz="2000" dirty="0"/>
          </a:p>
        </p:txBody>
      </p:sp>
      <p:sp>
        <p:nvSpPr>
          <p:cNvPr id="3" name="Title 2"/>
          <p:cNvSpPr>
            <a:spLocks noGrp="1"/>
          </p:cNvSpPr>
          <p:nvPr>
            <p:ph type="title"/>
          </p:nvPr>
        </p:nvSpPr>
        <p:spPr/>
        <p:txBody>
          <a:bodyPr/>
          <a:lstStyle/>
          <a:p>
            <a:r>
              <a:rPr lang="en-US" dirty="0" smtClean="0"/>
              <a:t>Organization </a:t>
            </a:r>
            <a:r>
              <a:rPr lang="en-US" dirty="0" smtClean="0"/>
              <a:t>of Work : Day 1</a:t>
            </a:r>
            <a:endParaRPr lang="en-GB" dirty="0"/>
          </a:p>
        </p:txBody>
      </p:sp>
    </p:spTree>
    <p:extLst>
      <p:ext uri="{BB962C8B-B14F-4D97-AF65-F5344CB8AC3E}">
        <p14:creationId xmlns:p14="http://schemas.microsoft.com/office/powerpoint/2010/main" val="311077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549" y="1493948"/>
            <a:ext cx="11475075" cy="4700789"/>
          </a:xfrm>
        </p:spPr>
        <p:txBody>
          <a:bodyPr>
            <a:normAutofit/>
          </a:bodyPr>
          <a:lstStyle/>
          <a:p>
            <a:r>
              <a:rPr lang="en-US" sz="3200" dirty="0" smtClean="0"/>
              <a:t>Joint Plenary with </a:t>
            </a:r>
            <a:r>
              <a:rPr lang="en-US" sz="3200" dirty="0" smtClean="0"/>
              <a:t>StatCom : Integration of Statistical and Geospatial Information</a:t>
            </a:r>
            <a:endParaRPr lang="en-US" sz="3200" dirty="0" smtClean="0"/>
          </a:p>
          <a:p>
            <a:r>
              <a:rPr lang="en-US" sz="3200" dirty="0" smtClean="0"/>
              <a:t>Working Groups Discussion </a:t>
            </a:r>
            <a:r>
              <a:rPr lang="en-US" sz="3200" dirty="0" smtClean="0"/>
              <a:t>Outcomes : Outlook and Perspective</a:t>
            </a:r>
            <a:endParaRPr lang="en-US" sz="3200" dirty="0" smtClean="0"/>
          </a:p>
          <a:p>
            <a:r>
              <a:rPr lang="en-US" sz="3200" dirty="0" smtClean="0"/>
              <a:t>Lessons learnt from best practices</a:t>
            </a:r>
            <a:r>
              <a:rPr lang="de-DE" sz="3200" dirty="0" smtClean="0"/>
              <a:t> </a:t>
            </a:r>
          </a:p>
          <a:p>
            <a:r>
              <a:rPr lang="en-GB" sz="3200" dirty="0" smtClean="0"/>
              <a:t>Recommendations</a:t>
            </a:r>
            <a:endParaRPr lang="en-GB" sz="3200" dirty="0"/>
          </a:p>
          <a:p>
            <a:r>
              <a:rPr lang="en-US" sz="3200" dirty="0" smtClean="0"/>
              <a:t>Wrap-up and Reporting</a:t>
            </a:r>
            <a:endParaRPr lang="en-US" sz="3200" dirty="0"/>
          </a:p>
          <a:p>
            <a:r>
              <a:rPr lang="en-US" sz="3200" dirty="0" smtClean="0"/>
              <a:t>Joint Closing Session with StatCom</a:t>
            </a:r>
            <a:endParaRPr lang="en-GB" sz="3200" dirty="0"/>
          </a:p>
        </p:txBody>
      </p:sp>
      <p:sp>
        <p:nvSpPr>
          <p:cNvPr id="3" name="Title 2"/>
          <p:cNvSpPr>
            <a:spLocks noGrp="1"/>
          </p:cNvSpPr>
          <p:nvPr>
            <p:ph type="title"/>
          </p:nvPr>
        </p:nvSpPr>
        <p:spPr/>
        <p:txBody>
          <a:bodyPr/>
          <a:lstStyle/>
          <a:p>
            <a:r>
              <a:rPr lang="en-US" dirty="0" err="1" smtClean="0"/>
              <a:t>Organisation</a:t>
            </a:r>
            <a:r>
              <a:rPr lang="en-US" dirty="0" smtClean="0"/>
              <a:t> of Work : Day 2</a:t>
            </a:r>
            <a:endParaRPr lang="en-GB" dirty="0"/>
          </a:p>
        </p:txBody>
      </p:sp>
    </p:spTree>
    <p:extLst>
      <p:ext uri="{BB962C8B-B14F-4D97-AF65-F5344CB8AC3E}">
        <p14:creationId xmlns:p14="http://schemas.microsoft.com/office/powerpoint/2010/main" val="2757478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 You….</a:t>
            </a:r>
            <a:endParaRPr lang="en-GB" dirty="0"/>
          </a:p>
        </p:txBody>
      </p:sp>
      <p:pic>
        <p:nvPicPr>
          <p:cNvPr id="4" name="Picture 104" descr="AGU"/>
          <p:cNvPicPr>
            <a:picLocks noChangeAspect="1" noChangeArrowheads="1"/>
          </p:cNvPicPr>
          <p:nvPr/>
        </p:nvPicPr>
        <p:blipFill>
          <a:blip r:embed="rId3">
            <a:extLst>
              <a:ext uri="{28A0092B-C50C-407E-A947-70E740481C1C}">
                <a14:useLocalDpi xmlns:a14="http://schemas.microsoft.com/office/drawing/2010/main" val="0"/>
              </a:ext>
            </a:extLst>
          </a:blip>
          <a:srcRect l="6656" t="8150" r="11179" b="57233"/>
          <a:stretch>
            <a:fillRect/>
          </a:stretch>
        </p:blipFill>
        <p:spPr bwMode="auto">
          <a:xfrm>
            <a:off x="725213" y="1421025"/>
            <a:ext cx="7827580" cy="4760834"/>
          </a:xfrm>
          <a:prstGeom prst="rect">
            <a:avLst/>
          </a:prstGeom>
          <a:noFill/>
          <a:ln>
            <a:noFill/>
          </a:ln>
          <a:effectLst>
            <a:outerShdw blurRad="292100" dist="139700" dir="2700000" algn="tl" rotWithShape="0">
              <a:srgbClr val="333333">
                <a:alpha val="65000"/>
              </a:srgbClr>
            </a:outerShdw>
          </a:effectLst>
          <a:extLst/>
        </p:spPr>
      </p:pic>
      <p:pic>
        <p:nvPicPr>
          <p:cNvPr id="5" name="Picture 105" descr="GGIM-logo-title-on-side copy"/>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r="28125"/>
          <a:stretch>
            <a:fillRect/>
          </a:stretch>
        </p:blipFill>
        <p:spPr bwMode="auto">
          <a:xfrm>
            <a:off x="9247030" y="0"/>
            <a:ext cx="2893454" cy="122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a:stretch>
            <a:fillRect/>
          </a:stretch>
        </p:blipFill>
        <p:spPr>
          <a:xfrm>
            <a:off x="8791459" y="1421025"/>
            <a:ext cx="3333814" cy="47608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7676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design slides (Level design)</Template>
  <TotalTime>0</TotalTime>
  <Words>561</Words>
  <Application>Microsoft Office PowerPoint</Application>
  <PresentationFormat>Widescreen</PresentationFormat>
  <Paragraphs>91</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Narrow</vt:lpstr>
      <vt:lpstr>Century Gothic</vt:lpstr>
      <vt:lpstr>Courier New</vt:lpstr>
      <vt:lpstr>Times New Roman</vt:lpstr>
      <vt:lpstr>Wingdings</vt:lpstr>
      <vt:lpstr>Wingdings 2</vt:lpstr>
      <vt:lpstr>Presentation level design</vt:lpstr>
      <vt:lpstr>UN-GGIM:Africa </vt:lpstr>
      <vt:lpstr>A Continued Vision… </vt:lpstr>
      <vt:lpstr>Meeting Objectives</vt:lpstr>
      <vt:lpstr>Topics to be considered</vt:lpstr>
      <vt:lpstr>Expected Outcomes</vt:lpstr>
      <vt:lpstr>Organization of Work : Pre-Events</vt:lpstr>
      <vt:lpstr>Organization of Work : Day 1</vt:lpstr>
      <vt:lpstr>Organisation of Work : Day 2</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2016-11-12T13:36:42Z</dcterms:created>
  <dcterms:modified xsi:type="dcterms:W3CDTF">2018-09-29T13:24:35Z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