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sldIdLst>
    <p:sldId id="325" r:id="rId2"/>
    <p:sldId id="363" r:id="rId3"/>
    <p:sldId id="414" r:id="rId4"/>
    <p:sldId id="400" r:id="rId5"/>
    <p:sldId id="413" r:id="rId6"/>
    <p:sldId id="410" r:id="rId7"/>
    <p:sldId id="416" r:id="rId8"/>
    <p:sldId id="412" r:id="rId9"/>
    <p:sldId id="415" r:id="rId10"/>
    <p:sldId id="396" r:id="rId11"/>
    <p:sldId id="407" r:id="rId12"/>
    <p:sldId id="408" r:id="rId13"/>
  </p:sldIdLst>
  <p:sldSz cx="9144000" cy="6858000" type="screen4x3"/>
  <p:notesSz cx="6797675" cy="9926638"/>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A7"/>
    <a:srgbClr val="000000"/>
    <a:srgbClr val="A20000"/>
    <a:srgbClr val="F3BBBB"/>
    <a:srgbClr val="E46E6E"/>
    <a:srgbClr val="B686C0"/>
    <a:srgbClr val="92539F"/>
    <a:srgbClr val="91E7CE"/>
    <a:srgbClr val="D3F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6540" autoAdjust="0"/>
  </p:normalViewPr>
  <p:slideViewPr>
    <p:cSldViewPr>
      <p:cViewPr varScale="1">
        <p:scale>
          <a:sx n="60" d="100"/>
          <a:sy n="60" d="100"/>
        </p:scale>
        <p:origin x="-1440" y="-6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8" d="100"/>
          <a:sy n="108" d="100"/>
        </p:scale>
        <p:origin x="-3682"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25CC28-2B25-4345-AD7B-AB0F3A697BE6}" type="datetimeFigureOut">
              <a:rPr lang="en-ZA" smtClean="0"/>
              <a:t>2018-10-01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05466A-20AA-486B-A4A1-34F28EF556FE}" type="slidenum">
              <a:rPr lang="en-ZA" smtClean="0"/>
              <a:t>‹#›</a:t>
            </a:fld>
            <a:endParaRPr lang="en-ZA" dirty="0"/>
          </a:p>
        </p:txBody>
      </p:sp>
    </p:spTree>
    <p:extLst>
      <p:ext uri="{BB962C8B-B14F-4D97-AF65-F5344CB8AC3E}">
        <p14:creationId xmlns:p14="http://schemas.microsoft.com/office/powerpoint/2010/main" val="778685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805466A-20AA-486B-A4A1-34F28EF556FE}" type="slidenum">
              <a:rPr lang="en-ZA" smtClean="0"/>
              <a:t>1</a:t>
            </a:fld>
            <a:endParaRPr lang="en-ZA" dirty="0"/>
          </a:p>
        </p:txBody>
      </p:sp>
    </p:spTree>
    <p:extLst>
      <p:ext uri="{BB962C8B-B14F-4D97-AF65-F5344CB8AC3E}">
        <p14:creationId xmlns:p14="http://schemas.microsoft.com/office/powerpoint/2010/main" val="55487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805466A-20AA-486B-A4A1-34F28EF556FE}" type="slidenum">
              <a:rPr lang="en-ZA" smtClean="0"/>
              <a:t>7</a:t>
            </a:fld>
            <a:endParaRPr lang="en-ZA" dirty="0"/>
          </a:p>
        </p:txBody>
      </p:sp>
    </p:spTree>
    <p:extLst>
      <p:ext uri="{BB962C8B-B14F-4D97-AF65-F5344CB8AC3E}">
        <p14:creationId xmlns:p14="http://schemas.microsoft.com/office/powerpoint/2010/main" val="216231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06DE35-1D23-4D62-AD89-73DED250322D}" type="datetimeFigureOut">
              <a:rPr lang="en-US" smtClean="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4BE5BB-597B-439D-8E55-4EC51133B973}" type="slidenum">
              <a:rPr lang="en-US" smtClean="0"/>
              <a:pPr/>
              <a:t>‹#›</a:t>
            </a:fld>
            <a:endParaRPr lang="en-US" dirty="0"/>
          </a:p>
        </p:txBody>
      </p:sp>
    </p:spTree>
    <p:extLst>
      <p:ext uri="{BB962C8B-B14F-4D97-AF65-F5344CB8AC3E}">
        <p14:creationId xmlns:p14="http://schemas.microsoft.com/office/powerpoint/2010/main" val="184288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78581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971570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rgbClr val="0056A7"/>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9552" y="549399"/>
            <a:ext cx="8064896" cy="2951609"/>
          </a:xfrm>
          <a:prstGeom prst="rect">
            <a:avLst/>
          </a:prstGeom>
        </p:spPr>
        <p:txBody>
          <a:bodyPr>
            <a:normAutofit/>
          </a:bodyPr>
          <a:lstStyle>
            <a:lvl1pPr marL="0" indent="0">
              <a:buNone/>
              <a:defRPr sz="6000" b="1">
                <a:solidFill>
                  <a:schemeClr val="bg1"/>
                </a:solidFill>
              </a:defRPr>
            </a:lvl1pPr>
          </a:lstStyle>
          <a:p>
            <a:pPr lvl="0"/>
            <a:r>
              <a:rPr lang="en-ZA" sz="6000" dirty="0"/>
              <a:t>PRESENTATION TITLE INSERTED HERE</a:t>
            </a:r>
            <a:endParaRPr lang="en-ZA" dirty="0"/>
          </a:p>
        </p:txBody>
      </p:sp>
      <p:sp>
        <p:nvSpPr>
          <p:cNvPr id="13" name="Text Placeholder 12"/>
          <p:cNvSpPr>
            <a:spLocks noGrp="1"/>
          </p:cNvSpPr>
          <p:nvPr>
            <p:ph type="body" sz="quarter" idx="11" hasCustomPrompt="1"/>
          </p:nvPr>
        </p:nvSpPr>
        <p:spPr>
          <a:xfrm>
            <a:off x="539551" y="3645024"/>
            <a:ext cx="8064897" cy="864096"/>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SUBHEADING INSERTED HERE LOREM IPSUM DOLOR SIT AMET, CONSETETUR SADIPSCING ELITR, SED DIAM NONUMY EIRMOD</a:t>
            </a:r>
            <a:endParaRPr lang="en-ZA" dirty="0"/>
          </a:p>
        </p:txBody>
      </p:sp>
      <p:sp>
        <p:nvSpPr>
          <p:cNvPr id="15" name="Text Placeholder 14"/>
          <p:cNvSpPr>
            <a:spLocks noGrp="1"/>
          </p:cNvSpPr>
          <p:nvPr>
            <p:ph type="body" sz="quarter" idx="12" hasCustomPrompt="1"/>
          </p:nvPr>
        </p:nvSpPr>
        <p:spPr>
          <a:xfrm>
            <a:off x="539552" y="4581128"/>
            <a:ext cx="8064896" cy="576064"/>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Presenter </a:t>
            </a:r>
            <a:r>
              <a:rPr lang="en-US" dirty="0"/>
              <a:t>Name and Surname</a:t>
            </a:r>
            <a:endParaRPr lang="en-ZA" dirty="0"/>
          </a:p>
        </p:txBody>
      </p:sp>
    </p:spTree>
    <p:extLst>
      <p:ext uri="{BB962C8B-B14F-4D97-AF65-F5344CB8AC3E}">
        <p14:creationId xmlns:p14="http://schemas.microsoft.com/office/powerpoint/2010/main" val="706081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rgbClr val="0056A7"/>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9552" y="548681"/>
            <a:ext cx="8064896" cy="2016223"/>
          </a:xfrm>
          <a:prstGeom prst="rect">
            <a:avLst/>
          </a:prstGeom>
        </p:spPr>
        <p:txBody>
          <a:bodyPr>
            <a:normAutofit/>
          </a:bodyPr>
          <a:lstStyle>
            <a:lvl1pPr marL="0" indent="0">
              <a:buNone/>
              <a:defRPr sz="6000" b="1">
                <a:solidFill>
                  <a:schemeClr val="bg1"/>
                </a:solidFill>
              </a:defRPr>
            </a:lvl1pPr>
          </a:lstStyle>
          <a:p>
            <a:pPr lvl="0"/>
            <a:r>
              <a:rPr lang="en-ZA" sz="6000" dirty="0"/>
              <a:t>Presentation title inserted here</a:t>
            </a:r>
            <a:endParaRPr lang="en-ZA" dirty="0"/>
          </a:p>
        </p:txBody>
      </p:sp>
      <p:sp>
        <p:nvSpPr>
          <p:cNvPr id="13" name="Text Placeholder 12"/>
          <p:cNvSpPr>
            <a:spLocks noGrp="1"/>
          </p:cNvSpPr>
          <p:nvPr>
            <p:ph type="body" sz="quarter" idx="11" hasCustomPrompt="1"/>
          </p:nvPr>
        </p:nvSpPr>
        <p:spPr>
          <a:xfrm>
            <a:off x="539551" y="2636912"/>
            <a:ext cx="8064897" cy="864096"/>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Subheading inserted here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endParaRPr lang="en-ZA" dirty="0"/>
          </a:p>
        </p:txBody>
      </p:sp>
      <p:sp>
        <p:nvSpPr>
          <p:cNvPr id="15" name="Text Placeholder 14"/>
          <p:cNvSpPr>
            <a:spLocks noGrp="1"/>
          </p:cNvSpPr>
          <p:nvPr>
            <p:ph type="body" sz="quarter" idx="12" hasCustomPrompt="1"/>
          </p:nvPr>
        </p:nvSpPr>
        <p:spPr>
          <a:xfrm>
            <a:off x="539552" y="3429000"/>
            <a:ext cx="8064896" cy="576064"/>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Presenter Name and Surname</a:t>
            </a:r>
            <a:endParaRPr lang="en-ZA" dirty="0"/>
          </a:p>
        </p:txBody>
      </p:sp>
    </p:spTree>
    <p:extLst>
      <p:ext uri="{BB962C8B-B14F-4D97-AF65-F5344CB8AC3E}">
        <p14:creationId xmlns:p14="http://schemas.microsoft.com/office/powerpoint/2010/main" val="2874014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3">
    <p:bg>
      <p:bgPr>
        <a:solidFill>
          <a:srgbClr val="0056A7"/>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1" hasCustomPrompt="1"/>
          </p:nvPr>
        </p:nvSpPr>
        <p:spPr>
          <a:xfrm>
            <a:off x="539551" y="1268760"/>
            <a:ext cx="8064897" cy="72008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Subheading inserted here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endParaRPr lang="en-ZA" dirty="0"/>
          </a:p>
        </p:txBody>
      </p:sp>
      <p:sp>
        <p:nvSpPr>
          <p:cNvPr id="15" name="Text Placeholder 14"/>
          <p:cNvSpPr>
            <a:spLocks noGrp="1"/>
          </p:cNvSpPr>
          <p:nvPr>
            <p:ph type="body" sz="quarter" idx="12" hasCustomPrompt="1"/>
          </p:nvPr>
        </p:nvSpPr>
        <p:spPr>
          <a:xfrm>
            <a:off x="539552" y="2060848"/>
            <a:ext cx="8064896" cy="576064"/>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Presenter Name and Surname</a:t>
            </a:r>
            <a:endParaRPr lang="en-ZA" dirty="0"/>
          </a:p>
        </p:txBody>
      </p:sp>
      <p:sp>
        <p:nvSpPr>
          <p:cNvPr id="6" name="Text Placeholder 12"/>
          <p:cNvSpPr>
            <a:spLocks noGrp="1"/>
          </p:cNvSpPr>
          <p:nvPr>
            <p:ph type="body" sz="quarter" idx="13" hasCustomPrompt="1"/>
          </p:nvPr>
        </p:nvSpPr>
        <p:spPr>
          <a:xfrm>
            <a:off x="539552" y="548680"/>
            <a:ext cx="8064896" cy="648072"/>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200" b="1">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Presentation title inserted here</a:t>
            </a:r>
            <a:endParaRPr lang="en-ZA" dirty="0"/>
          </a:p>
        </p:txBody>
      </p:sp>
    </p:spTree>
    <p:extLst>
      <p:ext uri="{BB962C8B-B14F-4D97-AF65-F5344CB8AC3E}">
        <p14:creationId xmlns:p14="http://schemas.microsoft.com/office/powerpoint/2010/main" val="1327678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ing">
    <p:bg>
      <p:bgPr>
        <a:solidFill>
          <a:srgbClr val="0056A7"/>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1" hasCustomPrompt="1"/>
          </p:nvPr>
        </p:nvSpPr>
        <p:spPr>
          <a:xfrm>
            <a:off x="539551" y="2780928"/>
            <a:ext cx="8064897" cy="72008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baseline="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Description of this section</a:t>
            </a:r>
            <a:endParaRPr lang="en-ZA" dirty="0"/>
          </a:p>
        </p:txBody>
      </p:sp>
      <p:sp>
        <p:nvSpPr>
          <p:cNvPr id="3" name="Text Placeholder 2"/>
          <p:cNvSpPr>
            <a:spLocks noGrp="1"/>
          </p:cNvSpPr>
          <p:nvPr>
            <p:ph type="body" sz="quarter" idx="14" hasCustomPrompt="1"/>
          </p:nvPr>
        </p:nvSpPr>
        <p:spPr>
          <a:xfrm>
            <a:off x="539552" y="2204864"/>
            <a:ext cx="8064896" cy="504825"/>
          </a:xfrm>
          <a:prstGeom prst="rect">
            <a:avLst/>
          </a:prstGeom>
        </p:spPr>
        <p:txBody>
          <a:bodyPr>
            <a:noAutofit/>
          </a:bodyPr>
          <a:lstStyle>
            <a:lvl1pPr marL="0" indent="0" algn="l">
              <a:buNone/>
              <a:defRPr sz="2400" b="1" baseline="0">
                <a:solidFill>
                  <a:schemeClr val="bg1"/>
                </a:solidFill>
              </a:defRPr>
            </a:lvl1pPr>
            <a:lvl2pPr>
              <a:defRPr sz="2400">
                <a:solidFill>
                  <a:schemeClr val="bg1"/>
                </a:solidFill>
              </a:defRPr>
            </a:lvl2pPr>
            <a:lvl3pPr>
              <a:defRPr sz="2400">
                <a:solidFill>
                  <a:schemeClr val="bg1"/>
                </a:solidFill>
              </a:defRPr>
            </a:lvl3pPr>
            <a:lvl4pPr>
              <a:defRPr sz="2400">
                <a:solidFill>
                  <a:schemeClr val="bg1"/>
                </a:solidFill>
              </a:defRPr>
            </a:lvl4pPr>
            <a:lvl5pPr>
              <a:defRPr sz="2400">
                <a:solidFill>
                  <a:schemeClr val="bg1"/>
                </a:solidFill>
              </a:defRPr>
            </a:lvl5pPr>
          </a:lstStyle>
          <a:p>
            <a:pPr lvl="0"/>
            <a:r>
              <a:rPr lang="en-ZA" dirty="0"/>
              <a:t>SECTION HEADING</a:t>
            </a:r>
          </a:p>
        </p:txBody>
      </p:sp>
    </p:spTree>
    <p:extLst>
      <p:ext uri="{BB962C8B-B14F-4D97-AF65-F5344CB8AC3E}">
        <p14:creationId xmlns:p14="http://schemas.microsoft.com/office/powerpoint/2010/main" val="728556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slide (long) 1">
    <p:bg>
      <p:bgPr>
        <a:solidFill>
          <a:srgbClr val="0056A7"/>
        </a:solidFill>
        <a:effectLst/>
      </p:bgPr>
    </p:bg>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548680"/>
            <a:ext cx="8064896" cy="4824536"/>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baseline="0">
                <a:solidFill>
                  <a:schemeClr val="bg1"/>
                </a:solidFill>
              </a:defRPr>
            </a:lvl1pPr>
            <a:lvl2pPr>
              <a:defRPr>
                <a:solidFill>
                  <a:schemeClr val="bg1"/>
                </a:solidFill>
              </a:defRPr>
            </a:lvl2pPr>
            <a:lvl3pPr>
              <a:defRPr>
                <a:solidFill>
                  <a:schemeClr val="bg1"/>
                </a:solidFill>
              </a:defRPr>
            </a:lvl3pPr>
            <a:lvl4pPr>
              <a:buNone/>
              <a:defRPr>
                <a:solidFill>
                  <a:schemeClr val="bg1"/>
                </a:solidFill>
              </a:defRPr>
            </a:lvl4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LONG QUOTE SLIDE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t>
            </a:r>
            <a:r>
              <a:rPr lang="en-US" dirty="0" err="1"/>
              <a:t>amet</a:t>
            </a:r>
            <a:r>
              <a:rPr lang="en-US" dirty="0"/>
              <a:t>.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Source: Lorem Ipsum Dolor Sit</a:t>
            </a:r>
            <a:endParaRPr lang="en-ZA" dirty="0"/>
          </a:p>
        </p:txBody>
      </p:sp>
    </p:spTree>
    <p:extLst>
      <p:ext uri="{BB962C8B-B14F-4D97-AF65-F5344CB8AC3E}">
        <p14:creationId xmlns:p14="http://schemas.microsoft.com/office/powerpoint/2010/main" val="885092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slide (long) 2">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548680"/>
            <a:ext cx="8064896" cy="4824536"/>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LONG QUOTE SLIDE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t>
            </a:r>
            <a:r>
              <a:rPr lang="en-US" dirty="0" err="1"/>
              <a:t>amet</a:t>
            </a:r>
            <a:r>
              <a:rPr lang="en-US" dirty="0"/>
              <a:t>.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Source: Lorem Ipsum Dolor Sit</a:t>
            </a:r>
            <a:endParaRPr lang="en-ZA" dirty="0"/>
          </a:p>
        </p:txBody>
      </p:sp>
    </p:spTree>
    <p:extLst>
      <p:ext uri="{BB962C8B-B14F-4D97-AF65-F5344CB8AC3E}">
        <p14:creationId xmlns:p14="http://schemas.microsoft.com/office/powerpoint/2010/main" val="1006950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short) 1">
    <p:bg>
      <p:bgPr>
        <a:solidFill>
          <a:srgbClr val="0056A7"/>
        </a:solidFill>
        <a:effectLst/>
      </p:bgPr>
    </p:bg>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1916832"/>
            <a:ext cx="8064896" cy="1728192"/>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SHORT QUOTE SLIDE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chemeClr val="bg1"/>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Source: Lorem Ipsum Dolor Sit</a:t>
            </a:r>
            <a:endParaRPr lang="en-ZA" dirty="0"/>
          </a:p>
        </p:txBody>
      </p:sp>
    </p:spTree>
    <p:extLst>
      <p:ext uri="{BB962C8B-B14F-4D97-AF65-F5344CB8AC3E}">
        <p14:creationId xmlns:p14="http://schemas.microsoft.com/office/powerpoint/2010/main" val="366153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slide (short) 2">
    <p:spTree>
      <p:nvGrpSpPr>
        <p:cNvPr id="1" name=""/>
        <p:cNvGrpSpPr/>
        <p:nvPr/>
      </p:nvGrpSpPr>
      <p:grpSpPr>
        <a:xfrm>
          <a:off x="0" y="0"/>
          <a:ext cx="0" cy="0"/>
          <a:chOff x="0" y="0"/>
          <a:chExt cx="0" cy="0"/>
        </a:xfrm>
      </p:grpSpPr>
      <p:sp>
        <p:nvSpPr>
          <p:cNvPr id="6" name="Text Placeholder 12"/>
          <p:cNvSpPr>
            <a:spLocks noGrp="1"/>
          </p:cNvSpPr>
          <p:nvPr>
            <p:ph type="body" sz="quarter" idx="13" hasCustomPrompt="1"/>
          </p:nvPr>
        </p:nvSpPr>
        <p:spPr>
          <a:xfrm>
            <a:off x="539552" y="1916832"/>
            <a:ext cx="8064896" cy="1728192"/>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500" b="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SHORT QUOTE SLIDE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r>
          </a:p>
        </p:txBody>
      </p:sp>
      <p:sp>
        <p:nvSpPr>
          <p:cNvPr id="3" name="Text Placeholder 2"/>
          <p:cNvSpPr>
            <a:spLocks noGrp="1"/>
          </p:cNvSpPr>
          <p:nvPr>
            <p:ph type="body" sz="quarter" idx="14" hasCustomPrompt="1"/>
          </p:nvPr>
        </p:nvSpPr>
        <p:spPr>
          <a:xfrm>
            <a:off x="539750" y="5804495"/>
            <a:ext cx="8064698" cy="360809"/>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000">
                <a:solidFill>
                  <a:srgbClr val="000000"/>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Source: Lorem Ipsum Dolor Sit</a:t>
            </a:r>
            <a:endParaRPr lang="en-ZA" dirty="0"/>
          </a:p>
        </p:txBody>
      </p:sp>
    </p:spTree>
    <p:extLst>
      <p:ext uri="{BB962C8B-B14F-4D97-AF65-F5344CB8AC3E}">
        <p14:creationId xmlns:p14="http://schemas.microsoft.com/office/powerpoint/2010/main" val="68578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117122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 slide 1">
    <p:bg>
      <p:bgPr>
        <a:solidFill>
          <a:srgbClr val="0056A7"/>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2124820" y="1700832"/>
            <a:ext cx="4895452" cy="2520256"/>
          </a:xfrm>
          <a:prstGeom prst="rect">
            <a:avLst/>
          </a:prstGeom>
        </p:spPr>
        <p:txBody>
          <a:bodyPr/>
          <a:lstStyle>
            <a:lvl1pPr marL="0" indent="0" algn="ctr">
              <a:buNone/>
              <a:defRPr>
                <a:solidFill>
                  <a:schemeClr val="bg1"/>
                </a:solidFill>
              </a:defRPr>
            </a:lvl1pPr>
          </a:lstStyle>
          <a:p>
            <a:r>
              <a:rPr lang="en-ZA" dirty="0"/>
              <a:t>Insert icon(s)</a:t>
            </a:r>
          </a:p>
        </p:txBody>
      </p:sp>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ctr">
              <a:buNone/>
              <a:defRPr sz="4000">
                <a:solidFill>
                  <a:schemeClr val="bg1"/>
                </a:solidFill>
              </a:defRPr>
            </a:lvl1pPr>
          </a:lstStyle>
          <a:p>
            <a:pPr lvl="0"/>
            <a:r>
              <a:rPr lang="en-ZA" dirty="0"/>
              <a:t>SHORT HEADING GOES HERE </a:t>
            </a:r>
          </a:p>
        </p:txBody>
      </p:sp>
      <p:sp>
        <p:nvSpPr>
          <p:cNvPr id="11" name="Text Placeholder 10"/>
          <p:cNvSpPr>
            <a:spLocks noGrp="1"/>
          </p:cNvSpPr>
          <p:nvPr>
            <p:ph type="body" sz="quarter" idx="12" hasCustomPrompt="1"/>
          </p:nvPr>
        </p:nvSpPr>
        <p:spPr>
          <a:xfrm>
            <a:off x="539553" y="4941168"/>
            <a:ext cx="8064894" cy="936625"/>
          </a:xfrm>
          <a:prstGeom prst="rect">
            <a:avLst/>
          </a:prstGeom>
        </p:spPr>
        <p:txBody>
          <a:bodyPr>
            <a:normAutofit/>
          </a:bodyPr>
          <a:lstStyle>
            <a:lvl1pPr marL="0" indent="0" algn="ctr">
              <a:buNone/>
              <a:defRPr sz="2200">
                <a:solidFill>
                  <a:schemeClr val="bg1"/>
                </a:solidFill>
              </a:defRPr>
            </a:lvl1pPr>
          </a:lstStyle>
          <a:p>
            <a:pPr lvl="0"/>
            <a:r>
              <a:rPr lang="en-ZA" dirty="0"/>
              <a:t>Short description with a xx% goes here</a:t>
            </a:r>
          </a:p>
        </p:txBody>
      </p:sp>
    </p:spTree>
    <p:extLst>
      <p:ext uri="{BB962C8B-B14F-4D97-AF65-F5344CB8AC3E}">
        <p14:creationId xmlns:p14="http://schemas.microsoft.com/office/powerpoint/2010/main" val="17812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con slide 2">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2124820" y="1700832"/>
            <a:ext cx="4895452" cy="2520256"/>
          </a:xfrm>
          <a:prstGeom prst="rect">
            <a:avLst/>
          </a:prstGeom>
        </p:spPr>
        <p:txBody>
          <a:bodyPr/>
          <a:lstStyle>
            <a:lvl1pPr marL="0" indent="0" algn="ctr">
              <a:buNone/>
              <a:defRPr>
                <a:solidFill>
                  <a:srgbClr val="000000"/>
                </a:solidFill>
              </a:defRPr>
            </a:lvl1pPr>
          </a:lstStyle>
          <a:p>
            <a:r>
              <a:rPr lang="en-ZA" dirty="0"/>
              <a:t>Insert icon(s)</a:t>
            </a:r>
          </a:p>
        </p:txBody>
      </p:sp>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ctr">
              <a:buNone/>
              <a:defRPr sz="4000">
                <a:solidFill>
                  <a:srgbClr val="000000"/>
                </a:solidFill>
              </a:defRPr>
            </a:lvl1pPr>
          </a:lstStyle>
          <a:p>
            <a:pPr lvl="0"/>
            <a:r>
              <a:rPr lang="en-ZA" dirty="0"/>
              <a:t>SHORT HEADING GOES HERE </a:t>
            </a:r>
          </a:p>
        </p:txBody>
      </p:sp>
      <p:sp>
        <p:nvSpPr>
          <p:cNvPr id="11" name="Text Placeholder 10"/>
          <p:cNvSpPr>
            <a:spLocks noGrp="1"/>
          </p:cNvSpPr>
          <p:nvPr>
            <p:ph type="body" sz="quarter" idx="12" hasCustomPrompt="1"/>
          </p:nvPr>
        </p:nvSpPr>
        <p:spPr>
          <a:xfrm>
            <a:off x="539551" y="4941168"/>
            <a:ext cx="8064898" cy="936625"/>
          </a:xfrm>
          <a:prstGeom prst="rect">
            <a:avLst/>
          </a:prstGeom>
        </p:spPr>
        <p:txBody>
          <a:bodyPr>
            <a:normAutofit/>
          </a:bodyPr>
          <a:lstStyle>
            <a:lvl1pPr marL="0" indent="0" algn="ctr">
              <a:buNone/>
              <a:defRPr sz="2200">
                <a:solidFill>
                  <a:srgbClr val="000000"/>
                </a:solidFill>
              </a:defRPr>
            </a:lvl1pPr>
          </a:lstStyle>
          <a:p>
            <a:pPr lvl="0"/>
            <a:r>
              <a:rPr lang="en-ZA" dirty="0"/>
              <a:t>Short description with a xx% goes here</a:t>
            </a:r>
          </a:p>
        </p:txBody>
      </p:sp>
    </p:spTree>
    <p:extLst>
      <p:ext uri="{BB962C8B-B14F-4D97-AF65-F5344CB8AC3E}">
        <p14:creationId xmlns:p14="http://schemas.microsoft.com/office/powerpoint/2010/main" val="3959577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 slide 3">
    <p:bg>
      <p:bgPr>
        <a:solidFill>
          <a:srgbClr val="0056A7"/>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1332732" y="764704"/>
            <a:ext cx="6479628" cy="2592288"/>
          </a:xfrm>
          <a:prstGeom prst="rect">
            <a:avLst/>
          </a:prstGeom>
        </p:spPr>
        <p:txBody>
          <a:bodyPr/>
          <a:lstStyle>
            <a:lvl1pPr marL="0" indent="0" algn="ctr">
              <a:buNone/>
              <a:defRPr>
                <a:solidFill>
                  <a:schemeClr val="bg1"/>
                </a:solidFill>
              </a:defRPr>
            </a:lvl1pPr>
          </a:lstStyle>
          <a:p>
            <a:r>
              <a:rPr lang="en-ZA" dirty="0"/>
              <a:t>Insert icon(s)</a:t>
            </a:r>
          </a:p>
        </p:txBody>
      </p:sp>
      <p:sp>
        <p:nvSpPr>
          <p:cNvPr id="11" name="Text Placeholder 10"/>
          <p:cNvSpPr>
            <a:spLocks noGrp="1"/>
          </p:cNvSpPr>
          <p:nvPr>
            <p:ph type="body" sz="quarter" idx="12" hasCustomPrompt="1"/>
          </p:nvPr>
        </p:nvSpPr>
        <p:spPr>
          <a:xfrm>
            <a:off x="539551" y="3861048"/>
            <a:ext cx="8064898" cy="2160240"/>
          </a:xfrm>
          <a:prstGeom prst="rect">
            <a:avLst/>
          </a:prstGeom>
        </p:spPr>
        <p:txBody>
          <a:bodyPr>
            <a:normAutofit/>
          </a:bodyPr>
          <a:lstStyle>
            <a:lvl1pPr marL="0" indent="0" algn="ctr">
              <a:buNone/>
              <a:defRPr sz="2200">
                <a:solidFill>
                  <a:schemeClr val="bg1"/>
                </a:solidFill>
              </a:defRPr>
            </a:lvl1pPr>
          </a:lstStyle>
          <a:p>
            <a:pPr lvl="0"/>
            <a:r>
              <a:rPr lang="en-ZA" dirty="0"/>
              <a:t>Short description with a xx% goes here. Lorem ipsum </a:t>
            </a:r>
            <a:r>
              <a:rPr lang="en-ZA" dirty="0" err="1"/>
              <a:t>dolor</a:t>
            </a:r>
            <a:r>
              <a:rPr lang="en-ZA" dirty="0"/>
              <a:t> sit </a:t>
            </a:r>
            <a:r>
              <a:rPr lang="en-ZA" dirty="0" err="1"/>
              <a:t>amet</a:t>
            </a:r>
            <a:r>
              <a:rPr lang="en-ZA" dirty="0"/>
              <a:t>, </a:t>
            </a:r>
            <a:r>
              <a:rPr lang="en-ZA" dirty="0" err="1"/>
              <a:t>consetetur</a:t>
            </a:r>
            <a:r>
              <a:rPr lang="en-ZA" dirty="0"/>
              <a:t> </a:t>
            </a:r>
            <a:r>
              <a:rPr lang="en-ZA" dirty="0" err="1"/>
              <a:t>sadipscing</a:t>
            </a:r>
            <a:r>
              <a:rPr lang="en-ZA" dirty="0"/>
              <a:t> </a:t>
            </a:r>
            <a:r>
              <a:rPr lang="en-ZA" dirty="0" err="1"/>
              <a:t>elitr</a:t>
            </a:r>
            <a:r>
              <a:rPr lang="en-ZA" dirty="0"/>
              <a:t>, </a:t>
            </a:r>
            <a:r>
              <a:rPr lang="en-ZA" dirty="0" err="1"/>
              <a:t>sed</a:t>
            </a:r>
            <a:r>
              <a:rPr lang="en-ZA" dirty="0"/>
              <a:t> </a:t>
            </a:r>
            <a:r>
              <a:rPr lang="en-ZA" dirty="0" err="1"/>
              <a:t>diam</a:t>
            </a:r>
            <a:r>
              <a:rPr lang="en-ZA" dirty="0"/>
              <a:t> </a:t>
            </a:r>
            <a:r>
              <a:rPr lang="en-ZA" dirty="0" err="1"/>
              <a:t>nonumy</a:t>
            </a:r>
            <a:r>
              <a:rPr lang="en-ZA" dirty="0"/>
              <a:t> </a:t>
            </a:r>
            <a:r>
              <a:rPr lang="en-ZA" dirty="0" err="1"/>
              <a:t>eirmod</a:t>
            </a:r>
            <a:r>
              <a:rPr lang="en-ZA" dirty="0"/>
              <a:t> </a:t>
            </a:r>
            <a:r>
              <a:rPr lang="en-ZA" dirty="0" err="1"/>
              <a:t>tempor</a:t>
            </a:r>
            <a:r>
              <a:rPr lang="en-ZA" dirty="0"/>
              <a:t> </a:t>
            </a:r>
            <a:r>
              <a:rPr lang="en-ZA" dirty="0" err="1"/>
              <a:t>invidunt</a:t>
            </a:r>
            <a:r>
              <a:rPr lang="en-ZA" dirty="0"/>
              <a:t> </a:t>
            </a:r>
            <a:r>
              <a:rPr lang="en-ZA" dirty="0" err="1"/>
              <a:t>ut</a:t>
            </a:r>
            <a:r>
              <a:rPr lang="en-ZA" dirty="0"/>
              <a:t> </a:t>
            </a:r>
            <a:r>
              <a:rPr lang="en-ZA" dirty="0" err="1"/>
              <a:t>labore</a:t>
            </a:r>
            <a:r>
              <a:rPr lang="en-ZA" dirty="0"/>
              <a:t> et </a:t>
            </a:r>
            <a:r>
              <a:rPr lang="en-ZA" dirty="0" err="1"/>
              <a:t>dolore</a:t>
            </a:r>
            <a:r>
              <a:rPr lang="en-ZA" dirty="0"/>
              <a:t> magna </a:t>
            </a:r>
            <a:r>
              <a:rPr lang="en-ZA" dirty="0" err="1"/>
              <a:t>aliquyam</a:t>
            </a:r>
            <a:r>
              <a:rPr lang="en-ZA" dirty="0"/>
              <a:t> </a:t>
            </a:r>
            <a:r>
              <a:rPr lang="en-ZA" dirty="0" err="1"/>
              <a:t>erat</a:t>
            </a:r>
            <a:r>
              <a:rPr lang="en-ZA" dirty="0"/>
              <a:t>, </a:t>
            </a:r>
            <a:r>
              <a:rPr lang="en-ZA" dirty="0" err="1"/>
              <a:t>sed</a:t>
            </a:r>
            <a:r>
              <a:rPr lang="en-ZA" dirty="0"/>
              <a:t> </a:t>
            </a:r>
            <a:r>
              <a:rPr lang="en-ZA" dirty="0" err="1"/>
              <a:t>diam</a:t>
            </a:r>
            <a:r>
              <a:rPr lang="en-ZA" dirty="0"/>
              <a:t> </a:t>
            </a:r>
            <a:r>
              <a:rPr lang="en-ZA" dirty="0" err="1"/>
              <a:t>voluptua</a:t>
            </a:r>
            <a:r>
              <a:rPr lang="en-ZA" dirty="0"/>
              <a:t>. At </a:t>
            </a:r>
            <a:r>
              <a:rPr lang="en-ZA" dirty="0" err="1"/>
              <a:t>vero</a:t>
            </a:r>
            <a:r>
              <a:rPr lang="en-ZA" dirty="0"/>
              <a:t> </a:t>
            </a:r>
            <a:r>
              <a:rPr lang="en-ZA" dirty="0" err="1"/>
              <a:t>eos</a:t>
            </a:r>
            <a:r>
              <a:rPr lang="en-ZA" dirty="0"/>
              <a:t> et </a:t>
            </a:r>
            <a:r>
              <a:rPr lang="en-ZA" dirty="0" err="1"/>
              <a:t>accusam</a:t>
            </a:r>
            <a:r>
              <a:rPr lang="en-ZA" dirty="0"/>
              <a:t> et </a:t>
            </a:r>
            <a:r>
              <a:rPr lang="en-ZA" dirty="0" err="1"/>
              <a:t>justo</a:t>
            </a:r>
            <a:r>
              <a:rPr lang="en-ZA" dirty="0"/>
              <a:t> duo </a:t>
            </a:r>
            <a:r>
              <a:rPr lang="en-ZA" dirty="0" err="1"/>
              <a:t>dolores</a:t>
            </a:r>
            <a:r>
              <a:rPr lang="en-ZA" dirty="0"/>
              <a:t> et </a:t>
            </a:r>
            <a:r>
              <a:rPr lang="en-ZA" dirty="0" err="1"/>
              <a:t>ea</a:t>
            </a:r>
            <a:r>
              <a:rPr lang="en-ZA" dirty="0"/>
              <a:t> </a:t>
            </a:r>
            <a:r>
              <a:rPr lang="en-ZA" dirty="0" err="1"/>
              <a:t>rebum</a:t>
            </a:r>
            <a:r>
              <a:rPr lang="en-ZA" dirty="0"/>
              <a:t>.</a:t>
            </a:r>
          </a:p>
        </p:txBody>
      </p:sp>
    </p:spTree>
    <p:extLst>
      <p:ext uri="{BB962C8B-B14F-4D97-AF65-F5344CB8AC3E}">
        <p14:creationId xmlns:p14="http://schemas.microsoft.com/office/powerpoint/2010/main" val="4200681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 slide 4">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1332732" y="764704"/>
            <a:ext cx="6479628" cy="2592288"/>
          </a:xfrm>
          <a:prstGeom prst="rect">
            <a:avLst/>
          </a:prstGeom>
        </p:spPr>
        <p:txBody>
          <a:bodyPr/>
          <a:lstStyle>
            <a:lvl1pPr marL="0" indent="0" algn="ctr">
              <a:buNone/>
              <a:defRPr>
                <a:solidFill>
                  <a:srgbClr val="000000"/>
                </a:solidFill>
              </a:defRPr>
            </a:lvl1pPr>
          </a:lstStyle>
          <a:p>
            <a:r>
              <a:rPr lang="en-ZA" dirty="0"/>
              <a:t>Insert icon(s)</a:t>
            </a:r>
          </a:p>
        </p:txBody>
      </p:sp>
      <p:sp>
        <p:nvSpPr>
          <p:cNvPr id="11" name="Text Placeholder 10"/>
          <p:cNvSpPr>
            <a:spLocks noGrp="1"/>
          </p:cNvSpPr>
          <p:nvPr>
            <p:ph type="body" sz="quarter" idx="12" hasCustomPrompt="1"/>
          </p:nvPr>
        </p:nvSpPr>
        <p:spPr>
          <a:xfrm>
            <a:off x="539551" y="3861048"/>
            <a:ext cx="8064898" cy="2160240"/>
          </a:xfrm>
          <a:prstGeom prst="rect">
            <a:avLst/>
          </a:prstGeom>
        </p:spPr>
        <p:txBody>
          <a:bodyPr>
            <a:normAutofit/>
          </a:bodyPr>
          <a:lstStyle>
            <a:lvl1pPr marL="0" indent="0" algn="ctr">
              <a:buNone/>
              <a:defRPr sz="2200">
                <a:solidFill>
                  <a:srgbClr val="000000"/>
                </a:solidFill>
              </a:defRPr>
            </a:lvl1pPr>
          </a:lstStyle>
          <a:p>
            <a:pPr lvl="0"/>
            <a:r>
              <a:rPr lang="en-ZA" dirty="0"/>
              <a:t>Short description with a xx% goes here. Lorem ipsum </a:t>
            </a:r>
            <a:r>
              <a:rPr lang="en-ZA" dirty="0" err="1"/>
              <a:t>dolor</a:t>
            </a:r>
            <a:r>
              <a:rPr lang="en-ZA" dirty="0"/>
              <a:t> sit </a:t>
            </a:r>
            <a:r>
              <a:rPr lang="en-ZA" dirty="0" err="1"/>
              <a:t>amet</a:t>
            </a:r>
            <a:r>
              <a:rPr lang="en-ZA" dirty="0"/>
              <a:t>, </a:t>
            </a:r>
            <a:r>
              <a:rPr lang="en-ZA" dirty="0" err="1"/>
              <a:t>consetetur</a:t>
            </a:r>
            <a:r>
              <a:rPr lang="en-ZA" dirty="0"/>
              <a:t> </a:t>
            </a:r>
            <a:r>
              <a:rPr lang="en-ZA" dirty="0" err="1"/>
              <a:t>sadipscing</a:t>
            </a:r>
            <a:r>
              <a:rPr lang="en-ZA" dirty="0"/>
              <a:t> </a:t>
            </a:r>
            <a:r>
              <a:rPr lang="en-ZA" dirty="0" err="1"/>
              <a:t>elitr</a:t>
            </a:r>
            <a:r>
              <a:rPr lang="en-ZA" dirty="0"/>
              <a:t>, </a:t>
            </a:r>
            <a:r>
              <a:rPr lang="en-ZA" dirty="0" err="1"/>
              <a:t>sed</a:t>
            </a:r>
            <a:r>
              <a:rPr lang="en-ZA" dirty="0"/>
              <a:t> </a:t>
            </a:r>
            <a:r>
              <a:rPr lang="en-ZA" dirty="0" err="1"/>
              <a:t>diam</a:t>
            </a:r>
            <a:r>
              <a:rPr lang="en-ZA" dirty="0"/>
              <a:t> </a:t>
            </a:r>
            <a:r>
              <a:rPr lang="en-ZA" dirty="0" err="1"/>
              <a:t>nonumy</a:t>
            </a:r>
            <a:r>
              <a:rPr lang="en-ZA" dirty="0"/>
              <a:t> </a:t>
            </a:r>
            <a:r>
              <a:rPr lang="en-ZA" dirty="0" err="1"/>
              <a:t>eirmod</a:t>
            </a:r>
            <a:r>
              <a:rPr lang="en-ZA" dirty="0"/>
              <a:t> </a:t>
            </a:r>
            <a:r>
              <a:rPr lang="en-ZA" dirty="0" err="1"/>
              <a:t>tempor</a:t>
            </a:r>
            <a:r>
              <a:rPr lang="en-ZA" dirty="0"/>
              <a:t> </a:t>
            </a:r>
            <a:r>
              <a:rPr lang="en-ZA" dirty="0" err="1"/>
              <a:t>invidunt</a:t>
            </a:r>
            <a:r>
              <a:rPr lang="en-ZA" dirty="0"/>
              <a:t> </a:t>
            </a:r>
            <a:r>
              <a:rPr lang="en-ZA" dirty="0" err="1"/>
              <a:t>ut</a:t>
            </a:r>
            <a:r>
              <a:rPr lang="en-ZA" dirty="0"/>
              <a:t> </a:t>
            </a:r>
            <a:r>
              <a:rPr lang="en-ZA" dirty="0" err="1"/>
              <a:t>labore</a:t>
            </a:r>
            <a:r>
              <a:rPr lang="en-ZA" dirty="0"/>
              <a:t> et </a:t>
            </a:r>
            <a:r>
              <a:rPr lang="en-ZA" dirty="0" err="1"/>
              <a:t>dolore</a:t>
            </a:r>
            <a:r>
              <a:rPr lang="en-ZA" dirty="0"/>
              <a:t> magna </a:t>
            </a:r>
            <a:r>
              <a:rPr lang="en-ZA" dirty="0" err="1"/>
              <a:t>aliquyam</a:t>
            </a:r>
            <a:r>
              <a:rPr lang="en-ZA" dirty="0"/>
              <a:t> </a:t>
            </a:r>
            <a:r>
              <a:rPr lang="en-ZA" dirty="0" err="1"/>
              <a:t>erat</a:t>
            </a:r>
            <a:r>
              <a:rPr lang="en-ZA" dirty="0"/>
              <a:t>, </a:t>
            </a:r>
            <a:r>
              <a:rPr lang="en-ZA" dirty="0" err="1"/>
              <a:t>sed</a:t>
            </a:r>
            <a:r>
              <a:rPr lang="en-ZA" dirty="0"/>
              <a:t> </a:t>
            </a:r>
            <a:r>
              <a:rPr lang="en-ZA" dirty="0" err="1"/>
              <a:t>diam</a:t>
            </a:r>
            <a:r>
              <a:rPr lang="en-ZA" dirty="0"/>
              <a:t> </a:t>
            </a:r>
            <a:r>
              <a:rPr lang="en-ZA" dirty="0" err="1"/>
              <a:t>voluptua</a:t>
            </a:r>
            <a:r>
              <a:rPr lang="en-ZA" dirty="0"/>
              <a:t>. At </a:t>
            </a:r>
            <a:r>
              <a:rPr lang="en-ZA" dirty="0" err="1"/>
              <a:t>vero</a:t>
            </a:r>
            <a:r>
              <a:rPr lang="en-ZA" dirty="0"/>
              <a:t> </a:t>
            </a:r>
            <a:r>
              <a:rPr lang="en-ZA" dirty="0" err="1"/>
              <a:t>eos</a:t>
            </a:r>
            <a:r>
              <a:rPr lang="en-ZA" dirty="0"/>
              <a:t> et </a:t>
            </a:r>
            <a:r>
              <a:rPr lang="en-ZA" dirty="0" err="1"/>
              <a:t>accusam</a:t>
            </a:r>
            <a:r>
              <a:rPr lang="en-ZA" dirty="0"/>
              <a:t> et </a:t>
            </a:r>
            <a:r>
              <a:rPr lang="en-ZA" dirty="0" err="1"/>
              <a:t>justo</a:t>
            </a:r>
            <a:r>
              <a:rPr lang="en-ZA" dirty="0"/>
              <a:t> duo </a:t>
            </a:r>
            <a:r>
              <a:rPr lang="en-ZA" dirty="0" err="1"/>
              <a:t>dolores</a:t>
            </a:r>
            <a:r>
              <a:rPr lang="en-ZA" dirty="0"/>
              <a:t> et </a:t>
            </a:r>
            <a:r>
              <a:rPr lang="en-ZA" dirty="0" err="1"/>
              <a:t>ea</a:t>
            </a:r>
            <a:r>
              <a:rPr lang="en-ZA" dirty="0"/>
              <a:t> </a:t>
            </a:r>
            <a:r>
              <a:rPr lang="en-ZA" dirty="0" err="1"/>
              <a:t>rebum</a:t>
            </a:r>
            <a:r>
              <a:rPr lang="en-ZA" dirty="0"/>
              <a:t>.</a:t>
            </a:r>
          </a:p>
        </p:txBody>
      </p:sp>
    </p:spTree>
    <p:extLst>
      <p:ext uri="{BB962C8B-B14F-4D97-AF65-F5344CB8AC3E}">
        <p14:creationId xmlns:p14="http://schemas.microsoft.com/office/powerpoint/2010/main" val="1869390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slide 1">
    <p:bg>
      <p:bgPr>
        <a:solidFill>
          <a:srgbClr val="0056A7"/>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9553" y="1124744"/>
            <a:ext cx="8064896" cy="4824536"/>
          </a:xfrm>
          <a:prstGeom prst="rect">
            <a:avLst/>
          </a:prstGeom>
        </p:spPr>
        <p:txBody>
          <a:bodyPr>
            <a:normAutofit/>
          </a:bodyPr>
          <a:lstStyle>
            <a:lvl1pPr marL="0" indent="0">
              <a:buFont typeface="Arial" panose="020B0604020202020204" pitchFamily="34" charset="0"/>
              <a:buNone/>
              <a:defRPr sz="2400">
                <a:solidFill>
                  <a:schemeClr val="bg1"/>
                </a:solidFill>
              </a:defRPr>
            </a:lvl1pPr>
            <a:lvl2pPr>
              <a:defRPr>
                <a:solidFill>
                  <a:schemeClr val="bg1"/>
                </a:solidFill>
              </a:defRPr>
            </a:lvl2pPr>
            <a:lvl3pPr>
              <a:defRPr>
                <a:solidFill>
                  <a:schemeClr val="bg1"/>
                </a:solidFill>
              </a:defRPr>
            </a:lvl3pPr>
            <a:lvl4pPr marL="1371600" indent="0">
              <a:buNone/>
              <a:defRPr>
                <a:solidFill>
                  <a:schemeClr val="bg1"/>
                </a:solidFill>
              </a:defRPr>
            </a:lvl4pPr>
          </a:lstStyle>
          <a:p>
            <a:pPr lvl="0"/>
            <a:endParaRPr lang="en-ZA" dirty="0"/>
          </a:p>
        </p:txBody>
      </p:sp>
      <p:sp>
        <p:nvSpPr>
          <p:cNvPr id="8" name="Text Placeholder 8"/>
          <p:cNvSpPr>
            <a:spLocks noGrp="1"/>
          </p:cNvSpPr>
          <p:nvPr>
            <p:ph type="body" sz="quarter" idx="11" hasCustomPrompt="1"/>
          </p:nvPr>
        </p:nvSpPr>
        <p:spPr>
          <a:xfrm>
            <a:off x="540074" y="332656"/>
            <a:ext cx="8064374" cy="647353"/>
          </a:xfrm>
          <a:prstGeom prst="rect">
            <a:avLst/>
          </a:prstGeom>
        </p:spPr>
        <p:txBody>
          <a:bodyPr>
            <a:noAutofit/>
          </a:bodyPr>
          <a:lstStyle>
            <a:lvl1pPr marL="0" indent="0" algn="l">
              <a:buNone/>
              <a:defRPr sz="2800">
                <a:solidFill>
                  <a:schemeClr val="bg1"/>
                </a:solidFill>
              </a:defRPr>
            </a:lvl1pPr>
          </a:lstStyle>
          <a:p>
            <a:pPr lvl="0"/>
            <a:r>
              <a:rPr lang="en-ZA" dirty="0"/>
              <a:t>SHORT HEADING GOES HERE </a:t>
            </a:r>
          </a:p>
        </p:txBody>
      </p:sp>
    </p:spTree>
    <p:extLst>
      <p:ext uri="{BB962C8B-B14F-4D97-AF65-F5344CB8AC3E}">
        <p14:creationId xmlns:p14="http://schemas.microsoft.com/office/powerpoint/2010/main" val="12853341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9553" y="1124744"/>
            <a:ext cx="8064896" cy="4824536"/>
          </a:xfrm>
          <a:prstGeom prst="rect">
            <a:avLst/>
          </a:prstGeom>
        </p:spPr>
        <p:txBody>
          <a:bodyPr>
            <a:normAutofit/>
          </a:bodyPr>
          <a:lstStyle>
            <a:lvl1pPr marL="0" indent="0">
              <a:buNone/>
              <a:defRPr sz="2400"/>
            </a:lvl1pPr>
          </a:lstStyle>
          <a:p>
            <a:pPr lvl="0"/>
            <a:endParaRPr lang="en-ZA" dirty="0"/>
          </a:p>
        </p:txBody>
      </p:sp>
      <p:sp>
        <p:nvSpPr>
          <p:cNvPr id="8" name="Text Placeholder 8"/>
          <p:cNvSpPr>
            <a:spLocks noGrp="1"/>
          </p:cNvSpPr>
          <p:nvPr>
            <p:ph type="body" sz="quarter" idx="11" hasCustomPrompt="1"/>
          </p:nvPr>
        </p:nvSpPr>
        <p:spPr>
          <a:xfrm>
            <a:off x="540074" y="332656"/>
            <a:ext cx="8064374" cy="647353"/>
          </a:xfrm>
          <a:prstGeom prst="rect">
            <a:avLst/>
          </a:prstGeom>
        </p:spPr>
        <p:txBody>
          <a:bodyPr>
            <a:noAutofit/>
          </a:bodyPr>
          <a:lstStyle>
            <a:lvl1pPr marL="0" indent="0" algn="l">
              <a:buNone/>
              <a:defRPr sz="2800">
                <a:solidFill>
                  <a:srgbClr val="000000"/>
                </a:solidFill>
              </a:defRPr>
            </a:lvl1pPr>
          </a:lstStyle>
          <a:p>
            <a:pPr lvl="0"/>
            <a:r>
              <a:rPr lang="en-ZA" dirty="0"/>
              <a:t>SHORT HEADING GOES HERE </a:t>
            </a:r>
          </a:p>
        </p:txBody>
      </p:sp>
    </p:spTree>
    <p:extLst>
      <p:ext uri="{BB962C8B-B14F-4D97-AF65-F5344CB8AC3E}">
        <p14:creationId xmlns:p14="http://schemas.microsoft.com/office/powerpoint/2010/main" val="2589761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9120316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raph slide 2">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1944685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h slide 3">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10858151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ph slide 4">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43332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13446341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ph slide 5">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1033777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aph slide 6">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15615352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aph slide 7">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540074" y="333375"/>
            <a:ext cx="8064374" cy="863600"/>
          </a:xfrm>
          <a:prstGeom prst="rect">
            <a:avLst/>
          </a:prstGeom>
        </p:spPr>
        <p:txBody>
          <a:bodyPr>
            <a:noAutofit/>
          </a:bodyPr>
          <a:lstStyle>
            <a:lvl1pPr marL="0" indent="0" algn="l">
              <a:buNone/>
              <a:defRPr sz="2800" b="0">
                <a:solidFill>
                  <a:srgbClr val="000000"/>
                </a:solidFill>
              </a:defRPr>
            </a:lvl1pPr>
          </a:lstStyle>
          <a:p>
            <a:pPr lvl="0"/>
            <a:r>
              <a:rPr lang="en-ZA" dirty="0"/>
              <a:t>GIVE A HEADING TO THIS GRAPH</a:t>
            </a:r>
          </a:p>
        </p:txBody>
      </p:sp>
    </p:spTree>
    <p:extLst>
      <p:ext uri="{BB962C8B-B14F-4D97-AF65-F5344CB8AC3E}">
        <p14:creationId xmlns:p14="http://schemas.microsoft.com/office/powerpoint/2010/main" val="34034167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rgbClr val="0056A7"/>
        </a:solidFill>
        <a:effectLst/>
      </p:bgPr>
    </p:bg>
    <p:spTree>
      <p:nvGrpSpPr>
        <p:cNvPr id="1" name=""/>
        <p:cNvGrpSpPr/>
        <p:nvPr/>
      </p:nvGrpSpPr>
      <p:grpSpPr>
        <a:xfrm>
          <a:off x="0" y="0"/>
          <a:ext cx="0" cy="0"/>
          <a:chOff x="0" y="0"/>
          <a:chExt cx="0" cy="0"/>
        </a:xfrm>
      </p:grpSpPr>
      <p:sp>
        <p:nvSpPr>
          <p:cNvPr id="2" name="Text Placeholder 8"/>
          <p:cNvSpPr>
            <a:spLocks noGrp="1"/>
          </p:cNvSpPr>
          <p:nvPr>
            <p:ph type="body" sz="quarter" idx="11" hasCustomPrompt="1"/>
          </p:nvPr>
        </p:nvSpPr>
        <p:spPr>
          <a:xfrm>
            <a:off x="1980234" y="2421384"/>
            <a:ext cx="5184054" cy="863600"/>
          </a:xfrm>
          <a:prstGeom prst="rect">
            <a:avLst/>
          </a:prstGeom>
        </p:spPr>
        <p:txBody>
          <a:bodyPr>
            <a:noAutofit/>
          </a:bodyPr>
          <a:lstStyle>
            <a:lvl1pPr marL="0" indent="0" algn="ctr">
              <a:buNone/>
              <a:defRPr sz="2800" b="0" baseline="0">
                <a:solidFill>
                  <a:schemeClr val="bg1"/>
                </a:solidFill>
              </a:defRPr>
            </a:lvl1pPr>
          </a:lstStyle>
          <a:p>
            <a:pPr lvl="0"/>
            <a:r>
              <a:rPr lang="en-ZA" dirty="0"/>
              <a:t>THANK YOU</a:t>
            </a:r>
          </a:p>
        </p:txBody>
      </p:sp>
    </p:spTree>
    <p:extLst>
      <p:ext uri="{BB962C8B-B14F-4D97-AF65-F5344CB8AC3E}">
        <p14:creationId xmlns:p14="http://schemas.microsoft.com/office/powerpoint/2010/main" val="42196497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 name="Text Placeholder 8"/>
          <p:cNvSpPr>
            <a:spLocks noGrp="1"/>
          </p:cNvSpPr>
          <p:nvPr>
            <p:ph type="body" sz="quarter" idx="11" hasCustomPrompt="1"/>
          </p:nvPr>
        </p:nvSpPr>
        <p:spPr>
          <a:xfrm>
            <a:off x="1980234" y="2421384"/>
            <a:ext cx="5184054" cy="863600"/>
          </a:xfrm>
          <a:prstGeom prst="rect">
            <a:avLst/>
          </a:prstGeom>
        </p:spPr>
        <p:txBody>
          <a:bodyPr>
            <a:noAutofit/>
          </a:bodyPr>
          <a:lstStyle>
            <a:lvl1pPr marL="0" indent="0" algn="ctr">
              <a:buNone/>
              <a:defRPr sz="2800" b="0" baseline="0">
                <a:solidFill>
                  <a:srgbClr val="000000"/>
                </a:solidFill>
              </a:defRPr>
            </a:lvl1pPr>
          </a:lstStyle>
          <a:p>
            <a:pPr lvl="0"/>
            <a:r>
              <a:rPr lang="en-ZA" dirty="0"/>
              <a:t>THANK YOU</a:t>
            </a:r>
          </a:p>
        </p:txBody>
      </p:sp>
    </p:spTree>
    <p:extLst>
      <p:ext uri="{BB962C8B-B14F-4D97-AF65-F5344CB8AC3E}">
        <p14:creationId xmlns:p14="http://schemas.microsoft.com/office/powerpoint/2010/main" val="292023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199500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64566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146046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341652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285512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78BFDC-E94F-4600-B867-3246150CFF1D}" type="datetimeFigureOut">
              <a:rPr lang="en-GB" smtClean="0"/>
              <a:t>01/10/2018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259420-309A-404C-8FDC-84A44ADC13D6}" type="slidenum">
              <a:rPr lang="en-GB" smtClean="0"/>
              <a:t>‹#›</a:t>
            </a:fld>
            <a:endParaRPr lang="en-GB" dirty="0"/>
          </a:p>
        </p:txBody>
      </p:sp>
    </p:spTree>
    <p:extLst>
      <p:ext uri="{BB962C8B-B14F-4D97-AF65-F5344CB8AC3E}">
        <p14:creationId xmlns:p14="http://schemas.microsoft.com/office/powerpoint/2010/main" val="220141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8BFDC-E94F-4600-B867-3246150CFF1D}" type="datetimeFigureOut">
              <a:rPr lang="en-GB" smtClean="0"/>
              <a:t>01/10/2018</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59420-309A-404C-8FDC-84A44ADC13D6}" type="slidenum">
              <a:rPr lang="en-GB" smtClean="0"/>
              <a:t>‹#›</a:t>
            </a:fld>
            <a:endParaRPr lang="en-GB" dirty="0"/>
          </a:p>
        </p:txBody>
      </p:sp>
      <p:pic>
        <p:nvPicPr>
          <p:cNvPr id="7" name="Picture 6"/>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0" y="6200071"/>
            <a:ext cx="9144000" cy="657929"/>
          </a:xfrm>
          <a:prstGeom prst="rect">
            <a:avLst/>
          </a:prstGeom>
        </p:spPr>
      </p:pic>
    </p:spTree>
    <p:extLst>
      <p:ext uri="{BB962C8B-B14F-4D97-AF65-F5344CB8AC3E}">
        <p14:creationId xmlns:p14="http://schemas.microsoft.com/office/powerpoint/2010/main" val="124366808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649" r:id="rId12"/>
    <p:sldLayoutId id="2147483661" r:id="rId13"/>
    <p:sldLayoutId id="2147483662" r:id="rId14"/>
    <p:sldLayoutId id="2147483663" r:id="rId15"/>
    <p:sldLayoutId id="2147483664" r:id="rId16"/>
    <p:sldLayoutId id="2147483667" r:id="rId17"/>
    <p:sldLayoutId id="2147483665" r:id="rId18"/>
    <p:sldLayoutId id="2147483666" r:id="rId19"/>
    <p:sldLayoutId id="2147483660" r:id="rId20"/>
    <p:sldLayoutId id="2147483668" r:id="rId21"/>
    <p:sldLayoutId id="2147483669" r:id="rId22"/>
    <p:sldLayoutId id="2147483670" r:id="rId23"/>
    <p:sldLayoutId id="2147483674" r:id="rId24"/>
    <p:sldLayoutId id="2147483673" r:id="rId25"/>
    <p:sldLayoutId id="2147483671" r:id="rId26"/>
    <p:sldLayoutId id="2147483678" r:id="rId27"/>
    <p:sldLayoutId id="2147483679" r:id="rId28"/>
    <p:sldLayoutId id="2147483680" r:id="rId29"/>
    <p:sldLayoutId id="2147483681" r:id="rId30"/>
    <p:sldLayoutId id="2147483683" r:id="rId31"/>
    <p:sldLayoutId id="2147483684" r:id="rId32"/>
    <p:sldLayoutId id="2147483675" r:id="rId33"/>
    <p:sldLayoutId id="2147483676" r:id="rId3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al rectangle"/>
          <p:cNvSpPr/>
          <p:nvPr/>
        </p:nvSpPr>
        <p:spPr>
          <a:xfrm>
            <a:off x="0" y="5639038"/>
            <a:ext cx="9144000" cy="54408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people"/>
          <p:cNvGrpSpPr/>
          <p:nvPr/>
        </p:nvGrpSpPr>
        <p:grpSpPr>
          <a:xfrm>
            <a:off x="4266342" y="1837255"/>
            <a:ext cx="647265" cy="434526"/>
            <a:chOff x="4811577" y="1568220"/>
            <a:chExt cx="647265" cy="434526"/>
          </a:xfrm>
        </p:grpSpPr>
        <p:sp>
          <p:nvSpPr>
            <p:cNvPr id="32" name="Freeform 29"/>
            <p:cNvSpPr>
              <a:spLocks/>
            </p:cNvSpPr>
            <p:nvPr/>
          </p:nvSpPr>
          <p:spPr bwMode="auto">
            <a:xfrm>
              <a:off x="4811577" y="1568220"/>
              <a:ext cx="478281" cy="434526"/>
            </a:xfrm>
            <a:custGeom>
              <a:avLst/>
              <a:gdLst>
                <a:gd name="T0" fmla="*/ 154 w 155"/>
                <a:gd name="T1" fmla="*/ 136 h 141"/>
                <a:gd name="T2" fmla="*/ 102 w 155"/>
                <a:gd name="T3" fmla="*/ 94 h 141"/>
                <a:gd name="T4" fmla="*/ 91 w 155"/>
                <a:gd name="T5" fmla="*/ 95 h 141"/>
                <a:gd name="T6" fmla="*/ 91 w 155"/>
                <a:gd name="T7" fmla="*/ 92 h 141"/>
                <a:gd name="T8" fmla="*/ 114 w 155"/>
                <a:gd name="T9" fmla="*/ 48 h 141"/>
                <a:gd name="T10" fmla="*/ 77 w 155"/>
                <a:gd name="T11" fmla="*/ 0 h 141"/>
                <a:gd name="T12" fmla="*/ 41 w 155"/>
                <a:gd name="T13" fmla="*/ 48 h 141"/>
                <a:gd name="T14" fmla="*/ 64 w 155"/>
                <a:gd name="T15" fmla="*/ 92 h 141"/>
                <a:gd name="T16" fmla="*/ 64 w 155"/>
                <a:gd name="T17" fmla="*/ 95 h 141"/>
                <a:gd name="T18" fmla="*/ 53 w 155"/>
                <a:gd name="T19" fmla="*/ 94 h 141"/>
                <a:gd name="T20" fmla="*/ 1 w 155"/>
                <a:gd name="T21" fmla="*/ 136 h 141"/>
                <a:gd name="T22" fmla="*/ 1 w 155"/>
                <a:gd name="T23" fmla="*/ 139 h 141"/>
                <a:gd name="T24" fmla="*/ 4 w 155"/>
                <a:gd name="T25" fmla="*/ 141 h 141"/>
                <a:gd name="T26" fmla="*/ 151 w 155"/>
                <a:gd name="T27" fmla="*/ 141 h 141"/>
                <a:gd name="T28" fmla="*/ 154 w 155"/>
                <a:gd name="T29" fmla="*/ 139 h 141"/>
                <a:gd name="T30" fmla="*/ 154 w 155"/>
                <a:gd name="T31" fmla="*/ 13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 h="141">
                  <a:moveTo>
                    <a:pt x="154" y="136"/>
                  </a:moveTo>
                  <a:cubicBezTo>
                    <a:pt x="145" y="115"/>
                    <a:pt x="133" y="95"/>
                    <a:pt x="102" y="94"/>
                  </a:cubicBezTo>
                  <a:cubicBezTo>
                    <a:pt x="97" y="93"/>
                    <a:pt x="94" y="94"/>
                    <a:pt x="91" y="95"/>
                  </a:cubicBezTo>
                  <a:cubicBezTo>
                    <a:pt x="91" y="92"/>
                    <a:pt x="91" y="92"/>
                    <a:pt x="91" y="92"/>
                  </a:cubicBezTo>
                  <a:cubicBezTo>
                    <a:pt x="104" y="85"/>
                    <a:pt x="114" y="68"/>
                    <a:pt x="114" y="48"/>
                  </a:cubicBezTo>
                  <a:cubicBezTo>
                    <a:pt x="114" y="21"/>
                    <a:pt x="97" y="0"/>
                    <a:pt x="77" y="0"/>
                  </a:cubicBezTo>
                  <a:cubicBezTo>
                    <a:pt x="57" y="0"/>
                    <a:pt x="41" y="21"/>
                    <a:pt x="41" y="48"/>
                  </a:cubicBezTo>
                  <a:cubicBezTo>
                    <a:pt x="41" y="68"/>
                    <a:pt x="51" y="85"/>
                    <a:pt x="64" y="92"/>
                  </a:cubicBezTo>
                  <a:cubicBezTo>
                    <a:pt x="64" y="95"/>
                    <a:pt x="64" y="95"/>
                    <a:pt x="64" y="95"/>
                  </a:cubicBezTo>
                  <a:cubicBezTo>
                    <a:pt x="61" y="94"/>
                    <a:pt x="58" y="93"/>
                    <a:pt x="53" y="94"/>
                  </a:cubicBezTo>
                  <a:cubicBezTo>
                    <a:pt x="22" y="95"/>
                    <a:pt x="10" y="115"/>
                    <a:pt x="1" y="136"/>
                  </a:cubicBezTo>
                  <a:cubicBezTo>
                    <a:pt x="0" y="137"/>
                    <a:pt x="0" y="138"/>
                    <a:pt x="1" y="139"/>
                  </a:cubicBezTo>
                  <a:cubicBezTo>
                    <a:pt x="1" y="140"/>
                    <a:pt x="3" y="141"/>
                    <a:pt x="4" y="141"/>
                  </a:cubicBezTo>
                  <a:cubicBezTo>
                    <a:pt x="151" y="141"/>
                    <a:pt x="151" y="141"/>
                    <a:pt x="151" y="141"/>
                  </a:cubicBezTo>
                  <a:cubicBezTo>
                    <a:pt x="152" y="141"/>
                    <a:pt x="153" y="140"/>
                    <a:pt x="154" y="139"/>
                  </a:cubicBezTo>
                  <a:cubicBezTo>
                    <a:pt x="155" y="138"/>
                    <a:pt x="155" y="137"/>
                    <a:pt x="154" y="13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0"/>
            <p:cNvSpPr>
              <a:spLocks/>
            </p:cNvSpPr>
            <p:nvPr/>
          </p:nvSpPr>
          <p:spPr bwMode="auto">
            <a:xfrm>
              <a:off x="5101262" y="1654220"/>
              <a:ext cx="357580" cy="325895"/>
            </a:xfrm>
            <a:custGeom>
              <a:avLst/>
              <a:gdLst>
                <a:gd name="T0" fmla="*/ 116 w 116"/>
                <a:gd name="T1" fmla="*/ 102 h 106"/>
                <a:gd name="T2" fmla="*/ 77 w 116"/>
                <a:gd name="T3" fmla="*/ 70 h 106"/>
                <a:gd name="T4" fmla="*/ 68 w 116"/>
                <a:gd name="T5" fmla="*/ 71 h 106"/>
                <a:gd name="T6" fmla="*/ 68 w 116"/>
                <a:gd name="T7" fmla="*/ 69 h 106"/>
                <a:gd name="T8" fmla="*/ 86 w 116"/>
                <a:gd name="T9" fmla="*/ 36 h 106"/>
                <a:gd name="T10" fmla="*/ 58 w 116"/>
                <a:gd name="T11" fmla="*/ 0 h 106"/>
                <a:gd name="T12" fmla="*/ 31 w 116"/>
                <a:gd name="T13" fmla="*/ 36 h 106"/>
                <a:gd name="T14" fmla="*/ 48 w 116"/>
                <a:gd name="T15" fmla="*/ 69 h 106"/>
                <a:gd name="T16" fmla="*/ 48 w 116"/>
                <a:gd name="T17" fmla="*/ 71 h 106"/>
                <a:gd name="T18" fmla="*/ 40 w 116"/>
                <a:gd name="T19" fmla="*/ 70 h 106"/>
                <a:gd name="T20" fmla="*/ 1 w 116"/>
                <a:gd name="T21" fmla="*/ 102 h 106"/>
                <a:gd name="T22" fmla="*/ 1 w 116"/>
                <a:gd name="T23" fmla="*/ 104 h 106"/>
                <a:gd name="T24" fmla="*/ 3 w 116"/>
                <a:gd name="T25" fmla="*/ 106 h 106"/>
                <a:gd name="T26" fmla="*/ 114 w 116"/>
                <a:gd name="T27" fmla="*/ 106 h 106"/>
                <a:gd name="T28" fmla="*/ 116 w 116"/>
                <a:gd name="T29" fmla="*/ 104 h 106"/>
                <a:gd name="T30" fmla="*/ 116 w 116"/>
                <a:gd name="T31" fmla="*/ 10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06">
                  <a:moveTo>
                    <a:pt x="116" y="102"/>
                  </a:moveTo>
                  <a:cubicBezTo>
                    <a:pt x="109" y="87"/>
                    <a:pt x="100" y="71"/>
                    <a:pt x="77" y="70"/>
                  </a:cubicBezTo>
                  <a:cubicBezTo>
                    <a:pt x="73" y="70"/>
                    <a:pt x="71" y="71"/>
                    <a:pt x="68" y="71"/>
                  </a:cubicBezTo>
                  <a:cubicBezTo>
                    <a:pt x="68" y="69"/>
                    <a:pt x="68" y="69"/>
                    <a:pt x="68" y="69"/>
                  </a:cubicBezTo>
                  <a:cubicBezTo>
                    <a:pt x="78" y="64"/>
                    <a:pt x="86" y="51"/>
                    <a:pt x="86" y="36"/>
                  </a:cubicBezTo>
                  <a:cubicBezTo>
                    <a:pt x="86" y="16"/>
                    <a:pt x="73" y="0"/>
                    <a:pt x="58" y="0"/>
                  </a:cubicBezTo>
                  <a:cubicBezTo>
                    <a:pt x="43" y="0"/>
                    <a:pt x="31" y="16"/>
                    <a:pt x="31" y="36"/>
                  </a:cubicBezTo>
                  <a:cubicBezTo>
                    <a:pt x="31" y="51"/>
                    <a:pt x="38" y="64"/>
                    <a:pt x="48" y="69"/>
                  </a:cubicBezTo>
                  <a:cubicBezTo>
                    <a:pt x="48" y="71"/>
                    <a:pt x="48" y="71"/>
                    <a:pt x="48" y="71"/>
                  </a:cubicBezTo>
                  <a:cubicBezTo>
                    <a:pt x="46" y="71"/>
                    <a:pt x="44" y="70"/>
                    <a:pt x="40" y="70"/>
                  </a:cubicBezTo>
                  <a:cubicBezTo>
                    <a:pt x="17" y="71"/>
                    <a:pt x="8" y="87"/>
                    <a:pt x="1" y="102"/>
                  </a:cubicBezTo>
                  <a:cubicBezTo>
                    <a:pt x="0" y="103"/>
                    <a:pt x="0" y="104"/>
                    <a:pt x="1" y="104"/>
                  </a:cubicBezTo>
                  <a:cubicBezTo>
                    <a:pt x="1" y="105"/>
                    <a:pt x="2" y="106"/>
                    <a:pt x="3" y="106"/>
                  </a:cubicBezTo>
                  <a:cubicBezTo>
                    <a:pt x="114" y="106"/>
                    <a:pt x="114" y="106"/>
                    <a:pt x="114" y="106"/>
                  </a:cubicBezTo>
                  <a:cubicBezTo>
                    <a:pt x="115" y="106"/>
                    <a:pt x="115" y="105"/>
                    <a:pt x="116" y="104"/>
                  </a:cubicBezTo>
                  <a:cubicBezTo>
                    <a:pt x="116" y="104"/>
                    <a:pt x="116" y="103"/>
                    <a:pt x="116" y="10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4" name="speech bubble"/>
          <p:cNvSpPr>
            <a:spLocks/>
          </p:cNvSpPr>
          <p:nvPr/>
        </p:nvSpPr>
        <p:spPr bwMode="auto">
          <a:xfrm>
            <a:off x="3874062" y="1025535"/>
            <a:ext cx="534105" cy="508457"/>
          </a:xfrm>
          <a:custGeom>
            <a:avLst/>
            <a:gdLst>
              <a:gd name="T0" fmla="*/ 141 w 173"/>
              <a:gd name="T1" fmla="*/ 0 h 165"/>
              <a:gd name="T2" fmla="*/ 28 w 173"/>
              <a:gd name="T3" fmla="*/ 0 h 165"/>
              <a:gd name="T4" fmla="*/ 27 w 173"/>
              <a:gd name="T5" fmla="*/ 0 h 165"/>
              <a:gd name="T6" fmla="*/ 0 w 173"/>
              <a:gd name="T7" fmla="*/ 33 h 165"/>
              <a:gd name="T8" fmla="*/ 0 w 173"/>
              <a:gd name="T9" fmla="*/ 93 h 165"/>
              <a:gd name="T10" fmla="*/ 31 w 173"/>
              <a:gd name="T11" fmla="*/ 128 h 165"/>
              <a:gd name="T12" fmla="*/ 71 w 173"/>
              <a:gd name="T13" fmla="*/ 128 h 165"/>
              <a:gd name="T14" fmla="*/ 95 w 173"/>
              <a:gd name="T15" fmla="*/ 163 h 165"/>
              <a:gd name="T16" fmla="*/ 98 w 173"/>
              <a:gd name="T17" fmla="*/ 165 h 165"/>
              <a:gd name="T18" fmla="*/ 98 w 173"/>
              <a:gd name="T19" fmla="*/ 165 h 165"/>
              <a:gd name="T20" fmla="*/ 102 w 173"/>
              <a:gd name="T21" fmla="*/ 163 h 165"/>
              <a:gd name="T22" fmla="*/ 123 w 173"/>
              <a:gd name="T23" fmla="*/ 128 h 165"/>
              <a:gd name="T24" fmla="*/ 141 w 173"/>
              <a:gd name="T25" fmla="*/ 128 h 165"/>
              <a:gd name="T26" fmla="*/ 173 w 173"/>
              <a:gd name="T27" fmla="*/ 93 h 165"/>
              <a:gd name="T28" fmla="*/ 173 w 173"/>
              <a:gd name="T29" fmla="*/ 33 h 165"/>
              <a:gd name="T30" fmla="*/ 141 w 173"/>
              <a:gd name="T31"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165">
                <a:moveTo>
                  <a:pt x="141" y="0"/>
                </a:moveTo>
                <a:cubicBezTo>
                  <a:pt x="28" y="0"/>
                  <a:pt x="28" y="0"/>
                  <a:pt x="28" y="0"/>
                </a:cubicBezTo>
                <a:cubicBezTo>
                  <a:pt x="28" y="0"/>
                  <a:pt x="27" y="0"/>
                  <a:pt x="27" y="0"/>
                </a:cubicBezTo>
                <a:cubicBezTo>
                  <a:pt x="11" y="2"/>
                  <a:pt x="0" y="16"/>
                  <a:pt x="0" y="33"/>
                </a:cubicBezTo>
                <a:cubicBezTo>
                  <a:pt x="0" y="93"/>
                  <a:pt x="0" y="93"/>
                  <a:pt x="0" y="93"/>
                </a:cubicBezTo>
                <a:cubicBezTo>
                  <a:pt x="0" y="112"/>
                  <a:pt x="14" y="128"/>
                  <a:pt x="31" y="128"/>
                </a:cubicBezTo>
                <a:cubicBezTo>
                  <a:pt x="71" y="128"/>
                  <a:pt x="71" y="128"/>
                  <a:pt x="71" y="128"/>
                </a:cubicBezTo>
                <a:cubicBezTo>
                  <a:pt x="95" y="163"/>
                  <a:pt x="95" y="163"/>
                  <a:pt x="95" y="163"/>
                </a:cubicBezTo>
                <a:cubicBezTo>
                  <a:pt x="95" y="164"/>
                  <a:pt x="97" y="165"/>
                  <a:pt x="98" y="165"/>
                </a:cubicBezTo>
                <a:cubicBezTo>
                  <a:pt x="98" y="165"/>
                  <a:pt x="98" y="165"/>
                  <a:pt x="98" y="165"/>
                </a:cubicBezTo>
                <a:cubicBezTo>
                  <a:pt x="100" y="165"/>
                  <a:pt x="101" y="164"/>
                  <a:pt x="102" y="163"/>
                </a:cubicBezTo>
                <a:cubicBezTo>
                  <a:pt x="123" y="128"/>
                  <a:pt x="123" y="128"/>
                  <a:pt x="123" y="128"/>
                </a:cubicBezTo>
                <a:cubicBezTo>
                  <a:pt x="141" y="128"/>
                  <a:pt x="141" y="128"/>
                  <a:pt x="141" y="128"/>
                </a:cubicBezTo>
                <a:cubicBezTo>
                  <a:pt x="158" y="128"/>
                  <a:pt x="173" y="112"/>
                  <a:pt x="173" y="93"/>
                </a:cubicBezTo>
                <a:cubicBezTo>
                  <a:pt x="173" y="33"/>
                  <a:pt x="173" y="33"/>
                  <a:pt x="173" y="33"/>
                </a:cubicBezTo>
                <a:cubicBezTo>
                  <a:pt x="173" y="15"/>
                  <a:pt x="159" y="0"/>
                  <a:pt x="14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static title slide"/>
          <p:cNvSpPr txBox="1"/>
          <p:nvPr/>
        </p:nvSpPr>
        <p:spPr>
          <a:xfrm>
            <a:off x="10979" y="5711025"/>
            <a:ext cx="9133021" cy="430887"/>
          </a:xfrm>
          <a:prstGeom prst="rect">
            <a:avLst/>
          </a:prstGeom>
          <a:noFill/>
        </p:spPr>
        <p:txBody>
          <a:bodyPr wrap="square" rtlCol="0">
            <a:spAutoFit/>
          </a:bodyPr>
          <a:lstStyle/>
          <a:p>
            <a:pPr algn="ctr"/>
            <a:r>
              <a:rPr lang="en-US" sz="2200" b="1" dirty="0">
                <a:solidFill>
                  <a:srgbClr val="0056A7"/>
                </a:solidFill>
                <a:latin typeface="+mj-lt"/>
              </a:rPr>
              <a:t>13</a:t>
            </a:r>
            <a:r>
              <a:rPr lang="en-US" sz="2200" b="1" baseline="30000" dirty="0">
                <a:solidFill>
                  <a:srgbClr val="0056A7"/>
                </a:solidFill>
                <a:latin typeface="+mj-lt"/>
              </a:rPr>
              <a:t>th</a:t>
            </a:r>
            <a:r>
              <a:rPr lang="en-US" sz="2200" b="1" dirty="0">
                <a:solidFill>
                  <a:srgbClr val="0056A7"/>
                </a:solidFill>
                <a:latin typeface="+mj-lt"/>
              </a:rPr>
              <a:t> Africa Symposium on Statistical Development, Addis Ababa , Ethiopia</a:t>
            </a:r>
          </a:p>
        </p:txBody>
      </p:sp>
      <p:sp>
        <p:nvSpPr>
          <p:cNvPr id="106" name="infographic"/>
          <p:cNvSpPr txBox="1"/>
          <p:nvPr/>
        </p:nvSpPr>
        <p:spPr>
          <a:xfrm>
            <a:off x="5793921" y="3796069"/>
            <a:ext cx="2571668" cy="400110"/>
          </a:xfrm>
          <a:prstGeom prst="rect">
            <a:avLst/>
          </a:prstGeom>
          <a:noFill/>
        </p:spPr>
        <p:txBody>
          <a:bodyPr wrap="square" rtlCol="0">
            <a:spAutoFit/>
          </a:bodyPr>
          <a:lstStyle/>
          <a:p>
            <a:pPr algn="ctr"/>
            <a:r>
              <a:rPr lang="en-US" sz="2000" b="1" dirty="0">
                <a:solidFill>
                  <a:schemeClr val="accent5"/>
                </a:solidFill>
              </a:rPr>
              <a:t>01 October 2018</a:t>
            </a:r>
          </a:p>
        </p:txBody>
      </p:sp>
      <p:sp>
        <p:nvSpPr>
          <p:cNvPr id="4" name="icon"/>
          <p:cNvSpPr txBox="1"/>
          <p:nvPr/>
        </p:nvSpPr>
        <p:spPr>
          <a:xfrm>
            <a:off x="5660831" y="2490632"/>
            <a:ext cx="2913918" cy="1200329"/>
          </a:xfrm>
          <a:prstGeom prst="rect">
            <a:avLst/>
          </a:prstGeom>
          <a:noFill/>
        </p:spPr>
        <p:txBody>
          <a:bodyPr wrap="square" rtlCol="0">
            <a:spAutoFit/>
          </a:bodyPr>
          <a:lstStyle/>
          <a:p>
            <a:pPr algn="ctr"/>
            <a:r>
              <a:rPr lang="en-US" sz="3600" b="1" dirty="0">
                <a:solidFill>
                  <a:srgbClr val="0056A7"/>
                </a:solidFill>
              </a:rPr>
              <a:t>SECRETARIAT REPORT</a:t>
            </a:r>
          </a:p>
        </p:txBody>
      </p:sp>
      <p:pic>
        <p:nvPicPr>
          <p:cNvPr id="104" name="Picture 103" descr="ASSD logo fin"/>
          <p:cNvPicPr/>
          <p:nvPr/>
        </p:nvPicPr>
        <p:blipFill>
          <a:blip r:embed="rId3" cstate="print"/>
          <a:srcRect/>
          <a:stretch>
            <a:fillRect/>
          </a:stretch>
        </p:blipFill>
        <p:spPr bwMode="auto">
          <a:xfrm>
            <a:off x="5660831" y="140928"/>
            <a:ext cx="3086559" cy="1622398"/>
          </a:xfrm>
          <a:prstGeom prst="rect">
            <a:avLst/>
          </a:prstGeom>
          <a:noFill/>
          <a:ln w="9525">
            <a:noFill/>
            <a:miter lim="800000"/>
            <a:headEnd/>
            <a:tailEnd/>
          </a:ln>
        </p:spPr>
      </p:pic>
      <p:pic>
        <p:nvPicPr>
          <p:cNvPr id="17" name="Picture 2" descr="http://www.wallpaper4me.com/images/wallpapers/scenic_mountain_tunnel_w1.jpe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1695"/>
          <a:stretch/>
        </p:blipFill>
        <p:spPr bwMode="auto">
          <a:xfrm>
            <a:off x="1" y="1"/>
            <a:ext cx="5474408" cy="561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infographic"/>
          <p:cNvSpPr txBox="1"/>
          <p:nvPr/>
        </p:nvSpPr>
        <p:spPr>
          <a:xfrm>
            <a:off x="5580112" y="4433336"/>
            <a:ext cx="3312368" cy="707886"/>
          </a:xfrm>
          <a:prstGeom prst="rect">
            <a:avLst/>
          </a:prstGeom>
          <a:noFill/>
        </p:spPr>
        <p:txBody>
          <a:bodyPr wrap="square" rtlCol="0">
            <a:spAutoFit/>
          </a:bodyPr>
          <a:lstStyle/>
          <a:p>
            <a:pPr algn="ctr"/>
            <a:r>
              <a:rPr lang="en-US" sz="2000" b="1" dirty="0">
                <a:solidFill>
                  <a:schemeClr val="accent5"/>
                </a:solidFill>
              </a:rPr>
              <a:t>Ms Nwabisa Maya</a:t>
            </a:r>
          </a:p>
          <a:p>
            <a:pPr algn="ctr"/>
            <a:r>
              <a:rPr lang="en-US" sz="2000" b="1" dirty="0">
                <a:solidFill>
                  <a:schemeClr val="accent5"/>
                </a:solidFill>
              </a:rPr>
              <a:t>STATISTICS SOUTH AFRICA</a:t>
            </a:r>
          </a:p>
        </p:txBody>
      </p:sp>
    </p:spTree>
    <p:extLst>
      <p:ext uri="{BB962C8B-B14F-4D97-AF65-F5344CB8AC3E}">
        <p14:creationId xmlns:p14="http://schemas.microsoft.com/office/powerpoint/2010/main" val="2389783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7468"/>
            <a:ext cx="5089708" cy="523220"/>
          </a:xfrm>
          <a:prstGeom prst="rect">
            <a:avLst/>
          </a:prstGeom>
          <a:solidFill>
            <a:schemeClr val="accent5">
              <a:lumMod val="40000"/>
              <a:lumOff val="60000"/>
              <a:alpha val="67000"/>
            </a:schemeClr>
          </a:solidFill>
          <a:ln>
            <a:noFill/>
          </a:ln>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r>
              <a:rPr lang="en-ZA" altLang="en-US" sz="2800" b="1" dirty="0">
                <a:solidFill>
                  <a:srgbClr val="0070C0"/>
                </a:solidFill>
                <a:latin typeface="Helvetica" panose="020B0604020202020204" pitchFamily="34" charset="0"/>
                <a:cs typeface="Helvetica" panose="020B0604020202020204" pitchFamily="34" charset="0"/>
              </a:rPr>
              <a:t>ASSD </a:t>
            </a:r>
            <a:r>
              <a:rPr lang="en-ZA" altLang="en-US" sz="2800" b="1" dirty="0" smtClean="0">
                <a:solidFill>
                  <a:srgbClr val="0070C0"/>
                </a:solidFill>
                <a:latin typeface="Helvetica" panose="020B0604020202020204" pitchFamily="34" charset="0"/>
                <a:cs typeface="Helvetica" panose="020B0604020202020204" pitchFamily="34" charset="0"/>
              </a:rPr>
              <a:t>CHALLENGES </a:t>
            </a:r>
            <a:endParaRPr lang="en-ZA" altLang="en-US" sz="2800" b="1" dirty="0">
              <a:solidFill>
                <a:srgbClr val="0070C0"/>
              </a:solidFill>
              <a:latin typeface="Helvetica" panose="020B0604020202020204" pitchFamily="34" charset="0"/>
              <a:cs typeface="Helvetica" panose="020B0604020202020204" pitchFamily="34" charset="0"/>
            </a:endParaRPr>
          </a:p>
        </p:txBody>
      </p:sp>
      <p:sp>
        <p:nvSpPr>
          <p:cNvPr id="2" name="Rectangle 1"/>
          <p:cNvSpPr/>
          <p:nvPr/>
        </p:nvSpPr>
        <p:spPr>
          <a:xfrm>
            <a:off x="225584" y="947077"/>
            <a:ext cx="4177797" cy="1600987"/>
          </a:xfrm>
          <a:prstGeom prst="rect">
            <a:avLst/>
          </a:prstGeom>
          <a:solidFill>
            <a:srgbClr val="A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225585" y="2839031"/>
            <a:ext cx="6239866" cy="15215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198876" y="4503776"/>
            <a:ext cx="6461647" cy="16009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20000"/>
                  <a:lumOff val="80000"/>
                </a:schemeClr>
              </a:solidFill>
            </a:endParaRPr>
          </a:p>
        </p:txBody>
      </p:sp>
      <p:sp>
        <p:nvSpPr>
          <p:cNvPr id="19" name="TextBox 18"/>
          <p:cNvSpPr txBox="1"/>
          <p:nvPr/>
        </p:nvSpPr>
        <p:spPr>
          <a:xfrm rot="5400000">
            <a:off x="6492525" y="-131998"/>
            <a:ext cx="800219" cy="3065581"/>
          </a:xfrm>
          <a:prstGeom prst="rect">
            <a:avLst/>
          </a:prstGeom>
          <a:noFill/>
        </p:spPr>
        <p:txBody>
          <a:bodyPr vert="vert270" wrap="square" rtlCol="0">
            <a:spAutoFit/>
          </a:bodyPr>
          <a:lstStyle/>
          <a:p>
            <a:pPr algn="ctr"/>
            <a:r>
              <a:rPr lang="en-GB" sz="2000" b="1" dirty="0">
                <a:solidFill>
                  <a:srgbClr val="C00000"/>
                </a:solidFill>
              </a:rPr>
              <a:t>NATIONAL ACCOUNTS PHASE</a:t>
            </a:r>
          </a:p>
        </p:txBody>
      </p:sp>
      <p:sp>
        <p:nvSpPr>
          <p:cNvPr id="22" name="TextBox 21"/>
          <p:cNvSpPr txBox="1"/>
          <p:nvPr/>
        </p:nvSpPr>
        <p:spPr>
          <a:xfrm rot="5400000">
            <a:off x="7827964" y="2497397"/>
            <a:ext cx="800219" cy="1382709"/>
          </a:xfrm>
          <a:prstGeom prst="rect">
            <a:avLst/>
          </a:prstGeom>
          <a:noFill/>
        </p:spPr>
        <p:txBody>
          <a:bodyPr vert="vert270" wrap="square" rtlCol="0">
            <a:spAutoFit/>
          </a:bodyPr>
          <a:lstStyle/>
          <a:p>
            <a:pPr algn="ctr"/>
            <a:r>
              <a:rPr lang="en-GB" sz="2000" b="1" dirty="0">
                <a:solidFill>
                  <a:srgbClr val="0070C0"/>
                </a:solidFill>
              </a:rPr>
              <a:t>CRVS PHASE</a:t>
            </a:r>
          </a:p>
        </p:txBody>
      </p:sp>
      <p:sp>
        <p:nvSpPr>
          <p:cNvPr id="23" name="TextBox 22"/>
          <p:cNvSpPr txBox="1"/>
          <p:nvPr/>
        </p:nvSpPr>
        <p:spPr>
          <a:xfrm rot="5400000">
            <a:off x="7827965" y="4267103"/>
            <a:ext cx="800219" cy="1382710"/>
          </a:xfrm>
          <a:prstGeom prst="rect">
            <a:avLst/>
          </a:prstGeom>
          <a:noFill/>
        </p:spPr>
        <p:txBody>
          <a:bodyPr vert="vert270" wrap="square" rtlCol="0">
            <a:spAutoFit/>
          </a:bodyPr>
          <a:lstStyle/>
          <a:p>
            <a:pPr algn="ctr"/>
            <a:r>
              <a:rPr lang="en-GB" sz="2000" b="1" dirty="0">
                <a:solidFill>
                  <a:srgbClr val="0070C0"/>
                </a:solidFill>
              </a:rPr>
              <a:t>2010 RPHCS PHASE</a:t>
            </a:r>
          </a:p>
        </p:txBody>
      </p:sp>
      <p:sp>
        <p:nvSpPr>
          <p:cNvPr id="28" name="Rectangle 27"/>
          <p:cNvSpPr/>
          <p:nvPr/>
        </p:nvSpPr>
        <p:spPr>
          <a:xfrm>
            <a:off x="308663" y="4564316"/>
            <a:ext cx="864096"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1</a:t>
            </a:r>
            <a:r>
              <a:rPr lang="en-ZA" sz="1400" b="1" u="sng" baseline="30000" dirty="0">
                <a:solidFill>
                  <a:srgbClr val="0070C0"/>
                </a:solidFill>
              </a:rPr>
              <a:t>st</a:t>
            </a:r>
            <a:r>
              <a:rPr lang="en-ZA" sz="1400" b="1" u="sng" dirty="0">
                <a:solidFill>
                  <a:srgbClr val="0070C0"/>
                </a:solidFill>
              </a:rPr>
              <a:t> ASSD</a:t>
            </a:r>
          </a:p>
          <a:p>
            <a:endParaRPr lang="en-ZA" sz="1400" b="1" u="sng" dirty="0">
              <a:solidFill>
                <a:srgbClr val="0070C0"/>
              </a:solidFill>
            </a:endParaRPr>
          </a:p>
          <a:p>
            <a:r>
              <a:rPr lang="en-ZA" sz="1400" b="1" dirty="0">
                <a:solidFill>
                  <a:srgbClr val="0070C0"/>
                </a:solidFill>
              </a:rPr>
              <a:t>CAPE TOWN, SOUTH AFRICA 2006</a:t>
            </a:r>
            <a:endParaRPr lang="en-GB" sz="1400" b="1" dirty="0">
              <a:solidFill>
                <a:srgbClr val="0070C0"/>
              </a:solidFill>
            </a:endParaRPr>
          </a:p>
        </p:txBody>
      </p:sp>
      <p:sp>
        <p:nvSpPr>
          <p:cNvPr id="43" name="Rectangle 42"/>
          <p:cNvSpPr/>
          <p:nvPr/>
        </p:nvSpPr>
        <p:spPr>
          <a:xfrm>
            <a:off x="1344972" y="4599467"/>
            <a:ext cx="961020"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2</a:t>
            </a:r>
            <a:r>
              <a:rPr lang="en-ZA" sz="1400" b="1" u="sng" baseline="30000" dirty="0">
                <a:solidFill>
                  <a:srgbClr val="0070C0"/>
                </a:solidFill>
              </a:rPr>
              <a:t>nd </a:t>
            </a:r>
            <a:r>
              <a:rPr lang="en-ZA" sz="1400" b="1" u="sng" dirty="0">
                <a:solidFill>
                  <a:srgbClr val="0070C0"/>
                </a:solidFill>
              </a:rPr>
              <a:t>ASSD</a:t>
            </a:r>
          </a:p>
          <a:p>
            <a:endParaRPr lang="en-ZA" sz="1400" b="1" u="sng" dirty="0">
              <a:solidFill>
                <a:srgbClr val="0070C0"/>
              </a:solidFill>
            </a:endParaRPr>
          </a:p>
          <a:p>
            <a:r>
              <a:rPr lang="en-ZA" sz="1400" b="1" dirty="0">
                <a:solidFill>
                  <a:srgbClr val="0070C0"/>
                </a:solidFill>
              </a:rPr>
              <a:t> KIGALI, RWANDA 2007</a:t>
            </a:r>
            <a:endParaRPr lang="en-GB" sz="1400" b="1" dirty="0">
              <a:solidFill>
                <a:srgbClr val="0070C0"/>
              </a:solidFill>
            </a:endParaRPr>
          </a:p>
        </p:txBody>
      </p:sp>
      <p:sp>
        <p:nvSpPr>
          <p:cNvPr id="44" name="Rectangle 43"/>
          <p:cNvSpPr/>
          <p:nvPr/>
        </p:nvSpPr>
        <p:spPr>
          <a:xfrm>
            <a:off x="2606643" y="4575814"/>
            <a:ext cx="864096"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3</a:t>
            </a:r>
            <a:r>
              <a:rPr lang="en-ZA" sz="1400" b="1" u="sng" baseline="30000" dirty="0">
                <a:solidFill>
                  <a:srgbClr val="0070C0"/>
                </a:solidFill>
              </a:rPr>
              <a:t>rd</a:t>
            </a:r>
            <a:r>
              <a:rPr lang="en-ZA" sz="1400" b="1" u="sng" dirty="0">
                <a:solidFill>
                  <a:srgbClr val="0070C0"/>
                </a:solidFill>
              </a:rPr>
              <a:t> ASSD</a:t>
            </a:r>
          </a:p>
          <a:p>
            <a:endParaRPr lang="en-ZA" sz="1400" b="1" u="sng" dirty="0">
              <a:solidFill>
                <a:srgbClr val="0070C0"/>
              </a:solidFill>
            </a:endParaRPr>
          </a:p>
          <a:p>
            <a:r>
              <a:rPr lang="en-ZA" sz="1400" b="1" u="sng" dirty="0">
                <a:solidFill>
                  <a:srgbClr val="0070C0"/>
                </a:solidFill>
              </a:rPr>
              <a:t> </a:t>
            </a:r>
            <a:r>
              <a:rPr lang="en-ZA" sz="1400" b="1" dirty="0">
                <a:solidFill>
                  <a:srgbClr val="0070C0"/>
                </a:solidFill>
              </a:rPr>
              <a:t>ACCRA, GHANA, 2008</a:t>
            </a:r>
            <a:endParaRPr lang="en-GB" sz="1400" b="1" dirty="0">
              <a:solidFill>
                <a:srgbClr val="0070C0"/>
              </a:solidFill>
            </a:endParaRPr>
          </a:p>
        </p:txBody>
      </p:sp>
      <p:sp>
        <p:nvSpPr>
          <p:cNvPr id="45" name="Rectangle 44"/>
          <p:cNvSpPr/>
          <p:nvPr/>
        </p:nvSpPr>
        <p:spPr>
          <a:xfrm>
            <a:off x="3632647" y="4575813"/>
            <a:ext cx="870593" cy="146273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4</a:t>
            </a:r>
            <a:r>
              <a:rPr lang="en-ZA" sz="1400" b="1" u="sng" baseline="30000" dirty="0">
                <a:solidFill>
                  <a:srgbClr val="0070C0"/>
                </a:solidFill>
              </a:rPr>
              <a:t>TH</a:t>
            </a:r>
            <a:r>
              <a:rPr lang="en-ZA" sz="1400" b="1" u="sng" dirty="0">
                <a:solidFill>
                  <a:srgbClr val="0070C0"/>
                </a:solidFill>
              </a:rPr>
              <a:t> ASSD</a:t>
            </a:r>
          </a:p>
          <a:p>
            <a:endParaRPr lang="en-ZA" sz="1400" b="1" dirty="0">
              <a:solidFill>
                <a:srgbClr val="0070C0"/>
              </a:solidFill>
            </a:endParaRPr>
          </a:p>
          <a:p>
            <a:r>
              <a:rPr lang="en-ZA" sz="1400" b="1" dirty="0">
                <a:solidFill>
                  <a:srgbClr val="0070C0"/>
                </a:solidFill>
              </a:rPr>
              <a:t>LUANDA, ANGOLA 2009</a:t>
            </a:r>
            <a:endParaRPr lang="en-GB" sz="1400" b="1" dirty="0">
              <a:solidFill>
                <a:srgbClr val="0070C0"/>
              </a:solidFill>
            </a:endParaRPr>
          </a:p>
        </p:txBody>
      </p:sp>
      <p:sp>
        <p:nvSpPr>
          <p:cNvPr id="46" name="Rectangle 45"/>
          <p:cNvSpPr/>
          <p:nvPr/>
        </p:nvSpPr>
        <p:spPr>
          <a:xfrm>
            <a:off x="4657660" y="4564315"/>
            <a:ext cx="864096"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5</a:t>
            </a:r>
            <a:r>
              <a:rPr lang="en-ZA" sz="1400" b="1" u="sng" baseline="30000" dirty="0">
                <a:solidFill>
                  <a:srgbClr val="0070C0"/>
                </a:solidFill>
              </a:rPr>
              <a:t>th</a:t>
            </a:r>
            <a:r>
              <a:rPr lang="en-ZA" sz="1400" b="1" u="sng" dirty="0">
                <a:solidFill>
                  <a:srgbClr val="0070C0"/>
                </a:solidFill>
              </a:rPr>
              <a:t> ASSD</a:t>
            </a:r>
          </a:p>
          <a:p>
            <a:endParaRPr lang="en-ZA" sz="1400" b="1" dirty="0">
              <a:solidFill>
                <a:srgbClr val="0070C0"/>
              </a:solidFill>
            </a:endParaRPr>
          </a:p>
          <a:p>
            <a:r>
              <a:rPr lang="en-ZA" sz="1400" b="1" dirty="0">
                <a:solidFill>
                  <a:srgbClr val="0070C0"/>
                </a:solidFill>
              </a:rPr>
              <a:t>DAKAR, SENEGAL,2009</a:t>
            </a:r>
            <a:endParaRPr lang="en-GB" sz="1400" b="1" dirty="0">
              <a:solidFill>
                <a:srgbClr val="0070C0"/>
              </a:solidFill>
            </a:endParaRPr>
          </a:p>
        </p:txBody>
      </p:sp>
      <p:sp>
        <p:nvSpPr>
          <p:cNvPr id="47" name="Rectangle 46"/>
          <p:cNvSpPr/>
          <p:nvPr/>
        </p:nvSpPr>
        <p:spPr>
          <a:xfrm>
            <a:off x="304811" y="2906986"/>
            <a:ext cx="864096"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u="sng" dirty="0">
                <a:solidFill>
                  <a:srgbClr val="0070C0"/>
                </a:solidFill>
              </a:rPr>
              <a:t>7</a:t>
            </a:r>
            <a:r>
              <a:rPr lang="en-ZA" sz="1400" b="1" u="sng" baseline="30000" dirty="0">
                <a:solidFill>
                  <a:srgbClr val="0070C0"/>
                </a:solidFill>
              </a:rPr>
              <a:t>th</a:t>
            </a:r>
            <a:r>
              <a:rPr lang="en-ZA" sz="1400" b="1" u="sng" dirty="0">
                <a:solidFill>
                  <a:srgbClr val="0070C0"/>
                </a:solidFill>
              </a:rPr>
              <a:t> ASSD </a:t>
            </a:r>
            <a:r>
              <a:rPr lang="en-ZA" sz="1400" b="1" dirty="0">
                <a:solidFill>
                  <a:srgbClr val="0070C0"/>
                </a:solidFill>
              </a:rPr>
              <a:t>CAPE TOWN SOUTH AFRICA 2011</a:t>
            </a:r>
            <a:endParaRPr lang="en-GB" sz="1400" b="1" dirty="0">
              <a:solidFill>
                <a:srgbClr val="0070C0"/>
              </a:solidFill>
            </a:endParaRPr>
          </a:p>
        </p:txBody>
      </p:sp>
      <p:sp>
        <p:nvSpPr>
          <p:cNvPr id="48" name="Rectangle 47"/>
          <p:cNvSpPr/>
          <p:nvPr/>
        </p:nvSpPr>
        <p:spPr>
          <a:xfrm>
            <a:off x="1281323" y="2867479"/>
            <a:ext cx="1505298" cy="148545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u="sng" dirty="0">
                <a:solidFill>
                  <a:srgbClr val="0070C0"/>
                </a:solidFill>
              </a:rPr>
              <a:t>8</a:t>
            </a:r>
            <a:r>
              <a:rPr lang="en-ZA" sz="1400" b="1" u="sng" baseline="30000" dirty="0">
                <a:solidFill>
                  <a:srgbClr val="0070C0"/>
                </a:solidFill>
              </a:rPr>
              <a:t>th</a:t>
            </a:r>
            <a:r>
              <a:rPr lang="en-ZA" sz="1400" b="1" u="sng" dirty="0">
                <a:solidFill>
                  <a:srgbClr val="0070C0"/>
                </a:solidFill>
              </a:rPr>
              <a:t> ASSD </a:t>
            </a:r>
          </a:p>
          <a:p>
            <a:endParaRPr lang="en-ZA" sz="1400" b="1" u="sng" dirty="0">
              <a:solidFill>
                <a:srgbClr val="0070C0"/>
              </a:solidFill>
            </a:endParaRPr>
          </a:p>
          <a:p>
            <a:r>
              <a:rPr lang="en-ZA" sz="1400" b="1" dirty="0">
                <a:solidFill>
                  <a:srgbClr val="0070C0"/>
                </a:solidFill>
              </a:rPr>
              <a:t>YAMOUSSOUKRO </a:t>
            </a:r>
          </a:p>
          <a:p>
            <a:r>
              <a:rPr lang="en-ZA" sz="1400" b="1" dirty="0">
                <a:solidFill>
                  <a:srgbClr val="0070C0"/>
                </a:solidFill>
              </a:rPr>
              <a:t>CôTE D’IVOIRE</a:t>
            </a:r>
          </a:p>
          <a:p>
            <a:r>
              <a:rPr lang="en-ZA" sz="1400" b="1" dirty="0">
                <a:solidFill>
                  <a:srgbClr val="0070C0"/>
                </a:solidFill>
              </a:rPr>
              <a:t>2012</a:t>
            </a:r>
            <a:endParaRPr lang="en-GB" sz="1400" b="1" dirty="0">
              <a:solidFill>
                <a:srgbClr val="0070C0"/>
              </a:solidFill>
            </a:endParaRPr>
          </a:p>
        </p:txBody>
      </p:sp>
      <p:sp>
        <p:nvSpPr>
          <p:cNvPr id="49" name="Rectangle 48"/>
          <p:cNvSpPr/>
          <p:nvPr/>
        </p:nvSpPr>
        <p:spPr>
          <a:xfrm>
            <a:off x="2906660" y="2867479"/>
            <a:ext cx="1161284"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9</a:t>
            </a:r>
            <a:r>
              <a:rPr lang="en-ZA" sz="1400" b="1" u="sng" baseline="30000" dirty="0">
                <a:solidFill>
                  <a:srgbClr val="0070C0"/>
                </a:solidFill>
              </a:rPr>
              <a:t>th</a:t>
            </a:r>
            <a:r>
              <a:rPr lang="en-ZA" sz="1400" b="1" u="sng" dirty="0">
                <a:solidFill>
                  <a:srgbClr val="0070C0"/>
                </a:solidFill>
              </a:rPr>
              <a:t> ASSD </a:t>
            </a:r>
          </a:p>
          <a:p>
            <a:endParaRPr lang="en-ZA" sz="1400" b="1" dirty="0">
              <a:solidFill>
                <a:srgbClr val="0070C0"/>
              </a:solidFill>
            </a:endParaRPr>
          </a:p>
          <a:p>
            <a:r>
              <a:rPr lang="en-ZA" sz="1400" b="1" dirty="0">
                <a:solidFill>
                  <a:srgbClr val="0070C0"/>
                </a:solidFill>
              </a:rPr>
              <a:t>GABORONE BOTSWANA</a:t>
            </a:r>
          </a:p>
          <a:p>
            <a:r>
              <a:rPr lang="en-ZA" sz="1400" b="1" dirty="0">
                <a:solidFill>
                  <a:srgbClr val="0070C0"/>
                </a:solidFill>
              </a:rPr>
              <a:t>2014</a:t>
            </a:r>
            <a:endParaRPr lang="en-GB" sz="1400" b="1" dirty="0">
              <a:solidFill>
                <a:srgbClr val="0070C0"/>
              </a:solidFill>
            </a:endParaRPr>
          </a:p>
        </p:txBody>
      </p:sp>
      <p:sp>
        <p:nvSpPr>
          <p:cNvPr id="50" name="Rectangle 49"/>
          <p:cNvSpPr/>
          <p:nvPr/>
        </p:nvSpPr>
        <p:spPr>
          <a:xfrm>
            <a:off x="4178332" y="2881719"/>
            <a:ext cx="1063680"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10</a:t>
            </a:r>
            <a:r>
              <a:rPr lang="en-ZA" sz="1400" b="1" u="sng" baseline="30000" dirty="0">
                <a:solidFill>
                  <a:srgbClr val="0070C0"/>
                </a:solidFill>
              </a:rPr>
              <a:t>th</a:t>
            </a:r>
            <a:r>
              <a:rPr lang="en-ZA" sz="1400" b="1" u="sng" dirty="0">
                <a:solidFill>
                  <a:srgbClr val="0070C0"/>
                </a:solidFill>
              </a:rPr>
              <a:t> ASSD</a:t>
            </a:r>
          </a:p>
          <a:p>
            <a:endParaRPr lang="en-ZA" sz="1400" b="1" i="1" dirty="0">
              <a:solidFill>
                <a:srgbClr val="0070C0"/>
              </a:solidFill>
            </a:endParaRPr>
          </a:p>
          <a:p>
            <a:r>
              <a:rPr lang="en-ZA" sz="1400" b="1" dirty="0">
                <a:solidFill>
                  <a:srgbClr val="0070C0"/>
                </a:solidFill>
              </a:rPr>
              <a:t>KAMPALA UGANDA</a:t>
            </a:r>
          </a:p>
          <a:p>
            <a:r>
              <a:rPr lang="en-ZA" sz="1400" b="1" dirty="0">
                <a:solidFill>
                  <a:srgbClr val="0070C0"/>
                </a:solidFill>
              </a:rPr>
              <a:t>2015</a:t>
            </a:r>
            <a:endParaRPr lang="en-GB" sz="1400" b="1" dirty="0">
              <a:solidFill>
                <a:srgbClr val="0070C0"/>
              </a:solidFill>
            </a:endParaRPr>
          </a:p>
        </p:txBody>
      </p:sp>
      <p:sp>
        <p:nvSpPr>
          <p:cNvPr id="51" name="Rectangle 50"/>
          <p:cNvSpPr/>
          <p:nvPr/>
        </p:nvSpPr>
        <p:spPr>
          <a:xfrm>
            <a:off x="5340224" y="2881719"/>
            <a:ext cx="1125226" cy="141428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11</a:t>
            </a:r>
            <a:r>
              <a:rPr lang="en-ZA" sz="1400" b="1" u="sng" baseline="30000" dirty="0">
                <a:solidFill>
                  <a:srgbClr val="0070C0"/>
                </a:solidFill>
              </a:rPr>
              <a:t>th</a:t>
            </a:r>
            <a:r>
              <a:rPr lang="en-ZA" sz="1400" b="1" u="sng" dirty="0">
                <a:solidFill>
                  <a:srgbClr val="0070C0"/>
                </a:solidFill>
              </a:rPr>
              <a:t> ASSD</a:t>
            </a:r>
          </a:p>
          <a:p>
            <a:endParaRPr lang="en-ZA" sz="1400" b="1" i="1" dirty="0">
              <a:solidFill>
                <a:srgbClr val="0070C0"/>
              </a:solidFill>
            </a:endParaRPr>
          </a:p>
          <a:p>
            <a:r>
              <a:rPr lang="en-ZA" sz="1400" b="1" dirty="0">
                <a:solidFill>
                  <a:srgbClr val="0070C0"/>
                </a:solidFill>
              </a:rPr>
              <a:t>LIBREVILLE</a:t>
            </a:r>
          </a:p>
          <a:p>
            <a:r>
              <a:rPr lang="en-ZA" sz="1400" b="1" dirty="0">
                <a:solidFill>
                  <a:srgbClr val="0070C0"/>
                </a:solidFill>
              </a:rPr>
              <a:t>GABON</a:t>
            </a:r>
          </a:p>
          <a:p>
            <a:r>
              <a:rPr lang="en-ZA" sz="1400" b="1" dirty="0">
                <a:solidFill>
                  <a:srgbClr val="0070C0"/>
                </a:solidFill>
              </a:rPr>
              <a:t>2015</a:t>
            </a:r>
            <a:endParaRPr lang="en-GB" sz="1400" b="1" dirty="0">
              <a:solidFill>
                <a:srgbClr val="0070C0"/>
              </a:solidFill>
            </a:endParaRPr>
          </a:p>
        </p:txBody>
      </p:sp>
      <p:sp>
        <p:nvSpPr>
          <p:cNvPr id="53" name="Rectangle 52"/>
          <p:cNvSpPr/>
          <p:nvPr/>
        </p:nvSpPr>
        <p:spPr>
          <a:xfrm>
            <a:off x="5702120" y="4564314"/>
            <a:ext cx="958403"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6</a:t>
            </a:r>
            <a:r>
              <a:rPr lang="en-ZA" sz="1400" b="1" u="sng" baseline="30000" dirty="0">
                <a:solidFill>
                  <a:srgbClr val="0070C0"/>
                </a:solidFill>
              </a:rPr>
              <a:t>TH</a:t>
            </a:r>
            <a:r>
              <a:rPr lang="en-ZA" sz="1400" b="1" u="sng" dirty="0">
                <a:solidFill>
                  <a:srgbClr val="0070C0"/>
                </a:solidFill>
              </a:rPr>
              <a:t> ASSD</a:t>
            </a:r>
          </a:p>
          <a:p>
            <a:endParaRPr lang="en-ZA" sz="1400" b="1" dirty="0">
              <a:solidFill>
                <a:srgbClr val="0070C0"/>
              </a:solidFill>
            </a:endParaRPr>
          </a:p>
          <a:p>
            <a:r>
              <a:rPr lang="en-ZA" sz="1400" b="1" dirty="0">
                <a:solidFill>
                  <a:srgbClr val="0070C0"/>
                </a:solidFill>
              </a:rPr>
              <a:t>CAIRO, EGYPT, 2010</a:t>
            </a:r>
            <a:endParaRPr lang="en-GB" sz="1400" b="1" dirty="0">
              <a:solidFill>
                <a:srgbClr val="0070C0"/>
              </a:solidFill>
            </a:endParaRPr>
          </a:p>
        </p:txBody>
      </p:sp>
      <p:sp>
        <p:nvSpPr>
          <p:cNvPr id="54" name="Rectangle 53"/>
          <p:cNvSpPr/>
          <p:nvPr/>
        </p:nvSpPr>
        <p:spPr>
          <a:xfrm>
            <a:off x="290377" y="1019084"/>
            <a:ext cx="1092531"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12</a:t>
            </a:r>
            <a:r>
              <a:rPr lang="en-ZA" sz="1400" b="1" u="sng" baseline="30000" dirty="0">
                <a:solidFill>
                  <a:srgbClr val="0070C0"/>
                </a:solidFill>
              </a:rPr>
              <a:t>th</a:t>
            </a:r>
            <a:r>
              <a:rPr lang="en-ZA" sz="1400" b="1" u="sng" dirty="0">
                <a:solidFill>
                  <a:srgbClr val="0070C0"/>
                </a:solidFill>
              </a:rPr>
              <a:t> ASSD</a:t>
            </a:r>
          </a:p>
          <a:p>
            <a:endParaRPr lang="en-ZA" sz="1400" b="1" u="sng" dirty="0">
              <a:solidFill>
                <a:srgbClr val="0070C0"/>
              </a:solidFill>
            </a:endParaRPr>
          </a:p>
          <a:p>
            <a:r>
              <a:rPr lang="en-ZA" sz="1400" b="1" dirty="0">
                <a:solidFill>
                  <a:srgbClr val="0070C0"/>
                </a:solidFill>
              </a:rPr>
              <a:t>TUNIS</a:t>
            </a:r>
          </a:p>
          <a:p>
            <a:r>
              <a:rPr lang="en-ZA" sz="1400" b="1" dirty="0">
                <a:solidFill>
                  <a:srgbClr val="0070C0"/>
                </a:solidFill>
              </a:rPr>
              <a:t>TUNISIA</a:t>
            </a:r>
          </a:p>
          <a:p>
            <a:r>
              <a:rPr lang="en-ZA" sz="1400" b="1" dirty="0">
                <a:solidFill>
                  <a:srgbClr val="0070C0"/>
                </a:solidFill>
              </a:rPr>
              <a:t>2016</a:t>
            </a:r>
            <a:endParaRPr lang="en-GB" sz="1400" b="1" dirty="0">
              <a:solidFill>
                <a:srgbClr val="0070C0"/>
              </a:solidFill>
            </a:endParaRPr>
          </a:p>
        </p:txBody>
      </p:sp>
      <p:sp>
        <p:nvSpPr>
          <p:cNvPr id="55" name="Rectangle 54"/>
          <p:cNvSpPr/>
          <p:nvPr/>
        </p:nvSpPr>
        <p:spPr>
          <a:xfrm>
            <a:off x="1579930" y="1019083"/>
            <a:ext cx="1551420"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u="sng" dirty="0">
                <a:solidFill>
                  <a:srgbClr val="FF0000"/>
                </a:solidFill>
              </a:rPr>
              <a:t>2017</a:t>
            </a:r>
          </a:p>
          <a:p>
            <a:pPr algn="ctr"/>
            <a:endParaRPr lang="en-ZA" sz="800" b="1" u="sng" strike="sngStrike" dirty="0">
              <a:solidFill>
                <a:srgbClr val="FF0000"/>
              </a:solidFill>
            </a:endParaRPr>
          </a:p>
          <a:p>
            <a:pPr algn="ctr"/>
            <a:r>
              <a:rPr lang="en-ZA" sz="1600" b="1" dirty="0">
                <a:solidFill>
                  <a:srgbClr val="FF0000"/>
                </a:solidFill>
              </a:rPr>
              <a:t>NO </a:t>
            </a:r>
            <a:r>
              <a:rPr lang="en-ZA" sz="1600" b="1" dirty="0" smtClean="0">
                <a:solidFill>
                  <a:srgbClr val="FF0000"/>
                </a:solidFill>
              </a:rPr>
              <a:t>ASSD HELD</a:t>
            </a:r>
            <a:endParaRPr lang="en-ZA" sz="1600" b="1" dirty="0">
              <a:solidFill>
                <a:srgbClr val="FF0000"/>
              </a:solidFill>
            </a:endParaRPr>
          </a:p>
          <a:p>
            <a:pPr algn="ctr"/>
            <a:r>
              <a:rPr lang="en-ZA" sz="1600" b="1" dirty="0" smtClean="0">
                <a:solidFill>
                  <a:srgbClr val="FF0000"/>
                </a:solidFill>
              </a:rPr>
              <a:t>HOSTING &amp;  FUNDING </a:t>
            </a:r>
            <a:r>
              <a:rPr lang="en-ZA" sz="1600" b="1" dirty="0">
                <a:solidFill>
                  <a:srgbClr val="FF0000"/>
                </a:solidFill>
              </a:rPr>
              <a:t>CHALLENGES</a:t>
            </a:r>
            <a:endParaRPr lang="en-GB" sz="1600" b="1" dirty="0">
              <a:solidFill>
                <a:srgbClr val="FF0000"/>
              </a:solidFill>
            </a:endParaRPr>
          </a:p>
        </p:txBody>
      </p:sp>
      <p:sp>
        <p:nvSpPr>
          <p:cNvPr id="56" name="Rectangle 55"/>
          <p:cNvSpPr/>
          <p:nvPr/>
        </p:nvSpPr>
        <p:spPr>
          <a:xfrm>
            <a:off x="3224884" y="1000683"/>
            <a:ext cx="1092531" cy="145697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u="sng" dirty="0">
                <a:solidFill>
                  <a:srgbClr val="0070C0"/>
                </a:solidFill>
              </a:rPr>
              <a:t>13</a:t>
            </a:r>
            <a:r>
              <a:rPr lang="en-ZA" sz="1400" b="1" u="sng" baseline="30000" dirty="0">
                <a:solidFill>
                  <a:srgbClr val="0070C0"/>
                </a:solidFill>
              </a:rPr>
              <a:t>th</a:t>
            </a:r>
            <a:r>
              <a:rPr lang="en-ZA" sz="1400" b="1" u="sng" dirty="0">
                <a:solidFill>
                  <a:srgbClr val="0070C0"/>
                </a:solidFill>
              </a:rPr>
              <a:t> ASSD</a:t>
            </a:r>
          </a:p>
          <a:p>
            <a:endParaRPr lang="en-ZA" sz="1400" b="1" u="sng" dirty="0">
              <a:solidFill>
                <a:srgbClr val="0070C0"/>
              </a:solidFill>
            </a:endParaRPr>
          </a:p>
          <a:p>
            <a:r>
              <a:rPr lang="en-ZA" sz="1400" b="1" dirty="0">
                <a:solidFill>
                  <a:srgbClr val="0070C0"/>
                </a:solidFill>
              </a:rPr>
              <a:t>ADDIS ABABA </a:t>
            </a:r>
          </a:p>
          <a:p>
            <a:r>
              <a:rPr lang="en-ZA" sz="1400" b="1" dirty="0">
                <a:solidFill>
                  <a:srgbClr val="0070C0"/>
                </a:solidFill>
              </a:rPr>
              <a:t>ETHIOPIA</a:t>
            </a:r>
          </a:p>
          <a:p>
            <a:r>
              <a:rPr lang="en-ZA" sz="1400" b="1" dirty="0">
                <a:solidFill>
                  <a:srgbClr val="0070C0"/>
                </a:solidFill>
              </a:rPr>
              <a:t>2018</a:t>
            </a:r>
            <a:endParaRPr lang="en-GB" sz="1400" b="1" dirty="0">
              <a:solidFill>
                <a:srgbClr val="0070C0"/>
              </a:solidFill>
            </a:endParaRPr>
          </a:p>
        </p:txBody>
      </p:sp>
      <p:pic>
        <p:nvPicPr>
          <p:cNvPr id="68" name="Picture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1287" y="1000683"/>
            <a:ext cx="999306" cy="571500"/>
          </a:xfrm>
          <a:prstGeom prst="rect">
            <a:avLst/>
          </a:prstGeom>
        </p:spPr>
      </p:pic>
      <p:pic>
        <p:nvPicPr>
          <p:cNvPr id="69" name="Picture 6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91365" y="2839031"/>
            <a:ext cx="999306" cy="571500"/>
          </a:xfrm>
          <a:prstGeom prst="rect">
            <a:avLst/>
          </a:prstGeom>
        </p:spPr>
      </p:pic>
      <p:pic>
        <p:nvPicPr>
          <p:cNvPr id="70" name="Picture 6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523" y="4787068"/>
            <a:ext cx="876196" cy="571500"/>
          </a:xfrm>
          <a:prstGeom prst="rect">
            <a:avLst/>
          </a:prstGeom>
        </p:spPr>
      </p:pic>
      <p:sp>
        <p:nvSpPr>
          <p:cNvPr id="71" name="infographic"/>
          <p:cNvSpPr txBox="1"/>
          <p:nvPr/>
        </p:nvSpPr>
        <p:spPr>
          <a:xfrm>
            <a:off x="4503241" y="1814494"/>
            <a:ext cx="4416188" cy="830997"/>
          </a:xfrm>
          <a:prstGeom prst="rect">
            <a:avLst/>
          </a:prstGeom>
          <a:noFill/>
        </p:spPr>
        <p:txBody>
          <a:bodyPr wrap="square" rtlCol="0">
            <a:spAutoFit/>
          </a:bodyPr>
          <a:lstStyle/>
          <a:p>
            <a:r>
              <a:rPr lang="en-US" sz="1600" b="1" dirty="0">
                <a:solidFill>
                  <a:srgbClr val="FF0000"/>
                </a:solidFill>
              </a:rPr>
              <a:t>ASSD continuity threatened by DWINDLING ECONOMIES, decline in country participation, decline in funding commitments</a:t>
            </a:r>
          </a:p>
        </p:txBody>
      </p:sp>
      <p:sp>
        <p:nvSpPr>
          <p:cNvPr id="72" name="infographic"/>
          <p:cNvSpPr txBox="1"/>
          <p:nvPr/>
        </p:nvSpPr>
        <p:spPr>
          <a:xfrm>
            <a:off x="6652572" y="5391708"/>
            <a:ext cx="2400657" cy="830997"/>
          </a:xfrm>
          <a:prstGeom prst="rect">
            <a:avLst/>
          </a:prstGeom>
          <a:noFill/>
        </p:spPr>
        <p:txBody>
          <a:bodyPr wrap="square" rtlCol="0">
            <a:spAutoFit/>
          </a:bodyPr>
          <a:lstStyle/>
          <a:p>
            <a:r>
              <a:rPr lang="en-US" sz="1600" b="1" dirty="0">
                <a:solidFill>
                  <a:srgbClr val="0070C0"/>
                </a:solidFill>
              </a:rPr>
              <a:t>Host countries, Secretariat and Partners funded these ASSDs</a:t>
            </a:r>
          </a:p>
        </p:txBody>
      </p:sp>
      <p:sp>
        <p:nvSpPr>
          <p:cNvPr id="73" name="infographic"/>
          <p:cNvSpPr txBox="1"/>
          <p:nvPr/>
        </p:nvSpPr>
        <p:spPr>
          <a:xfrm>
            <a:off x="6599251" y="3608055"/>
            <a:ext cx="2221222" cy="830997"/>
          </a:xfrm>
          <a:prstGeom prst="rect">
            <a:avLst/>
          </a:prstGeom>
          <a:noFill/>
        </p:spPr>
        <p:txBody>
          <a:bodyPr wrap="square" rtlCol="0">
            <a:spAutoFit/>
          </a:bodyPr>
          <a:lstStyle/>
          <a:p>
            <a:r>
              <a:rPr lang="en-US" sz="1600" b="1" dirty="0">
                <a:solidFill>
                  <a:srgbClr val="0070C0"/>
                </a:solidFill>
              </a:rPr>
              <a:t>Host countries, Secretariat and Partners funded these ASSDs</a:t>
            </a:r>
          </a:p>
        </p:txBody>
      </p:sp>
    </p:spTree>
    <p:extLst>
      <p:ext uri="{BB962C8B-B14F-4D97-AF65-F5344CB8AC3E}">
        <p14:creationId xmlns:p14="http://schemas.microsoft.com/office/powerpoint/2010/main" val="3352527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7468"/>
            <a:ext cx="5292080" cy="523220"/>
          </a:xfrm>
          <a:prstGeom prst="rect">
            <a:avLst/>
          </a:prstGeom>
          <a:solidFill>
            <a:schemeClr val="accent5">
              <a:lumMod val="40000"/>
              <a:lumOff val="60000"/>
              <a:alpha val="67000"/>
            </a:schemeClr>
          </a:solidFill>
          <a:ln>
            <a:noFill/>
          </a:ln>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r>
              <a:rPr lang="en-ZA" altLang="en-US" sz="2800" b="1" dirty="0">
                <a:solidFill>
                  <a:srgbClr val="0070C0"/>
                </a:solidFill>
                <a:latin typeface="Helvetica" panose="020B0604020202020204" pitchFamily="34" charset="0"/>
                <a:cs typeface="Helvetica" panose="020B0604020202020204" pitchFamily="34" charset="0"/>
              </a:rPr>
              <a:t>ASSD </a:t>
            </a:r>
            <a:r>
              <a:rPr lang="en-ZA" altLang="en-US" sz="2800" b="1" dirty="0" smtClean="0">
                <a:solidFill>
                  <a:srgbClr val="0070C0"/>
                </a:solidFill>
                <a:latin typeface="Helvetica" panose="020B0604020202020204" pitchFamily="34" charset="0"/>
                <a:cs typeface="Helvetica" panose="020B0604020202020204" pitchFamily="34" charset="0"/>
              </a:rPr>
              <a:t>CHALLENGES, CONT</a:t>
            </a:r>
            <a:endParaRPr lang="en-ZA" altLang="en-US" sz="2800" b="1" dirty="0">
              <a:solidFill>
                <a:srgbClr val="0070C0"/>
              </a:solidFill>
              <a:latin typeface="Helvetica" panose="020B0604020202020204" pitchFamily="34" charset="0"/>
              <a:cs typeface="Helvetica" panose="020B0604020202020204" pitchFamily="34" charset="0"/>
            </a:endParaRPr>
          </a:p>
        </p:txBody>
      </p:sp>
      <p:pic>
        <p:nvPicPr>
          <p:cNvPr id="5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778" y="1144659"/>
            <a:ext cx="4536008" cy="4983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Explosion 1 59"/>
          <p:cNvSpPr/>
          <p:nvPr/>
        </p:nvSpPr>
        <p:spPr>
          <a:xfrm>
            <a:off x="2484782" y="3103737"/>
            <a:ext cx="1943202" cy="532802"/>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Hosting??</a:t>
            </a:r>
          </a:p>
        </p:txBody>
      </p:sp>
      <p:sp>
        <p:nvSpPr>
          <p:cNvPr id="61" name="Rounded Rectangle 60"/>
          <p:cNvSpPr/>
          <p:nvPr/>
        </p:nvSpPr>
        <p:spPr>
          <a:xfrm>
            <a:off x="881897" y="3240786"/>
            <a:ext cx="1180221" cy="393218"/>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Funding???</a:t>
            </a:r>
          </a:p>
        </p:txBody>
      </p:sp>
      <p:sp>
        <p:nvSpPr>
          <p:cNvPr id="5" name="Rectangle 4"/>
          <p:cNvSpPr/>
          <p:nvPr/>
        </p:nvSpPr>
        <p:spPr>
          <a:xfrm>
            <a:off x="1953452" y="3717032"/>
            <a:ext cx="1258013" cy="461665"/>
          </a:xfrm>
          <a:prstGeom prst="rect">
            <a:avLst/>
          </a:prstGeom>
        </p:spPr>
        <p:txBody>
          <a:bodyPr wrap="square">
            <a:spAutoFit/>
          </a:bodyPr>
          <a:lstStyle/>
          <a:p>
            <a:pPr algn="ctr"/>
            <a:r>
              <a:rPr lang="en-ZA" altLang="en-US" sz="2400" b="1" dirty="0">
                <a:latin typeface="Helvetica" panose="020B0604020202020204" pitchFamily="34" charset="0"/>
                <a:cs typeface="Helvetica" panose="020B0604020202020204" pitchFamily="34" charset="0"/>
              </a:rPr>
              <a:t>ASSD</a:t>
            </a:r>
            <a:endParaRPr lang="en-ZA" sz="2400" dirty="0"/>
          </a:p>
        </p:txBody>
      </p:sp>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7" y="701342"/>
            <a:ext cx="4270792" cy="2539444"/>
          </a:xfrm>
          <a:prstGeom prst="rect">
            <a:avLst/>
          </a:prstGeom>
        </p:spPr>
      </p:pic>
      <p:sp>
        <p:nvSpPr>
          <p:cNvPr id="8" name="Rectangle 7"/>
          <p:cNvSpPr/>
          <p:nvPr/>
        </p:nvSpPr>
        <p:spPr>
          <a:xfrm>
            <a:off x="1391604" y="5316181"/>
            <a:ext cx="601447" cy="307777"/>
          </a:xfrm>
          <a:prstGeom prst="rect">
            <a:avLst/>
          </a:prstGeom>
        </p:spPr>
        <p:txBody>
          <a:bodyPr wrap="none">
            <a:spAutoFit/>
          </a:bodyPr>
          <a:lstStyle/>
          <a:p>
            <a:r>
              <a:rPr lang="en-US" sz="1400" b="1" i="1" dirty="0">
                <a:solidFill>
                  <a:schemeClr val="bg1"/>
                </a:solidFill>
                <a:latin typeface="Berlin Sans FB Demi" panose="020E0802020502020306" pitchFamily="34" charset="0"/>
              </a:rPr>
              <a:t>CRVS</a:t>
            </a:r>
            <a:endParaRPr lang="en-ZA" sz="1400" dirty="0"/>
          </a:p>
        </p:txBody>
      </p:sp>
      <p:sp>
        <p:nvSpPr>
          <p:cNvPr id="11" name="Rectangle 10"/>
          <p:cNvSpPr/>
          <p:nvPr/>
        </p:nvSpPr>
        <p:spPr>
          <a:xfrm>
            <a:off x="2747509" y="4506913"/>
            <a:ext cx="1192955" cy="307777"/>
          </a:xfrm>
          <a:prstGeom prst="rect">
            <a:avLst/>
          </a:prstGeom>
        </p:spPr>
        <p:txBody>
          <a:bodyPr wrap="none">
            <a:spAutoFit/>
          </a:bodyPr>
          <a:lstStyle/>
          <a:p>
            <a:r>
              <a:rPr lang="en-US" sz="1400" b="1" i="1" dirty="0">
                <a:solidFill>
                  <a:schemeClr val="bg1"/>
                </a:solidFill>
                <a:latin typeface="Berlin Sans FB Demi" panose="020E0802020502020306" pitchFamily="34" charset="0"/>
              </a:rPr>
              <a:t>2020 RPHCS</a:t>
            </a:r>
            <a:endParaRPr lang="en-ZA" sz="1400" dirty="0"/>
          </a:p>
        </p:txBody>
      </p:sp>
      <p:sp>
        <p:nvSpPr>
          <p:cNvPr id="37" name="Rectangle 36"/>
          <p:cNvSpPr/>
          <p:nvPr/>
        </p:nvSpPr>
        <p:spPr>
          <a:xfrm>
            <a:off x="2385050" y="5224360"/>
            <a:ext cx="1192955"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AGENDA 2063</a:t>
            </a:r>
            <a:endParaRPr lang="en-ZA" sz="1200" dirty="0"/>
          </a:p>
        </p:txBody>
      </p:sp>
      <p:sp>
        <p:nvSpPr>
          <p:cNvPr id="38" name="Rectangle 37"/>
          <p:cNvSpPr/>
          <p:nvPr/>
        </p:nvSpPr>
        <p:spPr>
          <a:xfrm>
            <a:off x="1843074" y="5623958"/>
            <a:ext cx="1083951" cy="307777"/>
          </a:xfrm>
          <a:prstGeom prst="rect">
            <a:avLst/>
          </a:prstGeom>
        </p:spPr>
        <p:txBody>
          <a:bodyPr wrap="none">
            <a:spAutoFit/>
          </a:bodyPr>
          <a:lstStyle/>
          <a:p>
            <a:r>
              <a:rPr lang="en-US" sz="1400" b="1" i="1" dirty="0">
                <a:solidFill>
                  <a:schemeClr val="bg1"/>
                </a:solidFill>
                <a:latin typeface="Berlin Sans FB Demi" panose="020E0802020502020306" pitchFamily="34" charset="0"/>
              </a:rPr>
              <a:t>2010 RPHC</a:t>
            </a:r>
            <a:endParaRPr lang="en-ZA" sz="1400" dirty="0"/>
          </a:p>
        </p:txBody>
      </p:sp>
      <p:sp>
        <p:nvSpPr>
          <p:cNvPr id="39" name="Rectangle 38"/>
          <p:cNvSpPr/>
          <p:nvPr/>
        </p:nvSpPr>
        <p:spPr>
          <a:xfrm>
            <a:off x="1382635" y="4882723"/>
            <a:ext cx="1773242"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NATIONAL ACCOUNTS</a:t>
            </a:r>
            <a:endParaRPr lang="en-ZA" sz="1200" dirty="0"/>
          </a:p>
        </p:txBody>
      </p:sp>
      <p:sp>
        <p:nvSpPr>
          <p:cNvPr id="42" name="Rectangle 41"/>
          <p:cNvSpPr/>
          <p:nvPr/>
        </p:nvSpPr>
        <p:spPr>
          <a:xfrm>
            <a:off x="1204145" y="4501361"/>
            <a:ext cx="535724"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CAPI</a:t>
            </a:r>
            <a:endParaRPr lang="en-ZA" sz="1200" dirty="0"/>
          </a:p>
        </p:txBody>
      </p:sp>
      <p:sp>
        <p:nvSpPr>
          <p:cNvPr id="52" name="teal rectangle"/>
          <p:cNvSpPr/>
          <p:nvPr/>
        </p:nvSpPr>
        <p:spPr>
          <a:xfrm>
            <a:off x="4572000" y="3437395"/>
            <a:ext cx="4270476" cy="264330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Berlin Sans FB Demi" panose="020E0802020502020306" pitchFamily="34" charset="0"/>
              </a:rPr>
              <a:t>CHALLENGES</a:t>
            </a:r>
          </a:p>
          <a:p>
            <a:pPr algn="ctr"/>
            <a:endParaRPr lang="en-US" sz="1200" b="1" i="1" dirty="0">
              <a:solidFill>
                <a:schemeClr val="tx1"/>
              </a:solidFill>
              <a:latin typeface="Berlin Sans FB Demi" panose="020E0802020502020306" pitchFamily="34" charset="0"/>
            </a:endParaRPr>
          </a:p>
          <a:p>
            <a:r>
              <a:rPr lang="en-US" sz="2800" b="1" i="1" dirty="0">
                <a:solidFill>
                  <a:srgbClr val="0070C0"/>
                </a:solidFill>
                <a:latin typeface="Berlin Sans FB Demi" panose="020E0802020502020306" pitchFamily="34" charset="0"/>
              </a:rPr>
              <a:t>1.Hosting challenges</a:t>
            </a:r>
          </a:p>
          <a:p>
            <a:r>
              <a:rPr lang="en-US" sz="2800" b="1" i="1" dirty="0">
                <a:solidFill>
                  <a:srgbClr val="0070C0"/>
                </a:solidFill>
                <a:latin typeface="Berlin Sans FB Demi" panose="020E0802020502020306" pitchFamily="34" charset="0"/>
              </a:rPr>
              <a:t>2. Funding challenges</a:t>
            </a:r>
          </a:p>
          <a:p>
            <a:r>
              <a:rPr lang="en-US" sz="2800" b="1" i="1" dirty="0">
                <a:solidFill>
                  <a:srgbClr val="0070C0"/>
                </a:solidFill>
                <a:latin typeface="Berlin Sans FB Demi" panose="020E0802020502020306" pitchFamily="34" charset="0"/>
              </a:rPr>
              <a:t>3. </a:t>
            </a:r>
            <a:r>
              <a:rPr lang="en-US" sz="2800" b="1" i="1" dirty="0" smtClean="0">
                <a:solidFill>
                  <a:srgbClr val="0070C0"/>
                </a:solidFill>
                <a:latin typeface="Berlin Sans FB Demi" panose="020E0802020502020306" pitchFamily="34" charset="0"/>
              </a:rPr>
              <a:t>WHERE </a:t>
            </a:r>
            <a:r>
              <a:rPr lang="en-US" sz="2800" b="1" i="1" dirty="0">
                <a:solidFill>
                  <a:srgbClr val="0070C0"/>
                </a:solidFill>
                <a:latin typeface="Berlin Sans FB Demi" panose="020E0802020502020306" pitchFamily="34" charset="0"/>
              </a:rPr>
              <a:t>TO FROM HERE ???</a:t>
            </a:r>
          </a:p>
        </p:txBody>
      </p:sp>
      <p:grpSp>
        <p:nvGrpSpPr>
          <p:cNvPr id="15" name="Group 14"/>
          <p:cNvGrpSpPr/>
          <p:nvPr/>
        </p:nvGrpSpPr>
        <p:grpSpPr>
          <a:xfrm>
            <a:off x="1490195" y="1371420"/>
            <a:ext cx="2351871" cy="1590303"/>
            <a:chOff x="4452353" y="92811"/>
            <a:chExt cx="3263340" cy="6248066"/>
          </a:xfrm>
        </p:grpSpPr>
        <p:sp>
          <p:nvSpPr>
            <p:cNvPr id="16" name="Freeform 78"/>
            <p:cNvSpPr>
              <a:spLocks/>
            </p:cNvSpPr>
            <p:nvPr/>
          </p:nvSpPr>
          <p:spPr bwMode="auto">
            <a:xfrm rot="1794316">
              <a:off x="4457721" y="267589"/>
              <a:ext cx="1422686" cy="2690642"/>
            </a:xfrm>
            <a:custGeom>
              <a:avLst/>
              <a:gdLst/>
              <a:ahLst/>
              <a:cxnLst>
                <a:cxn ang="0">
                  <a:pos x="399" y="216"/>
                </a:cxn>
                <a:cxn ang="0">
                  <a:pos x="472" y="181"/>
                </a:cxn>
                <a:cxn ang="0">
                  <a:pos x="433" y="88"/>
                </a:cxn>
                <a:cxn ang="0">
                  <a:pos x="601" y="88"/>
                </a:cxn>
                <a:cxn ang="0">
                  <a:pos x="563" y="181"/>
                </a:cxn>
                <a:cxn ang="0">
                  <a:pos x="636" y="216"/>
                </a:cxn>
                <a:cxn ang="0">
                  <a:pos x="819" y="216"/>
                </a:cxn>
                <a:cxn ang="0">
                  <a:pos x="819" y="399"/>
                </a:cxn>
                <a:cxn ang="0">
                  <a:pos x="784" y="472"/>
                </a:cxn>
                <a:cxn ang="0">
                  <a:pos x="691" y="434"/>
                </a:cxn>
                <a:cxn ang="0">
                  <a:pos x="691" y="602"/>
                </a:cxn>
                <a:cxn ang="0">
                  <a:pos x="784" y="563"/>
                </a:cxn>
                <a:cxn ang="0">
                  <a:pos x="819" y="636"/>
                </a:cxn>
                <a:cxn ang="0">
                  <a:pos x="819" y="819"/>
                </a:cxn>
                <a:cxn ang="0">
                  <a:pos x="636" y="819"/>
                </a:cxn>
                <a:cxn ang="0">
                  <a:pos x="563" y="784"/>
                </a:cxn>
                <a:cxn ang="0">
                  <a:pos x="601" y="691"/>
                </a:cxn>
                <a:cxn ang="0">
                  <a:pos x="433" y="691"/>
                </a:cxn>
                <a:cxn ang="0">
                  <a:pos x="472" y="784"/>
                </a:cxn>
                <a:cxn ang="0">
                  <a:pos x="399" y="819"/>
                </a:cxn>
                <a:cxn ang="0">
                  <a:pos x="216" y="819"/>
                </a:cxn>
                <a:cxn ang="0">
                  <a:pos x="216" y="636"/>
                </a:cxn>
                <a:cxn ang="0">
                  <a:pos x="180" y="563"/>
                </a:cxn>
                <a:cxn ang="0">
                  <a:pos x="88" y="602"/>
                </a:cxn>
                <a:cxn ang="0">
                  <a:pos x="88" y="434"/>
                </a:cxn>
                <a:cxn ang="0">
                  <a:pos x="180" y="472"/>
                </a:cxn>
                <a:cxn ang="0">
                  <a:pos x="216" y="399"/>
                </a:cxn>
                <a:cxn ang="0">
                  <a:pos x="216" y="216"/>
                </a:cxn>
                <a:cxn ang="0">
                  <a:pos x="399" y="216"/>
                </a:cxn>
              </a:cxnLst>
              <a:rect l="0" t="0" r="r" b="b"/>
              <a:pathLst>
                <a:path w="819" h="819">
                  <a:moveTo>
                    <a:pt x="399" y="216"/>
                  </a:moveTo>
                  <a:cubicBezTo>
                    <a:pt x="465" y="216"/>
                    <a:pt x="480" y="200"/>
                    <a:pt x="472" y="181"/>
                  </a:cubicBezTo>
                  <a:cubicBezTo>
                    <a:pt x="455" y="144"/>
                    <a:pt x="425" y="139"/>
                    <a:pt x="433" y="88"/>
                  </a:cubicBezTo>
                  <a:cubicBezTo>
                    <a:pt x="447" y="0"/>
                    <a:pt x="588" y="0"/>
                    <a:pt x="601" y="88"/>
                  </a:cubicBezTo>
                  <a:cubicBezTo>
                    <a:pt x="609" y="139"/>
                    <a:pt x="580" y="144"/>
                    <a:pt x="563" y="181"/>
                  </a:cubicBezTo>
                  <a:cubicBezTo>
                    <a:pt x="554" y="200"/>
                    <a:pt x="570" y="216"/>
                    <a:pt x="636" y="216"/>
                  </a:cubicBezTo>
                  <a:cubicBezTo>
                    <a:pt x="819" y="216"/>
                    <a:pt x="819" y="216"/>
                    <a:pt x="819" y="216"/>
                  </a:cubicBezTo>
                  <a:cubicBezTo>
                    <a:pt x="819" y="399"/>
                    <a:pt x="819" y="399"/>
                    <a:pt x="819" y="399"/>
                  </a:cubicBezTo>
                  <a:cubicBezTo>
                    <a:pt x="819" y="465"/>
                    <a:pt x="803" y="481"/>
                    <a:pt x="784" y="472"/>
                  </a:cubicBezTo>
                  <a:cubicBezTo>
                    <a:pt x="747" y="455"/>
                    <a:pt x="742" y="426"/>
                    <a:pt x="691" y="434"/>
                  </a:cubicBezTo>
                  <a:cubicBezTo>
                    <a:pt x="603" y="447"/>
                    <a:pt x="603" y="588"/>
                    <a:pt x="691" y="602"/>
                  </a:cubicBezTo>
                  <a:cubicBezTo>
                    <a:pt x="742" y="610"/>
                    <a:pt x="747" y="580"/>
                    <a:pt x="784" y="563"/>
                  </a:cubicBezTo>
                  <a:cubicBezTo>
                    <a:pt x="803" y="555"/>
                    <a:pt x="819" y="570"/>
                    <a:pt x="819" y="636"/>
                  </a:cubicBezTo>
                  <a:cubicBezTo>
                    <a:pt x="819" y="819"/>
                    <a:pt x="819" y="819"/>
                    <a:pt x="819" y="819"/>
                  </a:cubicBezTo>
                  <a:cubicBezTo>
                    <a:pt x="636" y="819"/>
                    <a:pt x="636" y="819"/>
                    <a:pt x="636" y="819"/>
                  </a:cubicBezTo>
                  <a:cubicBezTo>
                    <a:pt x="570" y="819"/>
                    <a:pt x="554" y="803"/>
                    <a:pt x="563" y="784"/>
                  </a:cubicBezTo>
                  <a:cubicBezTo>
                    <a:pt x="580" y="747"/>
                    <a:pt x="609" y="743"/>
                    <a:pt x="601" y="691"/>
                  </a:cubicBezTo>
                  <a:cubicBezTo>
                    <a:pt x="588" y="603"/>
                    <a:pt x="447" y="603"/>
                    <a:pt x="433" y="691"/>
                  </a:cubicBezTo>
                  <a:cubicBezTo>
                    <a:pt x="425" y="743"/>
                    <a:pt x="455" y="747"/>
                    <a:pt x="472" y="784"/>
                  </a:cubicBezTo>
                  <a:cubicBezTo>
                    <a:pt x="480" y="803"/>
                    <a:pt x="465" y="819"/>
                    <a:pt x="399" y="819"/>
                  </a:cubicBezTo>
                  <a:cubicBezTo>
                    <a:pt x="216" y="819"/>
                    <a:pt x="216" y="819"/>
                    <a:pt x="216" y="819"/>
                  </a:cubicBezTo>
                  <a:cubicBezTo>
                    <a:pt x="216" y="636"/>
                    <a:pt x="216" y="636"/>
                    <a:pt x="216" y="636"/>
                  </a:cubicBezTo>
                  <a:cubicBezTo>
                    <a:pt x="216" y="570"/>
                    <a:pt x="200" y="555"/>
                    <a:pt x="180" y="563"/>
                  </a:cubicBezTo>
                  <a:cubicBezTo>
                    <a:pt x="144" y="580"/>
                    <a:pt x="139" y="610"/>
                    <a:pt x="88" y="602"/>
                  </a:cubicBezTo>
                  <a:cubicBezTo>
                    <a:pt x="0" y="588"/>
                    <a:pt x="0" y="447"/>
                    <a:pt x="88" y="434"/>
                  </a:cubicBezTo>
                  <a:cubicBezTo>
                    <a:pt x="139" y="426"/>
                    <a:pt x="144" y="455"/>
                    <a:pt x="180" y="472"/>
                  </a:cubicBezTo>
                  <a:cubicBezTo>
                    <a:pt x="200" y="481"/>
                    <a:pt x="216" y="465"/>
                    <a:pt x="216" y="399"/>
                  </a:cubicBezTo>
                  <a:cubicBezTo>
                    <a:pt x="216" y="216"/>
                    <a:pt x="216" y="216"/>
                    <a:pt x="216" y="216"/>
                  </a:cubicBezTo>
                  <a:lnTo>
                    <a:pt x="399" y="216"/>
                  </a:lnTo>
                  <a:close/>
                </a:path>
              </a:pathLst>
            </a:custGeom>
            <a:solidFill>
              <a:schemeClr val="accent4"/>
            </a:solidFill>
            <a:ln w="57150">
              <a:solidFill>
                <a:schemeClr val="bg1"/>
              </a:solidFill>
              <a:round/>
              <a:headEnd/>
              <a:tailEnd/>
            </a:ln>
          </p:spPr>
          <p:txBody>
            <a:bodyPr vert="horz" wrap="square" lIns="68580" tIns="34290" rIns="68580" bIns="34290" numCol="1" anchor="t" anchorCtr="0" compatLnSpc="1">
              <a:prstTxWarp prst="textNoShape">
                <a:avLst/>
              </a:prstTxWarp>
            </a:bodyPr>
            <a:lstStyle/>
            <a:p>
              <a:pPr algn="ctr"/>
              <a:endParaRPr lang="en-US" sz="1350" dirty="0"/>
            </a:p>
          </p:txBody>
        </p:sp>
        <p:sp>
          <p:nvSpPr>
            <p:cNvPr id="17" name="Freeform 76"/>
            <p:cNvSpPr>
              <a:spLocks/>
            </p:cNvSpPr>
            <p:nvPr/>
          </p:nvSpPr>
          <p:spPr bwMode="auto">
            <a:xfrm rot="1794316">
              <a:off x="6849516" y="3482852"/>
              <a:ext cx="866177" cy="2673412"/>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chemeClr val="accent2"/>
            </a:solidFill>
            <a:ln w="57150">
              <a:solidFill>
                <a:schemeClr val="bg1"/>
              </a:solidFill>
              <a:round/>
              <a:headEnd/>
              <a:tailEnd/>
            </a:ln>
          </p:spPr>
          <p:txBody>
            <a:bodyPr vert="horz" wrap="square" lIns="68580" tIns="34290" rIns="68580" bIns="34290" numCol="1" anchor="t" anchorCtr="0" compatLnSpc="1">
              <a:prstTxWarp prst="textNoShape">
                <a:avLst/>
              </a:prstTxWarp>
            </a:bodyPr>
            <a:lstStyle/>
            <a:p>
              <a:pPr algn="ctr"/>
              <a:endParaRPr lang="en-US" sz="1350" dirty="0"/>
            </a:p>
          </p:txBody>
        </p:sp>
        <p:sp>
          <p:nvSpPr>
            <p:cNvPr id="18" name="Freeform 77"/>
            <p:cNvSpPr>
              <a:spLocks/>
            </p:cNvSpPr>
            <p:nvPr/>
          </p:nvSpPr>
          <p:spPr bwMode="auto">
            <a:xfrm rot="1794316">
              <a:off x="6198008" y="92811"/>
              <a:ext cx="1098289" cy="3263601"/>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1"/>
            </a:solidFill>
            <a:ln w="57150">
              <a:solidFill>
                <a:schemeClr val="bg1"/>
              </a:solidFill>
              <a:round/>
              <a:headEnd/>
              <a:tailEnd/>
            </a:ln>
          </p:spPr>
          <p:txBody>
            <a:bodyPr vert="horz" wrap="square" lIns="68580" tIns="34290" rIns="68580" bIns="34290" numCol="1" anchor="t" anchorCtr="0" compatLnSpc="1">
              <a:prstTxWarp prst="textNoShape">
                <a:avLst/>
              </a:prstTxWarp>
            </a:bodyPr>
            <a:lstStyle/>
            <a:p>
              <a:pPr algn="ctr"/>
              <a:endParaRPr lang="en-US" sz="1350" dirty="0"/>
            </a:p>
          </p:txBody>
        </p:sp>
        <p:sp>
          <p:nvSpPr>
            <p:cNvPr id="19" name="Freeform 79"/>
            <p:cNvSpPr>
              <a:spLocks/>
            </p:cNvSpPr>
            <p:nvPr/>
          </p:nvSpPr>
          <p:spPr bwMode="auto">
            <a:xfrm rot="1794316">
              <a:off x="4452353" y="3987223"/>
              <a:ext cx="1313565" cy="2353654"/>
            </a:xfrm>
            <a:custGeom>
              <a:avLst/>
              <a:gdLst/>
              <a:ahLst/>
              <a:cxnLst>
                <a:cxn ang="0">
                  <a:pos x="216" y="420"/>
                </a:cxn>
                <a:cxn ang="0">
                  <a:pos x="181" y="347"/>
                </a:cxn>
                <a:cxn ang="0">
                  <a:pos x="88" y="386"/>
                </a:cxn>
                <a:cxn ang="0">
                  <a:pos x="88" y="218"/>
                </a:cxn>
                <a:cxn ang="0">
                  <a:pos x="181" y="256"/>
                </a:cxn>
                <a:cxn ang="0">
                  <a:pos x="216" y="183"/>
                </a:cxn>
                <a:cxn ang="0">
                  <a:pos x="216" y="0"/>
                </a:cxn>
                <a:cxn ang="0">
                  <a:pos x="399" y="0"/>
                </a:cxn>
                <a:cxn ang="0">
                  <a:pos x="472" y="35"/>
                </a:cxn>
                <a:cxn ang="0">
                  <a:pos x="434" y="128"/>
                </a:cxn>
                <a:cxn ang="0">
                  <a:pos x="602" y="128"/>
                </a:cxn>
                <a:cxn ang="0">
                  <a:pos x="563" y="35"/>
                </a:cxn>
                <a:cxn ang="0">
                  <a:pos x="636" y="0"/>
                </a:cxn>
                <a:cxn ang="0">
                  <a:pos x="819" y="0"/>
                </a:cxn>
                <a:cxn ang="0">
                  <a:pos x="819" y="183"/>
                </a:cxn>
                <a:cxn ang="0">
                  <a:pos x="784" y="256"/>
                </a:cxn>
                <a:cxn ang="0">
                  <a:pos x="691" y="218"/>
                </a:cxn>
                <a:cxn ang="0">
                  <a:pos x="691" y="386"/>
                </a:cxn>
                <a:cxn ang="0">
                  <a:pos x="784" y="347"/>
                </a:cxn>
                <a:cxn ang="0">
                  <a:pos x="819" y="420"/>
                </a:cxn>
                <a:cxn ang="0">
                  <a:pos x="819" y="603"/>
                </a:cxn>
                <a:cxn ang="0">
                  <a:pos x="636" y="603"/>
                </a:cxn>
                <a:cxn ang="0">
                  <a:pos x="563" y="639"/>
                </a:cxn>
                <a:cxn ang="0">
                  <a:pos x="602" y="731"/>
                </a:cxn>
                <a:cxn ang="0">
                  <a:pos x="434" y="731"/>
                </a:cxn>
                <a:cxn ang="0">
                  <a:pos x="472" y="639"/>
                </a:cxn>
                <a:cxn ang="0">
                  <a:pos x="399" y="603"/>
                </a:cxn>
                <a:cxn ang="0">
                  <a:pos x="216" y="603"/>
                </a:cxn>
                <a:cxn ang="0">
                  <a:pos x="216" y="420"/>
                </a:cxn>
              </a:cxnLst>
              <a:rect l="0" t="0" r="r" b="b"/>
              <a:pathLst>
                <a:path w="819" h="819">
                  <a:moveTo>
                    <a:pt x="216" y="420"/>
                  </a:moveTo>
                  <a:cubicBezTo>
                    <a:pt x="216" y="354"/>
                    <a:pt x="200" y="339"/>
                    <a:pt x="181" y="347"/>
                  </a:cubicBezTo>
                  <a:cubicBezTo>
                    <a:pt x="144" y="364"/>
                    <a:pt x="139" y="394"/>
                    <a:pt x="88" y="386"/>
                  </a:cubicBezTo>
                  <a:cubicBezTo>
                    <a:pt x="0" y="372"/>
                    <a:pt x="0" y="231"/>
                    <a:pt x="88" y="218"/>
                  </a:cubicBezTo>
                  <a:cubicBezTo>
                    <a:pt x="139" y="210"/>
                    <a:pt x="144" y="239"/>
                    <a:pt x="181" y="256"/>
                  </a:cubicBezTo>
                  <a:cubicBezTo>
                    <a:pt x="200" y="265"/>
                    <a:pt x="216" y="249"/>
                    <a:pt x="216" y="183"/>
                  </a:cubicBezTo>
                  <a:cubicBezTo>
                    <a:pt x="216" y="0"/>
                    <a:pt x="216" y="0"/>
                    <a:pt x="216" y="0"/>
                  </a:cubicBezTo>
                  <a:cubicBezTo>
                    <a:pt x="399" y="0"/>
                    <a:pt x="399" y="0"/>
                    <a:pt x="399" y="0"/>
                  </a:cubicBezTo>
                  <a:cubicBezTo>
                    <a:pt x="465" y="0"/>
                    <a:pt x="481" y="16"/>
                    <a:pt x="472" y="35"/>
                  </a:cubicBezTo>
                  <a:cubicBezTo>
                    <a:pt x="455" y="72"/>
                    <a:pt x="426" y="77"/>
                    <a:pt x="434" y="128"/>
                  </a:cubicBezTo>
                  <a:cubicBezTo>
                    <a:pt x="447" y="216"/>
                    <a:pt x="588" y="216"/>
                    <a:pt x="602" y="128"/>
                  </a:cubicBezTo>
                  <a:cubicBezTo>
                    <a:pt x="610" y="77"/>
                    <a:pt x="580" y="72"/>
                    <a:pt x="563" y="35"/>
                  </a:cubicBezTo>
                  <a:cubicBezTo>
                    <a:pt x="555" y="16"/>
                    <a:pt x="570" y="0"/>
                    <a:pt x="636" y="0"/>
                  </a:cubicBezTo>
                  <a:cubicBezTo>
                    <a:pt x="819" y="0"/>
                    <a:pt x="819" y="0"/>
                    <a:pt x="819" y="0"/>
                  </a:cubicBezTo>
                  <a:cubicBezTo>
                    <a:pt x="819" y="183"/>
                    <a:pt x="819" y="183"/>
                    <a:pt x="819" y="183"/>
                  </a:cubicBezTo>
                  <a:cubicBezTo>
                    <a:pt x="819" y="249"/>
                    <a:pt x="803" y="265"/>
                    <a:pt x="784" y="256"/>
                  </a:cubicBezTo>
                  <a:cubicBezTo>
                    <a:pt x="747" y="239"/>
                    <a:pt x="743" y="210"/>
                    <a:pt x="691" y="218"/>
                  </a:cubicBezTo>
                  <a:cubicBezTo>
                    <a:pt x="603" y="231"/>
                    <a:pt x="603" y="372"/>
                    <a:pt x="691" y="386"/>
                  </a:cubicBezTo>
                  <a:cubicBezTo>
                    <a:pt x="743" y="394"/>
                    <a:pt x="747" y="364"/>
                    <a:pt x="784" y="347"/>
                  </a:cubicBezTo>
                  <a:cubicBezTo>
                    <a:pt x="803" y="339"/>
                    <a:pt x="819" y="354"/>
                    <a:pt x="819" y="420"/>
                  </a:cubicBezTo>
                  <a:cubicBezTo>
                    <a:pt x="819" y="603"/>
                    <a:pt x="819" y="603"/>
                    <a:pt x="819" y="603"/>
                  </a:cubicBezTo>
                  <a:cubicBezTo>
                    <a:pt x="636" y="603"/>
                    <a:pt x="636" y="603"/>
                    <a:pt x="636" y="603"/>
                  </a:cubicBezTo>
                  <a:cubicBezTo>
                    <a:pt x="570" y="603"/>
                    <a:pt x="555" y="619"/>
                    <a:pt x="563" y="639"/>
                  </a:cubicBezTo>
                  <a:cubicBezTo>
                    <a:pt x="580" y="675"/>
                    <a:pt x="610" y="680"/>
                    <a:pt x="602" y="731"/>
                  </a:cubicBezTo>
                  <a:cubicBezTo>
                    <a:pt x="588" y="819"/>
                    <a:pt x="447" y="819"/>
                    <a:pt x="434" y="731"/>
                  </a:cubicBezTo>
                  <a:cubicBezTo>
                    <a:pt x="426" y="680"/>
                    <a:pt x="455" y="675"/>
                    <a:pt x="472" y="639"/>
                  </a:cubicBezTo>
                  <a:cubicBezTo>
                    <a:pt x="481" y="619"/>
                    <a:pt x="465" y="603"/>
                    <a:pt x="399" y="603"/>
                  </a:cubicBezTo>
                  <a:cubicBezTo>
                    <a:pt x="216" y="603"/>
                    <a:pt x="216" y="603"/>
                    <a:pt x="216" y="603"/>
                  </a:cubicBezTo>
                  <a:lnTo>
                    <a:pt x="216" y="420"/>
                  </a:lnTo>
                  <a:close/>
                </a:path>
              </a:pathLst>
            </a:custGeom>
            <a:solidFill>
              <a:schemeClr val="accent3"/>
            </a:solidFill>
            <a:ln w="57150">
              <a:solidFill>
                <a:schemeClr val="bg1"/>
              </a:solidFill>
              <a:round/>
              <a:headEnd/>
              <a:tailEnd/>
            </a:ln>
          </p:spPr>
          <p:txBody>
            <a:bodyPr vert="horz" wrap="square" lIns="68580" tIns="34290" rIns="68580" bIns="34290" numCol="1" anchor="t" anchorCtr="0" compatLnSpc="1">
              <a:prstTxWarp prst="textNoShape">
                <a:avLst/>
              </a:prstTxWarp>
            </a:bodyPr>
            <a:lstStyle/>
            <a:p>
              <a:pPr algn="ctr"/>
              <a:endParaRPr lang="en-US" sz="1350" dirty="0"/>
            </a:p>
          </p:txBody>
        </p:sp>
      </p:grpSp>
      <p:sp>
        <p:nvSpPr>
          <p:cNvPr id="21" name="Rectangle 20"/>
          <p:cNvSpPr/>
          <p:nvPr/>
        </p:nvSpPr>
        <p:spPr>
          <a:xfrm>
            <a:off x="1115616" y="4178159"/>
            <a:ext cx="2736304" cy="338554"/>
          </a:xfrm>
          <a:prstGeom prst="rect">
            <a:avLst/>
          </a:prstGeom>
        </p:spPr>
        <p:txBody>
          <a:bodyPr wrap="square">
            <a:spAutoFit/>
          </a:bodyPr>
          <a:lstStyle/>
          <a:p>
            <a:r>
              <a:rPr lang="en-US" sz="1600" b="1" i="1" dirty="0">
                <a:solidFill>
                  <a:schemeClr val="bg1"/>
                </a:solidFill>
                <a:latin typeface="Berlin Sans FB Demi" panose="020E0802020502020306" pitchFamily="34" charset="0"/>
              </a:rPr>
              <a:t>4</a:t>
            </a:r>
            <a:r>
              <a:rPr lang="en-US" sz="1600" b="1" i="1" baseline="30000" dirty="0">
                <a:solidFill>
                  <a:schemeClr val="bg1"/>
                </a:solidFill>
                <a:latin typeface="Berlin Sans FB Demi" panose="020E0802020502020306" pitchFamily="34" charset="0"/>
              </a:rPr>
              <a:t>th</a:t>
            </a:r>
            <a:r>
              <a:rPr lang="en-US" sz="1200" b="1" i="1" dirty="0">
                <a:solidFill>
                  <a:schemeClr val="bg1"/>
                </a:solidFill>
                <a:latin typeface="Berlin Sans FB Demi" panose="020E0802020502020306" pitchFamily="34" charset="0"/>
              </a:rPr>
              <a:t> INDUSTRIAL REVOLUTION</a:t>
            </a:r>
            <a:endParaRPr lang="en-ZA" sz="1200" dirty="0"/>
          </a:p>
        </p:txBody>
      </p:sp>
    </p:spTree>
    <p:extLst>
      <p:ext uri="{BB962C8B-B14F-4D97-AF65-F5344CB8AC3E}">
        <p14:creationId xmlns:p14="http://schemas.microsoft.com/office/powerpoint/2010/main" val="2690146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21650" y="5417194"/>
            <a:ext cx="543739"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CRVS</a:t>
            </a:r>
            <a:endParaRPr lang="en-ZA" sz="1200" dirty="0"/>
          </a:p>
        </p:txBody>
      </p:sp>
      <p:sp>
        <p:nvSpPr>
          <p:cNvPr id="11" name="Rectangle 10"/>
          <p:cNvSpPr/>
          <p:nvPr/>
        </p:nvSpPr>
        <p:spPr>
          <a:xfrm>
            <a:off x="2791778" y="4604584"/>
            <a:ext cx="1050288"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2020 RPHCS</a:t>
            </a:r>
            <a:endParaRPr lang="en-ZA" sz="1200" dirty="0"/>
          </a:p>
        </p:txBody>
      </p:sp>
      <p:sp>
        <p:nvSpPr>
          <p:cNvPr id="37" name="Rectangle 36"/>
          <p:cNvSpPr/>
          <p:nvPr/>
        </p:nvSpPr>
        <p:spPr>
          <a:xfrm>
            <a:off x="2791778" y="5128944"/>
            <a:ext cx="1192955"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AGENDA 2063</a:t>
            </a:r>
            <a:endParaRPr lang="en-ZA" sz="1200" dirty="0"/>
          </a:p>
        </p:txBody>
      </p:sp>
      <p:sp>
        <p:nvSpPr>
          <p:cNvPr id="38" name="Rectangle 37"/>
          <p:cNvSpPr/>
          <p:nvPr/>
        </p:nvSpPr>
        <p:spPr>
          <a:xfrm>
            <a:off x="1658915" y="5655591"/>
            <a:ext cx="955711"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2010 RPHC</a:t>
            </a:r>
            <a:endParaRPr lang="en-ZA" sz="1200" dirty="0"/>
          </a:p>
        </p:txBody>
      </p:sp>
      <p:sp>
        <p:nvSpPr>
          <p:cNvPr id="39" name="Rectangle 38"/>
          <p:cNvSpPr/>
          <p:nvPr/>
        </p:nvSpPr>
        <p:spPr>
          <a:xfrm>
            <a:off x="1382635" y="4882723"/>
            <a:ext cx="1773242"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NATIONAL ACCOUNTS</a:t>
            </a:r>
            <a:endParaRPr lang="en-ZA" sz="1200" dirty="0"/>
          </a:p>
        </p:txBody>
      </p:sp>
      <p:sp>
        <p:nvSpPr>
          <p:cNvPr id="42" name="Rectangle 41"/>
          <p:cNvSpPr/>
          <p:nvPr/>
        </p:nvSpPr>
        <p:spPr>
          <a:xfrm>
            <a:off x="1899604" y="4356387"/>
            <a:ext cx="535724" cy="276999"/>
          </a:xfrm>
          <a:prstGeom prst="rect">
            <a:avLst/>
          </a:prstGeom>
        </p:spPr>
        <p:txBody>
          <a:bodyPr wrap="none">
            <a:spAutoFit/>
          </a:bodyPr>
          <a:lstStyle/>
          <a:p>
            <a:r>
              <a:rPr lang="en-US" sz="1200" b="1" i="1" dirty="0">
                <a:solidFill>
                  <a:schemeClr val="bg1"/>
                </a:solidFill>
                <a:latin typeface="Berlin Sans FB Demi" panose="020E0802020502020306" pitchFamily="34" charset="0"/>
              </a:rPr>
              <a:t>CAPI</a:t>
            </a:r>
            <a:endParaRPr lang="en-ZA" sz="1200" dirty="0"/>
          </a:p>
        </p:txBody>
      </p:sp>
      <p:sp>
        <p:nvSpPr>
          <p:cNvPr id="15" name="Explosion 1 14"/>
          <p:cNvSpPr/>
          <p:nvPr/>
        </p:nvSpPr>
        <p:spPr>
          <a:xfrm>
            <a:off x="539552" y="2021800"/>
            <a:ext cx="7920880" cy="3636539"/>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THANK YOU</a:t>
            </a:r>
          </a:p>
          <a:p>
            <a:pPr algn="ctr"/>
            <a:r>
              <a:rPr lang="en-US" sz="3200" b="1" dirty="0">
                <a:solidFill>
                  <a:schemeClr val="bg1"/>
                </a:solidFill>
              </a:rPr>
              <a:t>MERCI BEAUCOUP</a:t>
            </a:r>
          </a:p>
        </p:txBody>
      </p:sp>
      <p:pic>
        <p:nvPicPr>
          <p:cNvPr id="16" name="Picture 15" descr="ASSD logo fin"/>
          <p:cNvPicPr/>
          <p:nvPr/>
        </p:nvPicPr>
        <p:blipFill>
          <a:blip r:embed="rId2" cstate="print"/>
          <a:srcRect/>
          <a:stretch>
            <a:fillRect/>
          </a:stretch>
        </p:blipFill>
        <p:spPr bwMode="auto">
          <a:xfrm>
            <a:off x="5474408" y="140928"/>
            <a:ext cx="3086559" cy="1622398"/>
          </a:xfrm>
          <a:prstGeom prst="rect">
            <a:avLst/>
          </a:prstGeom>
          <a:noFill/>
          <a:ln w="9525">
            <a:noFill/>
            <a:miter lim="800000"/>
            <a:headEnd/>
            <a:tailEnd/>
          </a:ln>
        </p:spPr>
      </p:pic>
    </p:spTree>
    <p:extLst>
      <p:ext uri="{BB962C8B-B14F-4D97-AF65-F5344CB8AC3E}">
        <p14:creationId xmlns:p14="http://schemas.microsoft.com/office/powerpoint/2010/main" val="236927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al rectangle"/>
          <p:cNvSpPr/>
          <p:nvPr/>
        </p:nvSpPr>
        <p:spPr>
          <a:xfrm>
            <a:off x="0" y="1"/>
            <a:ext cx="1187624" cy="626035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o</a:t>
            </a:r>
            <a:endParaRPr lang="en-US" dirty="0"/>
          </a:p>
        </p:txBody>
      </p:sp>
      <p:sp>
        <p:nvSpPr>
          <p:cNvPr id="111" name="teal rectangle"/>
          <p:cNvSpPr/>
          <p:nvPr/>
        </p:nvSpPr>
        <p:spPr>
          <a:xfrm>
            <a:off x="1167228" y="4437113"/>
            <a:ext cx="7956375" cy="168972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1167228" y="4437113"/>
            <a:ext cx="7902116" cy="1631216"/>
          </a:xfrm>
          <a:prstGeom prst="rect">
            <a:avLst/>
          </a:prstGeom>
        </p:spPr>
        <p:txBody>
          <a:bodyPr wrap="square">
            <a:spAutoFit/>
          </a:bodyPr>
          <a:lstStyle/>
          <a:p>
            <a:pPr marL="457200" indent="-457200">
              <a:buFont typeface="+mj-lt"/>
              <a:buAutoNum type="arabicPeriod"/>
              <a:defRPr/>
            </a:pPr>
            <a:r>
              <a:rPr lang="en-US" sz="2400" b="1" dirty="0" smtClean="0">
                <a:solidFill>
                  <a:srgbClr val="0056A7"/>
                </a:solidFill>
              </a:rPr>
              <a:t>12</a:t>
            </a:r>
            <a:r>
              <a:rPr lang="en-US" sz="2400" b="1" baseline="30000" dirty="0" smtClean="0">
                <a:solidFill>
                  <a:srgbClr val="0056A7"/>
                </a:solidFill>
              </a:rPr>
              <a:t>th</a:t>
            </a:r>
            <a:r>
              <a:rPr lang="en-US" sz="2400" b="1" dirty="0" smtClean="0">
                <a:solidFill>
                  <a:srgbClr val="0056A7"/>
                </a:solidFill>
              </a:rPr>
              <a:t> ASSD resolution topics</a:t>
            </a:r>
          </a:p>
          <a:p>
            <a:pPr marL="457200" indent="-457200">
              <a:buFont typeface="+mj-lt"/>
              <a:buAutoNum type="arabicPeriod"/>
              <a:defRPr/>
            </a:pPr>
            <a:r>
              <a:rPr lang="en-US" sz="2400" b="1" dirty="0" smtClean="0">
                <a:solidFill>
                  <a:srgbClr val="0056A7"/>
                </a:solidFill>
              </a:rPr>
              <a:t>Progress made on implementation </a:t>
            </a:r>
            <a:r>
              <a:rPr lang="en-US" sz="2400" b="1" dirty="0">
                <a:solidFill>
                  <a:srgbClr val="0056A7"/>
                </a:solidFill>
              </a:rPr>
              <a:t>of </a:t>
            </a:r>
            <a:r>
              <a:rPr lang="en-US" sz="2400" b="1" i="1" dirty="0">
                <a:solidFill>
                  <a:srgbClr val="0070C0"/>
                </a:solidFill>
              </a:rPr>
              <a:t>12</a:t>
            </a:r>
            <a:r>
              <a:rPr lang="en-US" sz="2400" b="1" i="1" baseline="30000" dirty="0">
                <a:solidFill>
                  <a:srgbClr val="0070C0"/>
                </a:solidFill>
              </a:rPr>
              <a:t>th</a:t>
            </a:r>
            <a:r>
              <a:rPr lang="en-US" sz="2400" b="1" i="1" dirty="0">
                <a:solidFill>
                  <a:srgbClr val="0070C0"/>
                </a:solidFill>
              </a:rPr>
              <a:t> ASSD </a:t>
            </a:r>
            <a:r>
              <a:rPr lang="en-US" sz="2400" b="1" dirty="0">
                <a:solidFill>
                  <a:srgbClr val="0056A7"/>
                </a:solidFill>
              </a:rPr>
              <a:t>resolutions </a:t>
            </a:r>
            <a:endParaRPr lang="en-US" sz="2400" b="1" dirty="0" smtClean="0">
              <a:solidFill>
                <a:srgbClr val="0056A7"/>
              </a:solidFill>
            </a:endParaRPr>
          </a:p>
          <a:p>
            <a:pPr marL="457200" indent="-457200">
              <a:buFont typeface="+mj-lt"/>
              <a:buAutoNum type="arabicPeriod"/>
              <a:defRPr/>
            </a:pPr>
            <a:r>
              <a:rPr lang="en-US" sz="2400" b="1" dirty="0" smtClean="0">
                <a:solidFill>
                  <a:srgbClr val="0056A7"/>
                </a:solidFill>
              </a:rPr>
              <a:t>ASSD Challenges</a:t>
            </a:r>
          </a:p>
          <a:p>
            <a:pPr marL="457200" indent="-457200">
              <a:buFont typeface="+mj-lt"/>
              <a:buAutoNum type="arabicPeriod"/>
              <a:defRPr/>
            </a:pPr>
            <a:endParaRPr lang="en-US" sz="400" b="1" dirty="0">
              <a:solidFill>
                <a:srgbClr val="0056A7"/>
              </a:solidFill>
            </a:endParaRPr>
          </a:p>
        </p:txBody>
      </p:sp>
      <p:sp>
        <p:nvSpPr>
          <p:cNvPr id="36" name="Rectangle 35"/>
          <p:cNvSpPr/>
          <p:nvPr/>
        </p:nvSpPr>
        <p:spPr>
          <a:xfrm rot="16200000">
            <a:off x="-2536368" y="2714682"/>
            <a:ext cx="6260360" cy="830997"/>
          </a:xfrm>
          <a:prstGeom prst="rect">
            <a:avLst/>
          </a:prstGeom>
        </p:spPr>
        <p:txBody>
          <a:bodyPr wrap="square">
            <a:spAutoFit/>
          </a:bodyPr>
          <a:lstStyle/>
          <a:p>
            <a:pPr algn="ctr"/>
            <a:r>
              <a:rPr lang="en-GB" sz="4800" dirty="0" smtClean="0">
                <a:solidFill>
                  <a:schemeClr val="bg1">
                    <a:lumMod val="95000"/>
                  </a:schemeClr>
                </a:solidFill>
              </a:rPr>
              <a:t>CONTENT OUTLINE</a:t>
            </a:r>
            <a:endParaRPr lang="en-GB" sz="4800" dirty="0">
              <a:solidFill>
                <a:schemeClr val="bg1">
                  <a:lumMod val="95000"/>
                </a:schemeClr>
              </a:solidFill>
            </a:endParaRPr>
          </a:p>
        </p:txBody>
      </p:sp>
      <p:sp>
        <p:nvSpPr>
          <p:cNvPr id="37" name="Rectangle 36"/>
          <p:cNvSpPr/>
          <p:nvPr/>
        </p:nvSpPr>
        <p:spPr>
          <a:xfrm>
            <a:off x="4716016" y="1762259"/>
            <a:ext cx="5009002" cy="646331"/>
          </a:xfrm>
          <a:prstGeom prst="rect">
            <a:avLst/>
          </a:prstGeom>
        </p:spPr>
        <p:txBody>
          <a:bodyPr wrap="square">
            <a:spAutoFit/>
          </a:bodyPr>
          <a:lstStyle/>
          <a:p>
            <a:endParaRPr lang="en-US" dirty="0">
              <a:solidFill>
                <a:schemeClr val="tx1">
                  <a:lumMod val="85000"/>
                  <a:lumOff val="15000"/>
                </a:schemeClr>
              </a:solidFill>
            </a:endParaRPr>
          </a:p>
          <a:p>
            <a:endParaRPr lang="en-US" dirty="0">
              <a:solidFill>
                <a:schemeClr val="tx1">
                  <a:lumMod val="85000"/>
                  <a:lumOff val="15000"/>
                </a:schemeClr>
              </a:solidFill>
            </a:endParaRPr>
          </a:p>
        </p:txBody>
      </p:sp>
      <p:pic>
        <p:nvPicPr>
          <p:cNvPr id="34" name="Picture 33" descr="ASSD logo fin"/>
          <p:cNvPicPr/>
          <p:nvPr/>
        </p:nvPicPr>
        <p:blipFill>
          <a:blip r:embed="rId2" cstate="print"/>
          <a:srcRect/>
          <a:stretch>
            <a:fillRect/>
          </a:stretch>
        </p:blipFill>
        <p:spPr bwMode="auto">
          <a:xfrm>
            <a:off x="5474408" y="140928"/>
            <a:ext cx="3086559" cy="1622398"/>
          </a:xfrm>
          <a:prstGeom prst="rect">
            <a:avLst/>
          </a:prstGeom>
          <a:noFill/>
          <a:ln w="9525">
            <a:noFill/>
            <a:miter lim="800000"/>
            <a:headEnd/>
            <a:tailEnd/>
          </a:ln>
        </p:spPr>
      </p:pic>
      <p:pic>
        <p:nvPicPr>
          <p:cNvPr id="35" name="Picture 4" descr="Image result for door open welcom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7853"/>
          <a:stretch/>
        </p:blipFill>
        <p:spPr bwMode="auto">
          <a:xfrm>
            <a:off x="1187624" y="1"/>
            <a:ext cx="3528392" cy="443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629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al rectangle"/>
          <p:cNvSpPr/>
          <p:nvPr/>
        </p:nvSpPr>
        <p:spPr>
          <a:xfrm>
            <a:off x="37611" y="44627"/>
            <a:ext cx="1043608" cy="626035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1105073" y="1604123"/>
            <a:ext cx="7902116" cy="4893647"/>
          </a:xfrm>
          <a:prstGeom prst="rect">
            <a:avLst/>
          </a:prstGeom>
        </p:spPr>
        <p:txBody>
          <a:bodyPr wrap="square">
            <a:spAutoFit/>
          </a:bodyPr>
          <a:lstStyle/>
          <a:p>
            <a:r>
              <a:rPr lang="en-ZA" sz="2400" b="1" dirty="0" smtClean="0"/>
              <a:t>The Resolutions of the 12</a:t>
            </a:r>
            <a:r>
              <a:rPr lang="en-ZA" sz="2400" b="1" baseline="30000" dirty="0" smtClean="0"/>
              <a:t>th</a:t>
            </a:r>
            <a:r>
              <a:rPr lang="en-ZA" sz="2400" b="1" dirty="0" smtClean="0"/>
              <a:t> ASSD held in Tunisia on 02 to 04 November 2016 under the theme </a:t>
            </a:r>
            <a:r>
              <a:rPr lang="en-ZA" sz="2400" b="1" i="1" dirty="0" smtClean="0"/>
              <a:t>“</a:t>
            </a:r>
            <a:r>
              <a:rPr lang="en-ZA" sz="2400" b="1" i="1" dirty="0" smtClean="0">
                <a:solidFill>
                  <a:srgbClr val="0070C0"/>
                </a:solidFill>
              </a:rPr>
              <a:t>Strengthening </a:t>
            </a:r>
            <a:r>
              <a:rPr lang="en-ZA" sz="2400" b="1" i="1" dirty="0">
                <a:solidFill>
                  <a:srgbClr val="0070C0"/>
                </a:solidFill>
              </a:rPr>
              <a:t>basic economic statistics for the compilation of national accounts in </a:t>
            </a:r>
            <a:r>
              <a:rPr lang="en-ZA" sz="2400" b="1" i="1" dirty="0" smtClean="0">
                <a:solidFill>
                  <a:srgbClr val="0070C0"/>
                </a:solidFill>
              </a:rPr>
              <a:t>Africa”</a:t>
            </a:r>
            <a:r>
              <a:rPr lang="en-ZA" sz="2400" b="1" i="1" dirty="0" smtClean="0"/>
              <a:t> </a:t>
            </a:r>
            <a:r>
              <a:rPr lang="en-ZA" sz="2400" b="1" dirty="0" smtClean="0"/>
              <a:t>focused on 4 areas namely:-</a:t>
            </a:r>
          </a:p>
          <a:p>
            <a:endParaRPr lang="en-ZA" sz="2400" b="1" dirty="0" smtClean="0"/>
          </a:p>
          <a:p>
            <a:pPr marL="457200" lvl="0" indent="-457200">
              <a:buFont typeface="+mj-lt"/>
              <a:buAutoNum type="arabicPeriod"/>
            </a:pPr>
            <a:r>
              <a:rPr lang="en-ZA" sz="2400" b="1" dirty="0" smtClean="0">
                <a:solidFill>
                  <a:srgbClr val="0070C0"/>
                </a:solidFill>
              </a:rPr>
              <a:t>Civil Registration and Vital Statistics</a:t>
            </a:r>
          </a:p>
          <a:p>
            <a:pPr marL="457200" lvl="0" indent="-457200">
              <a:buFont typeface="+mj-lt"/>
              <a:buAutoNum type="arabicPeriod"/>
            </a:pPr>
            <a:r>
              <a:rPr lang="en-ZA" sz="2400" b="1" dirty="0" smtClean="0">
                <a:solidFill>
                  <a:srgbClr val="0070C0"/>
                </a:solidFill>
              </a:rPr>
              <a:t>2020 Population and Housing Censuses</a:t>
            </a:r>
          </a:p>
          <a:p>
            <a:pPr marL="457200" lvl="0" indent="-457200">
              <a:buFont typeface="+mj-lt"/>
              <a:buAutoNum type="arabicPeriod"/>
            </a:pPr>
            <a:r>
              <a:rPr lang="en-ZA" sz="2400" b="1" dirty="0" smtClean="0">
                <a:solidFill>
                  <a:srgbClr val="0070C0"/>
                </a:solidFill>
              </a:rPr>
              <a:t>Economic Statistics, mainly national accounts</a:t>
            </a:r>
          </a:p>
          <a:p>
            <a:pPr marL="457200" indent="-457200">
              <a:buFont typeface="+mj-lt"/>
              <a:buAutoNum type="arabicPeriod"/>
            </a:pPr>
            <a:r>
              <a:rPr lang="en-ZA" sz="2400" b="1" dirty="0">
                <a:solidFill>
                  <a:srgbClr val="0070C0"/>
                </a:solidFill>
              </a:rPr>
              <a:t>Africa Agenda 2063 Core </a:t>
            </a:r>
            <a:r>
              <a:rPr lang="en-ZA" sz="2400" b="1" dirty="0" smtClean="0">
                <a:solidFill>
                  <a:srgbClr val="0070C0"/>
                </a:solidFill>
              </a:rPr>
              <a:t>Indicators</a:t>
            </a:r>
          </a:p>
          <a:p>
            <a:pPr marL="457200" indent="-457200">
              <a:buFont typeface="+mj-lt"/>
              <a:buAutoNum type="arabicPeriod"/>
            </a:pPr>
            <a:endParaRPr lang="en-ZA" sz="2400" b="1" dirty="0"/>
          </a:p>
          <a:p>
            <a:r>
              <a:rPr lang="en-ZA" sz="2400" b="1" dirty="0" smtClean="0"/>
              <a:t>The following slides cover progress made in the continent on these topics</a:t>
            </a:r>
            <a:endParaRPr lang="en-ZA" sz="2400" b="1" dirty="0"/>
          </a:p>
          <a:p>
            <a:pPr lvl="0"/>
            <a:endParaRPr lang="en-ZA" sz="2400" dirty="0"/>
          </a:p>
        </p:txBody>
      </p:sp>
      <p:sp>
        <p:nvSpPr>
          <p:cNvPr id="36" name="Rectangle 35"/>
          <p:cNvSpPr/>
          <p:nvPr/>
        </p:nvSpPr>
        <p:spPr>
          <a:xfrm rot="16200000">
            <a:off x="-2750073" y="2736993"/>
            <a:ext cx="6304987" cy="830997"/>
          </a:xfrm>
          <a:prstGeom prst="rect">
            <a:avLst/>
          </a:prstGeom>
        </p:spPr>
        <p:txBody>
          <a:bodyPr wrap="square">
            <a:spAutoFit/>
          </a:bodyPr>
          <a:lstStyle/>
          <a:p>
            <a:pPr algn="ctr"/>
            <a:r>
              <a:rPr lang="en-US" sz="4800" b="1" dirty="0" smtClean="0">
                <a:solidFill>
                  <a:schemeClr val="bg1">
                    <a:lumMod val="95000"/>
                  </a:schemeClr>
                </a:solidFill>
              </a:rPr>
              <a:t>12</a:t>
            </a:r>
            <a:r>
              <a:rPr lang="en-US" sz="4800" b="1" baseline="30000" dirty="0" smtClean="0">
                <a:solidFill>
                  <a:schemeClr val="bg1">
                    <a:lumMod val="95000"/>
                  </a:schemeClr>
                </a:solidFill>
              </a:rPr>
              <a:t>th</a:t>
            </a:r>
            <a:r>
              <a:rPr lang="en-US" sz="4800" b="1" dirty="0" smtClean="0">
                <a:solidFill>
                  <a:schemeClr val="bg1">
                    <a:lumMod val="95000"/>
                  </a:schemeClr>
                </a:solidFill>
              </a:rPr>
              <a:t> ASSD </a:t>
            </a:r>
            <a:r>
              <a:rPr lang="en-US" sz="3600" b="1" dirty="0" smtClean="0">
                <a:solidFill>
                  <a:schemeClr val="bg1">
                    <a:lumMod val="95000"/>
                  </a:schemeClr>
                </a:solidFill>
              </a:rPr>
              <a:t>resolutions  topics</a:t>
            </a:r>
            <a:endParaRPr lang="en-GB" sz="3600" b="1" dirty="0">
              <a:solidFill>
                <a:schemeClr val="bg1">
                  <a:lumMod val="95000"/>
                </a:schemeClr>
              </a:solidFill>
            </a:endParaRPr>
          </a:p>
        </p:txBody>
      </p:sp>
      <p:pic>
        <p:nvPicPr>
          <p:cNvPr id="34" name="Picture 33" descr="ASSD logo fin"/>
          <p:cNvPicPr/>
          <p:nvPr/>
        </p:nvPicPr>
        <p:blipFill>
          <a:blip r:embed="rId2" cstate="print"/>
          <a:srcRect/>
          <a:stretch>
            <a:fillRect/>
          </a:stretch>
        </p:blipFill>
        <p:spPr bwMode="auto">
          <a:xfrm>
            <a:off x="5940152" y="140928"/>
            <a:ext cx="2620815" cy="1055824"/>
          </a:xfrm>
          <a:prstGeom prst="rect">
            <a:avLst/>
          </a:prstGeom>
          <a:noFill/>
          <a:ln w="9525">
            <a:noFill/>
            <a:miter lim="800000"/>
            <a:headEnd/>
            <a:tailEnd/>
          </a:ln>
        </p:spPr>
      </p:pic>
    </p:spTree>
    <p:extLst>
      <p:ext uri="{BB962C8B-B14F-4D97-AF65-F5344CB8AC3E}">
        <p14:creationId xmlns:p14="http://schemas.microsoft.com/office/powerpoint/2010/main" val="742429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ray rectangle"/>
          <p:cNvSpPr/>
          <p:nvPr/>
        </p:nvSpPr>
        <p:spPr>
          <a:xfrm>
            <a:off x="60064" y="5746749"/>
            <a:ext cx="9143999" cy="421927"/>
          </a:xfrm>
          <a:prstGeom prst="rect">
            <a:avLst/>
          </a:prstGeom>
          <a:solidFill>
            <a:schemeClr val="accent6">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lumOff val="25000"/>
                </a:schemeClr>
              </a:solidFill>
            </a:endParaRPr>
          </a:p>
        </p:txBody>
      </p:sp>
      <p:sp>
        <p:nvSpPr>
          <p:cNvPr id="84" name="CasetăText 74"/>
          <p:cNvSpPr txBox="1"/>
          <p:nvPr/>
        </p:nvSpPr>
        <p:spPr>
          <a:xfrm>
            <a:off x="109443" y="5725430"/>
            <a:ext cx="8873176" cy="421927"/>
          </a:xfrm>
          <a:prstGeom prst="rect">
            <a:avLst/>
          </a:prstGeom>
          <a:noFill/>
        </p:spPr>
        <p:txBody>
          <a:bodyPr wrap="square" rtlCol="0">
            <a:normAutofit fontScale="92500" lnSpcReduction="10000"/>
          </a:bodyPr>
          <a:lstStyle/>
          <a:p>
            <a:pPr algn="ctr"/>
            <a:r>
              <a:rPr lang="en-US" sz="2400" b="1" i="1" dirty="0">
                <a:solidFill>
                  <a:srgbClr val="0070C0"/>
                </a:solidFill>
              </a:rPr>
              <a:t>REPORT ON IMPLEMENTATION OF 12</a:t>
            </a:r>
            <a:r>
              <a:rPr lang="en-US" sz="2400" b="1" i="1" baseline="30000" dirty="0">
                <a:solidFill>
                  <a:srgbClr val="0070C0"/>
                </a:solidFill>
              </a:rPr>
              <a:t>th</a:t>
            </a:r>
            <a:r>
              <a:rPr lang="en-US" sz="2400" b="1" i="1" dirty="0">
                <a:solidFill>
                  <a:srgbClr val="0070C0"/>
                </a:solidFill>
              </a:rPr>
              <a:t> ASSD RESOLUTIONS</a:t>
            </a:r>
          </a:p>
        </p:txBody>
      </p:sp>
      <p:sp>
        <p:nvSpPr>
          <p:cNvPr id="61" name="Speech Bubble: Rectangle 2"/>
          <p:cNvSpPr/>
          <p:nvPr/>
        </p:nvSpPr>
        <p:spPr>
          <a:xfrm>
            <a:off x="86351" y="908720"/>
            <a:ext cx="8784976" cy="4254798"/>
          </a:xfrm>
          <a:prstGeom prst="wedgeRectCallout">
            <a:avLst>
              <a:gd name="adj1" fmla="val -33768"/>
              <a:gd name="adj2" fmla="val 63658"/>
            </a:avLst>
          </a:pr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42900" rIns="342900" rtlCol="0" anchor="ctr"/>
          <a:lstStyle/>
          <a:p>
            <a:pPr algn="ctr"/>
            <a:endParaRPr lang="en-US" sz="3200" i="1" dirty="0">
              <a:solidFill>
                <a:srgbClr val="4B2C50"/>
              </a:solidFill>
            </a:endParaRPr>
          </a:p>
        </p:txBody>
      </p:sp>
      <p:sp>
        <p:nvSpPr>
          <p:cNvPr id="62" name="0"/>
          <p:cNvSpPr txBox="1"/>
          <p:nvPr/>
        </p:nvSpPr>
        <p:spPr>
          <a:xfrm>
            <a:off x="142110" y="2408918"/>
            <a:ext cx="8745484" cy="2754600"/>
          </a:xfrm>
          <a:prstGeom prst="rect">
            <a:avLst/>
          </a:prstGeom>
          <a:noFill/>
        </p:spPr>
        <p:txBody>
          <a:bodyPr wrap="square" rtlCol="0">
            <a:spAutoFit/>
          </a:bodyPr>
          <a:lstStyle/>
          <a:p>
            <a:pPr lvl="0"/>
            <a:r>
              <a:rPr lang="en-GB" sz="2400" b="1" dirty="0" smtClean="0">
                <a:solidFill>
                  <a:srgbClr val="0070C0"/>
                </a:solidFill>
              </a:rPr>
              <a:t>Progress made:-</a:t>
            </a:r>
          </a:p>
          <a:p>
            <a:pPr lvl="0"/>
            <a:endParaRPr lang="en-GB" sz="900" b="1" dirty="0">
              <a:solidFill>
                <a:srgbClr val="0070C0"/>
              </a:solidFill>
            </a:endParaRPr>
          </a:p>
          <a:p>
            <a:pPr lvl="0"/>
            <a:r>
              <a:rPr lang="en-GB" sz="2000" b="1" dirty="0" smtClean="0">
                <a:solidFill>
                  <a:srgbClr val="0070C0"/>
                </a:solidFill>
              </a:rPr>
              <a:t>As at May </a:t>
            </a:r>
            <a:r>
              <a:rPr lang="en-GB" sz="2000" b="1" dirty="0">
                <a:solidFill>
                  <a:srgbClr val="0070C0"/>
                </a:solidFill>
              </a:rPr>
              <a:t>2018, </a:t>
            </a:r>
            <a:r>
              <a:rPr lang="en-GB" sz="2000" b="1" dirty="0" smtClean="0">
                <a:solidFill>
                  <a:srgbClr val="0070C0"/>
                </a:solidFill>
              </a:rPr>
              <a:t>32 countries </a:t>
            </a:r>
            <a:r>
              <a:rPr lang="en-GB" sz="2000" b="1" dirty="0">
                <a:solidFill>
                  <a:srgbClr val="0070C0"/>
                </a:solidFill>
              </a:rPr>
              <a:t>have conducted assessments of their CRVS systems </a:t>
            </a:r>
            <a:endParaRPr lang="en-GB" sz="2000" b="1" dirty="0" smtClean="0">
              <a:solidFill>
                <a:srgbClr val="0070C0"/>
              </a:solidFill>
            </a:endParaRPr>
          </a:p>
          <a:p>
            <a:pPr marL="285750" lvl="0" indent="-285750">
              <a:buFont typeface="Wingdings" panose="05000000000000000000" pitchFamily="2" charset="2"/>
              <a:buChar char="v"/>
            </a:pPr>
            <a:r>
              <a:rPr lang="en-GB" sz="2000" b="1" dirty="0" smtClean="0">
                <a:solidFill>
                  <a:srgbClr val="0070C0"/>
                </a:solidFill>
              </a:rPr>
              <a:t>(23 countries </a:t>
            </a:r>
            <a:r>
              <a:rPr lang="en-GB" sz="2000" b="1" dirty="0">
                <a:solidFill>
                  <a:srgbClr val="0070C0"/>
                </a:solidFill>
              </a:rPr>
              <a:t>completed comprehensive assessments and </a:t>
            </a:r>
            <a:r>
              <a:rPr lang="en-GB" sz="2000" b="1" dirty="0" smtClean="0">
                <a:solidFill>
                  <a:srgbClr val="0070C0"/>
                </a:solidFill>
              </a:rPr>
              <a:t>9 </a:t>
            </a:r>
            <a:r>
              <a:rPr lang="en-GB" sz="2000" b="1" dirty="0">
                <a:solidFill>
                  <a:srgbClr val="0070C0"/>
                </a:solidFill>
              </a:rPr>
              <a:t>countries completed rapid assessments). </a:t>
            </a:r>
            <a:endParaRPr lang="en-GB" sz="2000" b="1" dirty="0" smtClean="0">
              <a:solidFill>
                <a:srgbClr val="0070C0"/>
              </a:solidFill>
            </a:endParaRPr>
          </a:p>
          <a:p>
            <a:pPr marL="285750" lvl="0" indent="-285750">
              <a:buFont typeface="Wingdings" panose="05000000000000000000" pitchFamily="2" charset="2"/>
              <a:buChar char="v"/>
            </a:pPr>
            <a:r>
              <a:rPr lang="en-GB" sz="2000" b="1" dirty="0" smtClean="0">
                <a:solidFill>
                  <a:srgbClr val="0070C0"/>
                </a:solidFill>
              </a:rPr>
              <a:t>29 of </a:t>
            </a:r>
            <a:r>
              <a:rPr lang="en-GB" sz="2000" b="1" dirty="0">
                <a:solidFill>
                  <a:srgbClr val="0070C0"/>
                </a:solidFill>
              </a:rPr>
              <a:t>them developed strategic improvement plans and a few initiated their implementation. </a:t>
            </a:r>
            <a:endParaRPr lang="en-GB" sz="2000" b="1" dirty="0" smtClean="0">
              <a:solidFill>
                <a:srgbClr val="0070C0"/>
              </a:solidFill>
            </a:endParaRPr>
          </a:p>
          <a:p>
            <a:pPr marL="285750" lvl="0" indent="-285750">
              <a:buFont typeface="Wingdings" panose="05000000000000000000" pitchFamily="2" charset="2"/>
              <a:buChar char="v"/>
            </a:pPr>
            <a:r>
              <a:rPr lang="en-GB" sz="2000" b="1" dirty="0" smtClean="0">
                <a:solidFill>
                  <a:srgbClr val="0070C0"/>
                </a:solidFill>
              </a:rPr>
              <a:t>Further 13 </a:t>
            </a:r>
            <a:r>
              <a:rPr lang="en-GB" sz="2000" b="1" dirty="0">
                <a:solidFill>
                  <a:srgbClr val="0070C0"/>
                </a:solidFill>
              </a:rPr>
              <a:t>countries have at least initiated the process of conducting a comprehensive assessment. </a:t>
            </a:r>
            <a:endParaRPr lang="en-US" sz="1600" dirty="0">
              <a:latin typeface="Berlin Sans FB Demi" panose="020E0802020502020306" pitchFamily="34" charset="0"/>
            </a:endParaRPr>
          </a:p>
        </p:txBody>
      </p:sp>
      <p:sp>
        <p:nvSpPr>
          <p:cNvPr id="11" name="circle"/>
          <p:cNvSpPr>
            <a:spLocks noChangeArrowheads="1"/>
          </p:cNvSpPr>
          <p:nvPr/>
        </p:nvSpPr>
        <p:spPr bwMode="auto">
          <a:xfrm>
            <a:off x="86351" y="42853"/>
            <a:ext cx="8903386" cy="772193"/>
          </a:xfrm>
          <a:prstGeom prst="ellipse">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algn="ctr"/>
            <a:endParaRPr lang="en-US" sz="1000" dirty="0">
              <a:solidFill>
                <a:schemeClr val="bg1"/>
              </a:solidFill>
              <a:latin typeface="Berlin Sans FB Demi" panose="020E0802020502020306" pitchFamily="34" charset="0"/>
            </a:endParaRPr>
          </a:p>
        </p:txBody>
      </p:sp>
      <p:sp>
        <p:nvSpPr>
          <p:cNvPr id="12" name="0"/>
          <p:cNvSpPr txBox="1"/>
          <p:nvPr/>
        </p:nvSpPr>
        <p:spPr>
          <a:xfrm>
            <a:off x="972156" y="244283"/>
            <a:ext cx="7801217" cy="461665"/>
          </a:xfrm>
          <a:prstGeom prst="rect">
            <a:avLst/>
          </a:prstGeom>
          <a:noFill/>
        </p:spPr>
        <p:txBody>
          <a:bodyPr wrap="square" rtlCol="0">
            <a:spAutoFit/>
          </a:bodyPr>
          <a:lstStyle/>
          <a:p>
            <a:pPr algn="ctr"/>
            <a:r>
              <a:rPr lang="en-GB" sz="2400" b="1" smtClean="0">
                <a:solidFill>
                  <a:schemeClr val="bg1"/>
                </a:solidFill>
                <a:latin typeface="Berlin Sans FB Demi" panose="020E0802020502020306" pitchFamily="34" charset="0"/>
              </a:rPr>
              <a:t>On </a:t>
            </a:r>
            <a:r>
              <a:rPr lang="en-GB" sz="2400" b="1" dirty="0">
                <a:solidFill>
                  <a:schemeClr val="bg1"/>
                </a:solidFill>
                <a:latin typeface="Berlin Sans FB Demi" panose="020E0802020502020306" pitchFamily="34" charset="0"/>
              </a:rPr>
              <a:t>Civil Registration and Vital Statistics </a:t>
            </a:r>
            <a:endParaRPr lang="en-US" sz="2400" dirty="0">
              <a:solidFill>
                <a:schemeClr val="bg1"/>
              </a:solidFill>
              <a:latin typeface="Berlin Sans FB Demi" panose="020E0802020502020306" pitchFamily="34" charset="0"/>
            </a:endParaRPr>
          </a:p>
        </p:txBody>
      </p:sp>
      <p:sp>
        <p:nvSpPr>
          <p:cNvPr id="14" name="Rectangle 13"/>
          <p:cNvSpPr/>
          <p:nvPr/>
        </p:nvSpPr>
        <p:spPr>
          <a:xfrm>
            <a:off x="243129" y="980728"/>
            <a:ext cx="8605804" cy="1323439"/>
          </a:xfrm>
          <a:prstGeom prst="rect">
            <a:avLst/>
          </a:prstGeom>
        </p:spPr>
        <p:txBody>
          <a:bodyPr wrap="square">
            <a:spAutoFit/>
          </a:bodyPr>
          <a:lstStyle/>
          <a:p>
            <a:pPr lvl="0" algn="just"/>
            <a:r>
              <a:rPr lang="en-ZA" sz="2000" b="1" dirty="0" smtClean="0">
                <a:solidFill>
                  <a:srgbClr val="0070C0"/>
                </a:solidFill>
                <a:latin typeface="Berlin Sans FB Demi" panose="020E0802020502020306" pitchFamily="34" charset="0"/>
              </a:rPr>
              <a:t>RESOLUTION: </a:t>
            </a:r>
            <a:r>
              <a:rPr lang="en-ZA" sz="2000" b="1" dirty="0" smtClean="0">
                <a:latin typeface="Berlin Sans FB Demi" panose="020E0802020502020306" pitchFamily="34" charset="0"/>
              </a:rPr>
              <a:t>Under </a:t>
            </a:r>
            <a:r>
              <a:rPr lang="en-ZA" sz="2000" b="1" dirty="0">
                <a:latin typeface="Berlin Sans FB Demi" panose="020E0802020502020306" pitchFamily="34" charset="0"/>
              </a:rPr>
              <a:t>the guidance of the CRVS Secretariat,  </a:t>
            </a:r>
            <a:r>
              <a:rPr lang="en-ZA" sz="2000" b="1" dirty="0">
                <a:solidFill>
                  <a:srgbClr val="FF0000"/>
                </a:solidFill>
                <a:latin typeface="Berlin Sans FB Demi" panose="020E0802020502020306" pitchFamily="34" charset="0"/>
              </a:rPr>
              <a:t>COUNTRIES </a:t>
            </a:r>
            <a:r>
              <a:rPr lang="en-ZA" sz="2000" b="1" dirty="0">
                <a:latin typeface="Berlin Sans FB Demi" panose="020E0802020502020306" pitchFamily="34" charset="0"/>
              </a:rPr>
              <a:t>which did not conduct comprehensive assessments </a:t>
            </a:r>
            <a:r>
              <a:rPr lang="en-ZA" sz="2000" b="1" u="sng" dirty="0">
                <a:solidFill>
                  <a:srgbClr val="FF0000"/>
                </a:solidFill>
                <a:latin typeface="Berlin Sans FB Demi" panose="020E0802020502020306" pitchFamily="34" charset="0"/>
              </a:rPr>
              <a:t>SHALL UNDERTAKE ONE </a:t>
            </a:r>
            <a:r>
              <a:rPr lang="en-ZA" sz="2000" b="1" dirty="0">
                <a:latin typeface="Berlin Sans FB Demi" panose="020E0802020502020306" pitchFamily="34" charset="0"/>
              </a:rPr>
              <a:t>and </a:t>
            </a:r>
            <a:r>
              <a:rPr lang="en-ZA" sz="2000" b="1" dirty="0">
                <a:solidFill>
                  <a:srgbClr val="FF0000"/>
                </a:solidFill>
                <a:latin typeface="Berlin Sans FB Demi" panose="020E0802020502020306" pitchFamily="34" charset="0"/>
              </a:rPr>
              <a:t>THE REGIONAL  CRVS CORE GROUP </a:t>
            </a:r>
            <a:r>
              <a:rPr lang="en-ZA" sz="2000" b="1" dirty="0">
                <a:latin typeface="Berlin Sans FB Demi" panose="020E0802020502020306" pitchFamily="34" charset="0"/>
              </a:rPr>
              <a:t>shall </a:t>
            </a:r>
            <a:r>
              <a:rPr lang="en-ZA" sz="2000" b="1" u="sng" dirty="0">
                <a:solidFill>
                  <a:srgbClr val="FF0000"/>
                </a:solidFill>
                <a:latin typeface="Berlin Sans FB Demi" panose="020E0802020502020306" pitchFamily="34" charset="0"/>
              </a:rPr>
              <a:t>CONTINUE PROVIDING SUPPORT </a:t>
            </a:r>
            <a:r>
              <a:rPr lang="en-ZA" sz="2000" b="1" dirty="0">
                <a:latin typeface="Berlin Sans FB Demi" panose="020E0802020502020306" pitchFamily="34" charset="0"/>
              </a:rPr>
              <a:t>in this regard</a:t>
            </a:r>
            <a:r>
              <a:rPr lang="en-ZA" sz="2000" dirty="0">
                <a:latin typeface="Berlin Sans FB Demi" panose="020E0802020502020306" pitchFamily="34" charset="0"/>
              </a:rPr>
              <a:t>.</a:t>
            </a:r>
          </a:p>
        </p:txBody>
      </p:sp>
    </p:spTree>
    <p:extLst>
      <p:ext uri="{BB962C8B-B14F-4D97-AF65-F5344CB8AC3E}">
        <p14:creationId xmlns:p14="http://schemas.microsoft.com/office/powerpoint/2010/main" val="258673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ray rectangle"/>
          <p:cNvSpPr/>
          <p:nvPr/>
        </p:nvSpPr>
        <p:spPr>
          <a:xfrm>
            <a:off x="60064" y="5746749"/>
            <a:ext cx="9143999" cy="421927"/>
          </a:xfrm>
          <a:prstGeom prst="rect">
            <a:avLst/>
          </a:prstGeom>
          <a:solidFill>
            <a:schemeClr val="accent6">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lumOff val="25000"/>
                </a:schemeClr>
              </a:solidFill>
            </a:endParaRPr>
          </a:p>
        </p:txBody>
      </p:sp>
      <p:sp>
        <p:nvSpPr>
          <p:cNvPr id="84" name="CasetăText 74"/>
          <p:cNvSpPr txBox="1"/>
          <p:nvPr/>
        </p:nvSpPr>
        <p:spPr>
          <a:xfrm>
            <a:off x="109443" y="5725430"/>
            <a:ext cx="8873176" cy="421927"/>
          </a:xfrm>
          <a:prstGeom prst="rect">
            <a:avLst/>
          </a:prstGeom>
          <a:noFill/>
        </p:spPr>
        <p:txBody>
          <a:bodyPr wrap="square" rtlCol="0">
            <a:normAutofit fontScale="92500" lnSpcReduction="10000"/>
          </a:bodyPr>
          <a:lstStyle/>
          <a:p>
            <a:pPr algn="ctr"/>
            <a:r>
              <a:rPr lang="en-US" sz="2400" b="1" i="1" dirty="0">
                <a:solidFill>
                  <a:srgbClr val="0070C0"/>
                </a:solidFill>
              </a:rPr>
              <a:t>REPORT ON IMPLEMENTATION OF 12</a:t>
            </a:r>
            <a:r>
              <a:rPr lang="en-US" sz="2400" b="1" i="1" baseline="30000" dirty="0">
                <a:solidFill>
                  <a:srgbClr val="0070C0"/>
                </a:solidFill>
              </a:rPr>
              <a:t>th</a:t>
            </a:r>
            <a:r>
              <a:rPr lang="en-US" sz="2400" b="1" i="1" dirty="0">
                <a:solidFill>
                  <a:srgbClr val="0070C0"/>
                </a:solidFill>
              </a:rPr>
              <a:t> ASSD RESOLUTIONS</a:t>
            </a:r>
          </a:p>
        </p:txBody>
      </p:sp>
      <p:sp>
        <p:nvSpPr>
          <p:cNvPr id="61" name="Speech Bubble: Rectangle 2"/>
          <p:cNvSpPr/>
          <p:nvPr/>
        </p:nvSpPr>
        <p:spPr>
          <a:xfrm>
            <a:off x="86351" y="908720"/>
            <a:ext cx="8784976" cy="4254798"/>
          </a:xfrm>
          <a:prstGeom prst="wedgeRectCallout">
            <a:avLst>
              <a:gd name="adj1" fmla="val -33768"/>
              <a:gd name="adj2" fmla="val 63658"/>
            </a:avLst>
          </a:pr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42900" rIns="342900" rtlCol="0" anchor="ctr"/>
          <a:lstStyle/>
          <a:p>
            <a:pPr algn="ctr"/>
            <a:endParaRPr lang="en-US" sz="3200" i="1" dirty="0">
              <a:solidFill>
                <a:srgbClr val="4B2C50"/>
              </a:solidFill>
            </a:endParaRPr>
          </a:p>
        </p:txBody>
      </p:sp>
      <p:sp>
        <p:nvSpPr>
          <p:cNvPr id="62" name="0"/>
          <p:cNvSpPr txBox="1"/>
          <p:nvPr/>
        </p:nvSpPr>
        <p:spPr>
          <a:xfrm>
            <a:off x="106097" y="980728"/>
            <a:ext cx="8745484" cy="3970318"/>
          </a:xfrm>
          <a:prstGeom prst="rect">
            <a:avLst/>
          </a:prstGeom>
          <a:noFill/>
        </p:spPr>
        <p:txBody>
          <a:bodyPr wrap="square" rtlCol="0">
            <a:spAutoFit/>
          </a:bodyPr>
          <a:lstStyle/>
          <a:p>
            <a:pPr lvl="0"/>
            <a:r>
              <a:rPr lang="en-GB" sz="2800" b="1" dirty="0">
                <a:solidFill>
                  <a:srgbClr val="0070C0"/>
                </a:solidFill>
              </a:rPr>
              <a:t>Progress made, CONT. </a:t>
            </a:r>
          </a:p>
          <a:p>
            <a:pPr lvl="0"/>
            <a:endParaRPr lang="en-GB" sz="2400" b="1" dirty="0"/>
          </a:p>
          <a:p>
            <a:pPr lvl="0"/>
            <a:r>
              <a:rPr lang="en-GB" sz="2400" dirty="0">
                <a:solidFill>
                  <a:srgbClr val="0070C0"/>
                </a:solidFill>
              </a:rPr>
              <a:t>The CRVS Core Group has contributed immensely to this process </a:t>
            </a:r>
            <a:r>
              <a:rPr lang="en-GB" sz="2400" dirty="0" smtClean="0">
                <a:solidFill>
                  <a:srgbClr val="0070C0"/>
                </a:solidFill>
              </a:rPr>
              <a:t>by:-</a:t>
            </a:r>
            <a:endParaRPr lang="en-GB" sz="2400" dirty="0">
              <a:solidFill>
                <a:srgbClr val="0070C0"/>
              </a:solidFill>
            </a:endParaRPr>
          </a:p>
          <a:p>
            <a:pPr lvl="0"/>
            <a:r>
              <a:rPr lang="en-GB" sz="2400" dirty="0">
                <a:solidFill>
                  <a:srgbClr val="0070C0"/>
                </a:solidFill>
              </a:rPr>
              <a:t> </a:t>
            </a:r>
          </a:p>
          <a:p>
            <a:pPr marL="285750" lvl="0" indent="-285750">
              <a:buFont typeface="Wingdings" panose="05000000000000000000" pitchFamily="2" charset="2"/>
              <a:buChar char="v"/>
            </a:pPr>
            <a:r>
              <a:rPr lang="en-GB" sz="2400" dirty="0">
                <a:solidFill>
                  <a:srgbClr val="0070C0"/>
                </a:solidFill>
              </a:rPr>
              <a:t>supporting the development of the required resource </a:t>
            </a:r>
            <a:r>
              <a:rPr lang="en-GB" sz="2400" dirty="0" smtClean="0">
                <a:solidFill>
                  <a:srgbClr val="0070C0"/>
                </a:solidFill>
              </a:rPr>
              <a:t>materials</a:t>
            </a:r>
          </a:p>
          <a:p>
            <a:pPr marL="285750" lvl="0" indent="-285750">
              <a:buFont typeface="Wingdings" panose="05000000000000000000" pitchFamily="2" charset="2"/>
              <a:buChar char="v"/>
            </a:pPr>
            <a:endParaRPr lang="en-GB" sz="1000" dirty="0" smtClean="0">
              <a:solidFill>
                <a:srgbClr val="0070C0"/>
              </a:solidFill>
            </a:endParaRPr>
          </a:p>
          <a:p>
            <a:pPr marL="285750" lvl="0" indent="-285750">
              <a:buFont typeface="Wingdings" panose="05000000000000000000" pitchFamily="2" charset="2"/>
              <a:buChar char="v"/>
            </a:pPr>
            <a:r>
              <a:rPr lang="en-GB" sz="2400" dirty="0" smtClean="0">
                <a:solidFill>
                  <a:srgbClr val="0070C0"/>
                </a:solidFill>
              </a:rPr>
              <a:t>helping </a:t>
            </a:r>
            <a:r>
              <a:rPr lang="en-GB" sz="2400" dirty="0">
                <a:solidFill>
                  <a:srgbClr val="0070C0"/>
                </a:solidFill>
              </a:rPr>
              <a:t>Governments to </a:t>
            </a:r>
            <a:r>
              <a:rPr lang="en-GB" sz="2400" dirty="0" smtClean="0">
                <a:solidFill>
                  <a:srgbClr val="0070C0"/>
                </a:solidFill>
              </a:rPr>
              <a:t>source </a:t>
            </a:r>
            <a:r>
              <a:rPr lang="en-GB" sz="2400" dirty="0">
                <a:solidFill>
                  <a:srgbClr val="0070C0"/>
                </a:solidFill>
              </a:rPr>
              <a:t>funding for the various components of the assessment and planning processes</a:t>
            </a:r>
            <a:r>
              <a:rPr lang="en-GB" sz="2400" dirty="0" smtClean="0">
                <a:solidFill>
                  <a:srgbClr val="0070C0"/>
                </a:solidFill>
              </a:rPr>
              <a:t>.</a:t>
            </a:r>
          </a:p>
          <a:p>
            <a:pPr marL="285750" lvl="0" indent="-285750">
              <a:buFont typeface="Wingdings" panose="05000000000000000000" pitchFamily="2" charset="2"/>
              <a:buChar char="v"/>
            </a:pPr>
            <a:endParaRPr lang="en-GB" sz="1000" dirty="0" smtClean="0">
              <a:solidFill>
                <a:srgbClr val="0070C0"/>
              </a:solidFill>
            </a:endParaRPr>
          </a:p>
          <a:p>
            <a:pPr marL="285750" lvl="0" indent="-285750">
              <a:buFont typeface="Wingdings" panose="05000000000000000000" pitchFamily="2" charset="2"/>
              <a:buChar char="v"/>
            </a:pPr>
            <a:r>
              <a:rPr lang="en-GB" sz="2400" dirty="0" smtClean="0">
                <a:solidFill>
                  <a:srgbClr val="0070C0"/>
                </a:solidFill>
              </a:rPr>
              <a:t>Providing technical assistance and financial resources to carry out comprehensive assessments and preparation of </a:t>
            </a:r>
            <a:r>
              <a:rPr lang="en-GB" sz="2800" dirty="0" smtClean="0">
                <a:solidFill>
                  <a:srgbClr val="0070C0"/>
                </a:solidFill>
              </a:rPr>
              <a:t>strategic plans</a:t>
            </a:r>
          </a:p>
          <a:p>
            <a:pPr lvl="0"/>
            <a:endParaRPr lang="en-US" sz="800" dirty="0">
              <a:latin typeface="Berlin Sans FB Demi" panose="020E0802020502020306" pitchFamily="34" charset="0"/>
            </a:endParaRPr>
          </a:p>
        </p:txBody>
      </p:sp>
      <p:sp>
        <p:nvSpPr>
          <p:cNvPr id="11" name="circle"/>
          <p:cNvSpPr>
            <a:spLocks noChangeArrowheads="1"/>
          </p:cNvSpPr>
          <p:nvPr/>
        </p:nvSpPr>
        <p:spPr bwMode="auto">
          <a:xfrm>
            <a:off x="86351" y="42853"/>
            <a:ext cx="8903386" cy="772193"/>
          </a:xfrm>
          <a:prstGeom prst="ellipse">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algn="ctr"/>
            <a:endParaRPr lang="en-US" sz="1000" dirty="0">
              <a:solidFill>
                <a:schemeClr val="bg1"/>
              </a:solidFill>
              <a:latin typeface="Berlin Sans FB Demi" panose="020E0802020502020306" pitchFamily="34" charset="0"/>
            </a:endParaRPr>
          </a:p>
        </p:txBody>
      </p:sp>
      <p:sp>
        <p:nvSpPr>
          <p:cNvPr id="12" name="0"/>
          <p:cNvSpPr txBox="1"/>
          <p:nvPr/>
        </p:nvSpPr>
        <p:spPr>
          <a:xfrm>
            <a:off x="972156" y="244283"/>
            <a:ext cx="7801217" cy="461665"/>
          </a:xfrm>
          <a:prstGeom prst="rect">
            <a:avLst/>
          </a:prstGeom>
          <a:noFill/>
        </p:spPr>
        <p:txBody>
          <a:bodyPr wrap="square" rtlCol="0">
            <a:spAutoFit/>
          </a:bodyPr>
          <a:lstStyle/>
          <a:p>
            <a:pPr algn="ctr"/>
            <a:r>
              <a:rPr lang="en-GB" sz="2400" b="1" smtClean="0">
                <a:solidFill>
                  <a:schemeClr val="bg1"/>
                </a:solidFill>
                <a:latin typeface="Berlin Sans FB Demi" panose="020E0802020502020306" pitchFamily="34" charset="0"/>
              </a:rPr>
              <a:t>On </a:t>
            </a:r>
            <a:r>
              <a:rPr lang="en-GB" sz="2400" b="1" dirty="0">
                <a:solidFill>
                  <a:schemeClr val="bg1"/>
                </a:solidFill>
                <a:latin typeface="Berlin Sans FB Demi" panose="020E0802020502020306" pitchFamily="34" charset="0"/>
              </a:rPr>
              <a:t>Civil Registration and Vital Statistics </a:t>
            </a:r>
            <a:endParaRPr lang="en-US" sz="2400" dirty="0">
              <a:solidFill>
                <a:schemeClr val="bg1"/>
              </a:solidFill>
              <a:latin typeface="Berlin Sans FB Demi" panose="020E0802020502020306" pitchFamily="34" charset="0"/>
            </a:endParaRPr>
          </a:p>
        </p:txBody>
      </p:sp>
    </p:spTree>
    <p:extLst>
      <p:ext uri="{BB962C8B-B14F-4D97-AF65-F5344CB8AC3E}">
        <p14:creationId xmlns:p14="http://schemas.microsoft.com/office/powerpoint/2010/main" val="474828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ray rectangle"/>
          <p:cNvSpPr/>
          <p:nvPr/>
        </p:nvSpPr>
        <p:spPr>
          <a:xfrm>
            <a:off x="34020" y="5733256"/>
            <a:ext cx="9143999" cy="437871"/>
          </a:xfrm>
          <a:prstGeom prst="rect">
            <a:avLst/>
          </a:prstGeom>
          <a:solidFill>
            <a:schemeClr val="accent6">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lumOff val="25000"/>
                </a:schemeClr>
              </a:solidFill>
            </a:endParaRPr>
          </a:p>
        </p:txBody>
      </p:sp>
      <p:sp>
        <p:nvSpPr>
          <p:cNvPr id="84" name="CasetăText 74"/>
          <p:cNvSpPr txBox="1"/>
          <p:nvPr/>
        </p:nvSpPr>
        <p:spPr>
          <a:xfrm>
            <a:off x="0" y="5805264"/>
            <a:ext cx="9143618" cy="360040"/>
          </a:xfrm>
          <a:prstGeom prst="rect">
            <a:avLst/>
          </a:prstGeom>
          <a:noFill/>
        </p:spPr>
        <p:txBody>
          <a:bodyPr wrap="square" rtlCol="0">
            <a:normAutofit fontScale="77500" lnSpcReduction="20000"/>
          </a:bodyPr>
          <a:lstStyle/>
          <a:p>
            <a:pPr algn="ctr"/>
            <a:r>
              <a:rPr lang="en-US" sz="2800" b="1" i="1" dirty="0">
                <a:solidFill>
                  <a:srgbClr val="0070C0"/>
                </a:solidFill>
              </a:rPr>
              <a:t>REPORT ON IMPLEMENTATION OF 12</a:t>
            </a:r>
            <a:r>
              <a:rPr lang="en-US" sz="2800" b="1" i="1" baseline="30000" dirty="0">
                <a:solidFill>
                  <a:srgbClr val="0070C0"/>
                </a:solidFill>
              </a:rPr>
              <a:t>th</a:t>
            </a:r>
            <a:r>
              <a:rPr lang="en-US" sz="2800" b="1" i="1" dirty="0">
                <a:solidFill>
                  <a:srgbClr val="0070C0"/>
                </a:solidFill>
              </a:rPr>
              <a:t> ASSD RESOLUTIONS</a:t>
            </a:r>
          </a:p>
        </p:txBody>
      </p:sp>
      <p:sp>
        <p:nvSpPr>
          <p:cNvPr id="61" name="Speech Bubble: Rectangle 2"/>
          <p:cNvSpPr/>
          <p:nvPr/>
        </p:nvSpPr>
        <p:spPr>
          <a:xfrm>
            <a:off x="249439" y="960484"/>
            <a:ext cx="8784976" cy="4032448"/>
          </a:xfrm>
          <a:prstGeom prst="wedgeRectCallout">
            <a:avLst>
              <a:gd name="adj1" fmla="val -28519"/>
              <a:gd name="adj2" fmla="val 67265"/>
            </a:avLst>
          </a:pr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42900" rIns="342900" rtlCol="0" anchor="ctr"/>
          <a:lstStyle/>
          <a:p>
            <a:pPr algn="ctr"/>
            <a:endParaRPr lang="en-US" sz="3200" i="1" dirty="0">
              <a:solidFill>
                <a:srgbClr val="4B2C50"/>
              </a:solidFill>
            </a:endParaRPr>
          </a:p>
        </p:txBody>
      </p:sp>
      <p:sp>
        <p:nvSpPr>
          <p:cNvPr id="62" name="0"/>
          <p:cNvSpPr txBox="1"/>
          <p:nvPr/>
        </p:nvSpPr>
        <p:spPr>
          <a:xfrm>
            <a:off x="249439" y="980728"/>
            <a:ext cx="8713159" cy="4001095"/>
          </a:xfrm>
          <a:prstGeom prst="rect">
            <a:avLst/>
          </a:prstGeom>
          <a:noFill/>
        </p:spPr>
        <p:txBody>
          <a:bodyPr wrap="square" rtlCol="0">
            <a:spAutoFit/>
          </a:bodyPr>
          <a:lstStyle/>
          <a:p>
            <a:pPr algn="just"/>
            <a:r>
              <a:rPr lang="en-GB" sz="2400" b="1" dirty="0" smtClean="0">
                <a:solidFill>
                  <a:srgbClr val="0070C0"/>
                </a:solidFill>
              </a:rPr>
              <a:t>RESOLUTIONS:-</a:t>
            </a:r>
          </a:p>
          <a:p>
            <a:pPr marL="342900" indent="-342900" algn="just">
              <a:buAutoNum type="arabicPeriod"/>
            </a:pPr>
            <a:r>
              <a:rPr lang="en-GB" sz="2000" b="1" dirty="0" smtClean="0">
                <a:solidFill>
                  <a:srgbClr val="FF0000"/>
                </a:solidFill>
              </a:rPr>
              <a:t>Equipment </a:t>
            </a:r>
            <a:r>
              <a:rPr lang="en-GB" sz="2000" b="1" dirty="0">
                <a:solidFill>
                  <a:srgbClr val="FF0000"/>
                </a:solidFill>
              </a:rPr>
              <a:t>and systems </a:t>
            </a:r>
            <a:r>
              <a:rPr lang="en-GB" sz="2000" b="1" dirty="0"/>
              <a:t>should be </a:t>
            </a:r>
            <a:r>
              <a:rPr lang="en-GB" sz="2000" b="1" dirty="0">
                <a:solidFill>
                  <a:srgbClr val="FF0000"/>
                </a:solidFill>
              </a:rPr>
              <a:t>BOUGHT BASED ON </a:t>
            </a:r>
            <a:r>
              <a:rPr lang="en-GB" sz="2000" b="1" dirty="0"/>
              <a:t>common use standards and specifications  </a:t>
            </a:r>
          </a:p>
          <a:p>
            <a:pPr marL="342900" indent="-342900" algn="just">
              <a:buAutoNum type="arabicPeriod"/>
            </a:pPr>
            <a:r>
              <a:rPr lang="en-GB" sz="2000" b="1" dirty="0">
                <a:solidFill>
                  <a:srgbClr val="FF0000"/>
                </a:solidFill>
              </a:rPr>
              <a:t>Reference Centres for Censuses </a:t>
            </a:r>
            <a:r>
              <a:rPr lang="en-GB" sz="2000" b="1" dirty="0"/>
              <a:t>based on Electronic Data Collection in Africa </a:t>
            </a:r>
            <a:r>
              <a:rPr lang="en-GB" sz="2000" b="1" dirty="0">
                <a:solidFill>
                  <a:srgbClr val="FF0000"/>
                </a:solidFill>
              </a:rPr>
              <a:t>SHOULD BE ROLLED OUT </a:t>
            </a:r>
            <a:r>
              <a:rPr lang="en-GB" sz="2000" b="1" dirty="0"/>
              <a:t>to share capacity, skills and </a:t>
            </a:r>
            <a:r>
              <a:rPr lang="en-GB" sz="2000" b="1" dirty="0" smtClean="0"/>
              <a:t>frameworks </a:t>
            </a:r>
            <a:r>
              <a:rPr lang="en-GB" sz="2000" b="1" dirty="0"/>
              <a:t>to aid countries in their transition to CAPI </a:t>
            </a:r>
            <a:endParaRPr lang="en-GB" sz="2000" b="1" dirty="0" smtClean="0"/>
          </a:p>
          <a:p>
            <a:pPr algn="just"/>
            <a:endParaRPr lang="en-US" sz="2000" b="1" dirty="0"/>
          </a:p>
          <a:p>
            <a:pPr lvl="0"/>
            <a:r>
              <a:rPr lang="en-US" sz="2200" dirty="0">
                <a:solidFill>
                  <a:srgbClr val="000000"/>
                </a:solidFill>
                <a:ea typeface="Times New Roman" panose="02020603050405020304" pitchFamily="18" charset="0"/>
                <a:cs typeface="Times New Roman" panose="02020603050405020304" pitchFamily="18" charset="0"/>
              </a:rPr>
              <a:t>In partnership with the United Nations Statistics Division, ECA organized a regional training workshop on the use of the Internet and electronic devices, which was held in Yaoundé from 26 to 30 March 2018, in collaboration with the National Institute of Statistics of Cameroon and its National Bureau of Census and Population Studies</a:t>
            </a:r>
            <a:endParaRPr lang="en-US" sz="2200" dirty="0">
              <a:solidFill>
                <a:srgbClr val="0070C0"/>
              </a:solidFill>
            </a:endParaRPr>
          </a:p>
        </p:txBody>
      </p:sp>
      <p:sp>
        <p:nvSpPr>
          <p:cNvPr id="14" name="circle"/>
          <p:cNvSpPr>
            <a:spLocks noChangeArrowheads="1"/>
          </p:cNvSpPr>
          <p:nvPr/>
        </p:nvSpPr>
        <p:spPr bwMode="auto">
          <a:xfrm>
            <a:off x="0" y="199793"/>
            <a:ext cx="8892480" cy="707886"/>
          </a:xfrm>
          <a:prstGeom prst="ellipse">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lvl="0" algn="ctr"/>
            <a:endParaRPr lang="en-US" sz="1000" dirty="0">
              <a:solidFill>
                <a:schemeClr val="bg1"/>
              </a:solidFill>
              <a:latin typeface="Berlin Sans FB Demi" panose="020E0802020502020306" pitchFamily="34" charset="0"/>
            </a:endParaRPr>
          </a:p>
        </p:txBody>
      </p:sp>
      <p:sp>
        <p:nvSpPr>
          <p:cNvPr id="15" name="0"/>
          <p:cNvSpPr txBox="1"/>
          <p:nvPr/>
        </p:nvSpPr>
        <p:spPr>
          <a:xfrm>
            <a:off x="685408" y="307543"/>
            <a:ext cx="7631007" cy="461665"/>
          </a:xfrm>
          <a:prstGeom prst="rect">
            <a:avLst/>
          </a:prstGeom>
          <a:noFill/>
        </p:spPr>
        <p:txBody>
          <a:bodyPr wrap="square" rtlCol="0">
            <a:spAutoFit/>
          </a:bodyPr>
          <a:lstStyle/>
          <a:p>
            <a:pPr lvl="0" algn="ctr"/>
            <a:r>
              <a:rPr lang="en-GB" sz="2400" b="1" dirty="0">
                <a:solidFill>
                  <a:schemeClr val="bg1"/>
                </a:solidFill>
                <a:latin typeface="Berlin Sans FB Demi" panose="020E0802020502020306" pitchFamily="34" charset="0"/>
              </a:rPr>
              <a:t>On  Round of Population and Housing </a:t>
            </a:r>
            <a:r>
              <a:rPr lang="en-GB" sz="2400" b="1" dirty="0" smtClean="0">
                <a:solidFill>
                  <a:schemeClr val="bg1"/>
                </a:solidFill>
                <a:latin typeface="Berlin Sans FB Demi" panose="020E0802020502020306" pitchFamily="34" charset="0"/>
              </a:rPr>
              <a:t>Censuses</a:t>
            </a:r>
            <a:endParaRPr lang="en-US" sz="2400" dirty="0">
              <a:solidFill>
                <a:schemeClr val="bg1"/>
              </a:solidFill>
              <a:latin typeface="Berlin Sans FB Demi" panose="020E0802020502020306" pitchFamily="34" charset="0"/>
            </a:endParaRPr>
          </a:p>
        </p:txBody>
      </p:sp>
    </p:spTree>
    <p:extLst>
      <p:ext uri="{BB962C8B-B14F-4D97-AF65-F5344CB8AC3E}">
        <p14:creationId xmlns:p14="http://schemas.microsoft.com/office/powerpoint/2010/main" val="1999505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ray rectangle"/>
          <p:cNvSpPr/>
          <p:nvPr/>
        </p:nvSpPr>
        <p:spPr>
          <a:xfrm>
            <a:off x="34020" y="5733256"/>
            <a:ext cx="9143999" cy="437871"/>
          </a:xfrm>
          <a:prstGeom prst="rect">
            <a:avLst/>
          </a:prstGeom>
          <a:solidFill>
            <a:schemeClr val="accent6">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lumOff val="25000"/>
                </a:schemeClr>
              </a:solidFill>
            </a:endParaRPr>
          </a:p>
        </p:txBody>
      </p:sp>
      <p:sp>
        <p:nvSpPr>
          <p:cNvPr id="84" name="CasetăText 74"/>
          <p:cNvSpPr txBox="1"/>
          <p:nvPr/>
        </p:nvSpPr>
        <p:spPr>
          <a:xfrm>
            <a:off x="0" y="5805264"/>
            <a:ext cx="9143618" cy="360040"/>
          </a:xfrm>
          <a:prstGeom prst="rect">
            <a:avLst/>
          </a:prstGeom>
          <a:noFill/>
        </p:spPr>
        <p:txBody>
          <a:bodyPr wrap="square" rtlCol="0">
            <a:normAutofit fontScale="77500" lnSpcReduction="20000"/>
          </a:bodyPr>
          <a:lstStyle/>
          <a:p>
            <a:pPr algn="ctr"/>
            <a:r>
              <a:rPr lang="en-US" sz="2800" b="1" i="1" dirty="0">
                <a:solidFill>
                  <a:srgbClr val="0070C0"/>
                </a:solidFill>
              </a:rPr>
              <a:t>REPORT ON IMPLEMENTATION OF 12</a:t>
            </a:r>
            <a:r>
              <a:rPr lang="en-US" sz="2800" b="1" i="1" baseline="30000" dirty="0">
                <a:solidFill>
                  <a:srgbClr val="0070C0"/>
                </a:solidFill>
              </a:rPr>
              <a:t>th</a:t>
            </a:r>
            <a:r>
              <a:rPr lang="en-US" sz="2800" b="1" i="1" dirty="0">
                <a:solidFill>
                  <a:srgbClr val="0070C0"/>
                </a:solidFill>
              </a:rPr>
              <a:t> ASSD RESOLUTIONS</a:t>
            </a:r>
          </a:p>
        </p:txBody>
      </p:sp>
      <p:sp>
        <p:nvSpPr>
          <p:cNvPr id="61" name="Speech Bubble: Rectangle 2"/>
          <p:cNvSpPr/>
          <p:nvPr/>
        </p:nvSpPr>
        <p:spPr>
          <a:xfrm>
            <a:off x="141094" y="1124744"/>
            <a:ext cx="8784976" cy="4032448"/>
          </a:xfrm>
          <a:prstGeom prst="wedgeRectCallout">
            <a:avLst>
              <a:gd name="adj1" fmla="val -28519"/>
              <a:gd name="adj2" fmla="val 67265"/>
            </a:avLst>
          </a:pr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42900" rIns="342900" rtlCol="0" anchor="ctr"/>
          <a:lstStyle/>
          <a:p>
            <a:pPr algn="ctr"/>
            <a:endParaRPr lang="en-US" sz="3200" i="1" dirty="0">
              <a:solidFill>
                <a:srgbClr val="4B2C50"/>
              </a:solidFill>
            </a:endParaRPr>
          </a:p>
        </p:txBody>
      </p:sp>
      <p:sp>
        <p:nvSpPr>
          <p:cNvPr id="62" name="0"/>
          <p:cNvSpPr txBox="1"/>
          <p:nvPr/>
        </p:nvSpPr>
        <p:spPr>
          <a:xfrm>
            <a:off x="249439" y="1107259"/>
            <a:ext cx="8713159" cy="3108543"/>
          </a:xfrm>
          <a:prstGeom prst="rect">
            <a:avLst/>
          </a:prstGeom>
          <a:noFill/>
        </p:spPr>
        <p:txBody>
          <a:bodyPr wrap="square" rtlCol="0">
            <a:spAutoFit/>
          </a:bodyPr>
          <a:lstStyle/>
          <a:p>
            <a:r>
              <a:rPr lang="en-US" sz="2800" b="1" dirty="0"/>
              <a:t>Guidelines developed </a:t>
            </a:r>
            <a:r>
              <a:rPr lang="en-US" sz="2800" dirty="0" smtClean="0">
                <a:solidFill>
                  <a:srgbClr val="000000"/>
                </a:solidFill>
                <a:ea typeface="Times New Roman" panose="02020603050405020304" pitchFamily="18" charset="0"/>
                <a:cs typeface="Times New Roman" panose="02020603050405020304" pitchFamily="18" charset="0"/>
              </a:rPr>
              <a:t>on </a:t>
            </a:r>
            <a:r>
              <a:rPr lang="en-US" sz="2800" dirty="0">
                <a:solidFill>
                  <a:srgbClr val="000000"/>
                </a:solidFill>
                <a:ea typeface="Times New Roman" panose="02020603050405020304" pitchFamily="18" charset="0"/>
                <a:cs typeface="Times New Roman" panose="02020603050405020304" pitchFamily="18" charset="0"/>
              </a:rPr>
              <a:t>the Use of Electronic Data Collection Technologies in Population and Housing </a:t>
            </a:r>
            <a:r>
              <a:rPr lang="en-US" sz="2800" dirty="0" smtClean="0">
                <a:solidFill>
                  <a:srgbClr val="000000"/>
                </a:solidFill>
                <a:ea typeface="Times New Roman" panose="02020603050405020304" pitchFamily="18" charset="0"/>
                <a:cs typeface="Times New Roman" panose="02020603050405020304" pitchFamily="18" charset="0"/>
              </a:rPr>
              <a:t>Censuses</a:t>
            </a:r>
          </a:p>
          <a:p>
            <a:pPr algn="just"/>
            <a:endParaRPr lang="en-US" sz="2800" b="1" dirty="0"/>
          </a:p>
          <a:p>
            <a:pPr lvl="0"/>
            <a:r>
              <a:rPr lang="en-GB" sz="2800" b="1" dirty="0" smtClean="0">
                <a:solidFill>
                  <a:schemeClr val="accent1">
                    <a:lumMod val="75000"/>
                  </a:schemeClr>
                </a:solidFill>
              </a:rPr>
              <a:t>A detailed  progress report  will be covered in the sessions dedicated to Population and Housing Censuses  in the programme.  </a:t>
            </a:r>
            <a:endParaRPr lang="en-US" sz="2800" dirty="0">
              <a:solidFill>
                <a:srgbClr val="0070C0"/>
              </a:solidFill>
            </a:endParaRPr>
          </a:p>
        </p:txBody>
      </p:sp>
      <p:sp>
        <p:nvSpPr>
          <p:cNvPr id="14" name="circle"/>
          <p:cNvSpPr>
            <a:spLocks noChangeArrowheads="1"/>
          </p:cNvSpPr>
          <p:nvPr/>
        </p:nvSpPr>
        <p:spPr bwMode="auto">
          <a:xfrm>
            <a:off x="0" y="199793"/>
            <a:ext cx="8892480" cy="707886"/>
          </a:xfrm>
          <a:prstGeom prst="ellipse">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lvl="0" algn="ctr"/>
            <a:endParaRPr lang="en-US" sz="1000" dirty="0">
              <a:solidFill>
                <a:schemeClr val="bg1"/>
              </a:solidFill>
              <a:latin typeface="Berlin Sans FB Demi" panose="020E0802020502020306" pitchFamily="34" charset="0"/>
            </a:endParaRPr>
          </a:p>
        </p:txBody>
      </p:sp>
      <p:sp>
        <p:nvSpPr>
          <p:cNvPr id="15" name="0"/>
          <p:cNvSpPr txBox="1"/>
          <p:nvPr/>
        </p:nvSpPr>
        <p:spPr>
          <a:xfrm>
            <a:off x="685408" y="307543"/>
            <a:ext cx="7631007" cy="461665"/>
          </a:xfrm>
          <a:prstGeom prst="rect">
            <a:avLst/>
          </a:prstGeom>
          <a:noFill/>
        </p:spPr>
        <p:txBody>
          <a:bodyPr wrap="square" rtlCol="0">
            <a:spAutoFit/>
          </a:bodyPr>
          <a:lstStyle/>
          <a:p>
            <a:pPr lvl="0" algn="ctr"/>
            <a:r>
              <a:rPr lang="en-GB" sz="2400" b="1" dirty="0">
                <a:solidFill>
                  <a:schemeClr val="bg1"/>
                </a:solidFill>
                <a:latin typeface="Berlin Sans FB Demi" panose="020E0802020502020306" pitchFamily="34" charset="0"/>
              </a:rPr>
              <a:t>On  Round of Population and Housing </a:t>
            </a:r>
            <a:r>
              <a:rPr lang="en-GB" sz="2400" b="1" dirty="0" smtClean="0">
                <a:solidFill>
                  <a:schemeClr val="bg1"/>
                </a:solidFill>
                <a:latin typeface="Berlin Sans FB Demi" panose="020E0802020502020306" pitchFamily="34" charset="0"/>
              </a:rPr>
              <a:t>Censuses</a:t>
            </a:r>
            <a:endParaRPr lang="en-US" sz="2400" dirty="0">
              <a:solidFill>
                <a:schemeClr val="bg1"/>
              </a:solidFill>
              <a:latin typeface="Berlin Sans FB Demi" panose="020E0802020502020306" pitchFamily="34" charset="0"/>
            </a:endParaRPr>
          </a:p>
        </p:txBody>
      </p:sp>
    </p:spTree>
    <p:extLst>
      <p:ext uri="{BB962C8B-B14F-4D97-AF65-F5344CB8AC3E}">
        <p14:creationId xmlns:p14="http://schemas.microsoft.com/office/powerpoint/2010/main" val="197333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ray rectangle"/>
          <p:cNvSpPr/>
          <p:nvPr/>
        </p:nvSpPr>
        <p:spPr>
          <a:xfrm>
            <a:off x="34020" y="5733256"/>
            <a:ext cx="9143999" cy="437871"/>
          </a:xfrm>
          <a:prstGeom prst="rect">
            <a:avLst/>
          </a:prstGeom>
          <a:solidFill>
            <a:schemeClr val="accent6">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lumOff val="25000"/>
                </a:schemeClr>
              </a:solidFill>
            </a:endParaRPr>
          </a:p>
        </p:txBody>
      </p:sp>
      <p:sp>
        <p:nvSpPr>
          <p:cNvPr id="84" name="CasetăText 74"/>
          <p:cNvSpPr txBox="1"/>
          <p:nvPr/>
        </p:nvSpPr>
        <p:spPr>
          <a:xfrm>
            <a:off x="0" y="5805264"/>
            <a:ext cx="9143618" cy="360040"/>
          </a:xfrm>
          <a:prstGeom prst="rect">
            <a:avLst/>
          </a:prstGeom>
          <a:noFill/>
        </p:spPr>
        <p:txBody>
          <a:bodyPr wrap="square" rtlCol="0">
            <a:normAutofit fontScale="77500" lnSpcReduction="20000"/>
          </a:bodyPr>
          <a:lstStyle/>
          <a:p>
            <a:pPr algn="ctr"/>
            <a:r>
              <a:rPr lang="en-US" sz="2800" b="1" i="1" dirty="0">
                <a:solidFill>
                  <a:srgbClr val="0070C0"/>
                </a:solidFill>
              </a:rPr>
              <a:t>REPORT ON IMPLEMENTATION OF 12</a:t>
            </a:r>
            <a:r>
              <a:rPr lang="en-US" sz="2800" b="1" i="1" baseline="30000" dirty="0">
                <a:solidFill>
                  <a:srgbClr val="0070C0"/>
                </a:solidFill>
              </a:rPr>
              <a:t>th</a:t>
            </a:r>
            <a:r>
              <a:rPr lang="en-US" sz="2800" b="1" i="1" dirty="0">
                <a:solidFill>
                  <a:srgbClr val="0070C0"/>
                </a:solidFill>
              </a:rPr>
              <a:t> ASSD RESOLUTIONS</a:t>
            </a:r>
          </a:p>
        </p:txBody>
      </p:sp>
      <p:sp>
        <p:nvSpPr>
          <p:cNvPr id="61" name="Speech Bubble: Rectangle 2"/>
          <p:cNvSpPr/>
          <p:nvPr/>
        </p:nvSpPr>
        <p:spPr>
          <a:xfrm>
            <a:off x="213531" y="1148912"/>
            <a:ext cx="8784976" cy="4038312"/>
          </a:xfrm>
          <a:prstGeom prst="wedgeRectCallout">
            <a:avLst>
              <a:gd name="adj1" fmla="val -27885"/>
              <a:gd name="adj2" fmla="val 63721"/>
            </a:avLst>
          </a:pr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42900" rIns="342900" rtlCol="0" anchor="ctr"/>
          <a:lstStyle/>
          <a:p>
            <a:pPr algn="ctr"/>
            <a:endParaRPr lang="en-US" sz="3200" i="1" dirty="0">
              <a:solidFill>
                <a:srgbClr val="4B2C50"/>
              </a:solidFill>
            </a:endParaRPr>
          </a:p>
        </p:txBody>
      </p:sp>
      <p:sp>
        <p:nvSpPr>
          <p:cNvPr id="62" name="0"/>
          <p:cNvSpPr txBox="1"/>
          <p:nvPr/>
        </p:nvSpPr>
        <p:spPr>
          <a:xfrm>
            <a:off x="291961" y="1162407"/>
            <a:ext cx="8713159" cy="3785652"/>
          </a:xfrm>
          <a:prstGeom prst="rect">
            <a:avLst/>
          </a:prstGeom>
          <a:noFill/>
        </p:spPr>
        <p:txBody>
          <a:bodyPr wrap="square" rtlCol="0">
            <a:spAutoFit/>
          </a:bodyPr>
          <a:lstStyle/>
          <a:p>
            <a:pPr marL="457200" lvl="0" indent="-457200">
              <a:buFont typeface="Wingdings" panose="05000000000000000000" pitchFamily="2" charset="2"/>
              <a:buChar char="v"/>
            </a:pPr>
            <a:r>
              <a:rPr lang="en-GB" sz="2400" b="1" dirty="0" smtClean="0">
                <a:solidFill>
                  <a:schemeClr val="accent1">
                    <a:lumMod val="75000"/>
                  </a:schemeClr>
                </a:solidFill>
                <a:latin typeface="Berlin Sans FB Demi" panose="020E0802020502020306" pitchFamily="34" charset="0"/>
              </a:rPr>
              <a:t>Regional capacity </a:t>
            </a:r>
            <a:r>
              <a:rPr lang="en-GB" sz="2400" b="1" dirty="0" err="1" smtClean="0">
                <a:solidFill>
                  <a:schemeClr val="accent1">
                    <a:lumMod val="75000"/>
                  </a:schemeClr>
                </a:solidFill>
                <a:latin typeface="Berlin Sans FB Demi" panose="020E0802020502020306" pitchFamily="34" charset="0"/>
              </a:rPr>
              <a:t>bulding</a:t>
            </a:r>
            <a:r>
              <a:rPr lang="en-GB" sz="2400" b="1" dirty="0" smtClean="0">
                <a:solidFill>
                  <a:schemeClr val="accent1">
                    <a:lumMod val="75000"/>
                  </a:schemeClr>
                </a:solidFill>
                <a:latin typeface="Berlin Sans FB Demi" panose="020E0802020502020306" pitchFamily="34" charset="0"/>
              </a:rPr>
              <a:t> programme on compilation and application of SUTs( including e-training , regional seminar, and national workshops and technical assistance missions) has been conducted by UNECA since September 2017.</a:t>
            </a:r>
          </a:p>
          <a:p>
            <a:pPr marL="457200" lvl="0" indent="-457200">
              <a:buFont typeface="Wingdings" panose="05000000000000000000" pitchFamily="2" charset="2"/>
              <a:buChar char="v"/>
            </a:pPr>
            <a:r>
              <a:rPr lang="en-GB" sz="2400" b="1" dirty="0" smtClean="0">
                <a:solidFill>
                  <a:schemeClr val="accent1">
                    <a:lumMod val="75000"/>
                  </a:schemeClr>
                </a:solidFill>
                <a:latin typeface="Berlin Sans FB Demi" panose="020E0802020502020306" pitchFamily="34" charset="0"/>
              </a:rPr>
              <a:t>311 participants from 41 countries  participated in the e-training </a:t>
            </a:r>
          </a:p>
          <a:p>
            <a:pPr marL="457200" lvl="0" indent="-457200">
              <a:buFont typeface="Wingdings" panose="05000000000000000000" pitchFamily="2" charset="2"/>
              <a:buChar char="v"/>
            </a:pPr>
            <a:r>
              <a:rPr lang="en-GB" sz="2400" b="1" dirty="0" smtClean="0">
                <a:solidFill>
                  <a:schemeClr val="accent1">
                    <a:lumMod val="75000"/>
                  </a:schemeClr>
                </a:solidFill>
                <a:latin typeface="Berlin Sans FB Demi" panose="020E0802020502020306" pitchFamily="34" charset="0"/>
              </a:rPr>
              <a:t>36 participants from 29 countries took part in the seminar</a:t>
            </a:r>
          </a:p>
          <a:p>
            <a:pPr marL="457200" lvl="0" indent="-457200">
              <a:buFont typeface="Wingdings" panose="05000000000000000000" pitchFamily="2" charset="2"/>
              <a:buChar char="v"/>
            </a:pPr>
            <a:r>
              <a:rPr lang="en-GB" sz="2400" b="1" dirty="0" smtClean="0">
                <a:solidFill>
                  <a:schemeClr val="accent1">
                    <a:lumMod val="75000"/>
                  </a:schemeClr>
                </a:solidFill>
                <a:latin typeface="Berlin Sans FB Demi" panose="020E0802020502020306" pitchFamily="34" charset="0"/>
              </a:rPr>
              <a:t>And five countries expressed interest  to be pilot countries in phase III.</a:t>
            </a:r>
            <a:endParaRPr lang="en-US" sz="2400" dirty="0">
              <a:solidFill>
                <a:srgbClr val="0070C0"/>
              </a:solidFill>
              <a:latin typeface="Berlin Sans FB Demi" panose="020E0802020502020306" pitchFamily="34" charset="0"/>
            </a:endParaRPr>
          </a:p>
        </p:txBody>
      </p:sp>
      <p:sp>
        <p:nvSpPr>
          <p:cNvPr id="14" name="circle"/>
          <p:cNvSpPr>
            <a:spLocks noChangeArrowheads="1"/>
          </p:cNvSpPr>
          <p:nvPr/>
        </p:nvSpPr>
        <p:spPr bwMode="auto">
          <a:xfrm>
            <a:off x="0" y="15155"/>
            <a:ext cx="8892480" cy="1008914"/>
          </a:xfrm>
          <a:prstGeom prst="ellipse">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lvl="0" algn="ctr"/>
            <a:endParaRPr lang="en-US" sz="1000" dirty="0">
              <a:solidFill>
                <a:schemeClr val="bg1"/>
              </a:solidFill>
              <a:latin typeface="Berlin Sans FB Demi" panose="020E0802020502020306" pitchFamily="34" charset="0"/>
            </a:endParaRPr>
          </a:p>
        </p:txBody>
      </p:sp>
      <p:sp>
        <p:nvSpPr>
          <p:cNvPr id="15" name="0"/>
          <p:cNvSpPr txBox="1"/>
          <p:nvPr/>
        </p:nvSpPr>
        <p:spPr>
          <a:xfrm>
            <a:off x="691128" y="192324"/>
            <a:ext cx="7631007" cy="830997"/>
          </a:xfrm>
          <a:prstGeom prst="rect">
            <a:avLst/>
          </a:prstGeom>
          <a:noFill/>
        </p:spPr>
        <p:txBody>
          <a:bodyPr wrap="square" rtlCol="0">
            <a:spAutoFit/>
          </a:bodyPr>
          <a:lstStyle/>
          <a:p>
            <a:pPr lvl="0" algn="ctr"/>
            <a:r>
              <a:rPr lang="en-GB" sz="2400" b="1" dirty="0">
                <a:solidFill>
                  <a:schemeClr val="bg1"/>
                </a:solidFill>
                <a:latin typeface="Berlin Sans FB Demi" panose="020E0802020502020306" pitchFamily="34" charset="0"/>
              </a:rPr>
              <a:t>On  </a:t>
            </a:r>
            <a:r>
              <a:rPr lang="en-GB" sz="2400" b="1" dirty="0" smtClean="0">
                <a:solidFill>
                  <a:schemeClr val="bg1"/>
                </a:solidFill>
                <a:latin typeface="Berlin Sans FB Demi" panose="020E0802020502020306" pitchFamily="34" charset="0"/>
              </a:rPr>
              <a:t>the strengthening of economic statistics and national accounts</a:t>
            </a:r>
            <a:endParaRPr lang="en-US" sz="2400" dirty="0">
              <a:solidFill>
                <a:schemeClr val="bg1"/>
              </a:solidFill>
              <a:latin typeface="Berlin Sans FB Demi" panose="020E0802020502020306" pitchFamily="34" charset="0"/>
            </a:endParaRPr>
          </a:p>
        </p:txBody>
      </p:sp>
    </p:spTree>
    <p:extLst>
      <p:ext uri="{BB962C8B-B14F-4D97-AF65-F5344CB8AC3E}">
        <p14:creationId xmlns:p14="http://schemas.microsoft.com/office/powerpoint/2010/main" val="2488798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ray rectangle"/>
          <p:cNvSpPr/>
          <p:nvPr/>
        </p:nvSpPr>
        <p:spPr>
          <a:xfrm>
            <a:off x="34020" y="5733256"/>
            <a:ext cx="9143999" cy="437871"/>
          </a:xfrm>
          <a:prstGeom prst="rect">
            <a:avLst/>
          </a:prstGeom>
          <a:solidFill>
            <a:schemeClr val="accent6">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lumOff val="25000"/>
                </a:schemeClr>
              </a:solidFill>
            </a:endParaRPr>
          </a:p>
        </p:txBody>
      </p:sp>
      <p:sp>
        <p:nvSpPr>
          <p:cNvPr id="84" name="CasetăText 74"/>
          <p:cNvSpPr txBox="1"/>
          <p:nvPr/>
        </p:nvSpPr>
        <p:spPr>
          <a:xfrm>
            <a:off x="0" y="5805264"/>
            <a:ext cx="9143618" cy="360040"/>
          </a:xfrm>
          <a:prstGeom prst="rect">
            <a:avLst/>
          </a:prstGeom>
          <a:noFill/>
        </p:spPr>
        <p:txBody>
          <a:bodyPr wrap="square" rtlCol="0">
            <a:normAutofit fontScale="77500" lnSpcReduction="20000"/>
          </a:bodyPr>
          <a:lstStyle/>
          <a:p>
            <a:pPr algn="ctr"/>
            <a:r>
              <a:rPr lang="en-US" sz="2800" b="1" i="1" dirty="0">
                <a:solidFill>
                  <a:srgbClr val="0070C0"/>
                </a:solidFill>
              </a:rPr>
              <a:t>REPORT ON IMPLEMENTATION OF 12</a:t>
            </a:r>
            <a:r>
              <a:rPr lang="en-US" sz="2800" b="1" i="1" baseline="30000" dirty="0">
                <a:solidFill>
                  <a:srgbClr val="0070C0"/>
                </a:solidFill>
              </a:rPr>
              <a:t>th</a:t>
            </a:r>
            <a:r>
              <a:rPr lang="en-US" sz="2800" b="1" i="1" dirty="0">
                <a:solidFill>
                  <a:srgbClr val="0070C0"/>
                </a:solidFill>
              </a:rPr>
              <a:t> ASSD RESOLUTIONS</a:t>
            </a:r>
          </a:p>
        </p:txBody>
      </p:sp>
      <p:sp>
        <p:nvSpPr>
          <p:cNvPr id="61" name="Speech Bubble: Rectangle 2"/>
          <p:cNvSpPr/>
          <p:nvPr/>
        </p:nvSpPr>
        <p:spPr>
          <a:xfrm>
            <a:off x="213531" y="1148912"/>
            <a:ext cx="8784976" cy="4038312"/>
          </a:xfrm>
          <a:prstGeom prst="wedgeRectCallout">
            <a:avLst>
              <a:gd name="adj1" fmla="val -27885"/>
              <a:gd name="adj2" fmla="val 63721"/>
            </a:avLst>
          </a:pr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42900" rIns="342900" rtlCol="0" anchor="ctr"/>
          <a:lstStyle/>
          <a:p>
            <a:pPr algn="ctr"/>
            <a:endParaRPr lang="en-US" sz="3200" i="1" dirty="0">
              <a:solidFill>
                <a:srgbClr val="4B2C50"/>
              </a:solidFill>
            </a:endParaRPr>
          </a:p>
        </p:txBody>
      </p:sp>
      <p:sp>
        <p:nvSpPr>
          <p:cNvPr id="62" name="0"/>
          <p:cNvSpPr txBox="1"/>
          <p:nvPr/>
        </p:nvSpPr>
        <p:spPr>
          <a:xfrm>
            <a:off x="291961" y="1162407"/>
            <a:ext cx="8713159" cy="1938992"/>
          </a:xfrm>
          <a:prstGeom prst="rect">
            <a:avLst/>
          </a:prstGeom>
          <a:noFill/>
        </p:spPr>
        <p:txBody>
          <a:bodyPr wrap="square" rtlCol="0">
            <a:spAutoFit/>
          </a:bodyPr>
          <a:lstStyle/>
          <a:p>
            <a:r>
              <a:rPr lang="en-GB" sz="2400" b="1" u="sng" dirty="0" smtClean="0">
                <a:solidFill>
                  <a:srgbClr val="0070C0"/>
                </a:solidFill>
                <a:latin typeface="Berlin Sans FB Demi" panose="020E0802020502020306" pitchFamily="34" charset="0"/>
              </a:rPr>
              <a:t>RESOLUTION:- </a:t>
            </a:r>
            <a:r>
              <a:rPr lang="en-GB" sz="2400" b="1" u="sng" dirty="0" smtClean="0">
                <a:solidFill>
                  <a:srgbClr val="FF0000"/>
                </a:solidFill>
                <a:latin typeface="Berlin Sans FB Demi" panose="020E0802020502020306" pitchFamily="34" charset="0"/>
              </a:rPr>
              <a:t>EACH </a:t>
            </a:r>
            <a:r>
              <a:rPr lang="en-GB" sz="2400" b="1" u="sng" dirty="0">
                <a:solidFill>
                  <a:srgbClr val="FF0000"/>
                </a:solidFill>
                <a:latin typeface="Berlin Sans FB Demi" panose="020E0802020502020306" pitchFamily="34" charset="0"/>
              </a:rPr>
              <a:t>NATIONAL STATISTICS OFFICE  </a:t>
            </a:r>
            <a:r>
              <a:rPr lang="en-GB" sz="2400" b="1" dirty="0">
                <a:latin typeface="Berlin Sans FB Demi" panose="020E0802020502020306" pitchFamily="34" charset="0"/>
              </a:rPr>
              <a:t>will , through the list of indicators, </a:t>
            </a:r>
            <a:r>
              <a:rPr lang="en-GB" sz="2400" b="1" dirty="0">
                <a:solidFill>
                  <a:srgbClr val="FF0000"/>
                </a:solidFill>
                <a:latin typeface="Berlin Sans FB Demi" panose="020E0802020502020306" pitchFamily="34" charset="0"/>
              </a:rPr>
              <a:t>COMPILE AND MANAGE STATISTICAL DATA  </a:t>
            </a:r>
            <a:r>
              <a:rPr lang="en-GB" sz="2400" b="1" dirty="0">
                <a:latin typeface="Berlin Sans FB Demi" panose="020E0802020502020306" pitchFamily="34" charset="0"/>
              </a:rPr>
              <a:t>to facilitate formulation of Africa’s Transformative and Integrating programmes, while the technical and financial capacities are being </a:t>
            </a:r>
            <a:r>
              <a:rPr lang="en-GB" sz="2400" b="1" dirty="0" smtClean="0">
                <a:latin typeface="Berlin Sans FB Demi" panose="020E0802020502020306" pitchFamily="34" charset="0"/>
              </a:rPr>
              <a:t>addressed.</a:t>
            </a:r>
            <a:endParaRPr lang="en-US" sz="2400" dirty="0">
              <a:solidFill>
                <a:srgbClr val="0070C0"/>
              </a:solidFill>
              <a:latin typeface="Berlin Sans FB Demi" panose="020E0802020502020306" pitchFamily="34" charset="0"/>
            </a:endParaRPr>
          </a:p>
        </p:txBody>
      </p:sp>
      <p:sp>
        <p:nvSpPr>
          <p:cNvPr id="14" name="circle"/>
          <p:cNvSpPr>
            <a:spLocks noChangeArrowheads="1"/>
          </p:cNvSpPr>
          <p:nvPr/>
        </p:nvSpPr>
        <p:spPr bwMode="auto">
          <a:xfrm>
            <a:off x="0" y="15155"/>
            <a:ext cx="8892480" cy="1008914"/>
          </a:xfrm>
          <a:prstGeom prst="ellipse">
            <a:avLst/>
          </a:pr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pPr lvl="0" algn="ctr"/>
            <a:endParaRPr lang="en-US" sz="1000" dirty="0">
              <a:solidFill>
                <a:schemeClr val="bg1"/>
              </a:solidFill>
              <a:latin typeface="Berlin Sans FB Demi" panose="020E0802020502020306" pitchFamily="34" charset="0"/>
            </a:endParaRPr>
          </a:p>
        </p:txBody>
      </p:sp>
      <p:sp>
        <p:nvSpPr>
          <p:cNvPr id="15" name="0"/>
          <p:cNvSpPr txBox="1"/>
          <p:nvPr/>
        </p:nvSpPr>
        <p:spPr>
          <a:xfrm>
            <a:off x="691128" y="192324"/>
            <a:ext cx="7631007" cy="461665"/>
          </a:xfrm>
          <a:prstGeom prst="rect">
            <a:avLst/>
          </a:prstGeom>
          <a:noFill/>
        </p:spPr>
        <p:txBody>
          <a:bodyPr wrap="square" rtlCol="0">
            <a:spAutoFit/>
          </a:bodyPr>
          <a:lstStyle/>
          <a:p>
            <a:pPr algn="ctr"/>
            <a:r>
              <a:rPr lang="en-GB" sz="2400" b="1" dirty="0" smtClean="0">
                <a:solidFill>
                  <a:schemeClr val="bg1"/>
                </a:solidFill>
                <a:latin typeface="Berlin Sans FB Demi" panose="020E0802020502020306" pitchFamily="34" charset="0"/>
              </a:rPr>
              <a:t>On  </a:t>
            </a:r>
            <a:r>
              <a:rPr lang="en-ZA" sz="2400" b="1" dirty="0">
                <a:solidFill>
                  <a:schemeClr val="bg1"/>
                </a:solidFill>
              </a:rPr>
              <a:t>Africa Agenda 2063 Core Indicators</a:t>
            </a:r>
          </a:p>
        </p:txBody>
      </p:sp>
      <p:sp>
        <p:nvSpPr>
          <p:cNvPr id="8" name="0"/>
          <p:cNvSpPr txBox="1"/>
          <p:nvPr/>
        </p:nvSpPr>
        <p:spPr>
          <a:xfrm>
            <a:off x="291961" y="3139143"/>
            <a:ext cx="8713159" cy="1969770"/>
          </a:xfrm>
          <a:prstGeom prst="rect">
            <a:avLst/>
          </a:prstGeom>
          <a:noFill/>
        </p:spPr>
        <p:txBody>
          <a:bodyPr wrap="square" rtlCol="0">
            <a:spAutoFit/>
          </a:bodyPr>
          <a:lstStyle/>
          <a:p>
            <a:pPr lvl="0"/>
            <a:endParaRPr lang="en-GB" sz="1000" b="1" dirty="0" smtClean="0">
              <a:solidFill>
                <a:schemeClr val="accent1">
                  <a:lumMod val="75000"/>
                </a:schemeClr>
              </a:solidFill>
              <a:latin typeface="Berlin Sans FB Demi" panose="020E0802020502020306" pitchFamily="34" charset="0"/>
            </a:endParaRPr>
          </a:p>
          <a:p>
            <a:pPr lvl="0"/>
            <a:r>
              <a:rPr lang="en-GB" sz="2800" b="1" dirty="0" smtClean="0">
                <a:solidFill>
                  <a:schemeClr val="accent1">
                    <a:lumMod val="75000"/>
                  </a:schemeClr>
                </a:solidFill>
                <a:latin typeface="Berlin Sans FB Demi" panose="020E0802020502020306" pitchFamily="34" charset="0"/>
              </a:rPr>
              <a:t>Progress made in support of the realisation of the Agenda 2063 will </a:t>
            </a:r>
            <a:r>
              <a:rPr lang="en-GB" sz="2800" b="1" dirty="0">
                <a:solidFill>
                  <a:schemeClr val="accent1">
                    <a:lumMod val="75000"/>
                  </a:schemeClr>
                </a:solidFill>
                <a:latin typeface="Berlin Sans FB Demi" panose="020E0802020502020306" pitchFamily="34" charset="0"/>
              </a:rPr>
              <a:t>be covered in </a:t>
            </a:r>
            <a:r>
              <a:rPr lang="en-GB" sz="2800" b="1" dirty="0" smtClean="0">
                <a:solidFill>
                  <a:schemeClr val="accent1">
                    <a:lumMod val="75000"/>
                  </a:schemeClr>
                </a:solidFill>
                <a:latin typeface="Berlin Sans FB Demi" panose="020E0802020502020306" pitchFamily="34" charset="0"/>
              </a:rPr>
              <a:t>detail in the </a:t>
            </a:r>
            <a:r>
              <a:rPr lang="en-GB" sz="2800" b="1" dirty="0">
                <a:solidFill>
                  <a:schemeClr val="accent1">
                    <a:lumMod val="75000"/>
                  </a:schemeClr>
                </a:solidFill>
                <a:latin typeface="Berlin Sans FB Demi" panose="020E0802020502020306" pitchFamily="34" charset="0"/>
              </a:rPr>
              <a:t>sessions dedicated to </a:t>
            </a:r>
            <a:r>
              <a:rPr lang="en-GB" sz="2800" b="1" dirty="0" smtClean="0">
                <a:solidFill>
                  <a:schemeClr val="accent1">
                    <a:lumMod val="75000"/>
                  </a:schemeClr>
                </a:solidFill>
                <a:latin typeface="Berlin Sans FB Demi" panose="020E0802020502020306" pitchFamily="34" charset="0"/>
              </a:rPr>
              <a:t>Economic Statistics and National Accounts in </a:t>
            </a:r>
            <a:r>
              <a:rPr lang="en-GB" sz="2800" b="1" dirty="0">
                <a:solidFill>
                  <a:schemeClr val="accent1">
                    <a:lumMod val="75000"/>
                  </a:schemeClr>
                </a:solidFill>
                <a:latin typeface="Berlin Sans FB Demi" panose="020E0802020502020306" pitchFamily="34" charset="0"/>
              </a:rPr>
              <a:t>the programme. </a:t>
            </a:r>
            <a:endParaRPr lang="en-US" sz="2800" dirty="0">
              <a:solidFill>
                <a:srgbClr val="0070C0"/>
              </a:solidFill>
              <a:latin typeface="Berlin Sans FB Demi" panose="020E0802020502020306" pitchFamily="34" charset="0"/>
            </a:endParaRPr>
          </a:p>
        </p:txBody>
      </p:sp>
    </p:spTree>
    <p:extLst>
      <p:ext uri="{BB962C8B-B14F-4D97-AF65-F5344CB8AC3E}">
        <p14:creationId xmlns:p14="http://schemas.microsoft.com/office/powerpoint/2010/main" val="7347565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6716f2e6-484a-4234-a08b-8a453bc71b79"/>
</p:tagLst>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5793</TotalTime>
  <Words>804</Words>
  <Application>Microsoft Office PowerPoint</Application>
  <PresentationFormat>On-screen Show (4:3)</PresentationFormat>
  <Paragraphs>146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Celia De Klerk</dc:creator>
  <cp:lastModifiedBy>Nwabisa C.P. Maya</cp:lastModifiedBy>
  <cp:revision>432</cp:revision>
  <cp:lastPrinted>2018-09-18T13:43:41Z</cp:lastPrinted>
  <dcterms:created xsi:type="dcterms:W3CDTF">2016-03-11T14:00:49Z</dcterms:created>
  <dcterms:modified xsi:type="dcterms:W3CDTF">2018-10-01T07:22:01Z</dcterms:modified>
</cp:coreProperties>
</file>