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3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4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5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6"/>
    <p:sldMasterId id="2147483696" r:id="rId7"/>
    <p:sldMasterId id="2147483699" r:id="rId8"/>
    <p:sldMasterId id="2147483711" r:id="rId9"/>
    <p:sldMasterId id="2147483723" r:id="rId10"/>
    <p:sldMasterId id="2147483735" r:id="rId11"/>
    <p:sldMasterId id="2147483747" r:id="rId12"/>
    <p:sldMasterId id="2147483759" r:id="rId13"/>
    <p:sldMasterId id="2147483771" r:id="rId14"/>
    <p:sldMasterId id="2147483783" r:id="rId15"/>
    <p:sldMasterId id="2147483795" r:id="rId16"/>
    <p:sldMasterId id="2147483807" r:id="rId17"/>
    <p:sldMasterId id="2147483819" r:id="rId18"/>
    <p:sldMasterId id="2147483831" r:id="rId19"/>
    <p:sldMasterId id="2147483843" r:id="rId20"/>
    <p:sldMasterId id="2147483855" r:id="rId21"/>
  </p:sldMasterIdLst>
  <p:notesMasterIdLst>
    <p:notesMasterId r:id="rId33"/>
  </p:notesMasterIdLst>
  <p:sldIdLst>
    <p:sldId id="278" r:id="rId22"/>
    <p:sldId id="336" r:id="rId23"/>
    <p:sldId id="325" r:id="rId24"/>
    <p:sldId id="326" r:id="rId25"/>
    <p:sldId id="332" r:id="rId26"/>
    <p:sldId id="327" r:id="rId27"/>
    <p:sldId id="320" r:id="rId28"/>
    <p:sldId id="335" r:id="rId29"/>
    <p:sldId id="329" r:id="rId30"/>
    <p:sldId id="321" r:id="rId31"/>
    <p:sldId id="328" r:id="rId3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9" autoAdjust="0"/>
    <p:restoredTop sz="77671" autoAdjust="0"/>
  </p:normalViewPr>
  <p:slideViewPr>
    <p:cSldViewPr snapToGrid="0">
      <p:cViewPr>
        <p:scale>
          <a:sx n="75" d="100"/>
          <a:sy n="75" d="100"/>
        </p:scale>
        <p:origin x="-1838" y="-33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43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Master" Target="slideMasters/slideMaster13.xml"/><Relationship Id="rId26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Master" Target="slideMasters/slideMaster12.xml"/><Relationship Id="rId25" Type="http://schemas.openxmlformats.org/officeDocument/2006/relationships/slide" Target="slides/slide4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Master" Target="slideMasters/slideMaster15.xml"/><Relationship Id="rId29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slideMaster" Target="slideMasters/slideMaster14.xml"/><Relationship Id="rId31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IAN_Y\Dropbox\Copy%20of%20PRESS_2018_Figures_new201809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SDD\Applic\PARIS21\4-%20Knowledge%20management\PRESS\PRESS2018\HLPF%20figur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IAN_Y\Dropbox\ag2.csv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IAN_Y\Dropbox\ag2.csv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IAN_Y\Dropbox\Copy%20of%20PRESS_2018_Figures_new2018092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'Figure 2'!$A$4</c:f>
              <c:strCache>
                <c:ptCount val="1"/>
                <c:pt idx="0">
                  <c:v>Sum of total commitment</c:v>
                </c:pt>
              </c:strCache>
            </c:strRef>
          </c:tx>
          <c:invertIfNegative val="0"/>
          <c:dLbls>
            <c:numFmt formatCode="[&gt;=1000000]\$0,,&quot;m&quot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'Figure 2'!$B$2:$L$2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'Figure 2'!$B$4:$L$4</c:f>
              <c:numCache>
                <c:formatCode>General</c:formatCode>
                <c:ptCount val="11"/>
                <c:pt idx="0">
                  <c:v>213965580.96000001</c:v>
                </c:pt>
                <c:pt idx="1">
                  <c:v>336425863.48000002</c:v>
                </c:pt>
                <c:pt idx="2">
                  <c:v>359732434.19000006</c:v>
                </c:pt>
                <c:pt idx="3">
                  <c:v>421151252.09000009</c:v>
                </c:pt>
                <c:pt idx="4">
                  <c:v>447975089.89999992</c:v>
                </c:pt>
                <c:pt idx="5">
                  <c:v>668493111.72000003</c:v>
                </c:pt>
                <c:pt idx="6">
                  <c:v>520971499.99000001</c:v>
                </c:pt>
                <c:pt idx="7">
                  <c:v>740330003.91000009</c:v>
                </c:pt>
                <c:pt idx="8">
                  <c:v>586461616.2700001</c:v>
                </c:pt>
                <c:pt idx="9">
                  <c:v>590631499.86058974</c:v>
                </c:pt>
                <c:pt idx="10">
                  <c:v>623081571.07917404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27-1F4B-88A7-62B402289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168809984"/>
        <c:axId val="168811520"/>
      </c:barChart>
      <c:catAx>
        <c:axId val="16880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8811520"/>
        <c:crosses val="autoZero"/>
        <c:auto val="1"/>
        <c:lblAlgn val="ctr"/>
        <c:lblOffset val="100"/>
        <c:noMultiLvlLbl val="0"/>
      </c:catAx>
      <c:valAx>
        <c:axId val="168811520"/>
        <c:scaling>
          <c:orientation val="minMax"/>
        </c:scaling>
        <c:delete val="0"/>
        <c:axPos val="l"/>
        <c:majorGridlines/>
        <c:numFmt formatCode="[&gt;=1000000]\$0,,&quot;m&quot;;" sourceLinked="0"/>
        <c:majorTickMark val="out"/>
        <c:minorTickMark val="none"/>
        <c:tickLblPos val="nextTo"/>
        <c:crossAx val="1688099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'Figure 2a'!$A$3</c:f>
              <c:strCache>
                <c:ptCount val="1"/>
                <c:pt idx="0">
                  <c:v>in % of ODA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numFmt formatCode="0.0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'Figure 2a'!$C$2:$L$2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'Figure 2a'!$C$3:$L$3</c:f>
              <c:numCache>
                <c:formatCode>0.000%</c:formatCode>
                <c:ptCount val="10"/>
                <c:pt idx="0">
                  <c:v>2.4211920019581072E-3</c:v>
                </c:pt>
                <c:pt idx="1">
                  <c:v>2.0535283462686728E-3</c:v>
                </c:pt>
                <c:pt idx="2">
                  <c:v>2.5296188085714034E-3</c:v>
                </c:pt>
                <c:pt idx="3">
                  <c:v>2.7256970058683011E-3</c:v>
                </c:pt>
                <c:pt idx="4">
                  <c:v>3.8928198333696385E-3</c:v>
                </c:pt>
                <c:pt idx="5">
                  <c:v>3.0595273054200385E-3</c:v>
                </c:pt>
                <c:pt idx="6">
                  <c:v>4.0250268336570645E-3</c:v>
                </c:pt>
                <c:pt idx="7">
                  <c:v>3.1653826440830491E-3</c:v>
                </c:pt>
                <c:pt idx="8">
                  <c:v>3.2571739752145354E-3</c:v>
                </c:pt>
                <c:pt idx="9" formatCode="0.00%">
                  <c:v>3.31E-3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9"/>
        <c:axId val="169113856"/>
        <c:axId val="169169280"/>
      </c:barChart>
      <c:catAx>
        <c:axId val="16911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169280"/>
        <c:crosses val="autoZero"/>
        <c:auto val="1"/>
        <c:lblAlgn val="ctr"/>
        <c:lblOffset val="100"/>
        <c:noMultiLvlLbl val="0"/>
      </c:catAx>
      <c:valAx>
        <c:axId val="169169280"/>
        <c:scaling>
          <c:orientation val="minMax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crossAx val="1691138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858794677692322E-2"/>
          <c:y val="3.0039284862119507E-2"/>
          <c:w val="0.91144493762603995"/>
          <c:h val="0.6688743290254761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69346944"/>
        <c:axId val="169348480"/>
      </c:barChart>
      <c:catAx>
        <c:axId val="169346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9348480"/>
        <c:crosses val="autoZero"/>
        <c:auto val="1"/>
        <c:lblAlgn val="ctr"/>
        <c:lblOffset val="100"/>
        <c:noMultiLvlLbl val="0"/>
      </c:catAx>
      <c:valAx>
        <c:axId val="169348480"/>
        <c:scaling>
          <c:orientation val="minMax"/>
        </c:scaling>
        <c:delete val="0"/>
        <c:axPos val="l"/>
        <c:numFmt formatCode="[&gt;=1000000]\$0,,&quot;m&quot;;" sourceLinked="0"/>
        <c:majorTickMark val="out"/>
        <c:minorTickMark val="none"/>
        <c:tickLblPos val="nextTo"/>
        <c:crossAx val="1693469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858794677692322E-2"/>
          <c:y val="3.0039284862119507E-2"/>
          <c:w val="0.91144493762603995"/>
          <c:h val="0.649489329773869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r>
                      <a:rPr lang="en-US" smtClean="0"/>
                      <a:t>623m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gt;=1000000]\$0,,&quot;m&quot;;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'ag2'!$A$2:$A$7</c:f>
              <c:strCache>
                <c:ptCount val="6"/>
                <c:pt idx="0">
                  <c:v>Education/ training in banking
 and financial services</c:v>
                </c:pt>
                <c:pt idx="1">
                  <c:v>Environmental education/training</c:v>
                </c:pt>
                <c:pt idx="2">
                  <c:v>Statistics</c:v>
                </c:pt>
                <c:pt idx="3">
                  <c:v>Plant and post-harvest protection and pest control</c:v>
                </c:pt>
                <c:pt idx="4">
                  <c:v>Fishery services</c:v>
                </c:pt>
                <c:pt idx="5">
                  <c:v>Basic metal industries</c:v>
                </c:pt>
              </c:strCache>
            </c:strRef>
          </c:cat>
          <c:val>
            <c:numRef>
              <c:f>'ag2'!$B$2:$B$7</c:f>
              <c:numCache>
                <c:formatCode>General</c:formatCode>
                <c:ptCount val="6"/>
                <c:pt idx="0">
                  <c:v>525934875.08499998</c:v>
                </c:pt>
                <c:pt idx="1">
                  <c:v>609558986.35718596</c:v>
                </c:pt>
                <c:pt idx="2">
                  <c:v>620081571.07917404</c:v>
                </c:pt>
                <c:pt idx="3">
                  <c:v>660759855.81420004</c:v>
                </c:pt>
                <c:pt idx="4">
                  <c:v>760676104.12574005</c:v>
                </c:pt>
                <c:pt idx="5">
                  <c:v>771999809.77610004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373056"/>
        <c:axId val="169387136"/>
      </c:barChart>
      <c:catAx>
        <c:axId val="169373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9387136"/>
        <c:crosses val="autoZero"/>
        <c:auto val="1"/>
        <c:lblAlgn val="ctr"/>
        <c:lblOffset val="100"/>
        <c:noMultiLvlLbl val="0"/>
      </c:catAx>
      <c:valAx>
        <c:axId val="169387136"/>
        <c:scaling>
          <c:orientation val="minMax"/>
        </c:scaling>
        <c:delete val="0"/>
        <c:axPos val="l"/>
        <c:numFmt formatCode="[&gt;=1000000]\$0,,&quot;m&quot;;" sourceLinked="0"/>
        <c:majorTickMark val="out"/>
        <c:minorTickMark val="none"/>
        <c:tickLblPos val="nextTo"/>
        <c:crossAx val="1693730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'Figure 6'!$A$2</c:f>
              <c:strCache>
                <c:ptCount val="1"/>
                <c:pt idx="0">
                  <c:v>Africa</c:v>
                </c:pt>
              </c:strCache>
            </c:strRef>
          </c:tx>
          <c:dLbls>
            <c:dLbl>
              <c:idx val="0"/>
              <c:layout>
                <c:manualLayout>
                  <c:x val="2.7322404371584709E-2"/>
                  <c:y val="-4.6873725505248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A0-8E4C-903A-6A6E7DDFB7B5}"/>
                </c:ext>
              </c:extLst>
            </c:dLbl>
            <c:dLbl>
              <c:idx val="7"/>
              <c:layout>
                <c:manualLayout>
                  <c:x val="-2.73224043715846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A0-8E4C-903A-6A6E7DDFB7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6'!$B$1:$J$1</c:f>
              <c:strCache>
                <c:ptCount val="9"/>
                <c:pt idx="0">
                  <c:v>2006-08</c:v>
                </c:pt>
                <c:pt idx="1">
                  <c:v>2007-09</c:v>
                </c:pt>
                <c:pt idx="2">
                  <c:v>2008-10</c:v>
                </c:pt>
                <c:pt idx="3">
                  <c:v>2009-11</c:v>
                </c:pt>
                <c:pt idx="4">
                  <c:v>2010-12</c:v>
                </c:pt>
                <c:pt idx="5">
                  <c:v>2011-13</c:v>
                </c:pt>
                <c:pt idx="6">
                  <c:v>2012-14</c:v>
                </c:pt>
                <c:pt idx="7">
                  <c:v>2013-15</c:v>
                </c:pt>
                <c:pt idx="8">
                  <c:v>2014-16</c:v>
                </c:pt>
              </c:strCache>
            </c:strRef>
          </c:cat>
          <c:val>
            <c:numRef>
              <c:f>'Figure 6'!$B$2:$J$2</c:f>
              <c:numCache>
                <c:formatCode>0%</c:formatCode>
                <c:ptCount val="9"/>
                <c:pt idx="0">
                  <c:v>0.43231400688048605</c:v>
                </c:pt>
                <c:pt idx="1">
                  <c:v>0.45231386708999688</c:v>
                </c:pt>
                <c:pt idx="2">
                  <c:v>0.35505096379340345</c:v>
                </c:pt>
                <c:pt idx="3">
                  <c:v>0.36786899905969173</c:v>
                </c:pt>
                <c:pt idx="4">
                  <c:v>0.40155874107286366</c:v>
                </c:pt>
                <c:pt idx="5">
                  <c:v>0.44804281072624902</c:v>
                </c:pt>
                <c:pt idx="6">
                  <c:v>0.50516266964516743</c:v>
                </c:pt>
                <c:pt idx="7">
                  <c:v>0.55692087241927435</c:v>
                </c:pt>
                <c:pt idx="8">
                  <c:v>0.55893897949788485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A0-8E4C-903A-6A6E7DDFB7B5}"/>
            </c:ext>
          </c:extLst>
        </c:ser>
        <c:ser>
          <c:idx val="1"/>
          <c:order val="1"/>
          <c:tx>
            <c:strRef>
              <c:f>'Figure 6'!$A$3</c:f>
              <c:strCache>
                <c:ptCount val="1"/>
                <c:pt idx="0">
                  <c:v>Asia-Pacific</c:v>
                </c:pt>
              </c:strCache>
            </c:strRef>
          </c:tx>
          <c:dLbls>
            <c:dLbl>
              <c:idx val="0"/>
              <c:layout>
                <c:manualLayout>
                  <c:x val="2.9599271402550101E-2"/>
                  <c:y val="-4.29670853537083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A0-8E4C-903A-6A6E7DDFB7B5}"/>
                </c:ext>
              </c:extLst>
            </c:dLbl>
            <c:dLbl>
              <c:idx val="7"/>
              <c:layout>
                <c:manualLayout>
                  <c:x val="-2.73224043715846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A0-8E4C-903A-6A6E7DDFB7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6'!$B$1:$J$1</c:f>
              <c:strCache>
                <c:ptCount val="9"/>
                <c:pt idx="0">
                  <c:v>2006-08</c:v>
                </c:pt>
                <c:pt idx="1">
                  <c:v>2007-09</c:v>
                </c:pt>
                <c:pt idx="2">
                  <c:v>2008-10</c:v>
                </c:pt>
                <c:pt idx="3">
                  <c:v>2009-11</c:v>
                </c:pt>
                <c:pt idx="4">
                  <c:v>2010-12</c:v>
                </c:pt>
                <c:pt idx="5">
                  <c:v>2011-13</c:v>
                </c:pt>
                <c:pt idx="6">
                  <c:v>2012-14</c:v>
                </c:pt>
                <c:pt idx="7">
                  <c:v>2013-15</c:v>
                </c:pt>
                <c:pt idx="8">
                  <c:v>2014-16</c:v>
                </c:pt>
              </c:strCache>
            </c:strRef>
          </c:cat>
          <c:val>
            <c:numRef>
              <c:f>'Figure 6'!$B$3:$J$3</c:f>
              <c:numCache>
                <c:formatCode>0%</c:formatCode>
                <c:ptCount val="9"/>
                <c:pt idx="0">
                  <c:v>0.27540356025328883</c:v>
                </c:pt>
                <c:pt idx="1">
                  <c:v>0.23189983151355156</c:v>
                </c:pt>
                <c:pt idx="2">
                  <c:v>0.26143772104325941</c:v>
                </c:pt>
                <c:pt idx="3">
                  <c:v>0.23211214398478561</c:v>
                </c:pt>
                <c:pt idx="4">
                  <c:v>0.28884823573574903</c:v>
                </c:pt>
                <c:pt idx="5">
                  <c:v>0.31621403734043096</c:v>
                </c:pt>
                <c:pt idx="6">
                  <c:v>0.28327498168853671</c:v>
                </c:pt>
                <c:pt idx="7">
                  <c:v>0.21995625517162137</c:v>
                </c:pt>
                <c:pt idx="8">
                  <c:v>0.11188855843712031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FA0-8E4C-903A-6A6E7DDFB7B5}"/>
            </c:ext>
          </c:extLst>
        </c:ser>
        <c:ser>
          <c:idx val="2"/>
          <c:order val="2"/>
          <c:tx>
            <c:strRef>
              <c:f>'Figure 6'!$A$4</c:f>
              <c:strCache>
                <c:ptCount val="1"/>
                <c:pt idx="0">
                  <c:v>Eastern Europe</c:v>
                </c:pt>
              </c:strCache>
            </c:strRef>
          </c:tx>
          <c:dLbls>
            <c:dLbl>
              <c:idx val="0"/>
              <c:layout>
                <c:manualLayout>
                  <c:x val="2.73224043715846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A0-8E4C-903A-6A6E7DDFB7B5}"/>
                </c:ext>
              </c:extLst>
            </c:dLbl>
            <c:dLbl>
              <c:idx val="7"/>
              <c:layout>
                <c:manualLayout>
                  <c:x val="-2.0491803278688523E-2"/>
                  <c:y val="1.406211765157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A0-8E4C-903A-6A6E7DDFB7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6'!$B$1:$J$1</c:f>
              <c:strCache>
                <c:ptCount val="9"/>
                <c:pt idx="0">
                  <c:v>2006-08</c:v>
                </c:pt>
                <c:pt idx="1">
                  <c:v>2007-09</c:v>
                </c:pt>
                <c:pt idx="2">
                  <c:v>2008-10</c:v>
                </c:pt>
                <c:pt idx="3">
                  <c:v>2009-11</c:v>
                </c:pt>
                <c:pt idx="4">
                  <c:v>2010-12</c:v>
                </c:pt>
                <c:pt idx="5">
                  <c:v>2011-13</c:v>
                </c:pt>
                <c:pt idx="6">
                  <c:v>2012-14</c:v>
                </c:pt>
                <c:pt idx="7">
                  <c:v>2013-15</c:v>
                </c:pt>
                <c:pt idx="8">
                  <c:v>2014-16</c:v>
                </c:pt>
              </c:strCache>
            </c:strRef>
          </c:cat>
          <c:val>
            <c:numRef>
              <c:f>'Figure 6'!$B$4:$J$4</c:f>
              <c:numCache>
                <c:formatCode>0%</c:formatCode>
                <c:ptCount val="9"/>
                <c:pt idx="0">
                  <c:v>3.1592702273301597E-2</c:v>
                </c:pt>
                <c:pt idx="1">
                  <c:v>3.9008832284450845E-2</c:v>
                </c:pt>
                <c:pt idx="2">
                  <c:v>5.7917667164694299E-2</c:v>
                </c:pt>
                <c:pt idx="3">
                  <c:v>7.1363562543119943E-2</c:v>
                </c:pt>
                <c:pt idx="4">
                  <c:v>6.8982896347981298E-2</c:v>
                </c:pt>
                <c:pt idx="5">
                  <c:v>5.7715734423525379E-2</c:v>
                </c:pt>
                <c:pt idx="6">
                  <c:v>6.1356335649943951E-2</c:v>
                </c:pt>
                <c:pt idx="7">
                  <c:v>6.2250208339321399E-2</c:v>
                </c:pt>
                <c:pt idx="8">
                  <c:v>9.1879849260682045E-2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FA0-8E4C-903A-6A6E7DDFB7B5}"/>
            </c:ext>
          </c:extLst>
        </c:ser>
        <c:ser>
          <c:idx val="3"/>
          <c:order val="3"/>
          <c:tx>
            <c:strRef>
              <c:f>'Figure 6'!$A$5</c:f>
              <c:strCache>
                <c:ptCount val="1"/>
                <c:pt idx="0">
                  <c:v>Latin America and Caribbean</c:v>
                </c:pt>
              </c:strCache>
            </c:strRef>
          </c:tx>
          <c:dLbls>
            <c:dLbl>
              <c:idx val="0"/>
              <c:layout>
                <c:manualLayout>
                  <c:x val="2.73224043715847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A0-8E4C-903A-6A6E7DDFB7B5}"/>
                </c:ext>
              </c:extLst>
            </c:dLbl>
            <c:dLbl>
              <c:idx val="7"/>
              <c:layout>
                <c:manualLayout>
                  <c:x val="-1.8214936247723135E-2"/>
                  <c:y val="4.6873725505248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A0-8E4C-903A-6A6E7DDFB7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6'!$B$1:$J$1</c:f>
              <c:strCache>
                <c:ptCount val="9"/>
                <c:pt idx="0">
                  <c:v>2006-08</c:v>
                </c:pt>
                <c:pt idx="1">
                  <c:v>2007-09</c:v>
                </c:pt>
                <c:pt idx="2">
                  <c:v>2008-10</c:v>
                </c:pt>
                <c:pt idx="3">
                  <c:v>2009-11</c:v>
                </c:pt>
                <c:pt idx="4">
                  <c:v>2010-12</c:v>
                </c:pt>
                <c:pt idx="5">
                  <c:v>2011-13</c:v>
                </c:pt>
                <c:pt idx="6">
                  <c:v>2012-14</c:v>
                </c:pt>
                <c:pt idx="7">
                  <c:v>2013-15</c:v>
                </c:pt>
                <c:pt idx="8">
                  <c:v>2014-16</c:v>
                </c:pt>
              </c:strCache>
            </c:strRef>
          </c:cat>
          <c:val>
            <c:numRef>
              <c:f>'Figure 6'!$B$5:$J$5</c:f>
              <c:numCache>
                <c:formatCode>0%</c:formatCode>
                <c:ptCount val="9"/>
                <c:pt idx="0">
                  <c:v>0.13340144475033144</c:v>
                </c:pt>
                <c:pt idx="1">
                  <c:v>6.980319066362585E-2</c:v>
                </c:pt>
                <c:pt idx="2">
                  <c:v>0.1330497828340983</c:v>
                </c:pt>
                <c:pt idx="3">
                  <c:v>0.18558968191046629</c:v>
                </c:pt>
                <c:pt idx="4">
                  <c:v>0.1798285632755775</c:v>
                </c:pt>
                <c:pt idx="5">
                  <c:v>0.11183229138280101</c:v>
                </c:pt>
                <c:pt idx="6">
                  <c:v>5.7504524354748225E-2</c:v>
                </c:pt>
                <c:pt idx="7">
                  <c:v>5.4635150333358314E-2</c:v>
                </c:pt>
                <c:pt idx="8">
                  <c:v>8.498668837813643E-2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FA0-8E4C-903A-6A6E7DDFB7B5}"/>
            </c:ext>
          </c:extLst>
        </c:ser>
        <c:ser>
          <c:idx val="4"/>
          <c:order val="4"/>
          <c:tx>
            <c:strRef>
              <c:f>'Figure 6'!$A$6</c:f>
              <c:strCache>
                <c:ptCount val="1"/>
                <c:pt idx="0">
                  <c:v>Unallocated</c:v>
                </c:pt>
              </c:strCache>
            </c:strRef>
          </c:tx>
          <c:dLbls>
            <c:dLbl>
              <c:idx val="0"/>
              <c:layout>
                <c:manualLayout>
                  <c:x val="2.5045537340619317E-2"/>
                  <c:y val="4.6873725505248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A0-8E4C-903A-6A6E7DDFB7B5}"/>
                </c:ext>
              </c:extLst>
            </c:dLbl>
            <c:dLbl>
              <c:idx val="7"/>
              <c:layout>
                <c:manualLayout>
                  <c:x val="-2.73224043715846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A0-8E4C-903A-6A6E7DDFB7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6'!$B$1:$J$1</c:f>
              <c:strCache>
                <c:ptCount val="9"/>
                <c:pt idx="0">
                  <c:v>2006-08</c:v>
                </c:pt>
                <c:pt idx="1">
                  <c:v>2007-09</c:v>
                </c:pt>
                <c:pt idx="2">
                  <c:v>2008-10</c:v>
                </c:pt>
                <c:pt idx="3">
                  <c:v>2009-11</c:v>
                </c:pt>
                <c:pt idx="4">
                  <c:v>2010-12</c:v>
                </c:pt>
                <c:pt idx="5">
                  <c:v>2011-13</c:v>
                </c:pt>
                <c:pt idx="6">
                  <c:v>2012-14</c:v>
                </c:pt>
                <c:pt idx="7">
                  <c:v>2013-15</c:v>
                </c:pt>
                <c:pt idx="8">
                  <c:v>2014-16</c:v>
                </c:pt>
              </c:strCache>
            </c:strRef>
          </c:cat>
          <c:val>
            <c:numRef>
              <c:f>'Figure 6'!$B$6:$J$6</c:f>
              <c:numCache>
                <c:formatCode>0%</c:formatCode>
                <c:ptCount val="9"/>
                <c:pt idx="0">
                  <c:v>0.12728828584259197</c:v>
                </c:pt>
                <c:pt idx="1">
                  <c:v>0.20697427844837482</c:v>
                </c:pt>
                <c:pt idx="2">
                  <c:v>0.19254386516454469</c:v>
                </c:pt>
                <c:pt idx="3">
                  <c:v>0.14306561250193628</c:v>
                </c:pt>
                <c:pt idx="4">
                  <c:v>6.07815635678286E-2</c:v>
                </c:pt>
                <c:pt idx="5">
                  <c:v>6.6195126126993672E-2</c:v>
                </c:pt>
                <c:pt idx="6">
                  <c:v>9.2701488661603756E-2</c:v>
                </c:pt>
                <c:pt idx="7">
                  <c:v>0.10623751373642445</c:v>
                </c:pt>
                <c:pt idx="8">
                  <c:v>0.15230592442617624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FA0-8E4C-903A-6A6E7DDFB7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0805888"/>
        <c:axId val="170836352"/>
      </c:areaChart>
      <c:catAx>
        <c:axId val="17080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0836352"/>
        <c:crosses val="autoZero"/>
        <c:auto val="1"/>
        <c:lblAlgn val="ctr"/>
        <c:lblOffset val="100"/>
        <c:noMultiLvlLbl val="0"/>
      </c:catAx>
      <c:valAx>
        <c:axId val="1708363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0805888"/>
        <c:crosses val="autoZero"/>
        <c:crossBetween val="midCat"/>
      </c:valAx>
    </c:plotArea>
    <c:legend>
      <c:legendPos val="b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1A-7C47-BFCC-7C7E76098EC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1A-7C47-BFCC-7C7E76098EC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1A-7C47-BFCC-7C7E76098EC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1A-7C47-BFCC-7C7E76098EC9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8'!$A$2:$A$5</c:f>
              <c:strCache>
                <c:ptCount val="4"/>
                <c:pt idx="0">
                  <c:v>Lowest 25%</c:v>
                </c:pt>
                <c:pt idx="1">
                  <c:v>2nd lowest Quartile</c:v>
                </c:pt>
                <c:pt idx="2">
                  <c:v>3rd lowst Quartile</c:v>
                </c:pt>
                <c:pt idx="3">
                  <c:v>Highest 25%</c:v>
                </c:pt>
              </c:strCache>
            </c:strRef>
          </c:cat>
          <c:val>
            <c:numRef>
              <c:f>'Figure 8'!$B$2:$B$5</c:f>
              <c:numCache>
                <c:formatCode>_(* #,##0.00_);_(* \(#,##0.00\);_(* "-"??_);_(@_)</c:formatCode>
                <c:ptCount val="4"/>
                <c:pt idx="0">
                  <c:v>0.88840895717800539</c:v>
                </c:pt>
                <c:pt idx="1">
                  <c:v>0.38035676517710054</c:v>
                </c:pt>
                <c:pt idx="2">
                  <c:v>0.36312481294093457</c:v>
                </c:pt>
                <c:pt idx="3">
                  <c:v>0.20964620841538784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41A-7C47-BFCC-7C7E76098E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277312"/>
        <c:axId val="170859136"/>
      </c:barChart>
      <c:catAx>
        <c:axId val="1692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/>
                </a:pPr>
                <a:r>
                  <a:rPr lang="en-GB"/>
                  <a:t>Sorted by Overall Statistical Capacity Score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low"/>
        <c:crossAx val="170859136"/>
        <c:crosses val="autoZero"/>
        <c:auto val="1"/>
        <c:lblAlgn val="ctr"/>
        <c:lblOffset val="100"/>
        <c:noMultiLvlLbl val="0"/>
      </c:catAx>
      <c:valAx>
        <c:axId val="1708591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 capita commitment (in US$)</a:t>
                </a:r>
              </a:p>
            </c:rich>
          </c:tx>
          <c:layout/>
          <c:overlay val="0"/>
        </c:title>
        <c:numFmt formatCode="[&gt;=1000000]\$0,,&quot;m&quot;;" sourceLinked="0"/>
        <c:majorTickMark val="none"/>
        <c:minorTickMark val="none"/>
        <c:tickLblPos val="low"/>
        <c:crossAx val="1692773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809733158355207"/>
          <c:y val="4.1666666666666664E-2"/>
          <c:w val="0.53888888888888886"/>
          <c:h val="0.89814814814814814"/>
        </c:manualLayout>
      </c:layout>
      <c:pieChart>
        <c:varyColors val="1"/>
        <c:ser>
          <c:idx val="0"/>
          <c:order val="0"/>
          <c:explosion val="11"/>
          <c:dLbls>
            <c:numFmt formatCode="0%" sourceLinked="0"/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Sheet1!$G$2:$G$3</c:f>
              <c:strCache>
                <c:ptCount val="2"/>
                <c:pt idx="0">
                  <c:v>Gender-Related</c:v>
                </c:pt>
                <c:pt idx="1">
                  <c:v>Unrelated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 formatCode="0.00%">
                  <c:v>0.103446546</c:v>
                </c:pt>
                <c:pt idx="1">
                  <c:v>0.89655345399999997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B0493-7FA2-4EE8-8600-81A90A0690A9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57D08-1961-4F8D-84B5-2B60896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9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 data sources: </a:t>
            </a:r>
          </a:p>
          <a:p>
            <a:r>
              <a:rPr lang="en-GB" dirty="0" smtClean="0"/>
              <a:t>Projects</a:t>
            </a:r>
            <a:r>
              <a:rPr lang="en-GB" baseline="0" dirty="0" smtClean="0"/>
              <a:t> reported directly by donors</a:t>
            </a:r>
            <a:endParaRPr lang="en-GB" baseline="0" dirty="0"/>
          </a:p>
          <a:p>
            <a:r>
              <a:rPr lang="en-GB" baseline="0" dirty="0" smtClean="0"/>
              <a:t>Projects from DAC database whose main purpose is “Statistical Capacity Development”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Projects from DAC database whose purposes include “Statistical Capacity Development”.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Only projects from the 3</a:t>
            </a:r>
            <a:r>
              <a:rPr lang="en-GB" baseline="30000" dirty="0" smtClean="0"/>
              <a:t>rd</a:t>
            </a:r>
            <a:r>
              <a:rPr lang="en-GB" baseline="0" dirty="0" smtClean="0"/>
              <a:t> source need a deeper look at the budget allocated to statistical activities.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We use historical data with budget allocation information to estimate this number. Thus the third source is always an estimation. It accounts for only 10%-15% of the total number.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From next year, the DAC will ask reporters to provide detailed budget information. We will be able to improve the accuracy.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57D08-1961-4F8D-84B5-2B60896AB9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56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57D08-1961-4F8D-84B5-2B60896AB9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68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57D08-1961-4F8D-84B5-2B60896AB9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68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57D08-1961-4F8D-84B5-2B60896AB9D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218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57D08-1961-4F8D-84B5-2B60896AB9D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4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57D08-1961-4F8D-84B5-2B60896AB9D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21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57D08-1961-4F8D-84B5-2B60896AB9D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9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9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9.png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9.pn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9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9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995686"/>
            <a:ext cx="5544616" cy="1458162"/>
          </a:xfrm>
          <a:prstGeom prst="rect">
            <a:avLst/>
          </a:prstGeom>
        </p:spPr>
        <p:txBody>
          <a:bodyPr/>
          <a:lstStyle>
            <a:lvl1pPr algn="ctr">
              <a:defRPr sz="3600" b="1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443959"/>
            <a:ext cx="5544616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523612"/>
            <a:ext cx="1296144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969" y="4371950"/>
            <a:ext cx="25023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5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A609818-2B8B-4159-9EB4-54888B1E8318}" type="datetimeFigureOut">
              <a:rPr lang="zh-CN" altLang="en-US" smtClean="0"/>
              <a:t>2018/10/2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773273E-8A8F-4CBB-86EA-66E5D01EFD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483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2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995686"/>
            <a:ext cx="5544616" cy="1458162"/>
          </a:xfrm>
          <a:prstGeom prst="rect">
            <a:avLst/>
          </a:prstGeom>
        </p:spPr>
        <p:txBody>
          <a:bodyPr/>
          <a:lstStyle>
            <a:lvl1pPr algn="ctr">
              <a:defRPr sz="3600" b="1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443959"/>
            <a:ext cx="5544616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523612"/>
            <a:ext cx="1296144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969" y="4371950"/>
            <a:ext cx="25023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5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067694"/>
            <a:ext cx="7560840" cy="64807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1187624" y="3166290"/>
            <a:ext cx="6921562" cy="1133652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5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4371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283968" y="4659983"/>
            <a:ext cx="4536504" cy="32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Photo’s legend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2" y="4648346"/>
            <a:ext cx="45719" cy="2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0"/>
            <a:ext cx="913488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419622"/>
            <a:ext cx="7632848" cy="2376264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472436" y="2067694"/>
            <a:ext cx="4636751" cy="10801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1520" y="555526"/>
            <a:ext cx="2880320" cy="4587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20074" y="3679406"/>
            <a:ext cx="2889113" cy="10801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r-FR" sz="1400" b="1" i="0" baseline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“ Click to edit Master</a:t>
            </a:r>
          </a:p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blabla</a:t>
            </a:r>
            <a:r>
              <a:rPr lang="en-US" dirty="0" smtClean="0"/>
              <a:t> 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04048" y="2276998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40" y="2160533"/>
            <a:ext cx="700636" cy="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4067944" y="3143234"/>
            <a:ext cx="678828" cy="6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9" y="3919233"/>
            <a:ext cx="877243" cy="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004048" y="3209532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004048" y="4124001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9" y="2160532"/>
            <a:ext cx="2799517" cy="24311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940834" y="2276998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40834" y="3209532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40834" y="4124001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84881"/>
              </p:ext>
            </p:extLst>
          </p:nvPr>
        </p:nvGraphicFramePr>
        <p:xfrm>
          <a:off x="683570" y="1923679"/>
          <a:ext cx="6840761" cy="26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726901"/>
                <a:gridCol w="1833606"/>
              </a:tblGrid>
              <a:tr h="74295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400" b="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000" dirty="0" err="1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5727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8338"/>
            <a:ext cx="3494208" cy="3020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55526"/>
            <a:ext cx="2880320" cy="458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9552" y="1835958"/>
            <a:ext cx="2304256" cy="3095626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400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8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A609818-2B8B-4159-9EB4-54888B1E8318}" type="datetimeFigureOut">
              <a:rPr lang="zh-CN" altLang="en-US" smtClean="0"/>
              <a:t>2018/10/2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773273E-8A8F-4CBB-86EA-66E5D01EFD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4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2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2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995686"/>
            <a:ext cx="5544616" cy="1458162"/>
          </a:xfrm>
          <a:prstGeom prst="rect">
            <a:avLst/>
          </a:prstGeom>
        </p:spPr>
        <p:txBody>
          <a:bodyPr/>
          <a:lstStyle>
            <a:lvl1pPr algn="ctr">
              <a:defRPr sz="3600" b="1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443959"/>
            <a:ext cx="5544616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523612"/>
            <a:ext cx="1296144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969" y="4371950"/>
            <a:ext cx="25023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5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6" y="1995686"/>
            <a:ext cx="7560840" cy="72008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967692"/>
            <a:ext cx="7560840" cy="1401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067694"/>
            <a:ext cx="7560840" cy="64807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1187624" y="3166290"/>
            <a:ext cx="6921562" cy="1133652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5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4371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283968" y="4659983"/>
            <a:ext cx="4536504" cy="32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Photo’s legend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2" y="4648346"/>
            <a:ext cx="45719" cy="2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0"/>
            <a:ext cx="913488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419622"/>
            <a:ext cx="7632848" cy="2376264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472436" y="2067694"/>
            <a:ext cx="4636751" cy="10801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1520" y="555526"/>
            <a:ext cx="2880320" cy="4587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20074" y="3679406"/>
            <a:ext cx="2889113" cy="10801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r-FR" sz="1400" b="1" i="0" baseline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“ Click to edit Master</a:t>
            </a:r>
          </a:p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blabla</a:t>
            </a:r>
            <a:r>
              <a:rPr lang="en-US" dirty="0" smtClean="0"/>
              <a:t> 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04048" y="2276998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40" y="2160533"/>
            <a:ext cx="700636" cy="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4067944" y="3143234"/>
            <a:ext cx="678828" cy="6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9" y="3919233"/>
            <a:ext cx="877243" cy="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004048" y="3209532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004048" y="4124001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9" y="2160532"/>
            <a:ext cx="2799517" cy="24311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940834" y="2276998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40834" y="3209532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40834" y="4124001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84881"/>
              </p:ext>
            </p:extLst>
          </p:nvPr>
        </p:nvGraphicFramePr>
        <p:xfrm>
          <a:off x="683570" y="1923679"/>
          <a:ext cx="6840761" cy="26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726901"/>
                <a:gridCol w="1833606"/>
              </a:tblGrid>
              <a:tr h="74295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400" b="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000" dirty="0" err="1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5727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8338"/>
            <a:ext cx="3494208" cy="3020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55526"/>
            <a:ext cx="2880320" cy="458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9552" y="1835958"/>
            <a:ext cx="2304256" cy="3095626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400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8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51526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29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A609818-2B8B-4159-9EB4-54888B1E8318}" type="datetimeFigureOut">
              <a:rPr lang="zh-CN" altLang="en-US" smtClean="0"/>
              <a:t>2018/10/2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773273E-8A8F-4CBB-86EA-66E5D01EFD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483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2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995686"/>
            <a:ext cx="5544616" cy="1458162"/>
          </a:xfrm>
          <a:prstGeom prst="rect">
            <a:avLst/>
          </a:prstGeom>
        </p:spPr>
        <p:txBody>
          <a:bodyPr/>
          <a:lstStyle>
            <a:lvl1pPr algn="ctr">
              <a:defRPr sz="3600" b="1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443959"/>
            <a:ext cx="5544616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523612"/>
            <a:ext cx="1296144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969" y="4371950"/>
            <a:ext cx="25023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5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6" y="1995686"/>
            <a:ext cx="7560840" cy="72008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967692"/>
            <a:ext cx="7560840" cy="1401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067694"/>
            <a:ext cx="7560840" cy="64807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1187624" y="3166290"/>
            <a:ext cx="6921562" cy="1133652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5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4371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283968" y="4659983"/>
            <a:ext cx="4536504" cy="32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Photo’s legend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2" y="4648346"/>
            <a:ext cx="45719" cy="2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0"/>
            <a:ext cx="913488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419622"/>
            <a:ext cx="7632848" cy="2376264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472436" y="2067694"/>
            <a:ext cx="4636751" cy="10801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1520" y="555526"/>
            <a:ext cx="2880320" cy="4587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20074" y="3679406"/>
            <a:ext cx="2889113" cy="10801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r-FR" sz="1400" b="1" i="0" baseline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“ Click to edit Master</a:t>
            </a:r>
          </a:p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blabla</a:t>
            </a:r>
            <a:r>
              <a:rPr lang="en-US" dirty="0" smtClean="0"/>
              <a:t> 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04048" y="2276998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40" y="2160533"/>
            <a:ext cx="700636" cy="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4067944" y="3143234"/>
            <a:ext cx="678828" cy="6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9" y="3919233"/>
            <a:ext cx="877243" cy="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004048" y="3209532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004048" y="4124001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9" y="2160532"/>
            <a:ext cx="2799517" cy="24311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940834" y="2276998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40834" y="3209532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40834" y="4124001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84881"/>
              </p:ext>
            </p:extLst>
          </p:nvPr>
        </p:nvGraphicFramePr>
        <p:xfrm>
          <a:off x="683570" y="1923679"/>
          <a:ext cx="6840761" cy="26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726901"/>
                <a:gridCol w="1833606"/>
              </a:tblGrid>
              <a:tr h="74295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400" b="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000" dirty="0" err="1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5727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995686"/>
            <a:ext cx="5544616" cy="1458162"/>
          </a:xfrm>
          <a:prstGeom prst="rect">
            <a:avLst/>
          </a:prstGeom>
        </p:spPr>
        <p:txBody>
          <a:bodyPr/>
          <a:lstStyle>
            <a:lvl1pPr algn="ctr">
              <a:defRPr sz="3600" b="1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443959"/>
            <a:ext cx="5544616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523612"/>
            <a:ext cx="1296144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969" y="4371950"/>
            <a:ext cx="25023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5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8338"/>
            <a:ext cx="3494208" cy="3020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55526"/>
            <a:ext cx="2880320" cy="458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9552" y="1835958"/>
            <a:ext cx="2304256" cy="3095626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400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8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A609818-2B8B-4159-9EB4-54888B1E8318}" type="datetimeFigureOut">
              <a:rPr lang="zh-CN" altLang="en-US" smtClean="0"/>
              <a:t>2018/10/2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773273E-8A8F-4CBB-86EA-66E5D01EFD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483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2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6" y="1995686"/>
            <a:ext cx="7560840" cy="72008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967692"/>
            <a:ext cx="7560840" cy="1401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472436" y="2067694"/>
            <a:ext cx="4636751" cy="10801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1520" y="555526"/>
            <a:ext cx="2880320" cy="4587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20074" y="3679406"/>
            <a:ext cx="2889113" cy="10801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r-FR" sz="1400" b="1" i="0" baseline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“ Click to edit Master</a:t>
            </a:r>
          </a:p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blabla</a:t>
            </a:r>
            <a:r>
              <a:rPr lang="en-US" dirty="0" smtClean="0"/>
              <a:t> 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04048" y="2276998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40" y="2160533"/>
            <a:ext cx="700636" cy="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4067944" y="3143234"/>
            <a:ext cx="678828" cy="6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9" y="3919233"/>
            <a:ext cx="877243" cy="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004048" y="3209532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004048" y="4124001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9" y="2160532"/>
            <a:ext cx="2799517" cy="24311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940834" y="2276998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40834" y="3209532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40834" y="4124001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84881"/>
              </p:ext>
            </p:extLst>
          </p:nvPr>
        </p:nvGraphicFramePr>
        <p:xfrm>
          <a:off x="683570" y="1923679"/>
          <a:ext cx="6840761" cy="26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726901"/>
                <a:gridCol w="1833606"/>
              </a:tblGrid>
              <a:tr h="74295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400" b="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000" dirty="0" err="1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5727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8338"/>
            <a:ext cx="3494208" cy="3020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55526"/>
            <a:ext cx="2880320" cy="458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9552" y="1835958"/>
            <a:ext cx="2304256" cy="3095626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400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8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2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995686"/>
            <a:ext cx="5544616" cy="1458162"/>
          </a:xfrm>
          <a:prstGeom prst="rect">
            <a:avLst/>
          </a:prstGeom>
        </p:spPr>
        <p:txBody>
          <a:bodyPr/>
          <a:lstStyle>
            <a:lvl1pPr algn="ctr">
              <a:defRPr sz="3600" b="1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443959"/>
            <a:ext cx="5544616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523612"/>
            <a:ext cx="1296144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969" y="4371950"/>
            <a:ext cx="25023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5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6" y="1995686"/>
            <a:ext cx="7560840" cy="72008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967692"/>
            <a:ext cx="7560840" cy="1401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067694"/>
            <a:ext cx="7560840" cy="64807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1187624" y="3166290"/>
            <a:ext cx="6921562" cy="1133652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5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4371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283968" y="4659983"/>
            <a:ext cx="4536504" cy="32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Photo’s legend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2" y="4648346"/>
            <a:ext cx="45719" cy="2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0"/>
            <a:ext cx="913488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419622"/>
            <a:ext cx="7632848" cy="2376264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472436" y="2067694"/>
            <a:ext cx="4636751" cy="10801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1520" y="555526"/>
            <a:ext cx="2880320" cy="4587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20074" y="3679406"/>
            <a:ext cx="2889113" cy="10801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r-FR" sz="1400" b="1" i="0" baseline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“ Click to edit Master</a:t>
            </a:r>
          </a:p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blabla</a:t>
            </a:r>
            <a:r>
              <a:rPr lang="en-US" dirty="0" smtClean="0"/>
              <a:t> 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04048" y="2276998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40" y="2160533"/>
            <a:ext cx="700636" cy="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4067944" y="3143234"/>
            <a:ext cx="678828" cy="6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9" y="3919233"/>
            <a:ext cx="877243" cy="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004048" y="3209532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004048" y="4124001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9" y="2160532"/>
            <a:ext cx="2799517" cy="24311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940834" y="2276998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40834" y="3209532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40834" y="4124001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84881"/>
              </p:ext>
            </p:extLst>
          </p:nvPr>
        </p:nvGraphicFramePr>
        <p:xfrm>
          <a:off x="683570" y="1923679"/>
          <a:ext cx="6840761" cy="26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726901"/>
                <a:gridCol w="1833606"/>
              </a:tblGrid>
              <a:tr h="74295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400" b="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000" dirty="0" err="1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5727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8338"/>
            <a:ext cx="3494208" cy="3020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55526"/>
            <a:ext cx="2880320" cy="458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9552" y="1835958"/>
            <a:ext cx="2304256" cy="3095626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400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8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A609818-2B8B-4159-9EB4-54888B1E8318}" type="datetimeFigureOut">
              <a:rPr lang="zh-CN" altLang="en-US" smtClean="0"/>
              <a:t>2018/10/2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773273E-8A8F-4CBB-86EA-66E5D01EFD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483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2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995686"/>
            <a:ext cx="5544616" cy="1458162"/>
          </a:xfrm>
          <a:prstGeom prst="rect">
            <a:avLst/>
          </a:prstGeom>
        </p:spPr>
        <p:txBody>
          <a:bodyPr/>
          <a:lstStyle>
            <a:lvl1pPr algn="ctr">
              <a:defRPr sz="3600" b="1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443959"/>
            <a:ext cx="5544616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523612"/>
            <a:ext cx="1296144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969" y="4371950"/>
            <a:ext cx="25023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5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067694"/>
            <a:ext cx="7560840" cy="64807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1187624" y="3166290"/>
            <a:ext cx="6921562" cy="1133652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5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067694"/>
            <a:ext cx="7560840" cy="64807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1187624" y="3166290"/>
            <a:ext cx="6921562" cy="1133652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5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4371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283968" y="4659983"/>
            <a:ext cx="4536504" cy="32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Photo’s legend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2" y="4648346"/>
            <a:ext cx="45719" cy="2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0"/>
            <a:ext cx="913488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419622"/>
            <a:ext cx="7632848" cy="2376264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472436" y="2067694"/>
            <a:ext cx="4636751" cy="10801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1520" y="555526"/>
            <a:ext cx="2880320" cy="4587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20074" y="3679406"/>
            <a:ext cx="2889113" cy="10801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r-FR" sz="1400" b="1" i="0" baseline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“ Click to edit Master</a:t>
            </a:r>
          </a:p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blabla</a:t>
            </a:r>
            <a:r>
              <a:rPr lang="en-US" dirty="0" smtClean="0"/>
              <a:t> 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04048" y="2276998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40" y="2160533"/>
            <a:ext cx="700636" cy="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4067944" y="3143234"/>
            <a:ext cx="678828" cy="6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9" y="3919233"/>
            <a:ext cx="877243" cy="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004048" y="3209532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004048" y="4124001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9" y="2160532"/>
            <a:ext cx="2799517" cy="24311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940834" y="2276998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40834" y="3209532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40834" y="4124001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84881"/>
              </p:ext>
            </p:extLst>
          </p:nvPr>
        </p:nvGraphicFramePr>
        <p:xfrm>
          <a:off x="683570" y="1923679"/>
          <a:ext cx="6840761" cy="26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726901"/>
                <a:gridCol w="1833606"/>
              </a:tblGrid>
              <a:tr h="74295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400" b="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000" dirty="0" err="1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5727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8338"/>
            <a:ext cx="3494208" cy="3020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55526"/>
            <a:ext cx="2880320" cy="458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9552" y="1835958"/>
            <a:ext cx="2304256" cy="3095626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400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8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A609818-2B8B-4159-9EB4-54888B1E8318}" type="datetimeFigureOut">
              <a:rPr lang="zh-CN" altLang="en-US" smtClean="0"/>
              <a:t>2018/10/2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773273E-8A8F-4CBB-86EA-66E5D01EFD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4831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2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4371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283968" y="4659983"/>
            <a:ext cx="4536504" cy="32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Photo’s legend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2" y="4648346"/>
            <a:ext cx="45719" cy="2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0"/>
            <a:ext cx="913488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419622"/>
            <a:ext cx="7632848" cy="2376264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472436" y="2067694"/>
            <a:ext cx="4636751" cy="10801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1520" y="555526"/>
            <a:ext cx="2880320" cy="4587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20074" y="3679406"/>
            <a:ext cx="2889113" cy="10801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r-FR" sz="1400" b="1" i="0" baseline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“ Click to edit Master</a:t>
            </a:r>
          </a:p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blabla</a:t>
            </a:r>
            <a:r>
              <a:rPr lang="en-US" dirty="0" smtClean="0"/>
              <a:t> 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04048" y="2276998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40" y="2160533"/>
            <a:ext cx="700636" cy="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4067944" y="3143234"/>
            <a:ext cx="678828" cy="6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9" y="3919233"/>
            <a:ext cx="877243" cy="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004048" y="3209532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004048" y="4124001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9" y="2160532"/>
            <a:ext cx="2799517" cy="24311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940834" y="2276998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40834" y="3209532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40834" y="4124001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6" y="1995686"/>
            <a:ext cx="7560840" cy="72008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967692"/>
            <a:ext cx="7560840" cy="1401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84881"/>
              </p:ext>
            </p:extLst>
          </p:nvPr>
        </p:nvGraphicFramePr>
        <p:xfrm>
          <a:off x="683570" y="1923679"/>
          <a:ext cx="6840761" cy="26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726901"/>
                <a:gridCol w="1833606"/>
              </a:tblGrid>
              <a:tr h="74295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400" b="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000" dirty="0" err="1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5727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8338"/>
            <a:ext cx="3494208" cy="3020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55526"/>
            <a:ext cx="2880320" cy="458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9552" y="1835958"/>
            <a:ext cx="2304256" cy="3095626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400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8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A609818-2B8B-4159-9EB4-54888B1E8318}" type="datetimeFigureOut">
              <a:rPr lang="zh-CN" altLang="en-US" smtClean="0"/>
              <a:t>2018/10/2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773273E-8A8F-4CBB-86EA-66E5D01EFD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48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2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995686"/>
            <a:ext cx="5544616" cy="1458162"/>
          </a:xfrm>
          <a:prstGeom prst="rect">
            <a:avLst/>
          </a:prstGeom>
        </p:spPr>
        <p:txBody>
          <a:bodyPr/>
          <a:lstStyle>
            <a:lvl1pPr algn="ctr">
              <a:defRPr sz="3600" b="1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443959"/>
            <a:ext cx="5544616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523612"/>
            <a:ext cx="1296144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969" y="4371950"/>
            <a:ext cx="25023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5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6" y="1995686"/>
            <a:ext cx="7560840" cy="72008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967692"/>
            <a:ext cx="7560840" cy="1401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067694"/>
            <a:ext cx="7560840" cy="64807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1187624" y="3166290"/>
            <a:ext cx="6921562" cy="1133652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5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4371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283968" y="4659983"/>
            <a:ext cx="4536504" cy="32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Photo’s legend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2" y="4648346"/>
            <a:ext cx="45719" cy="2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0"/>
            <a:ext cx="913488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419622"/>
            <a:ext cx="7632848" cy="2376264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472436" y="2067694"/>
            <a:ext cx="4636751" cy="10801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1520" y="555526"/>
            <a:ext cx="2880320" cy="4587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20074" y="3679406"/>
            <a:ext cx="2889113" cy="10801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r-FR" sz="1400" b="1" i="0" baseline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“ Click to edit Master</a:t>
            </a:r>
          </a:p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blabla</a:t>
            </a:r>
            <a:r>
              <a:rPr lang="en-US" dirty="0" smtClean="0"/>
              <a:t> 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067694"/>
            <a:ext cx="7560840" cy="64807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1187624" y="3166290"/>
            <a:ext cx="6921562" cy="1133652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5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04048" y="2276998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40" y="2160533"/>
            <a:ext cx="700636" cy="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4067944" y="3143234"/>
            <a:ext cx="678828" cy="6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9" y="3919233"/>
            <a:ext cx="877243" cy="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004048" y="3209532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004048" y="4124001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9" y="2160532"/>
            <a:ext cx="2799517" cy="24311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940834" y="2276998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40834" y="3209532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40834" y="4124001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84881"/>
              </p:ext>
            </p:extLst>
          </p:nvPr>
        </p:nvGraphicFramePr>
        <p:xfrm>
          <a:off x="683570" y="1923679"/>
          <a:ext cx="6840761" cy="26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726901"/>
                <a:gridCol w="1833606"/>
              </a:tblGrid>
              <a:tr h="74295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400" b="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000" dirty="0" err="1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5727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8338"/>
            <a:ext cx="3494208" cy="3020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55526"/>
            <a:ext cx="2880320" cy="458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9552" y="1835958"/>
            <a:ext cx="2304256" cy="3095626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400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8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A609818-2B8B-4159-9EB4-54888B1E8318}" type="datetimeFigureOut">
              <a:rPr lang="zh-CN" altLang="en-US" smtClean="0"/>
              <a:t>2018/10/2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773273E-8A8F-4CBB-86EA-66E5D01EFD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48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2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995686"/>
            <a:ext cx="5544616" cy="1458162"/>
          </a:xfrm>
          <a:prstGeom prst="rect">
            <a:avLst/>
          </a:prstGeom>
        </p:spPr>
        <p:txBody>
          <a:bodyPr/>
          <a:lstStyle>
            <a:lvl1pPr algn="ctr">
              <a:defRPr sz="3600" b="1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443959"/>
            <a:ext cx="5544616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523612"/>
            <a:ext cx="1296144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969" y="4371950"/>
            <a:ext cx="25023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5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6" y="1995686"/>
            <a:ext cx="7560840" cy="72008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967692"/>
            <a:ext cx="7560840" cy="1401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067694"/>
            <a:ext cx="7560840" cy="64807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1187624" y="3166290"/>
            <a:ext cx="6921562" cy="1133652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5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4371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283968" y="4659983"/>
            <a:ext cx="4536504" cy="32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Photo’s legend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2" y="4648346"/>
            <a:ext cx="45719" cy="2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0"/>
            <a:ext cx="913488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419622"/>
            <a:ext cx="7632848" cy="2376264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4371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283968" y="4659983"/>
            <a:ext cx="4536504" cy="32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Photo’s legend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2" y="4648346"/>
            <a:ext cx="45719" cy="2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472436" y="2067694"/>
            <a:ext cx="4636751" cy="10801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1520" y="555526"/>
            <a:ext cx="2880320" cy="4587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20074" y="3679406"/>
            <a:ext cx="2889113" cy="10801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r-FR" sz="1400" b="1" i="0" baseline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“ Click to edit Master</a:t>
            </a:r>
          </a:p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blabla</a:t>
            </a:r>
            <a:r>
              <a:rPr lang="en-US" dirty="0" smtClean="0"/>
              <a:t> 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04048" y="2276998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40" y="2160533"/>
            <a:ext cx="700636" cy="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4067944" y="3143234"/>
            <a:ext cx="678828" cy="6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9" y="3919233"/>
            <a:ext cx="877243" cy="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004048" y="3209532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004048" y="4124001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9" y="2160532"/>
            <a:ext cx="2799517" cy="24311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940834" y="2276998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40834" y="3209532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40834" y="4124001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84881"/>
              </p:ext>
            </p:extLst>
          </p:nvPr>
        </p:nvGraphicFramePr>
        <p:xfrm>
          <a:off x="683570" y="1923679"/>
          <a:ext cx="6840761" cy="26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726901"/>
                <a:gridCol w="1833606"/>
              </a:tblGrid>
              <a:tr h="74295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400" b="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000" dirty="0" err="1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5727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8338"/>
            <a:ext cx="3494208" cy="3020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55526"/>
            <a:ext cx="2880320" cy="458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9552" y="1835958"/>
            <a:ext cx="2304256" cy="3095626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400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8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A609818-2B8B-4159-9EB4-54888B1E8318}" type="datetimeFigureOut">
              <a:rPr lang="zh-CN" altLang="en-US" smtClean="0"/>
              <a:t>2018/10/2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773273E-8A8F-4CBB-86EA-66E5D01EFD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48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2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995686"/>
            <a:ext cx="5544616" cy="1458162"/>
          </a:xfrm>
          <a:prstGeom prst="rect">
            <a:avLst/>
          </a:prstGeom>
        </p:spPr>
        <p:txBody>
          <a:bodyPr/>
          <a:lstStyle>
            <a:lvl1pPr algn="ctr">
              <a:defRPr sz="3600" b="1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443959"/>
            <a:ext cx="5544616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523612"/>
            <a:ext cx="1296144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969" y="4371950"/>
            <a:ext cx="25023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5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6" y="1995686"/>
            <a:ext cx="7560840" cy="72008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967692"/>
            <a:ext cx="7560840" cy="1401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067694"/>
            <a:ext cx="7560840" cy="64807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1187624" y="3166290"/>
            <a:ext cx="6921562" cy="1133652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5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4371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283968" y="4659983"/>
            <a:ext cx="4536504" cy="32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Photo’s legend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2" y="4648346"/>
            <a:ext cx="45719" cy="2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0"/>
            <a:ext cx="913488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419622"/>
            <a:ext cx="7632848" cy="2376264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0"/>
            <a:ext cx="913488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419622"/>
            <a:ext cx="7632848" cy="2376264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472436" y="2067694"/>
            <a:ext cx="4636751" cy="10801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1520" y="555526"/>
            <a:ext cx="2880320" cy="4587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20074" y="3679406"/>
            <a:ext cx="2889113" cy="10801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r-FR" sz="1400" b="1" i="0" baseline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“ Click to edit Master</a:t>
            </a:r>
          </a:p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blabla</a:t>
            </a:r>
            <a:r>
              <a:rPr lang="en-US" dirty="0" smtClean="0"/>
              <a:t> 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04048" y="2276998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40" y="2160533"/>
            <a:ext cx="700636" cy="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4067944" y="3143234"/>
            <a:ext cx="678828" cy="6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9" y="3919233"/>
            <a:ext cx="877243" cy="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004048" y="3209532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004048" y="4124001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9" y="2160532"/>
            <a:ext cx="2799517" cy="24311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940834" y="2276998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40834" y="3209532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40834" y="4124001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84881"/>
              </p:ext>
            </p:extLst>
          </p:nvPr>
        </p:nvGraphicFramePr>
        <p:xfrm>
          <a:off x="683570" y="1923679"/>
          <a:ext cx="6840761" cy="26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726901"/>
                <a:gridCol w="1833606"/>
              </a:tblGrid>
              <a:tr h="74295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400" b="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000" dirty="0" err="1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5727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8338"/>
            <a:ext cx="3494208" cy="3020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55526"/>
            <a:ext cx="2880320" cy="458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9552" y="1835958"/>
            <a:ext cx="2304256" cy="3095626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400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8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A609818-2B8B-4159-9EB4-54888B1E8318}" type="datetimeFigureOut">
              <a:rPr lang="zh-CN" altLang="en-US" smtClean="0"/>
              <a:t>2018/10/2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773273E-8A8F-4CBB-86EA-66E5D01EFD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48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2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995686"/>
            <a:ext cx="5544616" cy="1458162"/>
          </a:xfrm>
          <a:prstGeom prst="rect">
            <a:avLst/>
          </a:prstGeom>
        </p:spPr>
        <p:txBody>
          <a:bodyPr/>
          <a:lstStyle>
            <a:lvl1pPr algn="ctr">
              <a:defRPr sz="3600" b="1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443959"/>
            <a:ext cx="5544616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523612"/>
            <a:ext cx="1296144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969" y="4371950"/>
            <a:ext cx="25023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5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6" y="1995686"/>
            <a:ext cx="7560840" cy="72008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967692"/>
            <a:ext cx="7560840" cy="1401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067694"/>
            <a:ext cx="7560840" cy="64807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1187624" y="3166290"/>
            <a:ext cx="6921562" cy="1133652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5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472436" y="2067694"/>
            <a:ext cx="4636751" cy="10801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1520" y="555526"/>
            <a:ext cx="2880320" cy="4587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20074" y="3679406"/>
            <a:ext cx="2889113" cy="10801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r-FR" sz="1400" b="1" i="0" baseline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“ Click to edit Master</a:t>
            </a:r>
          </a:p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blabla</a:t>
            </a:r>
            <a:r>
              <a:rPr lang="en-US" dirty="0" smtClean="0"/>
              <a:t> 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4371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283968" y="4659983"/>
            <a:ext cx="4536504" cy="32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Photo’s legend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2" y="4648346"/>
            <a:ext cx="45719" cy="2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0"/>
            <a:ext cx="913488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419622"/>
            <a:ext cx="7632848" cy="2376264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472436" y="2067694"/>
            <a:ext cx="4636751" cy="10801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1520" y="555526"/>
            <a:ext cx="2880320" cy="4587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20074" y="3679406"/>
            <a:ext cx="2889113" cy="10801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r-FR" sz="1400" b="1" i="0" baseline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“ Click to edit Master</a:t>
            </a:r>
          </a:p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blabla</a:t>
            </a:r>
            <a:r>
              <a:rPr lang="en-US" dirty="0" smtClean="0"/>
              <a:t> 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04048" y="2276998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40" y="2160533"/>
            <a:ext cx="700636" cy="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4067944" y="3143234"/>
            <a:ext cx="678828" cy="6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9" y="3919233"/>
            <a:ext cx="877243" cy="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004048" y="3209532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004048" y="4124001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9" y="2160532"/>
            <a:ext cx="2799517" cy="24311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940834" y="2276998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40834" y="3209532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40834" y="4124001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84881"/>
              </p:ext>
            </p:extLst>
          </p:nvPr>
        </p:nvGraphicFramePr>
        <p:xfrm>
          <a:off x="683570" y="1923679"/>
          <a:ext cx="6840761" cy="26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726901"/>
                <a:gridCol w="1833606"/>
              </a:tblGrid>
              <a:tr h="74295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400" b="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000" dirty="0" err="1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5727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8338"/>
            <a:ext cx="3494208" cy="3020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55526"/>
            <a:ext cx="2880320" cy="458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9552" y="1835958"/>
            <a:ext cx="2304256" cy="3095626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400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8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A609818-2B8B-4159-9EB4-54888B1E8318}" type="datetimeFigureOut">
              <a:rPr lang="zh-CN" altLang="en-US" smtClean="0"/>
              <a:t>2018/10/2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773273E-8A8F-4CBB-86EA-66E5D01EFD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48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2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995686"/>
            <a:ext cx="5544616" cy="1458162"/>
          </a:xfrm>
          <a:prstGeom prst="rect">
            <a:avLst/>
          </a:prstGeom>
        </p:spPr>
        <p:txBody>
          <a:bodyPr/>
          <a:lstStyle>
            <a:lvl1pPr algn="ctr">
              <a:defRPr sz="3600" b="1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443959"/>
            <a:ext cx="5544616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523612"/>
            <a:ext cx="1296144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969" y="4371950"/>
            <a:ext cx="25023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5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6" y="1995686"/>
            <a:ext cx="7560840" cy="72008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967692"/>
            <a:ext cx="7560840" cy="1401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04048" y="2276998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40" y="2160533"/>
            <a:ext cx="700636" cy="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4067944" y="3143234"/>
            <a:ext cx="678828" cy="6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9" y="3919233"/>
            <a:ext cx="877243" cy="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004048" y="3209532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004048" y="4124001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9" y="2160532"/>
            <a:ext cx="2799517" cy="24311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940834" y="2276998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40834" y="3209532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40834" y="4124001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067694"/>
            <a:ext cx="7560840" cy="64807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1187624" y="3166290"/>
            <a:ext cx="6921562" cy="1133652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5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4371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283968" y="4659983"/>
            <a:ext cx="4536504" cy="32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Photo’s legend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2" y="4648346"/>
            <a:ext cx="45719" cy="2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0"/>
            <a:ext cx="913488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419622"/>
            <a:ext cx="7632848" cy="2376264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472436" y="2067694"/>
            <a:ext cx="4636751" cy="10801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1520" y="555526"/>
            <a:ext cx="2880320" cy="4587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20074" y="3679406"/>
            <a:ext cx="2889113" cy="10801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r-FR" sz="1400" b="1" i="0" baseline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“ Click to edit Master</a:t>
            </a:r>
          </a:p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blabla</a:t>
            </a:r>
            <a:r>
              <a:rPr lang="en-US" dirty="0" smtClean="0"/>
              <a:t> 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04048" y="2276998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40" y="2160533"/>
            <a:ext cx="700636" cy="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4067944" y="3143234"/>
            <a:ext cx="678828" cy="6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9" y="3919233"/>
            <a:ext cx="877243" cy="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004048" y="3209532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004048" y="4124001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9" y="2160532"/>
            <a:ext cx="2799517" cy="24311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940834" y="2276998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40834" y="3209532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40834" y="4124001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84881"/>
              </p:ext>
            </p:extLst>
          </p:nvPr>
        </p:nvGraphicFramePr>
        <p:xfrm>
          <a:off x="683570" y="1923679"/>
          <a:ext cx="6840761" cy="26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726901"/>
                <a:gridCol w="1833606"/>
              </a:tblGrid>
              <a:tr h="74295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400" b="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000" dirty="0" err="1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5727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8338"/>
            <a:ext cx="3494208" cy="3020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55526"/>
            <a:ext cx="2880320" cy="458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9552" y="1835958"/>
            <a:ext cx="2304256" cy="3095626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400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8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A609818-2B8B-4159-9EB4-54888B1E8318}" type="datetimeFigureOut">
              <a:rPr lang="zh-CN" altLang="en-US" smtClean="0"/>
              <a:t>2018/10/2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773273E-8A8F-4CBB-86EA-66E5D01EFD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483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2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995686"/>
            <a:ext cx="5544616" cy="1458162"/>
          </a:xfrm>
          <a:prstGeom prst="rect">
            <a:avLst/>
          </a:prstGeom>
        </p:spPr>
        <p:txBody>
          <a:bodyPr/>
          <a:lstStyle>
            <a:lvl1pPr algn="ctr">
              <a:defRPr sz="3600" b="1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443959"/>
            <a:ext cx="5544616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523612"/>
            <a:ext cx="1296144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969" y="4371950"/>
            <a:ext cx="25023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5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84881"/>
              </p:ext>
            </p:extLst>
          </p:nvPr>
        </p:nvGraphicFramePr>
        <p:xfrm>
          <a:off x="683570" y="1923679"/>
          <a:ext cx="6840761" cy="26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726901"/>
                <a:gridCol w="1833606"/>
              </a:tblGrid>
              <a:tr h="74295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400" b="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000" dirty="0" err="1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5727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6" y="1995686"/>
            <a:ext cx="7560840" cy="72008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967692"/>
            <a:ext cx="7560840" cy="1401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067694"/>
            <a:ext cx="7560840" cy="64807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1187624" y="3166290"/>
            <a:ext cx="6921562" cy="1133652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5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4371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283968" y="4659983"/>
            <a:ext cx="4536504" cy="32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Photo’s legend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2" y="4648346"/>
            <a:ext cx="45719" cy="2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0"/>
            <a:ext cx="913488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419622"/>
            <a:ext cx="7632848" cy="2376264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472436" y="2067694"/>
            <a:ext cx="4636751" cy="10801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1520" y="555526"/>
            <a:ext cx="2880320" cy="4587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20074" y="3679406"/>
            <a:ext cx="2889113" cy="10801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r-FR" sz="1400" b="1" i="0" baseline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“ Click to edit Master</a:t>
            </a:r>
          </a:p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blabla</a:t>
            </a:r>
            <a:r>
              <a:rPr lang="en-US" dirty="0" smtClean="0"/>
              <a:t> 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04048" y="2276998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40" y="2160533"/>
            <a:ext cx="700636" cy="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4067944" y="3143234"/>
            <a:ext cx="678828" cy="6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9" y="3919233"/>
            <a:ext cx="877243" cy="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004048" y="3209532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004048" y="4124001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9" y="2160532"/>
            <a:ext cx="2799517" cy="24311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940834" y="2276998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40834" y="3209532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40834" y="4124001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84881"/>
              </p:ext>
            </p:extLst>
          </p:nvPr>
        </p:nvGraphicFramePr>
        <p:xfrm>
          <a:off x="683570" y="1923679"/>
          <a:ext cx="6840761" cy="26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726901"/>
                <a:gridCol w="1833606"/>
              </a:tblGrid>
              <a:tr h="74295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400" b="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000" dirty="0" err="1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5727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8338"/>
            <a:ext cx="3494208" cy="3020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55526"/>
            <a:ext cx="2880320" cy="458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9552" y="1835958"/>
            <a:ext cx="2304256" cy="3095626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400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8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A609818-2B8B-4159-9EB4-54888B1E8318}" type="datetimeFigureOut">
              <a:rPr lang="zh-CN" altLang="en-US" smtClean="0"/>
              <a:t>2018/10/2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773273E-8A8F-4CBB-86EA-66E5D01EFD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483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8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70195"/>
            <a:ext cx="6480721" cy="172819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2" y="2668583"/>
            <a:ext cx="634996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Prénom</a:t>
            </a:r>
            <a:r>
              <a:rPr lang="en-US" sz="12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Nom de </a:t>
            </a:r>
            <a:r>
              <a:rPr lang="en-US" sz="12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endParaRPr lang="en-US" sz="1200" baseline="0" dirty="0" smtClean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aseline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 de </a:t>
            </a:r>
            <a:r>
              <a:rPr lang="en-US" sz="1100" baseline="0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l’intervenant</a:t>
            </a:r>
            <a:r>
              <a:rPr lang="en-US" sz="11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8338"/>
            <a:ext cx="3494208" cy="3020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55526"/>
            <a:ext cx="2880320" cy="458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9552" y="1835958"/>
            <a:ext cx="2304256" cy="3095626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400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8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995686"/>
            <a:ext cx="5544616" cy="1458162"/>
          </a:xfrm>
          <a:prstGeom prst="rect">
            <a:avLst/>
          </a:prstGeom>
        </p:spPr>
        <p:txBody>
          <a:bodyPr/>
          <a:lstStyle>
            <a:lvl1pPr algn="ctr">
              <a:defRPr sz="3600" b="1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443959"/>
            <a:ext cx="5544616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523612"/>
            <a:ext cx="1296144" cy="648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969" y="4371950"/>
            <a:ext cx="25023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5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6" y="1995686"/>
            <a:ext cx="7560840" cy="72008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967692"/>
            <a:ext cx="7560840" cy="1401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48346" y="2067694"/>
            <a:ext cx="7560840" cy="64807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1187624" y="3166290"/>
            <a:ext cx="6921562" cy="1133652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5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4371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283968" y="4659983"/>
            <a:ext cx="4536504" cy="32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0" i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Photo’s legend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2" y="4648346"/>
            <a:ext cx="45719" cy="2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0"/>
            <a:ext cx="913488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419622"/>
            <a:ext cx="7632848" cy="2376264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spc="15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472436" y="2067694"/>
            <a:ext cx="4636751" cy="10801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2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1520" y="555526"/>
            <a:ext cx="2880320" cy="4587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20074" y="3679406"/>
            <a:ext cx="2889113" cy="10801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r-FR" sz="1400" b="1" i="0" baseline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“ Click to edit Master</a:t>
            </a:r>
          </a:p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blabla</a:t>
            </a:r>
            <a:r>
              <a:rPr lang="en-US" dirty="0" smtClean="0"/>
              <a:t> 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04048" y="2276998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40" y="2160533"/>
            <a:ext cx="700636" cy="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4067944" y="3143234"/>
            <a:ext cx="678828" cy="6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9" y="3919233"/>
            <a:ext cx="877243" cy="8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004048" y="3209532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004048" y="4124001"/>
            <a:ext cx="3969234" cy="467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0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48349" y="2160532"/>
            <a:ext cx="2799517" cy="24311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940834" y="2276998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40834" y="3209532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40834" y="4124001"/>
            <a:ext cx="0" cy="4677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56848" cy="288032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84881"/>
              </p:ext>
            </p:extLst>
          </p:nvPr>
        </p:nvGraphicFramePr>
        <p:xfrm>
          <a:off x="683570" y="1923679"/>
          <a:ext cx="6840761" cy="26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726901"/>
                <a:gridCol w="1833606"/>
              </a:tblGrid>
              <a:tr h="74295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400" b="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400" b="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  <a:endParaRPr lang="en-GB" sz="14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000" dirty="0" err="1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5727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0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000" b="0" dirty="0" smtClean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346" y="652517"/>
            <a:ext cx="7643192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29486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56376" y="432417"/>
            <a:ext cx="5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00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5" y="771550"/>
            <a:ext cx="56848" cy="2880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8338"/>
            <a:ext cx="3494208" cy="3020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55526"/>
            <a:ext cx="2880320" cy="458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39552" y="1835958"/>
            <a:ext cx="2304256" cy="3095626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400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44000">
              <a:lnSpc>
                <a:spcPct val="125000"/>
              </a:lnSpc>
              <a:spcAft>
                <a:spcPts val="200"/>
              </a:spcAft>
              <a:defRPr sz="1200" b="0" i="0" baseline="0">
                <a:solidFill>
                  <a:schemeClr val="accent1"/>
                </a:solidFill>
              </a:defRPr>
            </a:lvl2pPr>
            <a:lvl3pPr>
              <a:defRPr sz="12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</a:t>
            </a:r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Lorem ipsum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472434" y="627534"/>
            <a:ext cx="4719104" cy="86409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800" b="1" spc="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8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A609818-2B8B-4159-9EB4-54888B1E8318}" type="datetimeFigureOut">
              <a:rPr lang="zh-CN" altLang="en-US" smtClean="0"/>
              <a:t>2018/10/2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773273E-8A8F-4CBB-86EA-66E5D01EFD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4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5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7" r:id="rId2"/>
    <p:sldLayoutId id="2147483838" r:id="rId3"/>
    <p:sldLayoutId id="2147483839" r:id="rId4"/>
    <p:sldLayoutId id="2147483840" r:id="rId5"/>
    <p:sldLayoutId id="2147483842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81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/>
          <p:nvPr/>
        </p:nvSpPr>
        <p:spPr>
          <a:xfrm>
            <a:off x="3954780" y="1912143"/>
            <a:ext cx="265176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0"/>
              <a:t>  </a:t>
            </a:r>
            <a:endParaRPr lang="en-GB" sz="1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134747" y="283674"/>
            <a:ext cx="6918580" cy="13433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spc="150" baseline="0">
                <a:solidFill>
                  <a:schemeClr val="accent6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2400" dirty="0" smtClean="0"/>
              <a:t>FINANCING FOR DATA 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1400" dirty="0" smtClean="0"/>
              <a:t>Partner </a:t>
            </a:r>
            <a:r>
              <a:rPr lang="en-US" altLang="zh-CN" sz="1400" dirty="0" smtClean="0"/>
              <a:t>Report on Support to Statistics</a:t>
            </a:r>
            <a:endParaRPr lang="fr-FR" dirty="0"/>
          </a:p>
        </p:txBody>
      </p:sp>
      <p:sp>
        <p:nvSpPr>
          <p:cNvPr id="7" name="TextBox 2"/>
          <p:cNvSpPr txBox="1"/>
          <p:nvPr/>
        </p:nvSpPr>
        <p:spPr>
          <a:xfrm>
            <a:off x="0" y="1938286"/>
            <a:ext cx="66065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October 2018</a:t>
            </a:r>
            <a:endParaRPr lang="en-GB" sz="14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346" y="555526"/>
            <a:ext cx="7643192" cy="864096"/>
          </a:xfrm>
        </p:spPr>
        <p:txBody>
          <a:bodyPr/>
          <a:lstStyle/>
          <a:p>
            <a:r>
              <a:rPr lang="en-GB" dirty="0" smtClean="0"/>
              <a:t>More to come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131590"/>
            <a:ext cx="8136904" cy="266193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How philanthropic foundations are contributing to statistical development</a:t>
            </a:r>
          </a:p>
          <a:p>
            <a:endParaRPr lang="en-GB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Online contents on countries, donors and sub-groups (MENA, Caribbean, AIMS, Pacific, </a:t>
            </a:r>
            <a:r>
              <a:rPr lang="en-GB" sz="1600" dirty="0" err="1" smtClean="0"/>
              <a:t>etc</a:t>
            </a:r>
            <a:r>
              <a:rPr lang="en-GB" sz="16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A deep dive into fragile situations and SIDS.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PARIS21 will launch PRESS 2018 in October 5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. </a:t>
            </a: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07460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208" y="1965226"/>
            <a:ext cx="7643192" cy="864096"/>
          </a:xfrm>
        </p:spPr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24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4148" y="525305"/>
            <a:ext cx="7886700" cy="994172"/>
          </a:xfrm>
        </p:spPr>
        <p:txBody>
          <a:bodyPr/>
          <a:lstStyle/>
          <a:p>
            <a:r>
              <a:rPr lang="en-US" altLang="zh-CN" sz="2800" b="1" dirty="0" smtClean="0">
                <a:latin typeface="Century Gothic" panose="020B0502020202020204" pitchFamily="34" charset="0"/>
              </a:rPr>
              <a:t>Introduction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0246" y="1452761"/>
            <a:ext cx="7560840" cy="29382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Starting from 2008, PARIS21 publishes the PRESS (</a:t>
            </a:r>
            <a:r>
              <a:rPr lang="en-GB" dirty="0" smtClean="0"/>
              <a:t>Partner </a:t>
            </a:r>
            <a:r>
              <a:rPr lang="en-GB" dirty="0" smtClean="0"/>
              <a:t>Report on Support to Statistics) annually to monitor global commitments to statistical development. 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More and better-targeted financial support </a:t>
            </a:r>
            <a:r>
              <a:rPr lang="en-US" dirty="0" smtClean="0"/>
              <a:t>will be vital to ensure </a:t>
            </a:r>
            <a:r>
              <a:rPr lang="en-GB" dirty="0" smtClean="0"/>
              <a:t>robust SDG monitoring at the national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number reported in PRESS is the source for SDG indicator 17.19.1: “</a:t>
            </a:r>
            <a:r>
              <a:rPr lang="en-US" dirty="0"/>
              <a:t>Dollar value of all resources made available to strengthen statistical capacity in developing countries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49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577637"/>
            <a:ext cx="7886700" cy="5844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Trends up to 2016</a:t>
            </a:r>
            <a:endParaRPr lang="en-US" altLang="zh-CN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3359598"/>
            <a:ext cx="7886700" cy="111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zh-CN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4458" y="3605831"/>
            <a:ext cx="7886700" cy="973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285750">
              <a:lnSpc>
                <a:spcPct val="130000"/>
              </a:lnSpc>
              <a:spcBef>
                <a:spcPts val="0"/>
              </a:spcBef>
            </a:pPr>
            <a:endParaRPr lang="en-US" altLang="zh-CN" sz="14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57747" y="1093381"/>
            <a:ext cx="5687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/>
                </a:solidFill>
              </a:rPr>
              <a:t>Global </a:t>
            </a:r>
            <a:r>
              <a:rPr lang="en-US" sz="1600" b="1" dirty="0" smtClean="0">
                <a:solidFill>
                  <a:schemeClr val="accent2"/>
                </a:solidFill>
              </a:rPr>
              <a:t>Financial </a:t>
            </a:r>
            <a:r>
              <a:rPr lang="en-US" sz="1600" b="1" dirty="0">
                <a:solidFill>
                  <a:schemeClr val="accent2"/>
                </a:solidFill>
              </a:rPr>
              <a:t>support to statistical </a:t>
            </a:r>
            <a:r>
              <a:rPr lang="en-US" sz="1600" b="1" dirty="0" smtClean="0">
                <a:solidFill>
                  <a:schemeClr val="accent2"/>
                </a:solidFill>
              </a:rPr>
              <a:t>development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1657747" y="4616852"/>
            <a:ext cx="5042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Source: Partner </a:t>
            </a:r>
            <a:r>
              <a:rPr lang="en-US" sz="1000" dirty="0">
                <a:solidFill>
                  <a:schemeClr val="accent2"/>
                </a:solidFill>
              </a:rPr>
              <a:t>Report on Support to </a:t>
            </a:r>
            <a:r>
              <a:rPr lang="en-US" sz="1000" dirty="0" smtClean="0">
                <a:solidFill>
                  <a:schemeClr val="accent2"/>
                </a:solidFill>
              </a:rPr>
              <a:t>Statistics 2018</a:t>
            </a:r>
            <a:endParaRPr lang="en-US" sz="1000" dirty="0">
              <a:solidFill>
                <a:schemeClr val="accent2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161121"/>
              </p:ext>
            </p:extLst>
          </p:nvPr>
        </p:nvGraphicFramePr>
        <p:xfrm>
          <a:off x="1740535" y="1728862"/>
          <a:ext cx="56629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094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3359598"/>
            <a:ext cx="7886700" cy="111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zh-CN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>
          <a:xfrm>
            <a:off x="613409" y="564969"/>
            <a:ext cx="7886700" cy="292281"/>
          </a:xfrm>
          <a:prstGeom prst="rect">
            <a:avLst/>
          </a:prstGeom>
        </p:spPr>
        <p:txBody>
          <a:bodyPr/>
          <a:lstStyle/>
          <a:p>
            <a:r>
              <a:rPr lang="en-US" altLang="zh-CN" sz="2000" b="1" dirty="0">
                <a:solidFill>
                  <a:schemeClr val="tx1"/>
                </a:solidFill>
              </a:rPr>
              <a:t>Support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for data and </a:t>
            </a:r>
            <a:r>
              <a:rPr lang="en-US" altLang="zh-CN" sz="2000" b="1" dirty="0">
                <a:solidFill>
                  <a:schemeClr val="tx1"/>
                </a:solidFill>
              </a:rPr>
              <a:t>statistics remains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low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2" name="TextBox 14"/>
          <p:cNvSpPr txBox="1"/>
          <p:nvPr/>
        </p:nvSpPr>
        <p:spPr>
          <a:xfrm>
            <a:off x="1657747" y="4616852"/>
            <a:ext cx="5042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Source: Partner </a:t>
            </a:r>
            <a:r>
              <a:rPr lang="en-US" sz="1000" dirty="0">
                <a:solidFill>
                  <a:schemeClr val="accent2"/>
                </a:solidFill>
              </a:rPr>
              <a:t>Report on Support to </a:t>
            </a:r>
            <a:r>
              <a:rPr lang="en-US" sz="1000" dirty="0" smtClean="0">
                <a:solidFill>
                  <a:schemeClr val="accent2"/>
                </a:solidFill>
              </a:rPr>
              <a:t>Statistics 2018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2100" y="128072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</a:rPr>
              <a:t>Global commitments to </a:t>
            </a:r>
            <a:r>
              <a:rPr lang="en-GB" sz="1600" b="1" dirty="0" smtClean="0">
                <a:solidFill>
                  <a:schemeClr val="accent2"/>
                </a:solidFill>
              </a:rPr>
              <a:t>statistics, share of total ODA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666464"/>
              </p:ext>
            </p:extLst>
          </p:nvPr>
        </p:nvGraphicFramePr>
        <p:xfrm>
          <a:off x="2286000" y="16721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21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3359598"/>
            <a:ext cx="7886700" cy="111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zh-CN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>
          <a:xfrm>
            <a:off x="613409" y="564969"/>
            <a:ext cx="7886700" cy="292281"/>
          </a:xfrm>
          <a:prstGeom prst="rect">
            <a:avLst/>
          </a:prstGeom>
        </p:spPr>
        <p:txBody>
          <a:bodyPr/>
          <a:lstStyle/>
          <a:p>
            <a:r>
              <a:rPr lang="en-US" altLang="zh-CN" sz="2000" b="1" dirty="0">
                <a:solidFill>
                  <a:schemeClr val="tx1"/>
                </a:solidFill>
              </a:rPr>
              <a:t>Support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for data and </a:t>
            </a:r>
            <a:r>
              <a:rPr lang="en-US" altLang="zh-CN" sz="2000" b="1" dirty="0">
                <a:solidFill>
                  <a:schemeClr val="tx1"/>
                </a:solidFill>
              </a:rPr>
              <a:t>statistics remains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low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2" name="TextBox 14"/>
          <p:cNvSpPr txBox="1"/>
          <p:nvPr/>
        </p:nvSpPr>
        <p:spPr>
          <a:xfrm>
            <a:off x="1657747" y="4616852"/>
            <a:ext cx="5042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Source: Partner </a:t>
            </a:r>
            <a:r>
              <a:rPr lang="en-US" sz="1000" dirty="0">
                <a:solidFill>
                  <a:schemeClr val="accent2"/>
                </a:solidFill>
              </a:rPr>
              <a:t>Report on Support to </a:t>
            </a:r>
            <a:r>
              <a:rPr lang="en-US" sz="1000" dirty="0" smtClean="0">
                <a:solidFill>
                  <a:schemeClr val="accent2"/>
                </a:solidFill>
              </a:rPr>
              <a:t>Statistics 2018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8100" y="1111449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/>
                </a:solidFill>
              </a:rPr>
              <a:t>Sectors received similar amount of financial support in 2016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347381"/>
              </p:ext>
            </p:extLst>
          </p:nvPr>
        </p:nvGraphicFramePr>
        <p:xfrm>
          <a:off x="193040" y="1450003"/>
          <a:ext cx="8757920" cy="316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952823"/>
              </p:ext>
            </p:extLst>
          </p:nvPr>
        </p:nvGraphicFramePr>
        <p:xfrm>
          <a:off x="621030" y="1471984"/>
          <a:ext cx="7894320" cy="3000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14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603885" y="468734"/>
            <a:ext cx="6930390" cy="493292"/>
          </a:xfrm>
          <a:prstGeom prst="rect">
            <a:avLst/>
          </a:prstGeom>
        </p:spPr>
        <p:txBody>
          <a:bodyPr/>
          <a:lstStyle/>
          <a:p>
            <a:r>
              <a:rPr lang="en-US" altLang="zh-CN" sz="2000" b="1" dirty="0">
                <a:solidFill>
                  <a:schemeClr val="tx1"/>
                </a:solidFill>
              </a:rPr>
              <a:t>Africa received most funding in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2016, </a:t>
            </a:r>
            <a:r>
              <a:rPr lang="en-US" altLang="zh-CN" sz="2000" b="1" dirty="0">
                <a:solidFill>
                  <a:schemeClr val="tx1"/>
                </a:solidFill>
              </a:rPr>
              <a:t>followed by Asia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Pacific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1171972" y="4791477"/>
            <a:ext cx="5042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Source: Partner </a:t>
            </a:r>
            <a:r>
              <a:rPr lang="en-US" sz="1000" dirty="0">
                <a:solidFill>
                  <a:schemeClr val="accent2"/>
                </a:solidFill>
              </a:rPr>
              <a:t>Report on Support to </a:t>
            </a:r>
            <a:r>
              <a:rPr lang="en-US" sz="1000" dirty="0" smtClean="0">
                <a:solidFill>
                  <a:schemeClr val="accent2"/>
                </a:solidFill>
              </a:rPr>
              <a:t>Statistics 2018</a:t>
            </a:r>
            <a:endParaRPr lang="en-US" sz="10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924093"/>
              </p:ext>
            </p:extLst>
          </p:nvPr>
        </p:nvGraphicFramePr>
        <p:xfrm>
          <a:off x="1171972" y="1200150"/>
          <a:ext cx="6082268" cy="341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29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26839674"/>
              </p:ext>
            </p:extLst>
          </p:nvPr>
        </p:nvGraphicFramePr>
        <p:xfrm>
          <a:off x="611560" y="1347614"/>
          <a:ext cx="7488832" cy="3024404"/>
        </p:xfrm>
        <a:graphic>
          <a:graphicData uri="http://schemas.openxmlformats.org/drawingml/2006/table">
            <a:tbl>
              <a:tblPr firstRow="1" firstCol="1" bandRow="1"/>
              <a:tblGrid>
                <a:gridCol w="1014040"/>
                <a:gridCol w="6474792"/>
              </a:tblGrid>
              <a:tr h="446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600" b="1" kern="1200" dirty="0" smtClean="0">
                          <a:solidFill>
                            <a:srgbClr val="CC9900"/>
                          </a:solidFill>
                          <a:effectLst/>
                          <a:latin typeface="Calibri"/>
                          <a:ea typeface="SimSun"/>
                          <a:cs typeface="+mn-cs"/>
                        </a:rPr>
                        <a:t>USD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</a:rPr>
                        <a:t> </a:t>
                      </a:r>
                      <a:r>
                        <a:rPr lang="en-GB" sz="1600" b="1" kern="1200" dirty="0" smtClean="0">
                          <a:solidFill>
                            <a:srgbClr val="CC9900"/>
                          </a:solidFill>
                          <a:effectLst/>
                          <a:latin typeface="Calibri"/>
                          <a:ea typeface="SimSun"/>
                          <a:cs typeface="+mn-cs"/>
                        </a:rPr>
                        <a:t>623M</a:t>
                      </a:r>
                      <a:endParaRPr lang="en-GB" sz="1600" b="1" kern="1200" dirty="0">
                        <a:solidFill>
                          <a:srgbClr val="CC9900"/>
                        </a:solidFill>
                        <a:effectLst/>
                        <a:latin typeface="Calibri"/>
                        <a:ea typeface="SimSun"/>
                        <a:cs typeface="+mn-cs"/>
                      </a:endParaRPr>
                    </a:p>
                  </a:txBody>
                  <a:tcPr marL="30124" marR="30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510540"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5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Support to statistics amounted to USD </a:t>
                      </a:r>
                      <a:r>
                        <a:rPr lang="en-GB" sz="1050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623  </a:t>
                      </a:r>
                      <a:r>
                        <a:rPr lang="en-GB" sz="105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million in </a:t>
                      </a:r>
                      <a:r>
                        <a:rPr lang="en-GB" sz="1050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2016</a:t>
                      </a:r>
                      <a:r>
                        <a:rPr lang="en-GB" sz="105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.  </a:t>
                      </a:r>
                      <a:endParaRPr lang="en-GB" sz="11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124" marR="30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99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600" b="1" kern="1200" dirty="0" smtClean="0">
                          <a:solidFill>
                            <a:srgbClr val="CC9900"/>
                          </a:solidFill>
                          <a:effectLst/>
                          <a:latin typeface="Calibri"/>
                          <a:ea typeface="SimSun"/>
                          <a:cs typeface="+mn-cs"/>
                        </a:rPr>
                        <a:t>28%</a:t>
                      </a:r>
                      <a:endParaRPr lang="en-GB" sz="1600" b="1" kern="1200" dirty="0">
                        <a:solidFill>
                          <a:srgbClr val="CC9900"/>
                        </a:solidFill>
                        <a:effectLst/>
                        <a:latin typeface="Calibri"/>
                        <a:ea typeface="SimSun"/>
                        <a:cs typeface="+mn-cs"/>
                      </a:endParaRPr>
                    </a:p>
                  </a:txBody>
                  <a:tcPr marL="30124" marR="30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510540" algn="just" defTabSz="914400" rtl="0" eaLnBrk="1" latinLnBrk="0" hangingPunct="1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US" sz="1050" kern="1200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  <a:cs typeface="+mn-cs"/>
                        </a:rPr>
                        <a:t>Demographic and social statistics is the most preferred statistical area for support (28% of total commitments in 2016). Support to environmental and multi-sectoral statistics reached a record level with the adoption of the SDGs and 2030 Agenda.</a:t>
                      </a:r>
                      <a:endParaRPr lang="en-GB" sz="1050" kern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SimSun"/>
                        <a:cs typeface="+mn-cs"/>
                      </a:endParaRPr>
                    </a:p>
                  </a:txBody>
                  <a:tcPr marL="30124" marR="30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99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600" b="1" dirty="0">
                          <a:solidFill>
                            <a:srgbClr val="CC9900"/>
                          </a:solidFill>
                          <a:effectLst/>
                          <a:latin typeface="Calibri"/>
                          <a:ea typeface="SimSun"/>
                        </a:rPr>
                        <a:t>69%</a:t>
                      </a:r>
                      <a:endParaRPr lang="en-GB" sz="11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124" marR="30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510540"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5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The top 5 donors of development co-operation in statistics </a:t>
                      </a:r>
                      <a:r>
                        <a:rPr lang="en-GB" sz="1050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(World Bank</a:t>
                      </a:r>
                      <a:r>
                        <a:rPr lang="en-GB" sz="1050" baseline="0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, UNFPA, UNICEF, Eurostat, IMF</a:t>
                      </a:r>
                      <a:r>
                        <a:rPr lang="en-GB" sz="1050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) </a:t>
                      </a:r>
                      <a:r>
                        <a:rPr lang="en-GB" sz="105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provided 69% of total commitments in </a:t>
                      </a:r>
                      <a:r>
                        <a:rPr lang="en-GB" sz="1050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2016. </a:t>
                      </a:r>
                      <a:r>
                        <a:rPr lang="en-GB" sz="105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This represents a shift in the key donors from previous years. </a:t>
                      </a:r>
                      <a:endParaRPr lang="en-GB" sz="11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124" marR="30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99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600" b="1" dirty="0" smtClean="0">
                          <a:solidFill>
                            <a:srgbClr val="CC9900"/>
                          </a:solidFill>
                          <a:effectLst/>
                          <a:latin typeface="Calibri"/>
                          <a:ea typeface="SimSun"/>
                        </a:rPr>
                        <a:t>30%</a:t>
                      </a:r>
                      <a:endParaRPr lang="en-GB" sz="11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124" marR="30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510540"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5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Fragile states received </a:t>
                      </a:r>
                      <a:r>
                        <a:rPr lang="en-GB" sz="1050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35% </a:t>
                      </a:r>
                      <a:r>
                        <a:rPr lang="en-GB" sz="1050" dirty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of total </a:t>
                      </a:r>
                      <a:r>
                        <a:rPr lang="en-GB" sz="1050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commitment</a:t>
                      </a:r>
                      <a:r>
                        <a:rPr lang="en-GB" sz="1050" baseline="0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</a:rPr>
                        <a:t> in 2014-2016. </a:t>
                      </a:r>
                      <a:endParaRPr lang="en-GB" sz="11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0124" marR="30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991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600" b="1" kern="1200" dirty="0" smtClean="0">
                          <a:solidFill>
                            <a:srgbClr val="CC9900"/>
                          </a:solidFill>
                          <a:effectLst/>
                          <a:latin typeface="Calibri"/>
                          <a:ea typeface="SimSun"/>
                          <a:cs typeface="+mn-cs"/>
                        </a:rPr>
                        <a:t>USD 31 M</a:t>
                      </a:r>
                      <a:endParaRPr lang="en-GB" sz="1600" b="1" kern="1200" dirty="0">
                        <a:solidFill>
                          <a:srgbClr val="CC9900"/>
                        </a:solidFill>
                        <a:effectLst/>
                        <a:latin typeface="Calibri"/>
                        <a:ea typeface="SimSun"/>
                        <a:cs typeface="+mn-cs"/>
                      </a:endParaRPr>
                    </a:p>
                  </a:txBody>
                  <a:tcPr marL="30124" marR="30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0540" algn="l" defTabSz="914400" rtl="0" eaLnBrk="1" latinLnBrk="0" hangingPunct="1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50" kern="1200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  <a:ea typeface="SimSun"/>
                          <a:cs typeface="+mn-cs"/>
                        </a:rPr>
                        <a:t>        Small Island Developing States received $31m in 2014-2016</a:t>
                      </a:r>
                      <a:endParaRPr lang="en-GB" sz="1050" kern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SimSun"/>
                        <a:cs typeface="+mn-cs"/>
                      </a:endParaRPr>
                    </a:p>
                  </a:txBody>
                  <a:tcPr marL="30124" marR="30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 Number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7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603885" y="468734"/>
            <a:ext cx="6930390" cy="493292"/>
          </a:xfrm>
          <a:prstGeom prst="rect">
            <a:avLst/>
          </a:prstGeom>
        </p:spPr>
        <p:txBody>
          <a:bodyPr/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Countries </a:t>
            </a:r>
            <a:r>
              <a:rPr lang="en-US" altLang="zh-CN" sz="2000" b="1" dirty="0">
                <a:solidFill>
                  <a:schemeClr val="tx1"/>
                </a:solidFill>
              </a:rPr>
              <a:t>with very low statistical capacity receive more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resources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1171972" y="4791477"/>
            <a:ext cx="5042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Source: Partner </a:t>
            </a:r>
            <a:r>
              <a:rPr lang="en-US" sz="1000" dirty="0">
                <a:solidFill>
                  <a:schemeClr val="accent2"/>
                </a:solidFill>
              </a:rPr>
              <a:t>Report on Support to </a:t>
            </a:r>
            <a:r>
              <a:rPr lang="en-US" sz="1000" dirty="0" smtClean="0">
                <a:solidFill>
                  <a:schemeClr val="accent2"/>
                </a:solidFill>
              </a:rPr>
              <a:t>Statistics 2018</a:t>
            </a:r>
            <a:endParaRPr lang="en-US" sz="1000" dirty="0">
              <a:solidFill>
                <a:schemeClr val="accent2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575481"/>
              </p:ext>
            </p:extLst>
          </p:nvPr>
        </p:nvGraphicFramePr>
        <p:xfrm>
          <a:off x="853441" y="1352550"/>
          <a:ext cx="6728460" cy="330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83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66725" y="770062"/>
            <a:ext cx="7077076" cy="389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Financing for gender statistics 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59" y="1378689"/>
            <a:ext cx="705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Share of projects with gender statistics component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333633" y="4482478"/>
            <a:ext cx="5042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Source: Partner </a:t>
            </a:r>
            <a:r>
              <a:rPr lang="en-US" sz="1000" dirty="0">
                <a:solidFill>
                  <a:schemeClr val="accent2"/>
                </a:solidFill>
              </a:rPr>
              <a:t>Report on Support to </a:t>
            </a:r>
            <a:r>
              <a:rPr lang="en-US" sz="1000" dirty="0" smtClean="0">
                <a:solidFill>
                  <a:schemeClr val="accent2"/>
                </a:solidFill>
              </a:rPr>
              <a:t>Statistics 2018</a:t>
            </a:r>
            <a:endParaRPr lang="en-US" sz="1000" dirty="0">
              <a:solidFill>
                <a:schemeClr val="accent2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98546"/>
              </p:ext>
            </p:extLst>
          </p:nvPr>
        </p:nvGraphicFramePr>
        <p:xfrm>
          <a:off x="1719262" y="1841499"/>
          <a:ext cx="5265737" cy="240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87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IS21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PARIS21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PARIS21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PARIS21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PARIS21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6_PARIS21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7_PARIS21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8_PARIS21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ARIS21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PARIS21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PARIS21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PARIS21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PARIS21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PARIS21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PARIS21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2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ProjectMembers xmlns="b598d352-c6a7-4aae-83d5-4d74878f8938">
      <UserInfo>
        <DisplayName>ZBIRANSKI Till, STD/P21</DisplayName>
        <AccountId>621</AccountId>
        <AccountType/>
      </UserInfo>
      <UserInfo>
        <DisplayName>JÜTTING Johannes, STD/P21</DisplayName>
        <AccountId>471</AccountId>
        <AccountType/>
      </UserInfo>
      <UserInfo>
        <DisplayName>WALTER Sylvie, DCD/MCC</DisplayName>
        <AccountId>472</AccountId>
        <AccountType/>
      </UserInfo>
      <UserInfo>
        <DisplayName>KLEIN Thilo, STD/P21</DisplayName>
        <AccountId>622</AccountId>
        <AccountType/>
      </UserInfo>
      <UserInfo>
        <DisplayName>CARLSON Peter, STD/P21</DisplayName>
        <AccountId>633</AccountId>
        <AccountType/>
      </UserInfo>
      <UserInfo>
        <DisplayName>AVENDANO Rolando, STD/P21</DisplayName>
        <AccountId>981</AccountId>
        <AccountType/>
      </UserInfo>
    </OECDProjectMembers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Statistical capacity</TermName>
          <TermId xmlns="http://schemas.microsoft.com/office/infopath/2007/PartnerControls">b5dc1790-83ee-4eee-8edb-d1919acae3a4</TermId>
        </TermInfo>
        <TermInfo xmlns="http://schemas.microsoft.com/office/infopath/2007/PartnerControls">
          <TermName xmlns="http://schemas.microsoft.com/office/infopath/2007/PartnerControls">PARIS21</TermName>
          <TermId xmlns="http://schemas.microsoft.com/office/infopath/2007/PartnerControls">69a82039-b463-46a0-89db-844dc6ff4751</TermId>
        </TermInfo>
      </Terms>
    </eShareTopicTaxHTField0>
    <g7e8a50fa859465b9bf3e8920321b125 xmlns="b598d352-c6a7-4aae-83d5-4d74878f893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STD/P21</TermName>
          <TermId xmlns="http://schemas.microsoft.com/office/infopath/2007/PartnerControls">0aa6a465-61c6-40fb-945e-c5c0f5d33f36</TermId>
        </TermInfo>
      </Terms>
    </g7e8a50fa859465b9bf3e8920321b125>
    <OECDProjectManager xmlns="b598d352-c6a7-4aae-83d5-4d74878f8938">
      <UserInfo>
        <DisplayName/>
        <AccountId>760</AccountId>
        <AccountType/>
      </UserInfo>
    </OECDProjectManager>
    <eShareCountryTaxHTField0 xmlns="c9f238dd-bb73-4aef-a7a5-d644ad823e52">
      <Terms xmlns="http://schemas.microsoft.com/office/infopath/2007/PartnerControls"/>
    </eShareCountryTaxHTField0>
    <OECDProjectLookup xmlns="b598d352-c6a7-4aae-83d5-4d74878f8938">15</OECDProjectLookup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5.1.5.1 National Strategies for the Development of Statistics (NSDS): Good practice reports and guidance on statistical development in developing countries</TermName>
          <TermId xmlns="http://schemas.microsoft.com/office/infopath/2007/PartnerControls">16590b96-a168-4e35-9556-8d92418b5d11</TermId>
        </TermInfo>
      </Terms>
    </eSharePWBTaxHTField0>
    <TaxCatchAll xmlns="ca82dde9-3436-4d3d-bddd-d31447390034">
      <Value>307</Value>
      <Value>31</Value>
      <Value>303</Value>
      <Value>302</Value>
      <Value>301</Value>
    </TaxCatchAll>
    <OECDMainProject xmlns="b598d352-c6a7-4aae-83d5-4d74878f8938">14</OECDMainProject>
    <eShareKeywordsTaxHTField0 xmlns="c9f238dd-bb73-4aef-a7a5-d644ad823e52">
      <Terms xmlns="http://schemas.microsoft.com/office/infopath/2007/PartnerControls"/>
    </eShareKeywordsTaxHTField0>
    <g81a30e168d04bd48fa13367ae60bbde xmlns="b855e8c8-0866-41c2-bf69-0bb389390676">
      <Terms xmlns="http://schemas.microsoft.com/office/infopath/2007/PartnerControls"/>
    </g81a30e168d04bd48fa13367ae60bbde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 Assistance Committee</TermName>
          <TermId xmlns="http://schemas.microsoft.com/office/infopath/2007/PartnerControls">2faf91c1-e6dc-4693-9cb6-cb3efe104dc9</TermId>
        </TermInfo>
      </Terms>
    </eShareCommitteeTaxHTField0>
    <OECDCommunityDocumentURL xmlns="b598d352-c6a7-4aae-83d5-4d74878f8938" xsi:nil="true"/>
    <OECDAllRelatedUsers xmlns="b855e8c8-0866-41c2-bf69-0bb389390676">
      <UserInfo>
        <DisplayName/>
        <AccountId xsi:nil="true"/>
        <AccountType/>
      </UserInfo>
    </OECDAllRelatedUsers>
    <OECDKimBussinessContext xmlns="54c4cd27-f286-408f-9ce0-33c1e0f3ab39" xsi:nil="true"/>
    <eShareHorizProjTaxHTField0 xmlns="b855e8c8-0866-41c2-bf69-0bb389390676" xsi:nil="true"/>
    <OECDlanguage xmlns="ca82dde9-3436-4d3d-bddd-d31447390034">English</OECDlanguage>
    <IconOverlay xmlns="http://schemas.microsoft.com/sharepoint/v4" xsi:nil="true"/>
    <d0db5dc05a5e404e9147bc85a79f78c9 xmlns="b598d352-c6a7-4aae-83d5-4d74878f8938" xsi:nil="true"/>
    <OECDExpirationDate xmlns="b855e8c8-0866-41c2-bf69-0bb389390676" xsi:nil="true"/>
    <OECDSharingStatus xmlns="b598d352-c6a7-4aae-83d5-4d74878f8938" xsi:nil="true"/>
    <OECDMeetingDate xmlns="54c4cd27-f286-408f-9ce0-33c1e0f3ab39" xsi:nil="true"/>
    <OECDKimProvenance xmlns="54c4cd27-f286-408f-9ce0-33c1e0f3ab39" xsi:nil="true"/>
    <OECDCommunityDocumentID xmlns="b598d352-c6a7-4aae-83d5-4d74878f8938" xsi:nil="true"/>
    <OECDPinnedBy xmlns="b598d352-c6a7-4aae-83d5-4d74878f8938">
      <UserInfo>
        <DisplayName/>
        <AccountId xsi:nil="true"/>
        <AccountType/>
      </UserInfo>
    </OECDPinnedBy>
    <OECDKimStatus xmlns="54c4cd27-f286-408f-9ce0-33c1e0f3ab39">Draft</OECDKimStatus>
    <OECDTagsCache xmlns="b598d352-c6a7-4aae-83d5-4d74878f8938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69286A3C98319E49AE6127572B185E9B" ma:contentTypeVersion="73" ma:contentTypeDescription="" ma:contentTypeScope="" ma:versionID="83118453b5d6c8533af5f29bcac8a3e1">
  <xsd:schema xmlns:xsd="http://www.w3.org/2001/XMLSchema" xmlns:xs="http://www.w3.org/2001/XMLSchema" xmlns:p="http://schemas.microsoft.com/office/2006/metadata/properties" xmlns:ns2="54c4cd27-f286-408f-9ce0-33c1e0f3ab39" xmlns:ns3="b855e8c8-0866-41c2-bf69-0bb389390676" xmlns:ns4="ca82dde9-3436-4d3d-bddd-d31447390034" xmlns:ns5="b598d352-c6a7-4aae-83d5-4d74878f8938" xmlns:ns6="c9f238dd-bb73-4aef-a7a5-d644ad823e52" xmlns:ns7="http://schemas.microsoft.com/sharepoint/v4" targetNamespace="http://schemas.microsoft.com/office/2006/metadata/properties" ma:root="true" ma:fieldsID="d2a0f08c6859f7b5e3e786586d707c38" ns2:_="" ns3:_="" ns4:_="" ns5:_="" ns6:_="" ns7:_="">
    <xsd:import namespace="54c4cd27-f286-408f-9ce0-33c1e0f3ab39"/>
    <xsd:import namespace="b855e8c8-0866-41c2-bf69-0bb389390676"/>
    <xsd:import namespace="ca82dde9-3436-4d3d-bddd-d31447390034"/>
    <xsd:import namespace="b598d352-c6a7-4aae-83d5-4d74878f8938"/>
    <xsd:import namespace="c9f238dd-bb73-4aef-a7a5-d644ad823e5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4:OECDlanguage" minOccurs="0"/>
                <xsd:element ref="ns3:OECDExpirationDate" minOccurs="0"/>
                <xsd:element ref="ns5:OECDProjectLookup" minOccurs="0"/>
                <xsd:element ref="ns5:OECDProjectManager" minOccurs="0"/>
                <xsd:element ref="ns5:OECDProjectMembers" minOccurs="0"/>
                <xsd:element ref="ns5:OECDMainProject" minOccurs="0"/>
                <xsd:element ref="ns5:OECDPinnedBy" minOccurs="0"/>
                <xsd:element ref="ns2:OECDKimStatus" minOccurs="0"/>
                <xsd:element ref="ns6:eShareCountryTaxHTField0" minOccurs="0"/>
                <xsd:element ref="ns6:eShareTopicTaxHTField0" minOccurs="0"/>
                <xsd:element ref="ns6:eShareKeywordsTaxHTField0" minOccurs="0"/>
                <xsd:element ref="ns6:eShareCommitteeTaxHTField0" minOccurs="0"/>
                <xsd:element ref="ns6:eSharePWBTaxHTField0" minOccurs="0"/>
                <xsd:element ref="ns5:d0db5dc05a5e404e9147bc85a79f78c9" minOccurs="0"/>
                <xsd:element ref="ns2:OECDKimProvenance" minOccurs="0"/>
                <xsd:element ref="ns4:TaxCatchAll" minOccurs="0"/>
                <xsd:element ref="ns4:TaxCatchAllLabel" minOccurs="0"/>
                <xsd:element ref="ns2:OECDKimBussinessContext" minOccurs="0"/>
                <xsd:element ref="ns3:g81a30e168d04bd48fa13367ae60bbde" minOccurs="0"/>
                <xsd:element ref="ns5:g7e8a50fa859465b9bf3e8920321b125" minOccurs="0"/>
                <xsd:element ref="ns5:OECDSharingStatus" minOccurs="0"/>
                <xsd:element ref="ns5:OECDCommunityDocumentURL" minOccurs="0"/>
                <xsd:element ref="ns5:OECDCommunityDocumentID" minOccurs="0"/>
                <xsd:element ref="ns3:eShareHorizProjTaxHTField0" minOccurs="0"/>
                <xsd:element ref="ns5:OECDTagsCache" minOccurs="0"/>
                <xsd:element ref="ns7:IconOverlay" minOccurs="0"/>
                <xsd:element ref="ns3:OECDAllRelatedUsers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Provenance" ma:index="28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KimBussinessContext" ma:index="32" nillable="true" ma:displayName="Kim business context" ma:description="" ma:hidden="true" ma:internalName="OECDKimBussinessContex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5e8c8-0866-41c2-bf69-0bb389390676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Expiration Date" ma:default="" ma:description="" ma:format="DateOnly" ma:hidden="true" ma:indexed="true" ma:internalName="OECDExpirationDate">
      <xsd:simpleType>
        <xsd:restriction base="dms:DateTime"/>
      </xsd:simpleType>
    </xsd:element>
    <xsd:element name="g81a30e168d04bd48fa13367ae60bbde" ma:index="33" nillable="true" ma:taxonomy="true" ma:internalName="g81a30e168d04bd48fa13367ae60bbde" ma:taxonomyFieldName="OECDHorizontalProjects" ma:displayName="Horizontal project" ma:readOnly="false" ma:default="" ma:fieldId="081a30e1-68d0-4bd4-8fa1-3367ae60bbde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38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2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5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30" nillable="true" ma:displayName="Taxonomy Catch All Column" ma:description="" ma:hidden="true" ma:list="{e32c7df2-3e97-41ed-8365-b4ba9507881a}" ma:internalName="TaxCatchAll" ma:showField="CatchAllData" ma:web="b855e8c8-0866-41c2-bf69-0bb3893906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1" nillable="true" ma:displayName="Taxonomy Catch All Column1" ma:description="" ma:hidden="true" ma:list="{e32c7df2-3e97-41ed-8365-b4ba9507881a}" ma:internalName="TaxCatchAllLabel" ma:readOnly="true" ma:showField="CatchAllDataLabel" ma:web="b855e8c8-0866-41c2-bf69-0bb3893906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8d352-c6a7-4aae-83d5-4d74878f8938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28325a2a-103b-489e-b0c4-3caa1ffddb48" ma:internalName="OECDProjectLookup" ma:showField="OECDShortProjectName" ma:web="b598d352-c6a7-4aae-83d5-4d74878f8938">
      <xsd:simpleType>
        <xsd:restriction base="dms:Unknown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28325a2a-103b-489e-b0c4-3caa1ffddb48" ma:internalName="OECDMainProject" ma:readOnly="false" ma:showField="OECDShortProjectName">
      <xsd:simpleType>
        <xsd:restriction base="dms:Unknown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0db5dc05a5e404e9147bc85a79f78c9" ma:index="23" nillable="true" ma:displayName="Deliverable owner_0" ma:hidden="true" ma:internalName="d0db5dc05a5e404e9147bc85a79f78c9">
      <xsd:simpleType>
        <xsd:restriction base="dms:Note"/>
      </xsd:simpleType>
    </xsd:element>
    <xsd:element name="g7e8a50fa859465b9bf3e8920321b125" ma:index="34" nillable="true" ma:taxonomy="true" ma:internalName="g7e8a50fa859465b9bf3e8920321b125" ma:taxonomyFieldName="OECDProjectOwnerStructure" ma:displayName="Project owner" ma:readOnly="false" ma:default="" ma:fieldId="07e8a50f-a859-465b-9bf3-e8920321b125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5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6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37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40" nillable="true" ma:displayName="Tags cache" ma:description="" ma:hidden="true" ma:internalName="OECDTagsCache">
      <xsd:simpleType>
        <xsd:restriction base="dms:Note"/>
      </xsd:simpleType>
    </xsd:element>
    <xsd:element name="SharedWithUsers" ma:index="4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readOnly="fals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readOnly="false" ma:fieldId="{fe327ce1-b783-48aa-9b0b-52ad26d1c9f6}" ma:taxonomyMulti="true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Props1.xml><?xml version="1.0" encoding="utf-8"?>
<ds:datastoreItem xmlns:ds="http://schemas.openxmlformats.org/officeDocument/2006/customXml" ds:itemID="{51BCD3DF-6DE1-4FDF-88E8-4E0A2E3E37E1}">
  <ds:schemaRefs>
    <ds:schemaRef ds:uri="http://www.oecd.org/eshare/projectsentre/CtFieldPriority/"/>
    <ds:schemaRef ds:uri="http://schemas.microsoft.com/2003/10/Serialization/Arrays"/>
  </ds:schemaRefs>
</ds:datastoreItem>
</file>

<file path=customXml/itemProps2.xml><?xml version="1.0" encoding="utf-8"?>
<ds:datastoreItem xmlns:ds="http://schemas.openxmlformats.org/officeDocument/2006/customXml" ds:itemID="{BD279A67-DF0A-48B8-860F-FCDF823ABDB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22B4F9E-586B-4EA8-AB6D-5C2AE95452D9}">
  <ds:schemaRefs>
    <ds:schemaRef ds:uri="http://purl.org/dc/terms/"/>
    <ds:schemaRef ds:uri="ca82dde9-3436-4d3d-bddd-d31447390034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b598d352-c6a7-4aae-83d5-4d74878f8938"/>
    <ds:schemaRef ds:uri="http://schemas.microsoft.com/sharepoint/v4"/>
    <ds:schemaRef ds:uri="http://purl.org/dc/dcmitype/"/>
    <ds:schemaRef ds:uri="54c4cd27-f286-408f-9ce0-33c1e0f3ab39"/>
    <ds:schemaRef ds:uri="http://www.w3.org/XML/1998/namespace"/>
    <ds:schemaRef ds:uri="http://schemas.openxmlformats.org/package/2006/metadata/core-properties"/>
    <ds:schemaRef ds:uri="c9f238dd-bb73-4aef-a7a5-d644ad823e52"/>
    <ds:schemaRef ds:uri="b855e8c8-0866-41c2-bf69-0bb389390676"/>
  </ds:schemaRefs>
</ds:datastoreItem>
</file>

<file path=customXml/itemProps4.xml><?xml version="1.0" encoding="utf-8"?>
<ds:datastoreItem xmlns:ds="http://schemas.openxmlformats.org/officeDocument/2006/customXml" ds:itemID="{4C879EE1-F039-4572-9FFE-FE1F2AC10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b855e8c8-0866-41c2-bf69-0bb389390676"/>
    <ds:schemaRef ds:uri="ca82dde9-3436-4d3d-bddd-d31447390034"/>
    <ds:schemaRef ds:uri="b598d352-c6a7-4aae-83d5-4d74878f8938"/>
    <ds:schemaRef ds:uri="c9f238dd-bb73-4aef-a7a5-d644ad823e5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CDEA53D-FA07-44FA-A101-BFD7BDAC5B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2696</TotalTime>
  <Words>536</Words>
  <Application>Microsoft Office PowerPoint</Application>
  <PresentationFormat>On-screen Show (16:9)</PresentationFormat>
  <Paragraphs>75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PARIS21</vt:lpstr>
      <vt:lpstr>1_Conception personnalisée</vt:lpstr>
      <vt:lpstr>1_PARIS21</vt:lpstr>
      <vt:lpstr>6_PARIS21</vt:lpstr>
      <vt:lpstr>7_PARIS21</vt:lpstr>
      <vt:lpstr>8_PARIS21</vt:lpstr>
      <vt:lpstr>9_PARIS21</vt:lpstr>
      <vt:lpstr>10_PARIS21</vt:lpstr>
      <vt:lpstr>12_PARIS21</vt:lpstr>
      <vt:lpstr>11_PARIS21</vt:lpstr>
      <vt:lpstr>13_PARIS21</vt:lpstr>
      <vt:lpstr>14_PARIS21</vt:lpstr>
      <vt:lpstr>15_PARIS21</vt:lpstr>
      <vt:lpstr>16_PARIS21</vt:lpstr>
      <vt:lpstr>17_PARIS21</vt:lpstr>
      <vt:lpstr>18_PARIS21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Highlight Number </vt:lpstr>
      <vt:lpstr>PowerPoint Presentation</vt:lpstr>
      <vt:lpstr>PowerPoint Presentation</vt:lpstr>
      <vt:lpstr>More to come</vt:lpstr>
      <vt:lpstr>THANK YOU</vt:lpstr>
    </vt:vector>
  </TitlesOfParts>
  <Company>Paris School of Economics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 Tian</dc:creator>
  <cp:lastModifiedBy>MAHJOUBI Rafik</cp:lastModifiedBy>
  <cp:revision>134</cp:revision>
  <dcterms:created xsi:type="dcterms:W3CDTF">2017-09-27T14:10:28Z</dcterms:created>
  <dcterms:modified xsi:type="dcterms:W3CDTF">2018-10-02T10:14:37Z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Topic">
    <vt:lpwstr>31;#Statistical capacity|b5dc1790-83ee-4eee-8edb-d1919acae3a4;#301;#PARIS21|69a82039-b463-46a0-89db-844dc6ff4751</vt:lpwstr>
  </property>
  <property fmtid="{D5CDD505-2E9C-101B-9397-08002B2CF9AE}" pid="3" name="OECDCountry">
    <vt:lpwstr/>
  </property>
  <property fmtid="{D5CDD505-2E9C-101B-9397-08002B2CF9AE}" pid="4" name="OECDCommittee">
    <vt:lpwstr>307;#Development Assistance Committee|2faf91c1-e6dc-4693-9cb6-cb3efe104dc9</vt:lpwstr>
  </property>
  <property fmtid="{D5CDD505-2E9C-101B-9397-08002B2CF9AE}" pid="5" name="ContentTypeId">
    <vt:lpwstr>0x0101008B4DD370EC31429186F3AD49F0D3098F00D44DBCB9EB4F45278CB5C9765BE5299500A4858B360C6A491AA753F8BCA47AA9100069286A3C98319E49AE6127572B185E9B</vt:lpwstr>
  </property>
  <property fmtid="{D5CDD505-2E9C-101B-9397-08002B2CF9AE}" pid="6" name="OECDPWB">
    <vt:lpwstr>302;#5.1.5.1 National Strategies for the Development of Statistics (NSDS): Good practice reports and guidance on statistical development in developing countries|16590b96-a168-4e35-9556-8d92418b5d11</vt:lpwstr>
  </property>
  <property fmtid="{D5CDD505-2E9C-101B-9397-08002B2CF9AE}" pid="7" name="eShareOrganisationTaxHTField0">
    <vt:lpwstr/>
  </property>
  <property fmtid="{D5CDD505-2E9C-101B-9397-08002B2CF9AE}" pid="8" name="OECDKeywords">
    <vt:lpwstr/>
  </property>
  <property fmtid="{D5CDD505-2E9C-101B-9397-08002B2CF9AE}" pid="9" name="OECDHorizontalProjects">
    <vt:lpwstr/>
  </property>
  <property fmtid="{D5CDD505-2E9C-101B-9397-08002B2CF9AE}" pid="10" name="d0b6f6ac229144c2899590f0436d9385">
    <vt:lpwstr/>
  </property>
  <property fmtid="{D5CDD505-2E9C-101B-9397-08002B2CF9AE}" pid="11" name="OECDProject">
    <vt:lpwstr/>
  </property>
  <property fmtid="{D5CDD505-2E9C-101B-9397-08002B2CF9AE}" pid="12" name="OECDProjectOwnerStructure">
    <vt:lpwstr>303;#STD/P21|0aa6a465-61c6-40fb-945e-c5c0f5d33f36</vt:lpwstr>
  </property>
  <property fmtid="{D5CDD505-2E9C-101B-9397-08002B2CF9AE}" pid="13" name="OECDOrganisation">
    <vt:lpwstr/>
  </property>
</Properties>
</file>