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74" r:id="rId6"/>
    <p:sldId id="260" r:id="rId7"/>
    <p:sldId id="261" r:id="rId8"/>
    <p:sldId id="262" r:id="rId9"/>
    <p:sldId id="263" r:id="rId10"/>
    <p:sldId id="264" r:id="rId11"/>
    <p:sldId id="265" r:id="rId12"/>
    <p:sldId id="266" r:id="rId13"/>
    <p:sldId id="277" r:id="rId14"/>
    <p:sldId id="267" r:id="rId15"/>
    <p:sldId id="268" r:id="rId16"/>
    <p:sldId id="269" r:id="rId17"/>
    <p:sldId id="270" r:id="rId18"/>
    <p:sldId id="278" r:id="rId19"/>
    <p:sldId id="271" r:id="rId20"/>
    <p:sldId id="280" r:id="rId21"/>
    <p:sldId id="275" r:id="rId22"/>
    <p:sldId id="272" r:id="rId23"/>
    <p:sldId id="276" r:id="rId24"/>
    <p:sldId id="281" r:id="rId25"/>
    <p:sldId id="282" r:id="rId26"/>
    <p:sldId id="285" r:id="rId27"/>
    <p:sldId id="283" r:id="rId28"/>
    <p:sldId id="286" r:id="rId29"/>
    <p:sldId id="284" r:id="rId30"/>
    <p:sldId id="287" r:id="rId31"/>
    <p:sldId id="273"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6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A7235A-8D9C-4F44-BA51-BFEBD63A454B}" type="datetimeFigureOut">
              <a:rPr lang="fr-FR" smtClean="0"/>
              <a:t>03/10/2018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304DFF-7E13-4C22-80A6-D4295EE47A1F}" type="slidenum">
              <a:rPr lang="fr-FR" smtClean="0"/>
              <a:t>‹N°›</a:t>
            </a:fld>
            <a:endParaRPr lang="fr-FR"/>
          </a:p>
        </p:txBody>
      </p:sp>
    </p:spTree>
    <p:extLst>
      <p:ext uri="{BB962C8B-B14F-4D97-AF65-F5344CB8AC3E}">
        <p14:creationId xmlns:p14="http://schemas.microsoft.com/office/powerpoint/2010/main" val="1938048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1304DFF-7E13-4C22-80A6-D4295EE47A1F}" type="slidenum">
              <a:rPr lang="fr-FR" smtClean="0"/>
              <a:t>1</a:t>
            </a:fld>
            <a:endParaRPr lang="fr-FR"/>
          </a:p>
        </p:txBody>
      </p:sp>
    </p:spTree>
    <p:extLst>
      <p:ext uri="{BB962C8B-B14F-4D97-AF65-F5344CB8AC3E}">
        <p14:creationId xmlns:p14="http://schemas.microsoft.com/office/powerpoint/2010/main" val="3049596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t>Hello</a:t>
            </a:r>
          </a:p>
          <a:p>
            <a:r>
              <a:rPr lang="en-US" dirty="0" smtClean="0"/>
              <a:t>It is a pleasure for me to present this presentation on the issue of geographical names in Africa and their importance in the development of our continent</a:t>
            </a:r>
            <a:endParaRPr lang="fr-FR" dirty="0"/>
          </a:p>
        </p:txBody>
      </p:sp>
      <p:sp>
        <p:nvSpPr>
          <p:cNvPr id="4" name="Espace réservé du numéro de diapositive 3"/>
          <p:cNvSpPr>
            <a:spLocks noGrp="1"/>
          </p:cNvSpPr>
          <p:nvPr>
            <p:ph type="sldNum" sz="quarter" idx="10"/>
          </p:nvPr>
        </p:nvSpPr>
        <p:spPr/>
        <p:txBody>
          <a:bodyPr/>
          <a:lstStyle/>
          <a:p>
            <a:fld id="{41304DFF-7E13-4C22-80A6-D4295EE47A1F}" type="slidenum">
              <a:rPr lang="fr-FR" smtClean="0"/>
              <a:t>2</a:t>
            </a:fld>
            <a:endParaRPr lang="fr-FR"/>
          </a:p>
        </p:txBody>
      </p:sp>
    </p:spTree>
    <p:extLst>
      <p:ext uri="{BB962C8B-B14F-4D97-AF65-F5344CB8AC3E}">
        <p14:creationId xmlns:p14="http://schemas.microsoft.com/office/powerpoint/2010/main" val="3430475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t>It should be noted here that this opportunity will be discussed </a:t>
            </a:r>
            <a:r>
              <a:rPr lang="en-US" dirty="0" err="1" smtClean="0"/>
              <a:t>olso</a:t>
            </a:r>
            <a:r>
              <a:rPr lang="en-US" dirty="0" smtClean="0"/>
              <a:t> at the GENUNG Symposium scheduled for 10 and 11 this month in Brussels.</a:t>
            </a:r>
            <a:endParaRPr lang="fr-FR" dirty="0"/>
          </a:p>
        </p:txBody>
      </p:sp>
      <p:sp>
        <p:nvSpPr>
          <p:cNvPr id="4" name="Espace réservé du numéro de diapositive 3"/>
          <p:cNvSpPr>
            <a:spLocks noGrp="1"/>
          </p:cNvSpPr>
          <p:nvPr>
            <p:ph type="sldNum" sz="quarter" idx="10"/>
          </p:nvPr>
        </p:nvSpPr>
        <p:spPr/>
        <p:txBody>
          <a:bodyPr/>
          <a:lstStyle/>
          <a:p>
            <a:fld id="{41304DFF-7E13-4C22-80A6-D4295EE47A1F}" type="slidenum">
              <a:rPr lang="fr-FR" smtClean="0"/>
              <a:t>27</a:t>
            </a:fld>
            <a:endParaRPr lang="fr-FR"/>
          </a:p>
        </p:txBody>
      </p:sp>
    </p:spTree>
    <p:extLst>
      <p:ext uri="{BB962C8B-B14F-4D97-AF65-F5344CB8AC3E}">
        <p14:creationId xmlns:p14="http://schemas.microsoft.com/office/powerpoint/2010/main" val="3944748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CB56416A-17A3-4C99-90E1-069897377D33}" type="datetimeFigureOut">
              <a:rPr lang="fr-FR" smtClean="0"/>
              <a:t>03/10/2018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51235D-3B24-4A49-AF93-9B8E66393120}" type="slidenum">
              <a:rPr lang="fr-FR" smtClean="0"/>
              <a:t>‹N°›</a:t>
            </a:fld>
            <a:endParaRPr lang="fr-FR"/>
          </a:p>
        </p:txBody>
      </p:sp>
    </p:spTree>
    <p:extLst>
      <p:ext uri="{BB962C8B-B14F-4D97-AF65-F5344CB8AC3E}">
        <p14:creationId xmlns:p14="http://schemas.microsoft.com/office/powerpoint/2010/main" val="1442573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56416A-17A3-4C99-90E1-069897377D33}" type="datetimeFigureOut">
              <a:rPr lang="fr-FR" smtClean="0"/>
              <a:t>03/10/2018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51235D-3B24-4A49-AF93-9B8E66393120}" type="slidenum">
              <a:rPr lang="fr-FR" smtClean="0"/>
              <a:t>‹N°›</a:t>
            </a:fld>
            <a:endParaRPr lang="fr-FR"/>
          </a:p>
        </p:txBody>
      </p:sp>
    </p:spTree>
    <p:extLst>
      <p:ext uri="{BB962C8B-B14F-4D97-AF65-F5344CB8AC3E}">
        <p14:creationId xmlns:p14="http://schemas.microsoft.com/office/powerpoint/2010/main" val="3897283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56416A-17A3-4C99-90E1-069897377D33}" type="datetimeFigureOut">
              <a:rPr lang="fr-FR" smtClean="0"/>
              <a:t>03/10/2018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51235D-3B24-4A49-AF93-9B8E66393120}" type="slidenum">
              <a:rPr lang="fr-FR" smtClean="0"/>
              <a:t>‹N°›</a:t>
            </a:fld>
            <a:endParaRPr lang="fr-FR"/>
          </a:p>
        </p:txBody>
      </p:sp>
    </p:spTree>
    <p:extLst>
      <p:ext uri="{BB962C8B-B14F-4D97-AF65-F5344CB8AC3E}">
        <p14:creationId xmlns:p14="http://schemas.microsoft.com/office/powerpoint/2010/main" val="3933041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56416A-17A3-4C99-90E1-069897377D33}" type="datetimeFigureOut">
              <a:rPr lang="fr-FR" smtClean="0"/>
              <a:t>03/10/2018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51235D-3B24-4A49-AF93-9B8E66393120}" type="slidenum">
              <a:rPr lang="fr-FR" smtClean="0"/>
              <a:t>‹N°›</a:t>
            </a:fld>
            <a:endParaRPr lang="fr-FR"/>
          </a:p>
        </p:txBody>
      </p:sp>
    </p:spTree>
    <p:extLst>
      <p:ext uri="{BB962C8B-B14F-4D97-AF65-F5344CB8AC3E}">
        <p14:creationId xmlns:p14="http://schemas.microsoft.com/office/powerpoint/2010/main" val="3995662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B56416A-17A3-4C99-90E1-069897377D33}" type="datetimeFigureOut">
              <a:rPr lang="fr-FR" smtClean="0"/>
              <a:t>03/10/2018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51235D-3B24-4A49-AF93-9B8E66393120}" type="slidenum">
              <a:rPr lang="fr-FR" smtClean="0"/>
              <a:t>‹N°›</a:t>
            </a:fld>
            <a:endParaRPr lang="fr-FR"/>
          </a:p>
        </p:txBody>
      </p:sp>
    </p:spTree>
    <p:extLst>
      <p:ext uri="{BB962C8B-B14F-4D97-AF65-F5344CB8AC3E}">
        <p14:creationId xmlns:p14="http://schemas.microsoft.com/office/powerpoint/2010/main" val="3625685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B56416A-17A3-4C99-90E1-069897377D33}" type="datetimeFigureOut">
              <a:rPr lang="fr-FR" smtClean="0"/>
              <a:t>03/10/2018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51235D-3B24-4A49-AF93-9B8E66393120}" type="slidenum">
              <a:rPr lang="fr-FR" smtClean="0"/>
              <a:t>‹N°›</a:t>
            </a:fld>
            <a:endParaRPr lang="fr-FR"/>
          </a:p>
        </p:txBody>
      </p:sp>
    </p:spTree>
    <p:extLst>
      <p:ext uri="{BB962C8B-B14F-4D97-AF65-F5344CB8AC3E}">
        <p14:creationId xmlns:p14="http://schemas.microsoft.com/office/powerpoint/2010/main" val="4234944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B56416A-17A3-4C99-90E1-069897377D33}" type="datetimeFigureOut">
              <a:rPr lang="fr-FR" smtClean="0"/>
              <a:t>03/10/2018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F51235D-3B24-4A49-AF93-9B8E66393120}" type="slidenum">
              <a:rPr lang="fr-FR" smtClean="0"/>
              <a:t>‹N°›</a:t>
            </a:fld>
            <a:endParaRPr lang="fr-FR"/>
          </a:p>
        </p:txBody>
      </p:sp>
    </p:spTree>
    <p:extLst>
      <p:ext uri="{BB962C8B-B14F-4D97-AF65-F5344CB8AC3E}">
        <p14:creationId xmlns:p14="http://schemas.microsoft.com/office/powerpoint/2010/main" val="1066399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B56416A-17A3-4C99-90E1-069897377D33}" type="datetimeFigureOut">
              <a:rPr lang="fr-FR" smtClean="0"/>
              <a:t>03/10/2018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F51235D-3B24-4A49-AF93-9B8E66393120}" type="slidenum">
              <a:rPr lang="fr-FR" smtClean="0"/>
              <a:t>‹N°›</a:t>
            </a:fld>
            <a:endParaRPr lang="fr-FR"/>
          </a:p>
        </p:txBody>
      </p:sp>
    </p:spTree>
    <p:extLst>
      <p:ext uri="{BB962C8B-B14F-4D97-AF65-F5344CB8AC3E}">
        <p14:creationId xmlns:p14="http://schemas.microsoft.com/office/powerpoint/2010/main" val="4020688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56416A-17A3-4C99-90E1-069897377D33}" type="datetimeFigureOut">
              <a:rPr lang="fr-FR" smtClean="0"/>
              <a:t>03/10/2018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F51235D-3B24-4A49-AF93-9B8E66393120}" type="slidenum">
              <a:rPr lang="fr-FR" smtClean="0"/>
              <a:t>‹N°›</a:t>
            </a:fld>
            <a:endParaRPr lang="fr-FR"/>
          </a:p>
        </p:txBody>
      </p:sp>
    </p:spTree>
    <p:extLst>
      <p:ext uri="{BB962C8B-B14F-4D97-AF65-F5344CB8AC3E}">
        <p14:creationId xmlns:p14="http://schemas.microsoft.com/office/powerpoint/2010/main" val="3243020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B56416A-17A3-4C99-90E1-069897377D33}" type="datetimeFigureOut">
              <a:rPr lang="fr-FR" smtClean="0"/>
              <a:t>03/10/2018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51235D-3B24-4A49-AF93-9B8E66393120}" type="slidenum">
              <a:rPr lang="fr-FR" smtClean="0"/>
              <a:t>‹N°›</a:t>
            </a:fld>
            <a:endParaRPr lang="fr-FR"/>
          </a:p>
        </p:txBody>
      </p:sp>
    </p:spTree>
    <p:extLst>
      <p:ext uri="{BB962C8B-B14F-4D97-AF65-F5344CB8AC3E}">
        <p14:creationId xmlns:p14="http://schemas.microsoft.com/office/powerpoint/2010/main" val="4245620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B56416A-17A3-4C99-90E1-069897377D33}" type="datetimeFigureOut">
              <a:rPr lang="fr-FR" smtClean="0"/>
              <a:t>03/10/2018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51235D-3B24-4A49-AF93-9B8E66393120}" type="slidenum">
              <a:rPr lang="fr-FR" smtClean="0"/>
              <a:t>‹N°›</a:t>
            </a:fld>
            <a:endParaRPr lang="fr-FR"/>
          </a:p>
        </p:txBody>
      </p:sp>
    </p:spTree>
    <p:extLst>
      <p:ext uri="{BB962C8B-B14F-4D97-AF65-F5344CB8AC3E}">
        <p14:creationId xmlns:p14="http://schemas.microsoft.com/office/powerpoint/2010/main" val="993036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56416A-17A3-4C99-90E1-069897377D33}" type="datetimeFigureOut">
              <a:rPr lang="fr-FR" smtClean="0"/>
              <a:t>03/10/2018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51235D-3B24-4A49-AF93-9B8E66393120}" type="slidenum">
              <a:rPr lang="fr-FR" smtClean="0"/>
              <a:t>‹N°›</a:t>
            </a:fld>
            <a:endParaRPr lang="fr-FR"/>
          </a:p>
        </p:txBody>
      </p:sp>
    </p:spTree>
    <p:extLst>
      <p:ext uri="{BB962C8B-B14F-4D97-AF65-F5344CB8AC3E}">
        <p14:creationId xmlns:p14="http://schemas.microsoft.com/office/powerpoint/2010/main" val="432961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sz="2700" b="1" dirty="0" smtClean="0"/>
              <a:t/>
            </a:r>
            <a:br>
              <a:rPr lang="fr-FR" sz="2700" b="1" dirty="0" smtClean="0"/>
            </a:br>
            <a:r>
              <a:rPr lang="fr-FR" sz="2700" b="1" dirty="0"/>
              <a:t/>
            </a:r>
            <a:br>
              <a:rPr lang="fr-FR" sz="2700" b="1" dirty="0"/>
            </a:br>
            <a:r>
              <a:rPr lang="fr-FR" sz="2700" b="1" dirty="0" smtClean="0"/>
              <a:t/>
            </a:r>
            <a:br>
              <a:rPr lang="fr-FR" sz="2700" b="1" dirty="0" smtClean="0"/>
            </a:br>
            <a:r>
              <a:rPr lang="fr-FR" sz="2700" b="1" dirty="0" smtClean="0"/>
              <a:t>United </a:t>
            </a:r>
            <a:r>
              <a:rPr lang="fr-FR" sz="2700" b="1" dirty="0"/>
              <a:t>Nations Global </a:t>
            </a:r>
            <a:r>
              <a:rPr lang="fr-FR" sz="2700" b="1" dirty="0" err="1"/>
              <a:t>Geospatial</a:t>
            </a:r>
            <a:r>
              <a:rPr lang="fr-FR" sz="2700" b="1" dirty="0"/>
              <a:t> Information Management</a:t>
            </a:r>
            <a:r>
              <a:rPr lang="fr-FR" sz="2700" dirty="0"/>
              <a:t/>
            </a:r>
            <a:br>
              <a:rPr lang="fr-FR" sz="2700" dirty="0"/>
            </a:br>
            <a:r>
              <a:rPr lang="fr-FR" sz="2700" b="1" dirty="0" smtClean="0"/>
              <a:t>UN-GGIM: </a:t>
            </a:r>
            <a:r>
              <a:rPr lang="fr-FR" sz="2700" b="1" dirty="0" err="1" smtClean="0"/>
              <a:t>Africa</a:t>
            </a:r>
            <a:r>
              <a:rPr lang="fr-FR" sz="2700" dirty="0"/>
              <a:t/>
            </a:r>
            <a:br>
              <a:rPr lang="fr-FR" sz="2700" dirty="0"/>
            </a:br>
            <a:r>
              <a:rPr lang="fr-FR" sz="2700" b="1"/>
              <a:t> </a:t>
            </a:r>
            <a:r>
              <a:rPr lang="fr-FR" sz="2700" b="1" smtClean="0"/>
              <a:t>Fourth</a:t>
            </a:r>
            <a:r>
              <a:rPr lang="fr-FR" sz="2700" b="1" dirty="0" smtClean="0"/>
              <a:t> </a:t>
            </a:r>
            <a:r>
              <a:rPr lang="fr-FR" sz="2700" b="1" dirty="0"/>
              <a:t>meeting</a:t>
            </a:r>
            <a:r>
              <a:rPr lang="fr-FR" sz="2700" dirty="0"/>
              <a:t/>
            </a:r>
            <a:br>
              <a:rPr lang="fr-FR" sz="2700" dirty="0"/>
            </a:br>
            <a:r>
              <a:rPr lang="fr-FR" sz="2700" b="1" dirty="0"/>
              <a:t> </a:t>
            </a:r>
            <a:r>
              <a:rPr lang="fr-FR" sz="2700" dirty="0"/>
              <a:t/>
            </a:r>
            <a:br>
              <a:rPr lang="fr-FR" sz="2700" dirty="0"/>
            </a:br>
            <a:r>
              <a:rPr lang="fr-FR" sz="2700" b="1" dirty="0"/>
              <a:t>01-04 Octbre2018</a:t>
            </a:r>
            <a:r>
              <a:rPr lang="fr-FR" sz="2700" dirty="0"/>
              <a:t/>
            </a:r>
            <a:br>
              <a:rPr lang="fr-FR" sz="2700" dirty="0"/>
            </a:br>
            <a:r>
              <a:rPr lang="fr-FR" sz="2700" b="1" dirty="0"/>
              <a:t>Addis-Ababa</a:t>
            </a:r>
            <a:r>
              <a:rPr lang="fr-FR" sz="2700" dirty="0"/>
              <a:t/>
            </a:r>
            <a:br>
              <a:rPr lang="fr-FR" sz="2700" dirty="0"/>
            </a:br>
            <a:r>
              <a:rPr lang="fr-FR" sz="2700" b="1" dirty="0"/>
              <a:t> </a:t>
            </a:r>
            <a:r>
              <a:rPr lang="fr-FR" sz="2700" dirty="0"/>
              <a:t/>
            </a:r>
            <a:br>
              <a:rPr lang="fr-FR" sz="2700" dirty="0"/>
            </a:br>
            <a:r>
              <a:rPr lang="fr-FR" sz="2700" b="1" dirty="0"/>
              <a:t>Par Brahim ATOUI</a:t>
            </a:r>
            <a:r>
              <a:rPr lang="fr-FR" sz="2700" dirty="0"/>
              <a:t/>
            </a:r>
            <a:br>
              <a:rPr lang="fr-FR" sz="2700" dirty="0"/>
            </a:br>
            <a:r>
              <a:rPr lang="fr-FR" sz="2700" b="1" dirty="0"/>
              <a:t>Chair </a:t>
            </a:r>
            <a:r>
              <a:rPr lang="fr-FR" sz="2700" b="1" dirty="0" err="1"/>
              <a:t>Task</a:t>
            </a:r>
            <a:r>
              <a:rPr lang="fr-FR" sz="2700" b="1" dirty="0"/>
              <a:t> Team for </a:t>
            </a:r>
            <a:r>
              <a:rPr lang="fr-FR" sz="2700" b="1" dirty="0" err="1"/>
              <a:t>Africa</a:t>
            </a:r>
            <a:r>
              <a:rPr lang="fr-FR" sz="2700" dirty="0"/>
              <a:t/>
            </a:r>
            <a:br>
              <a:rPr lang="fr-FR" sz="2700" dirty="0"/>
            </a:br>
            <a:r>
              <a:rPr lang="fr-FR" sz="2700" b="1" dirty="0"/>
              <a:t>United Nations Group Experts </a:t>
            </a:r>
            <a:r>
              <a:rPr lang="fr-FR" sz="2700" b="1" dirty="0" err="1"/>
              <a:t>Geographical</a:t>
            </a:r>
            <a:r>
              <a:rPr lang="fr-FR" sz="2700" b="1" dirty="0"/>
              <a:t>  </a:t>
            </a:r>
            <a:r>
              <a:rPr lang="fr-FR" sz="2700" b="1" dirty="0" err="1"/>
              <a:t>Names</a:t>
            </a:r>
            <a:r>
              <a:rPr lang="fr-FR" sz="2700" b="1" dirty="0"/>
              <a:t> </a:t>
            </a:r>
            <a:r>
              <a:rPr lang="fr-FR" sz="2700" dirty="0"/>
              <a:t/>
            </a:r>
            <a:br>
              <a:rPr lang="fr-FR" sz="2700" dirty="0"/>
            </a:br>
            <a:r>
              <a:rPr lang="fr-FR" sz="2700" b="1" dirty="0"/>
              <a:t>(UNGEGN)</a:t>
            </a:r>
            <a:r>
              <a:rPr lang="fr-FR" dirty="0"/>
              <a:t/>
            </a:r>
            <a:br>
              <a:rPr lang="fr-FR" dirty="0"/>
            </a:br>
            <a:endParaRPr lang="fr-FR" dirty="0"/>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31365852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The </a:t>
            </a:r>
            <a:r>
              <a:rPr lang="fr-FR" dirty="0" err="1"/>
              <a:t>taskTeam</a:t>
            </a:r>
            <a:r>
              <a:rPr lang="fr-FR" dirty="0"/>
              <a:t> </a:t>
            </a:r>
            <a:r>
              <a:rPr lang="fr-FR" dirty="0" err="1"/>
              <a:t>was</a:t>
            </a:r>
            <a:r>
              <a:rPr lang="fr-FR" dirty="0"/>
              <a:t> the </a:t>
            </a:r>
            <a:r>
              <a:rPr lang="fr-FR" dirty="0" err="1"/>
              <a:t>initiator</a:t>
            </a:r>
            <a:r>
              <a:rPr lang="fr-FR" dirty="0"/>
              <a:t> and on </a:t>
            </a:r>
            <a:r>
              <a:rPr lang="fr-FR" dirty="0" err="1"/>
              <a:t>his</a:t>
            </a:r>
            <a:r>
              <a:rPr lang="fr-FR" dirty="0"/>
              <a:t> </a:t>
            </a:r>
            <a:r>
              <a:rPr lang="fr-FR" dirty="0" err="1"/>
              <a:t>proposal</a:t>
            </a:r>
            <a:r>
              <a:rPr lang="fr-FR" dirty="0"/>
              <a:t> a session of the GENUNG </a:t>
            </a:r>
            <a:r>
              <a:rPr lang="fr-FR" dirty="0" err="1"/>
              <a:t>will</a:t>
            </a:r>
            <a:r>
              <a:rPr lang="fr-FR" dirty="0"/>
              <a:t> </a:t>
            </a:r>
            <a:r>
              <a:rPr lang="fr-FR" dirty="0" err="1"/>
              <a:t>be</a:t>
            </a:r>
            <a:r>
              <a:rPr lang="fr-FR" dirty="0"/>
              <a:t> </a:t>
            </a:r>
            <a:r>
              <a:rPr lang="fr-FR" dirty="0" err="1"/>
              <a:t>held</a:t>
            </a:r>
            <a:r>
              <a:rPr lang="fr-FR" dirty="0"/>
              <a:t> for the first time on </a:t>
            </a:r>
            <a:r>
              <a:rPr lang="fr-FR" dirty="0" err="1"/>
              <a:t>African</a:t>
            </a:r>
            <a:r>
              <a:rPr lang="fr-FR" dirty="0"/>
              <a:t> in Nairobi. This </a:t>
            </a:r>
            <a:r>
              <a:rPr lang="fr-FR" dirty="0" err="1"/>
              <a:t>should</a:t>
            </a:r>
            <a:r>
              <a:rPr lang="fr-FR" dirty="0"/>
              <a:t> </a:t>
            </a:r>
            <a:r>
              <a:rPr lang="fr-FR" dirty="0" err="1"/>
              <a:t>bring</a:t>
            </a:r>
            <a:r>
              <a:rPr lang="fr-FR" dirty="0"/>
              <a:t> </a:t>
            </a:r>
            <a:r>
              <a:rPr lang="fr-FR" dirty="0" err="1"/>
              <a:t>together</a:t>
            </a:r>
            <a:r>
              <a:rPr lang="fr-FR" dirty="0"/>
              <a:t> a maximum of </a:t>
            </a:r>
            <a:r>
              <a:rPr lang="fr-FR" dirty="0" err="1"/>
              <a:t>African</a:t>
            </a:r>
            <a:r>
              <a:rPr lang="fr-FR" dirty="0"/>
              <a:t> countries, </a:t>
            </a:r>
            <a:r>
              <a:rPr lang="fr-FR" dirty="0" err="1"/>
              <a:t>recorded</a:t>
            </a:r>
            <a:r>
              <a:rPr lang="fr-FR" dirty="0"/>
              <a:t> </a:t>
            </a:r>
            <a:r>
              <a:rPr lang="fr-FR" dirty="0" err="1"/>
              <a:t>only</a:t>
            </a:r>
            <a:r>
              <a:rPr lang="fr-FR" dirty="0"/>
              <a:t> </a:t>
            </a:r>
            <a:r>
              <a:rPr lang="fr-FR" dirty="0" err="1"/>
              <a:t>very</a:t>
            </a:r>
            <a:r>
              <a:rPr lang="fr-FR" dirty="0"/>
              <a:t> few.</a:t>
            </a:r>
          </a:p>
          <a:p>
            <a:endParaRPr lang="fr-FR" dirty="0"/>
          </a:p>
        </p:txBody>
      </p:sp>
    </p:spTree>
    <p:extLst>
      <p:ext uri="{BB962C8B-B14F-4D97-AF65-F5344CB8AC3E}">
        <p14:creationId xmlns:p14="http://schemas.microsoft.com/office/powerpoint/2010/main" val="12037374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err="1"/>
              <a:t>Several</a:t>
            </a:r>
            <a:r>
              <a:rPr lang="fr-FR" dirty="0"/>
              <a:t> training course </a:t>
            </a:r>
            <a:r>
              <a:rPr lang="fr-FR" dirty="0" err="1"/>
              <a:t>were</a:t>
            </a:r>
            <a:r>
              <a:rPr lang="fr-FR" dirty="0"/>
              <a:t> </a:t>
            </a:r>
            <a:r>
              <a:rPr lang="fr-FR" dirty="0" err="1"/>
              <a:t>held</a:t>
            </a:r>
            <a:r>
              <a:rPr lang="fr-FR" dirty="0"/>
              <a:t>: </a:t>
            </a:r>
            <a:r>
              <a:rPr lang="fr-FR" dirty="0" err="1"/>
              <a:t>Tunisia</a:t>
            </a:r>
            <a:r>
              <a:rPr lang="fr-FR" dirty="0"/>
              <a:t> (2007), Burkina Faso (2008), Kenya (2009), </a:t>
            </a:r>
            <a:r>
              <a:rPr lang="fr-FR" dirty="0" err="1"/>
              <a:t>Cameroon</a:t>
            </a:r>
            <a:r>
              <a:rPr lang="fr-FR" dirty="0"/>
              <a:t> (2010); Madagascar (2013) and </a:t>
            </a:r>
            <a:r>
              <a:rPr lang="fr-FR" dirty="0" err="1"/>
              <a:t>Algeria</a:t>
            </a:r>
            <a:r>
              <a:rPr lang="fr-FR" dirty="0"/>
              <a:t>, (</a:t>
            </a:r>
            <a:r>
              <a:rPr lang="fr-FR" dirty="0" smtClean="0"/>
              <a:t>2014, 2015 and 2016)</a:t>
            </a:r>
            <a:endParaRPr lang="fr-FR" dirty="0"/>
          </a:p>
          <a:p>
            <a:endParaRPr lang="fr-FR" dirty="0"/>
          </a:p>
        </p:txBody>
      </p:sp>
    </p:spTree>
    <p:extLst>
      <p:ext uri="{BB962C8B-B14F-4D97-AF65-F5344CB8AC3E}">
        <p14:creationId xmlns:p14="http://schemas.microsoft.com/office/powerpoint/2010/main" val="3247293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fr-FR" dirty="0"/>
              <a:t>In addition, the </a:t>
            </a:r>
            <a:r>
              <a:rPr lang="fr-FR" dirty="0" err="1"/>
              <a:t>Task</a:t>
            </a:r>
            <a:r>
              <a:rPr lang="fr-FR" dirty="0"/>
              <a:t> Team in partenariat </a:t>
            </a:r>
            <a:r>
              <a:rPr lang="fr-FR" dirty="0" err="1"/>
              <a:t>with</a:t>
            </a:r>
            <a:r>
              <a:rPr lang="fr-FR" dirty="0"/>
              <a:t> ECA / UN </a:t>
            </a:r>
            <a:r>
              <a:rPr lang="fr-FR" dirty="0" err="1"/>
              <a:t>organized</a:t>
            </a:r>
            <a:r>
              <a:rPr lang="fr-FR" dirty="0"/>
              <a:t> a major consultative workshop the future direction of the </a:t>
            </a:r>
            <a:r>
              <a:rPr lang="fr-FR" dirty="0" err="1"/>
              <a:t>activities</a:t>
            </a:r>
            <a:r>
              <a:rPr lang="fr-FR" dirty="0"/>
              <a:t> of </a:t>
            </a:r>
            <a:r>
              <a:rPr lang="fr-FR" dirty="0" err="1"/>
              <a:t>geographical</a:t>
            </a:r>
            <a:r>
              <a:rPr lang="fr-FR" dirty="0"/>
              <a:t> </a:t>
            </a:r>
            <a:r>
              <a:rPr lang="fr-FR" dirty="0" err="1"/>
              <a:t>names</a:t>
            </a:r>
            <a:r>
              <a:rPr lang="fr-FR" dirty="0"/>
              <a:t> </a:t>
            </a:r>
            <a:r>
              <a:rPr lang="fr-FR" dirty="0" smtClean="0"/>
              <a:t>in </a:t>
            </a:r>
            <a:r>
              <a:rPr lang="fr-FR" dirty="0" err="1" smtClean="0"/>
              <a:t>Africa</a:t>
            </a:r>
            <a:r>
              <a:rPr lang="fr-FR" dirty="0"/>
              <a:t>, </a:t>
            </a:r>
            <a:r>
              <a:rPr lang="fr-FR" dirty="0" err="1"/>
              <a:t>held</a:t>
            </a:r>
            <a:r>
              <a:rPr lang="fr-FR" dirty="0"/>
              <a:t> in Gaborone, Botswana </a:t>
            </a:r>
            <a:r>
              <a:rPr lang="fr-FR" dirty="0" err="1"/>
              <a:t>from</a:t>
            </a:r>
            <a:r>
              <a:rPr lang="fr-FR" dirty="0"/>
              <a:t> 23 to 25 </a:t>
            </a:r>
            <a:r>
              <a:rPr lang="fr-FR" dirty="0" err="1"/>
              <a:t>November</a:t>
            </a:r>
            <a:r>
              <a:rPr lang="fr-FR" dirty="0"/>
              <a:t> 2011, and </a:t>
            </a:r>
            <a:r>
              <a:rPr lang="fr-FR" dirty="0" err="1"/>
              <a:t>adopted</a:t>
            </a:r>
            <a:r>
              <a:rPr lang="fr-FR" dirty="0"/>
              <a:t> an </a:t>
            </a:r>
            <a:r>
              <a:rPr lang="fr-FR" dirty="0" err="1"/>
              <a:t>ambitious</a:t>
            </a:r>
            <a:r>
              <a:rPr lang="fr-FR" dirty="0"/>
              <a:t> plan for the promotion of </a:t>
            </a:r>
            <a:r>
              <a:rPr lang="fr-FR" dirty="0" err="1"/>
              <a:t>geographical</a:t>
            </a:r>
            <a:r>
              <a:rPr lang="fr-FR" dirty="0"/>
              <a:t> </a:t>
            </a:r>
            <a:r>
              <a:rPr lang="fr-FR" dirty="0" err="1"/>
              <a:t>names</a:t>
            </a:r>
            <a:r>
              <a:rPr lang="fr-FR" dirty="0"/>
              <a:t> in </a:t>
            </a:r>
            <a:r>
              <a:rPr lang="fr-FR" dirty="0" err="1"/>
              <a:t>Africa</a:t>
            </a:r>
            <a:r>
              <a:rPr lang="fr-FR" dirty="0"/>
              <a:t> </a:t>
            </a:r>
            <a:r>
              <a:rPr lang="fr-FR" dirty="0" err="1"/>
              <a:t>known</a:t>
            </a:r>
            <a:r>
              <a:rPr lang="fr-FR" dirty="0"/>
              <a:t> as 'Gaborone Action Plan' (GAP) </a:t>
            </a:r>
            <a:r>
              <a:rPr lang="fr-FR" dirty="0" err="1"/>
              <a:t>which</a:t>
            </a:r>
            <a:r>
              <a:rPr lang="fr-FR" dirty="0"/>
              <a:t> plan </a:t>
            </a:r>
            <a:r>
              <a:rPr lang="fr-FR" dirty="0" err="1"/>
              <a:t>was</a:t>
            </a:r>
            <a:r>
              <a:rPr lang="fr-FR" dirty="0"/>
              <a:t> </a:t>
            </a:r>
            <a:r>
              <a:rPr lang="fr-FR" dirty="0" err="1"/>
              <a:t>adopted</a:t>
            </a:r>
            <a:r>
              <a:rPr lang="fr-FR" dirty="0"/>
              <a:t> by the </a:t>
            </a:r>
            <a:r>
              <a:rPr lang="fr-FR" dirty="0" err="1"/>
              <a:t>third</a:t>
            </a:r>
            <a:r>
              <a:rPr lang="fr-FR" dirty="0"/>
              <a:t> meeting of the </a:t>
            </a:r>
            <a:r>
              <a:rPr lang="fr-FR" dirty="0" err="1"/>
              <a:t>African</a:t>
            </a:r>
            <a:r>
              <a:rPr lang="fr-FR" dirty="0"/>
              <a:t> Commission on </a:t>
            </a:r>
            <a:r>
              <a:rPr lang="fr-FR" dirty="0" err="1"/>
              <a:t>Statistics</a:t>
            </a:r>
            <a:r>
              <a:rPr lang="fr-FR" dirty="0"/>
              <a:t> (</a:t>
            </a:r>
            <a:r>
              <a:rPr lang="fr-FR" dirty="0" err="1"/>
              <a:t>StatCom-Africa</a:t>
            </a:r>
            <a:r>
              <a:rPr lang="fr-FR" dirty="0"/>
              <a:t> III) </a:t>
            </a:r>
            <a:r>
              <a:rPr lang="fr-FR" dirty="0" err="1"/>
              <a:t>during</a:t>
            </a:r>
            <a:r>
              <a:rPr lang="fr-FR" dirty="0"/>
              <a:t> </a:t>
            </a:r>
            <a:r>
              <a:rPr lang="fr-FR" dirty="0" err="1"/>
              <a:t>its</a:t>
            </a:r>
            <a:r>
              <a:rPr lang="fr-FR" dirty="0"/>
              <a:t> meeting in Cape </a:t>
            </a:r>
            <a:r>
              <a:rPr lang="fr-FR" dirty="0" err="1"/>
              <a:t>Town</a:t>
            </a:r>
            <a:r>
              <a:rPr lang="fr-FR" dirty="0"/>
              <a:t> (South </a:t>
            </a:r>
            <a:r>
              <a:rPr lang="fr-FR" dirty="0" err="1"/>
              <a:t>Africa</a:t>
            </a:r>
            <a:r>
              <a:rPr lang="fr-FR" dirty="0"/>
              <a:t>) in 2012</a:t>
            </a:r>
          </a:p>
          <a:p>
            <a:endParaRPr lang="fr-FR" dirty="0"/>
          </a:p>
        </p:txBody>
      </p:sp>
    </p:spTree>
    <p:extLst>
      <p:ext uri="{BB962C8B-B14F-4D97-AF65-F5344CB8AC3E}">
        <p14:creationId xmlns:p14="http://schemas.microsoft.com/office/powerpoint/2010/main" val="12624422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pPr lvl="0"/>
            <a:r>
              <a:rPr lang="en-GB" b="1" i="1" dirty="0" smtClean="0"/>
              <a:t>‘On </a:t>
            </a:r>
            <a:r>
              <a:rPr lang="en-GB" b="1" i="1" dirty="0"/>
              <a:t>Geographical Names</a:t>
            </a:r>
            <a:endParaRPr lang="fr-FR" b="1" i="1" dirty="0"/>
          </a:p>
          <a:p>
            <a:r>
              <a:rPr lang="en-GB" i="1" dirty="0"/>
              <a:t>The Statistical Commission for Africa:</a:t>
            </a:r>
            <a:endParaRPr lang="fr-FR" i="1" dirty="0"/>
          </a:p>
          <a:p>
            <a:pPr lvl="0"/>
            <a:r>
              <a:rPr lang="en-GB" b="1" i="1" dirty="0"/>
              <a:t>Endorse</a:t>
            </a:r>
            <a:r>
              <a:rPr lang="en-GB" i="1" dirty="0"/>
              <a:t> the Gaborone Action Plan</a:t>
            </a:r>
            <a:endParaRPr lang="fr-FR" i="1" dirty="0"/>
          </a:p>
          <a:p>
            <a:pPr lvl="0"/>
            <a:r>
              <a:rPr lang="en-GB" b="1" i="1" dirty="0"/>
              <a:t>Calls</a:t>
            </a:r>
            <a:r>
              <a:rPr lang="en-GB" i="1" dirty="0"/>
              <a:t> </a:t>
            </a:r>
            <a:r>
              <a:rPr lang="en-GB" b="1" i="1" dirty="0"/>
              <a:t>upon</a:t>
            </a:r>
            <a:r>
              <a:rPr lang="en-GB" i="1" dirty="0"/>
              <a:t> NSOs to ensure that coding systems are provided in the assignment and standardization of geographical names and advocate the use of such codes whenever data systems are being developed.</a:t>
            </a:r>
            <a:endParaRPr lang="fr-FR" i="1" dirty="0"/>
          </a:p>
          <a:p>
            <a:pPr lvl="0"/>
            <a:r>
              <a:rPr lang="en-GB" b="1" i="1" dirty="0"/>
              <a:t>Calls</a:t>
            </a:r>
            <a:r>
              <a:rPr lang="en-GB" i="1" dirty="0"/>
              <a:t> </a:t>
            </a:r>
            <a:r>
              <a:rPr lang="en-GB" b="1" i="1" dirty="0"/>
              <a:t>upon</a:t>
            </a:r>
            <a:r>
              <a:rPr lang="en-GB" i="1" dirty="0"/>
              <a:t> ECA, AUC, </a:t>
            </a:r>
            <a:r>
              <a:rPr lang="en-GB" i="1" dirty="0" err="1"/>
              <a:t>AfDB</a:t>
            </a:r>
            <a:r>
              <a:rPr lang="en-GB" i="1" dirty="0"/>
              <a:t> and other partners to support the work of the Task Team for Africa in particular and geographical names activities in </a:t>
            </a:r>
            <a:r>
              <a:rPr lang="en-GB" i="1"/>
              <a:t>general</a:t>
            </a:r>
            <a:r>
              <a:rPr lang="en-GB" i="1" smtClean="0"/>
              <a:t>.’</a:t>
            </a:r>
            <a:endParaRPr lang="fr-FR" i="1" dirty="0"/>
          </a:p>
          <a:p>
            <a:endParaRPr lang="fr-FR" i="1" dirty="0"/>
          </a:p>
        </p:txBody>
      </p:sp>
    </p:spTree>
    <p:extLst>
      <p:ext uri="{BB962C8B-B14F-4D97-AF65-F5344CB8AC3E}">
        <p14:creationId xmlns:p14="http://schemas.microsoft.com/office/powerpoint/2010/main" val="21847005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fr-FR" dirty="0"/>
              <a:t>This plan </a:t>
            </a:r>
            <a:r>
              <a:rPr lang="fr-FR" dirty="0" err="1"/>
              <a:t>recommends</a:t>
            </a:r>
            <a:r>
              <a:rPr lang="fr-FR" dirty="0"/>
              <a:t> </a:t>
            </a:r>
            <a:r>
              <a:rPr lang="fr-FR" dirty="0" err="1"/>
              <a:t>several</a:t>
            </a:r>
            <a:r>
              <a:rPr lang="fr-FR" dirty="0"/>
              <a:t> actions of </a:t>
            </a:r>
            <a:r>
              <a:rPr lang="fr-FR" dirty="0" err="1"/>
              <a:t>which</a:t>
            </a:r>
            <a:r>
              <a:rPr lang="fr-FR" dirty="0"/>
              <a:t> </a:t>
            </a:r>
            <a:r>
              <a:rPr lang="fr-FR" dirty="0" err="1"/>
              <a:t>we</a:t>
            </a:r>
            <a:r>
              <a:rPr lang="fr-FR" dirty="0"/>
              <a:t> </a:t>
            </a:r>
            <a:r>
              <a:rPr lang="fr-FR" dirty="0" err="1"/>
              <a:t>quote</a:t>
            </a:r>
            <a:r>
              <a:rPr lang="fr-FR" dirty="0"/>
              <a:t> </a:t>
            </a:r>
            <a:r>
              <a:rPr lang="fr-FR" dirty="0" err="1"/>
              <a:t>only</a:t>
            </a:r>
            <a:r>
              <a:rPr lang="fr-FR" dirty="0"/>
              <a:t> the </a:t>
            </a:r>
            <a:r>
              <a:rPr lang="fr-FR" dirty="0" err="1"/>
              <a:t>titles</a:t>
            </a:r>
            <a:r>
              <a:rPr lang="fr-FR" dirty="0"/>
              <a:t>:</a:t>
            </a:r>
          </a:p>
          <a:p>
            <a:pPr lvl="0"/>
            <a:r>
              <a:rPr lang="fr-FR" dirty="0" err="1"/>
              <a:t>Improve</a:t>
            </a:r>
            <a:r>
              <a:rPr lang="fr-FR" dirty="0"/>
              <a:t> national and  </a:t>
            </a:r>
            <a:r>
              <a:rPr lang="fr-FR" dirty="0" err="1"/>
              <a:t>institutional</a:t>
            </a:r>
            <a:r>
              <a:rPr lang="fr-FR" dirty="0"/>
              <a:t> arrangements </a:t>
            </a:r>
            <a:r>
              <a:rPr lang="fr-FR" dirty="0" err="1"/>
              <a:t>related</a:t>
            </a:r>
            <a:r>
              <a:rPr lang="fr-FR" dirty="0"/>
              <a:t> to </a:t>
            </a:r>
            <a:r>
              <a:rPr lang="fr-FR" dirty="0" err="1"/>
              <a:t>geographical</a:t>
            </a:r>
            <a:r>
              <a:rPr lang="fr-FR" dirty="0"/>
              <a:t> </a:t>
            </a:r>
            <a:r>
              <a:rPr lang="fr-FR" dirty="0" err="1"/>
              <a:t>names</a:t>
            </a:r>
            <a:r>
              <a:rPr lang="fr-FR" dirty="0"/>
              <a:t> </a:t>
            </a:r>
            <a:r>
              <a:rPr lang="fr-FR" dirty="0" err="1"/>
              <a:t>authorities</a:t>
            </a:r>
            <a:endParaRPr lang="fr-FR" dirty="0"/>
          </a:p>
          <a:p>
            <a:pPr lvl="0"/>
            <a:r>
              <a:rPr lang="fr-FR" dirty="0" err="1"/>
              <a:t>Increase</a:t>
            </a:r>
            <a:r>
              <a:rPr lang="fr-FR" dirty="0"/>
              <a:t> </a:t>
            </a:r>
            <a:r>
              <a:rPr lang="fr-FR" dirty="0" err="1"/>
              <a:t>capacity</a:t>
            </a:r>
            <a:r>
              <a:rPr lang="fr-FR" dirty="0"/>
              <a:t> building and </a:t>
            </a:r>
            <a:r>
              <a:rPr lang="fr-FR" dirty="0" err="1"/>
              <a:t>knowledge</a:t>
            </a:r>
            <a:r>
              <a:rPr lang="fr-FR" dirty="0"/>
              <a:t> exchange</a:t>
            </a:r>
          </a:p>
          <a:p>
            <a:pPr lvl="0"/>
            <a:r>
              <a:rPr lang="fr-FR" dirty="0" err="1"/>
              <a:t>Promote</a:t>
            </a:r>
            <a:r>
              <a:rPr lang="fr-FR" dirty="0"/>
              <a:t> coordination and </a:t>
            </a:r>
            <a:r>
              <a:rPr lang="fr-FR" dirty="0" err="1"/>
              <a:t>cooperation</a:t>
            </a:r>
            <a:r>
              <a:rPr lang="fr-FR" dirty="0"/>
              <a:t> </a:t>
            </a:r>
            <a:r>
              <a:rPr lang="fr-FR" dirty="0" err="1"/>
              <a:t>at</a:t>
            </a:r>
            <a:r>
              <a:rPr lang="fr-FR" dirty="0"/>
              <a:t> the national, </a:t>
            </a:r>
            <a:r>
              <a:rPr lang="fr-FR" dirty="0" err="1"/>
              <a:t>regional</a:t>
            </a:r>
            <a:r>
              <a:rPr lang="fr-FR" dirty="0"/>
              <a:t> and global </a:t>
            </a:r>
            <a:r>
              <a:rPr lang="fr-FR" dirty="0" err="1"/>
              <a:t>levels</a:t>
            </a:r>
            <a:r>
              <a:rPr lang="fr-FR" dirty="0"/>
              <a:t> </a:t>
            </a:r>
          </a:p>
          <a:p>
            <a:pPr lvl="0"/>
            <a:r>
              <a:rPr lang="fr-FR" dirty="0"/>
              <a:t>Exploit a </a:t>
            </a:r>
            <a:r>
              <a:rPr lang="fr-FR" dirty="0" err="1"/>
              <a:t>technology</a:t>
            </a:r>
            <a:r>
              <a:rPr lang="fr-FR" dirty="0"/>
              <a:t> and communication </a:t>
            </a:r>
            <a:r>
              <a:rPr lang="fr-FR" dirty="0" err="1"/>
              <a:t>progress</a:t>
            </a:r>
            <a:r>
              <a:rPr lang="fr-FR" dirty="0"/>
              <a:t> and </a:t>
            </a:r>
            <a:r>
              <a:rPr lang="fr-FR" dirty="0" err="1"/>
              <a:t>their</a:t>
            </a:r>
            <a:r>
              <a:rPr lang="fr-FR" dirty="0"/>
              <a:t> impact on </a:t>
            </a:r>
            <a:r>
              <a:rPr lang="fr-FR" dirty="0" err="1"/>
              <a:t>geographical</a:t>
            </a:r>
            <a:r>
              <a:rPr lang="fr-FR" dirty="0"/>
              <a:t> </a:t>
            </a:r>
            <a:r>
              <a:rPr lang="fr-FR" dirty="0" err="1"/>
              <a:t>names</a:t>
            </a:r>
            <a:r>
              <a:rPr lang="fr-FR" dirty="0"/>
              <a:t> in </a:t>
            </a:r>
            <a:r>
              <a:rPr lang="fr-FR" dirty="0" err="1"/>
              <a:t>Africa</a:t>
            </a:r>
            <a:r>
              <a:rPr lang="fr-FR" dirty="0"/>
              <a:t>.</a:t>
            </a:r>
          </a:p>
          <a:p>
            <a:endParaRPr lang="fr-FR" dirty="0"/>
          </a:p>
        </p:txBody>
      </p:sp>
    </p:spTree>
    <p:extLst>
      <p:ext uri="{BB962C8B-B14F-4D97-AF65-F5344CB8AC3E}">
        <p14:creationId xmlns:p14="http://schemas.microsoft.com/office/powerpoint/2010/main" val="19289268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fr-FR" dirty="0"/>
              <a:t>To </a:t>
            </a:r>
            <a:r>
              <a:rPr lang="fr-FR" dirty="0" err="1"/>
              <a:t>achieve</a:t>
            </a:r>
            <a:r>
              <a:rPr lang="fr-FR" dirty="0"/>
              <a:t> the </a:t>
            </a:r>
            <a:r>
              <a:rPr lang="fr-FR" dirty="0" err="1"/>
              <a:t>above</a:t>
            </a:r>
            <a:r>
              <a:rPr lang="fr-FR" dirty="0"/>
              <a:t> objectives, ECA, in collaboration </a:t>
            </a:r>
            <a:r>
              <a:rPr lang="fr-FR" dirty="0" err="1"/>
              <a:t>with</a:t>
            </a:r>
            <a:r>
              <a:rPr lang="fr-FR" dirty="0"/>
              <a:t> countries and </a:t>
            </a:r>
            <a:r>
              <a:rPr lang="fr-FR" dirty="0" err="1"/>
              <a:t>partners</a:t>
            </a:r>
            <a:r>
              <a:rPr lang="fr-FR" dirty="0"/>
              <a:t> </a:t>
            </a:r>
            <a:r>
              <a:rPr lang="fr-FR" dirty="0" err="1"/>
              <a:t>such</a:t>
            </a:r>
            <a:r>
              <a:rPr lang="fr-FR" dirty="0"/>
              <a:t> as the </a:t>
            </a:r>
            <a:r>
              <a:rPr lang="fr-FR" dirty="0" err="1"/>
              <a:t>African</a:t>
            </a:r>
            <a:r>
              <a:rPr lang="fr-FR" dirty="0"/>
              <a:t> Union Commission (AUC), United Nations Group of Experts on </a:t>
            </a:r>
            <a:r>
              <a:rPr lang="fr-FR" dirty="0" err="1"/>
              <a:t>Geographical</a:t>
            </a:r>
            <a:r>
              <a:rPr lang="fr-FR" dirty="0"/>
              <a:t> </a:t>
            </a:r>
            <a:r>
              <a:rPr lang="fr-FR" dirty="0" err="1"/>
              <a:t>Names</a:t>
            </a:r>
            <a:r>
              <a:rPr lang="fr-FR" dirty="0"/>
              <a:t> (UNGEGN), </a:t>
            </a:r>
            <a:r>
              <a:rPr lang="fr-FR" dirty="0" err="1"/>
              <a:t>regional</a:t>
            </a:r>
            <a:r>
              <a:rPr lang="fr-FR" dirty="0"/>
              <a:t> </a:t>
            </a:r>
            <a:r>
              <a:rPr lang="fr-FR" dirty="0" err="1"/>
              <a:t>centers</a:t>
            </a:r>
            <a:r>
              <a:rPr lang="fr-FR" dirty="0"/>
              <a:t> training, </a:t>
            </a:r>
            <a:r>
              <a:rPr lang="fr-FR" dirty="0" err="1"/>
              <a:t>geospatial</a:t>
            </a:r>
            <a:r>
              <a:rPr lang="fr-FR" dirty="0"/>
              <a:t> services, </a:t>
            </a:r>
            <a:r>
              <a:rPr lang="fr-FR" dirty="0" err="1"/>
              <a:t>Statistics</a:t>
            </a:r>
            <a:r>
              <a:rPr lang="fr-FR" dirty="0"/>
              <a:t> and </a:t>
            </a:r>
            <a:r>
              <a:rPr lang="fr-FR" dirty="0" err="1"/>
              <a:t>other</a:t>
            </a:r>
            <a:r>
              <a:rPr lang="fr-FR" dirty="0"/>
              <a:t> </a:t>
            </a:r>
            <a:r>
              <a:rPr lang="fr-FR" dirty="0" err="1"/>
              <a:t>organizations</a:t>
            </a:r>
            <a:r>
              <a:rPr lang="fr-FR" dirty="0"/>
              <a:t>, have been </a:t>
            </a:r>
            <a:r>
              <a:rPr lang="fr-FR" dirty="0" err="1"/>
              <a:t>asked</a:t>
            </a:r>
            <a:r>
              <a:rPr lang="fr-FR" dirty="0"/>
              <a:t> to </a:t>
            </a:r>
            <a:r>
              <a:rPr lang="fr-FR" dirty="0" err="1"/>
              <a:t>raise</a:t>
            </a:r>
            <a:r>
              <a:rPr lang="fr-FR" dirty="0"/>
              <a:t> the </a:t>
            </a:r>
            <a:r>
              <a:rPr lang="fr-FR" dirty="0" err="1"/>
              <a:t>awareness</a:t>
            </a:r>
            <a:r>
              <a:rPr lang="fr-FR" dirty="0"/>
              <a:t> of </a:t>
            </a:r>
            <a:r>
              <a:rPr lang="fr-FR" dirty="0" err="1"/>
              <a:t>politicians</a:t>
            </a:r>
            <a:r>
              <a:rPr lang="fr-FR" dirty="0"/>
              <a:t>, </a:t>
            </a:r>
            <a:r>
              <a:rPr lang="fr-FR" dirty="0" err="1"/>
              <a:t>ministries</a:t>
            </a:r>
            <a:r>
              <a:rPr lang="fr-FR" dirty="0"/>
              <a:t>, </a:t>
            </a:r>
            <a:r>
              <a:rPr lang="fr-FR" dirty="0" err="1"/>
              <a:t>universities</a:t>
            </a:r>
            <a:r>
              <a:rPr lang="fr-FR" dirty="0"/>
              <a:t> and the </a:t>
            </a:r>
            <a:r>
              <a:rPr lang="fr-FR" dirty="0" err="1"/>
              <a:t>general</a:t>
            </a:r>
            <a:r>
              <a:rPr lang="fr-FR" dirty="0"/>
              <a:t> public and to </a:t>
            </a:r>
            <a:r>
              <a:rPr lang="fr-FR" dirty="0" err="1"/>
              <a:t>convince</a:t>
            </a:r>
            <a:r>
              <a:rPr lang="fr-FR" dirty="0"/>
              <a:t> </a:t>
            </a:r>
            <a:r>
              <a:rPr lang="fr-FR" dirty="0" err="1"/>
              <a:t>them</a:t>
            </a:r>
            <a:r>
              <a:rPr lang="fr-FR" dirty="0"/>
              <a:t> of the </a:t>
            </a:r>
            <a:r>
              <a:rPr lang="fr-FR" dirty="0" err="1"/>
              <a:t>benefits</a:t>
            </a:r>
            <a:r>
              <a:rPr lang="fr-FR" dirty="0"/>
              <a:t> of </a:t>
            </a:r>
            <a:r>
              <a:rPr lang="fr-FR" dirty="0" err="1"/>
              <a:t>standardizing</a:t>
            </a:r>
            <a:r>
              <a:rPr lang="fr-FR" dirty="0"/>
              <a:t> </a:t>
            </a:r>
            <a:r>
              <a:rPr lang="fr-FR" dirty="0" err="1"/>
              <a:t>geographical</a:t>
            </a:r>
            <a:r>
              <a:rPr lang="fr-FR" dirty="0"/>
              <a:t> </a:t>
            </a:r>
            <a:r>
              <a:rPr lang="fr-FR" dirty="0" err="1"/>
              <a:t>names</a:t>
            </a:r>
            <a:r>
              <a:rPr lang="fr-FR" dirty="0"/>
              <a:t>, </a:t>
            </a:r>
            <a:r>
              <a:rPr lang="fr-FR" dirty="0" err="1"/>
              <a:t>through</a:t>
            </a:r>
            <a:r>
              <a:rPr lang="fr-FR" dirty="0"/>
              <a:t> official </a:t>
            </a:r>
            <a:r>
              <a:rPr lang="fr-FR" dirty="0" err="1"/>
              <a:t>letters</a:t>
            </a:r>
            <a:r>
              <a:rPr lang="fr-FR" dirty="0"/>
              <a:t> to the </a:t>
            </a:r>
            <a:r>
              <a:rPr lang="fr-FR" dirty="0" err="1"/>
              <a:t>heads</a:t>
            </a:r>
            <a:r>
              <a:rPr lang="fr-FR" dirty="0"/>
              <a:t> of  States, the </a:t>
            </a:r>
            <a:r>
              <a:rPr lang="fr-FR" dirty="0" err="1"/>
              <a:t>creation</a:t>
            </a:r>
            <a:r>
              <a:rPr lang="fr-FR" dirty="0"/>
              <a:t> of national and </a:t>
            </a:r>
            <a:r>
              <a:rPr lang="fr-FR" dirty="0" err="1"/>
              <a:t>regional</a:t>
            </a:r>
            <a:r>
              <a:rPr lang="fr-FR" dirty="0"/>
              <a:t> </a:t>
            </a:r>
            <a:r>
              <a:rPr lang="fr-FR" dirty="0" err="1"/>
              <a:t>websites</a:t>
            </a:r>
            <a:r>
              <a:rPr lang="fr-FR" dirty="0"/>
              <a:t> to </a:t>
            </a:r>
            <a:r>
              <a:rPr lang="fr-FR" dirty="0" err="1"/>
              <a:t>promote</a:t>
            </a:r>
            <a:r>
              <a:rPr lang="fr-FR" dirty="0"/>
              <a:t> the use of </a:t>
            </a:r>
            <a:r>
              <a:rPr lang="fr-FR" dirty="0" err="1"/>
              <a:t>standardized</a:t>
            </a:r>
            <a:r>
              <a:rPr lang="fr-FR" dirty="0"/>
              <a:t> </a:t>
            </a:r>
            <a:r>
              <a:rPr lang="fr-FR" dirty="0" err="1"/>
              <a:t>geographical</a:t>
            </a:r>
            <a:r>
              <a:rPr lang="fr-FR" dirty="0"/>
              <a:t> </a:t>
            </a:r>
            <a:r>
              <a:rPr lang="fr-FR" dirty="0" err="1"/>
              <a:t>names</a:t>
            </a:r>
            <a:r>
              <a:rPr lang="fr-FR" dirty="0"/>
              <a:t>.</a:t>
            </a:r>
          </a:p>
          <a:p>
            <a:endParaRPr lang="fr-FR" dirty="0"/>
          </a:p>
        </p:txBody>
      </p:sp>
    </p:spTree>
    <p:extLst>
      <p:ext uri="{BB962C8B-B14F-4D97-AF65-F5344CB8AC3E}">
        <p14:creationId xmlns:p14="http://schemas.microsoft.com/office/powerpoint/2010/main" val="4014520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fr-FR" dirty="0" err="1"/>
              <a:t>Indeed</a:t>
            </a:r>
            <a:r>
              <a:rPr lang="fr-FR" dirty="0"/>
              <a:t>, </a:t>
            </a:r>
            <a:r>
              <a:rPr lang="fr-FR" dirty="0" err="1"/>
              <a:t>letters</a:t>
            </a:r>
            <a:r>
              <a:rPr lang="fr-FR" dirty="0"/>
              <a:t> </a:t>
            </a:r>
            <a:r>
              <a:rPr lang="fr-FR" dirty="0" err="1"/>
              <a:t>were</a:t>
            </a:r>
            <a:r>
              <a:rPr lang="fr-FR" dirty="0"/>
              <a:t> sent by GENUG to </a:t>
            </a:r>
            <a:r>
              <a:rPr lang="fr-FR" dirty="0" err="1"/>
              <a:t>various</a:t>
            </a:r>
            <a:r>
              <a:rPr lang="fr-FR" dirty="0"/>
              <a:t> </a:t>
            </a:r>
            <a:r>
              <a:rPr lang="fr-FR" dirty="0" err="1"/>
              <a:t>specialized</a:t>
            </a:r>
            <a:r>
              <a:rPr lang="fr-FR" dirty="0"/>
              <a:t> </a:t>
            </a:r>
            <a:r>
              <a:rPr lang="fr-FR" dirty="0" err="1"/>
              <a:t>African</a:t>
            </a:r>
            <a:r>
              <a:rPr lang="fr-FR" dirty="0"/>
              <a:t> </a:t>
            </a:r>
            <a:r>
              <a:rPr lang="fr-FR" dirty="0" err="1"/>
              <a:t>organizations</a:t>
            </a:r>
            <a:r>
              <a:rPr lang="fr-FR" dirty="0"/>
              <a:t>.</a:t>
            </a:r>
          </a:p>
          <a:p>
            <a:r>
              <a:rPr lang="fr-FR" dirty="0"/>
              <a:t>The United Nations </a:t>
            </a:r>
            <a:r>
              <a:rPr lang="fr-FR" dirty="0" err="1"/>
              <a:t>Economic</a:t>
            </a:r>
            <a:r>
              <a:rPr lang="fr-FR" dirty="0"/>
              <a:t> Commission for </a:t>
            </a:r>
            <a:r>
              <a:rPr lang="fr-FR" dirty="0" err="1"/>
              <a:t>Africa</a:t>
            </a:r>
            <a:r>
              <a:rPr lang="fr-FR" dirty="0"/>
              <a:t> has </a:t>
            </a:r>
            <a:r>
              <a:rPr lang="fr-FR" dirty="0" err="1"/>
              <a:t>already</a:t>
            </a:r>
            <a:r>
              <a:rPr lang="fr-FR" dirty="0"/>
              <a:t> made </a:t>
            </a:r>
            <a:r>
              <a:rPr lang="fr-FR" dirty="0" err="1"/>
              <a:t>available</a:t>
            </a:r>
            <a:r>
              <a:rPr lang="fr-FR" dirty="0"/>
              <a:t> to the </a:t>
            </a:r>
            <a:r>
              <a:rPr lang="fr-FR" dirty="0" err="1"/>
              <a:t>African</a:t>
            </a:r>
            <a:r>
              <a:rPr lang="fr-FR" dirty="0"/>
              <a:t> countries the place </a:t>
            </a:r>
            <a:r>
              <a:rPr lang="fr-FR" dirty="0" err="1"/>
              <a:t>name</a:t>
            </a:r>
            <a:r>
              <a:rPr lang="fr-FR" dirty="0"/>
              <a:t> management software </a:t>
            </a:r>
            <a:r>
              <a:rPr lang="fr-FR" dirty="0" err="1"/>
              <a:t>called</a:t>
            </a:r>
            <a:r>
              <a:rPr lang="fr-FR" dirty="0"/>
              <a:t> '</a:t>
            </a:r>
            <a:r>
              <a:rPr lang="fr-FR" dirty="0" err="1"/>
              <a:t>GeoNyms</a:t>
            </a:r>
            <a:r>
              <a:rPr lang="fr-FR" dirty="0"/>
              <a:t>' and </a:t>
            </a:r>
            <a:r>
              <a:rPr lang="fr-FR" dirty="0" err="1"/>
              <a:t>provides</a:t>
            </a:r>
            <a:r>
              <a:rPr lang="fr-FR" dirty="0"/>
              <a:t> training on how to use </a:t>
            </a:r>
            <a:r>
              <a:rPr lang="fr-FR" dirty="0" err="1"/>
              <a:t>it</a:t>
            </a:r>
            <a:r>
              <a:rPr lang="fr-FR" dirty="0"/>
              <a:t> and how to </a:t>
            </a:r>
            <a:r>
              <a:rPr lang="fr-FR" dirty="0" err="1"/>
              <a:t>adapt</a:t>
            </a:r>
            <a:r>
              <a:rPr lang="fr-FR" dirty="0"/>
              <a:t> </a:t>
            </a:r>
            <a:r>
              <a:rPr lang="fr-FR" dirty="0" err="1"/>
              <a:t>it</a:t>
            </a:r>
            <a:r>
              <a:rPr lang="fr-FR" dirty="0"/>
              <a:t> to the </a:t>
            </a:r>
            <a:r>
              <a:rPr lang="fr-FR" dirty="0" err="1"/>
              <a:t>needs</a:t>
            </a:r>
            <a:r>
              <a:rPr lang="fr-FR" dirty="0"/>
              <a:t> of the countries, and </a:t>
            </a:r>
            <a:r>
              <a:rPr lang="fr-FR" dirty="0" err="1"/>
              <a:t>encouraged</a:t>
            </a:r>
            <a:r>
              <a:rPr lang="fr-FR" dirty="0"/>
              <a:t> in the use of </a:t>
            </a:r>
            <a:r>
              <a:rPr lang="fr-FR" dirty="0" err="1"/>
              <a:t>this</a:t>
            </a:r>
            <a:r>
              <a:rPr lang="fr-FR" dirty="0"/>
              <a:t> </a:t>
            </a:r>
            <a:r>
              <a:rPr lang="fr-FR" dirty="0" err="1"/>
              <a:t>technology</a:t>
            </a:r>
            <a:r>
              <a:rPr lang="fr-FR" dirty="0"/>
              <a:t> to </a:t>
            </a:r>
            <a:r>
              <a:rPr lang="fr-FR" dirty="0" err="1"/>
              <a:t>allow</a:t>
            </a:r>
            <a:r>
              <a:rPr lang="fr-FR" dirty="0"/>
              <a:t> </a:t>
            </a:r>
            <a:r>
              <a:rPr lang="fr-FR" dirty="0" err="1"/>
              <a:t>geographic</a:t>
            </a:r>
            <a:r>
              <a:rPr lang="fr-FR" dirty="0"/>
              <a:t> </a:t>
            </a:r>
            <a:r>
              <a:rPr lang="fr-FR" dirty="0" err="1"/>
              <a:t>names</a:t>
            </a:r>
            <a:r>
              <a:rPr lang="fr-FR" dirty="0"/>
              <a:t> to </a:t>
            </a:r>
            <a:r>
              <a:rPr lang="fr-FR" dirty="0" err="1"/>
              <a:t>be</a:t>
            </a:r>
            <a:r>
              <a:rPr lang="fr-FR" dirty="0"/>
              <a:t> </a:t>
            </a:r>
            <a:r>
              <a:rPr lang="fr-FR" dirty="0" err="1"/>
              <a:t>stored</a:t>
            </a:r>
            <a:r>
              <a:rPr lang="fr-FR" dirty="0"/>
              <a:t> and </a:t>
            </a:r>
            <a:r>
              <a:rPr lang="fr-FR" dirty="0" err="1"/>
              <a:t>reused</a:t>
            </a:r>
            <a:r>
              <a:rPr lang="fr-FR" dirty="0"/>
              <a:t> in </a:t>
            </a:r>
            <a:r>
              <a:rPr lang="fr-FR" dirty="0" err="1"/>
              <a:t>mapping</a:t>
            </a:r>
            <a:r>
              <a:rPr lang="fr-FR" dirty="0"/>
              <a:t>, </a:t>
            </a:r>
            <a:r>
              <a:rPr lang="fr-FR" dirty="0" err="1"/>
              <a:t>statistics</a:t>
            </a:r>
            <a:r>
              <a:rPr lang="fr-FR" dirty="0"/>
              <a:t>, </a:t>
            </a:r>
            <a:r>
              <a:rPr lang="fr-FR" dirty="0" err="1"/>
              <a:t>census</a:t>
            </a:r>
            <a:r>
              <a:rPr lang="fr-FR" dirty="0"/>
              <a:t> </a:t>
            </a:r>
            <a:r>
              <a:rPr lang="fr-FR" dirty="0" err="1"/>
              <a:t>operations</a:t>
            </a:r>
            <a:r>
              <a:rPr lang="fr-FR" dirty="0"/>
              <a:t>, GIS, and </a:t>
            </a:r>
            <a:r>
              <a:rPr lang="fr-FR" dirty="0" err="1"/>
              <a:t>other</a:t>
            </a:r>
            <a:r>
              <a:rPr lang="fr-FR" dirty="0"/>
              <a:t> </a:t>
            </a:r>
            <a:r>
              <a:rPr lang="fr-FR" dirty="0" err="1"/>
              <a:t>purposes</a:t>
            </a:r>
            <a:r>
              <a:rPr lang="fr-FR" dirty="0"/>
              <a:t> </a:t>
            </a:r>
            <a:r>
              <a:rPr lang="fr-FR" dirty="0" err="1"/>
              <a:t>within</a:t>
            </a:r>
            <a:r>
              <a:rPr lang="fr-FR" dirty="0"/>
              <a:t> </a:t>
            </a:r>
            <a:r>
              <a:rPr lang="fr-FR" dirty="0" err="1"/>
              <a:t>government</a:t>
            </a:r>
            <a:r>
              <a:rPr lang="fr-FR" dirty="0"/>
              <a:t> and the </a:t>
            </a:r>
            <a:r>
              <a:rPr lang="fr-FR" dirty="0" err="1"/>
              <a:t>private</a:t>
            </a:r>
            <a:r>
              <a:rPr lang="fr-FR" dirty="0"/>
              <a:t> </a:t>
            </a:r>
            <a:r>
              <a:rPr lang="fr-FR" dirty="0" err="1"/>
              <a:t>sector</a:t>
            </a:r>
            <a:r>
              <a:rPr lang="fr-FR" dirty="0"/>
              <a:t>.</a:t>
            </a:r>
          </a:p>
        </p:txBody>
      </p:sp>
    </p:spTree>
    <p:extLst>
      <p:ext uri="{BB962C8B-B14F-4D97-AF65-F5344CB8AC3E}">
        <p14:creationId xmlns:p14="http://schemas.microsoft.com/office/powerpoint/2010/main" val="33905178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fr-FR" dirty="0"/>
              <a:t>The TASK Team for </a:t>
            </a:r>
            <a:r>
              <a:rPr lang="fr-FR" dirty="0" err="1"/>
              <a:t>Africa</a:t>
            </a:r>
            <a:r>
              <a:rPr lang="fr-FR" dirty="0"/>
              <a:t> and the GENUNG </a:t>
            </a:r>
            <a:r>
              <a:rPr lang="fr-FR" dirty="0" err="1"/>
              <a:t>working</a:t>
            </a:r>
            <a:r>
              <a:rPr lang="fr-FR" dirty="0"/>
              <a:t> groups have </a:t>
            </a:r>
            <a:r>
              <a:rPr lang="fr-FR" dirty="0" err="1"/>
              <a:t>joined</a:t>
            </a:r>
            <a:r>
              <a:rPr lang="fr-FR" dirty="0"/>
              <a:t> </a:t>
            </a:r>
            <a:r>
              <a:rPr lang="fr-FR" dirty="0" err="1"/>
              <a:t>this</a:t>
            </a:r>
            <a:r>
              <a:rPr lang="fr-FR" dirty="0"/>
              <a:t> initiative and are </a:t>
            </a:r>
            <a:r>
              <a:rPr lang="fr-FR" dirty="0" err="1"/>
              <a:t>providing</a:t>
            </a:r>
            <a:r>
              <a:rPr lang="fr-FR" dirty="0"/>
              <a:t> support to ECA in </a:t>
            </a:r>
            <a:r>
              <a:rPr lang="fr-FR" dirty="0" err="1"/>
              <a:t>capacity</a:t>
            </a:r>
            <a:r>
              <a:rPr lang="fr-FR" dirty="0"/>
              <a:t> building in all </a:t>
            </a:r>
            <a:r>
              <a:rPr lang="fr-FR" dirty="0" err="1"/>
              <a:t>African</a:t>
            </a:r>
            <a:r>
              <a:rPr lang="fr-FR" dirty="0"/>
              <a:t> countries.</a:t>
            </a:r>
          </a:p>
          <a:p>
            <a:r>
              <a:rPr lang="fr-FR" dirty="0" err="1"/>
              <a:t>Among</a:t>
            </a:r>
            <a:r>
              <a:rPr lang="fr-FR" dirty="0"/>
              <a:t> the important points of </a:t>
            </a:r>
            <a:r>
              <a:rPr lang="fr-FR" dirty="0" err="1"/>
              <a:t>these</a:t>
            </a:r>
            <a:r>
              <a:rPr lang="fr-FR" dirty="0"/>
              <a:t> </a:t>
            </a:r>
            <a:r>
              <a:rPr lang="fr-FR" dirty="0" err="1"/>
              <a:t>recommendations</a:t>
            </a:r>
            <a:r>
              <a:rPr lang="fr-FR" dirty="0"/>
              <a:t>, mention </a:t>
            </a:r>
            <a:r>
              <a:rPr lang="fr-FR" dirty="0" err="1"/>
              <a:t>should</a:t>
            </a:r>
            <a:r>
              <a:rPr lang="fr-FR" dirty="0"/>
              <a:t> </a:t>
            </a:r>
            <a:r>
              <a:rPr lang="fr-FR" dirty="0" err="1"/>
              <a:t>be</a:t>
            </a:r>
            <a:r>
              <a:rPr lang="fr-FR" dirty="0"/>
              <a:t> made of the inclusion in the agenda of all the meetings </a:t>
            </a:r>
            <a:r>
              <a:rPr lang="fr-FR" dirty="0" err="1"/>
              <a:t>organized</a:t>
            </a:r>
            <a:r>
              <a:rPr lang="fr-FR" dirty="0"/>
              <a:t> by ECA / UN and </a:t>
            </a:r>
            <a:r>
              <a:rPr lang="fr-FR" dirty="0" err="1"/>
              <a:t>related</a:t>
            </a:r>
            <a:r>
              <a:rPr lang="fr-FR" dirty="0"/>
              <a:t> to </a:t>
            </a:r>
            <a:r>
              <a:rPr lang="fr-FR" dirty="0" err="1"/>
              <a:t>geo</a:t>
            </a:r>
            <a:r>
              <a:rPr lang="fr-FR" dirty="0"/>
              <a:t>-information, the </a:t>
            </a:r>
            <a:r>
              <a:rPr lang="fr-FR" dirty="0" err="1"/>
              <a:t>theme</a:t>
            </a:r>
            <a:r>
              <a:rPr lang="fr-FR" dirty="0"/>
              <a:t> of the </a:t>
            </a:r>
            <a:r>
              <a:rPr lang="fr-FR" dirty="0" err="1"/>
              <a:t>standardization</a:t>
            </a:r>
            <a:r>
              <a:rPr lang="fr-FR" dirty="0"/>
              <a:t> of </a:t>
            </a:r>
            <a:r>
              <a:rPr lang="fr-FR" dirty="0" err="1"/>
              <a:t>geographical</a:t>
            </a:r>
            <a:r>
              <a:rPr lang="fr-FR" dirty="0"/>
              <a:t> </a:t>
            </a:r>
            <a:r>
              <a:rPr lang="fr-FR" dirty="0" err="1"/>
              <a:t>names</a:t>
            </a:r>
            <a:r>
              <a:rPr lang="fr-FR" dirty="0"/>
              <a:t>.</a:t>
            </a:r>
          </a:p>
          <a:p>
            <a:r>
              <a:rPr lang="fr-FR" dirty="0"/>
              <a:t> </a:t>
            </a:r>
          </a:p>
          <a:p>
            <a:endParaRPr lang="fr-FR" dirty="0"/>
          </a:p>
        </p:txBody>
      </p:sp>
    </p:spTree>
    <p:extLst>
      <p:ext uri="{BB962C8B-B14F-4D97-AF65-F5344CB8AC3E}">
        <p14:creationId xmlns:p14="http://schemas.microsoft.com/office/powerpoint/2010/main" val="35215198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a:t>It is for this purpose that it is recommended to create a Working Group on the standardization of geographical names within GGIM / Africa, like the other Groups (</a:t>
            </a:r>
            <a:r>
              <a:rPr lang="en-US" dirty="0" smtClean="0"/>
              <a:t>AFREF, FDS, IALF</a:t>
            </a:r>
            <a:r>
              <a:rPr lang="en-US" smtClean="0"/>
              <a:t>, CCD, ISGI)</a:t>
            </a:r>
            <a:endParaRPr lang="fr-FR" dirty="0"/>
          </a:p>
        </p:txBody>
      </p:sp>
    </p:spTree>
    <p:extLst>
      <p:ext uri="{BB962C8B-B14F-4D97-AF65-F5344CB8AC3E}">
        <p14:creationId xmlns:p14="http://schemas.microsoft.com/office/powerpoint/2010/main" val="27136980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dirty="0"/>
              <a:t>In addition, GENUNG, to </a:t>
            </a:r>
            <a:r>
              <a:rPr lang="fr-FR" dirty="0" err="1"/>
              <a:t>better</a:t>
            </a:r>
            <a:r>
              <a:rPr lang="fr-FR" dirty="0"/>
              <a:t> support efforts to </a:t>
            </a:r>
            <a:r>
              <a:rPr lang="fr-FR" dirty="0" err="1"/>
              <a:t>develop</a:t>
            </a:r>
            <a:r>
              <a:rPr lang="fr-FR" dirty="0"/>
              <a:t> </a:t>
            </a:r>
            <a:r>
              <a:rPr lang="fr-FR" dirty="0" err="1"/>
              <a:t>toponymic</a:t>
            </a:r>
            <a:r>
              <a:rPr lang="fr-FR" dirty="0"/>
              <a:t> </a:t>
            </a:r>
            <a:r>
              <a:rPr lang="fr-FR" dirty="0" err="1"/>
              <a:t>activity</a:t>
            </a:r>
            <a:r>
              <a:rPr lang="fr-FR" dirty="0"/>
              <a:t> in </a:t>
            </a:r>
            <a:r>
              <a:rPr lang="fr-FR" dirty="0" err="1"/>
              <a:t>Africa</a:t>
            </a:r>
            <a:r>
              <a:rPr lang="fr-FR" dirty="0"/>
              <a:t>, </a:t>
            </a:r>
            <a:r>
              <a:rPr lang="fr-FR" dirty="0" err="1"/>
              <a:t>discussed</a:t>
            </a:r>
            <a:r>
              <a:rPr lang="fr-FR" dirty="0"/>
              <a:t> </a:t>
            </a:r>
            <a:r>
              <a:rPr lang="fr-FR" dirty="0" err="1"/>
              <a:t>at</a:t>
            </a:r>
            <a:r>
              <a:rPr lang="fr-FR" dirty="0"/>
              <a:t> </a:t>
            </a:r>
            <a:r>
              <a:rPr lang="fr-FR" dirty="0" err="1"/>
              <a:t>its</a:t>
            </a:r>
            <a:r>
              <a:rPr lang="fr-FR" dirty="0"/>
              <a:t> last </a:t>
            </a:r>
            <a:r>
              <a:rPr lang="fr-FR" dirty="0" err="1"/>
              <a:t>Conference</a:t>
            </a:r>
            <a:r>
              <a:rPr lang="fr-FR" dirty="0"/>
              <a:t> </a:t>
            </a:r>
            <a:r>
              <a:rPr lang="fr-FR" dirty="0" err="1"/>
              <a:t>held</a:t>
            </a:r>
            <a:r>
              <a:rPr lang="fr-FR" dirty="0"/>
              <a:t> in New York in 2018, the </a:t>
            </a:r>
            <a:r>
              <a:rPr lang="fr-FR" dirty="0" err="1"/>
              <a:t>creation</a:t>
            </a:r>
            <a:r>
              <a:rPr lang="fr-FR" dirty="0"/>
              <a:t> of a </a:t>
            </a:r>
            <a:r>
              <a:rPr lang="fr-FR" dirty="0" err="1"/>
              <a:t>Working</a:t>
            </a:r>
            <a:r>
              <a:rPr lang="fr-FR" dirty="0"/>
              <a:t> Group on </a:t>
            </a:r>
            <a:r>
              <a:rPr lang="fr-FR" dirty="0" err="1"/>
              <a:t>unwritten</a:t>
            </a:r>
            <a:r>
              <a:rPr lang="fr-FR" dirty="0"/>
              <a:t> </a:t>
            </a:r>
            <a:r>
              <a:rPr lang="fr-FR" dirty="0" err="1"/>
              <a:t>languages</a:t>
            </a:r>
            <a:r>
              <a:rPr lang="fr-FR" dirty="0"/>
              <a:t>, the </a:t>
            </a:r>
            <a:r>
              <a:rPr lang="fr-FR" dirty="0" err="1"/>
              <a:t>creation</a:t>
            </a:r>
            <a:r>
              <a:rPr lang="fr-FR" dirty="0"/>
              <a:t> of a </a:t>
            </a:r>
            <a:r>
              <a:rPr lang="fr-FR" dirty="0" err="1"/>
              <a:t>Geographical-Linguistic</a:t>
            </a:r>
            <a:r>
              <a:rPr lang="fr-FR" dirty="0"/>
              <a:t> Division for the countries of </a:t>
            </a:r>
            <a:r>
              <a:rPr lang="fr-FR" dirty="0" err="1"/>
              <a:t>North</a:t>
            </a:r>
            <a:r>
              <a:rPr lang="fr-FR" dirty="0"/>
              <a:t> </a:t>
            </a:r>
            <a:r>
              <a:rPr lang="fr-FR" dirty="0" err="1" smtClean="0"/>
              <a:t>Africa</a:t>
            </a:r>
            <a:r>
              <a:rPr lang="fr-FR" dirty="0" smtClean="0"/>
              <a:t> </a:t>
            </a:r>
            <a:r>
              <a:rPr lang="en-US" dirty="0" smtClean="0"/>
              <a:t>including in addition to the Arab countries, Niger, Mali and Chad; these countries share the same space and the same culture and therefore the same </a:t>
            </a:r>
            <a:r>
              <a:rPr lang="en-US" dirty="0" err="1" smtClean="0"/>
              <a:t>toponyms</a:t>
            </a:r>
            <a:r>
              <a:rPr lang="en-US" dirty="0" smtClean="0"/>
              <a:t>.</a:t>
            </a:r>
          </a:p>
          <a:p>
            <a:endParaRPr lang="fr-FR" dirty="0"/>
          </a:p>
          <a:p>
            <a:endParaRPr lang="fr-FR" dirty="0"/>
          </a:p>
        </p:txBody>
      </p:sp>
    </p:spTree>
    <p:extLst>
      <p:ext uri="{BB962C8B-B14F-4D97-AF65-F5344CB8AC3E}">
        <p14:creationId xmlns:p14="http://schemas.microsoft.com/office/powerpoint/2010/main" val="3743225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r>
              <a:rPr lang="fr-FR" sz="2400" dirty="0" err="1"/>
              <a:t>Toponyms</a:t>
            </a:r>
            <a:r>
              <a:rPr lang="fr-FR" sz="2400" dirty="0"/>
              <a:t> are a </a:t>
            </a:r>
            <a:r>
              <a:rPr lang="fr-FR" sz="2400" dirty="0" err="1"/>
              <a:t>very</a:t>
            </a:r>
            <a:r>
              <a:rPr lang="fr-FR" sz="2400" dirty="0"/>
              <a:t> important source of </a:t>
            </a:r>
            <a:r>
              <a:rPr lang="fr-FR" sz="2400" dirty="0" err="1"/>
              <a:t>knowledge</a:t>
            </a:r>
            <a:r>
              <a:rPr lang="fr-FR" sz="2400" dirty="0"/>
              <a:t> of the </a:t>
            </a:r>
            <a:r>
              <a:rPr lang="fr-FR" sz="2400" dirty="0" err="1"/>
              <a:t>past</a:t>
            </a:r>
            <a:r>
              <a:rPr lang="fr-FR" sz="2400" dirty="0"/>
              <a:t> and the </a:t>
            </a:r>
            <a:r>
              <a:rPr lang="fr-FR" sz="2400" dirty="0" err="1"/>
              <a:t>preservation</a:t>
            </a:r>
            <a:r>
              <a:rPr lang="fr-FR" sz="2400" dirty="0"/>
              <a:t> of the memory of peoples, </a:t>
            </a:r>
            <a:r>
              <a:rPr lang="fr-FR" sz="2400" dirty="0" err="1"/>
              <a:t>they</a:t>
            </a:r>
            <a:r>
              <a:rPr lang="fr-FR" sz="2400" dirty="0"/>
              <a:t> </a:t>
            </a:r>
            <a:r>
              <a:rPr lang="fr-FR" sz="2400" dirty="0" err="1"/>
              <a:t>constitute</a:t>
            </a:r>
            <a:r>
              <a:rPr lang="fr-FR" sz="2400" dirty="0"/>
              <a:t> not </a:t>
            </a:r>
            <a:r>
              <a:rPr lang="fr-FR" sz="2400" dirty="0" err="1"/>
              <a:t>only</a:t>
            </a:r>
            <a:r>
              <a:rPr lang="fr-FR" sz="2400" dirty="0"/>
              <a:t> a </a:t>
            </a:r>
            <a:r>
              <a:rPr lang="fr-FR" sz="2400" dirty="0" err="1"/>
              <a:t>very</a:t>
            </a:r>
            <a:r>
              <a:rPr lang="fr-FR" sz="2400" dirty="0"/>
              <a:t> </a:t>
            </a:r>
            <a:r>
              <a:rPr lang="fr-FR" sz="2400" dirty="0" err="1"/>
              <a:t>valuable</a:t>
            </a:r>
            <a:r>
              <a:rPr lang="fr-FR" sz="2400" dirty="0"/>
              <a:t> source of information </a:t>
            </a:r>
            <a:r>
              <a:rPr lang="fr-FR" sz="2400" dirty="0" err="1"/>
              <a:t>that</a:t>
            </a:r>
            <a:r>
              <a:rPr lang="fr-FR" sz="2400" dirty="0"/>
              <a:t> must </a:t>
            </a:r>
            <a:r>
              <a:rPr lang="fr-FR" sz="2400" dirty="0" err="1"/>
              <a:t>be</a:t>
            </a:r>
            <a:r>
              <a:rPr lang="fr-FR" sz="2400" dirty="0"/>
              <a:t> </a:t>
            </a:r>
            <a:r>
              <a:rPr lang="fr-FR" sz="2400" dirty="0" err="1"/>
              <a:t>preserved</a:t>
            </a:r>
            <a:r>
              <a:rPr lang="fr-FR" sz="2400" dirty="0"/>
              <a:t> but </a:t>
            </a:r>
            <a:r>
              <a:rPr lang="fr-FR" sz="2400" dirty="0" err="1"/>
              <a:t>also</a:t>
            </a:r>
            <a:r>
              <a:rPr lang="fr-FR" sz="2400" dirty="0"/>
              <a:t> a spatial mark of the culture of peoples </a:t>
            </a:r>
            <a:r>
              <a:rPr lang="fr-FR" sz="2400" dirty="0" err="1"/>
              <a:t>occupying</a:t>
            </a:r>
            <a:r>
              <a:rPr lang="fr-FR" sz="2400" dirty="0"/>
              <a:t> or </a:t>
            </a:r>
            <a:r>
              <a:rPr lang="fr-FR" sz="2400" dirty="0" err="1"/>
              <a:t>having</a:t>
            </a:r>
            <a:r>
              <a:rPr lang="fr-FR" sz="2400" dirty="0"/>
              <a:t> </a:t>
            </a:r>
            <a:r>
              <a:rPr lang="fr-FR" sz="2400" dirty="0" err="1"/>
              <a:t>occupied</a:t>
            </a:r>
            <a:r>
              <a:rPr lang="fr-FR" sz="2400" dirty="0"/>
              <a:t> a </a:t>
            </a:r>
            <a:r>
              <a:rPr lang="fr-FR" sz="2400" dirty="0" err="1"/>
              <a:t>given</a:t>
            </a:r>
            <a:r>
              <a:rPr lang="fr-FR" sz="2400" dirty="0"/>
              <a:t> </a:t>
            </a:r>
            <a:r>
              <a:rPr lang="fr-FR" sz="2400" dirty="0" err="1"/>
              <a:t>space</a:t>
            </a:r>
            <a:r>
              <a:rPr lang="fr-FR" sz="2400" dirty="0"/>
              <a:t>. It </a:t>
            </a:r>
            <a:r>
              <a:rPr lang="fr-FR" sz="2400" dirty="0" err="1"/>
              <a:t>is</a:t>
            </a:r>
            <a:r>
              <a:rPr lang="fr-FR" sz="2400" dirty="0"/>
              <a:t> in </a:t>
            </a:r>
            <a:r>
              <a:rPr lang="fr-FR" sz="2400" dirty="0" err="1"/>
              <a:t>this</a:t>
            </a:r>
            <a:r>
              <a:rPr lang="fr-FR" sz="2400" dirty="0"/>
              <a:t> regard </a:t>
            </a:r>
            <a:r>
              <a:rPr lang="fr-FR" sz="2400" dirty="0" err="1"/>
              <a:t>that</a:t>
            </a:r>
            <a:r>
              <a:rPr lang="fr-FR" sz="2400" dirty="0"/>
              <a:t> </a:t>
            </a:r>
            <a:r>
              <a:rPr lang="fr-FR" sz="2400" dirty="0" err="1"/>
              <a:t>it</a:t>
            </a:r>
            <a:r>
              <a:rPr lang="fr-FR" sz="2400" dirty="0"/>
              <a:t> </a:t>
            </a:r>
            <a:r>
              <a:rPr lang="fr-FR" sz="2400" dirty="0" err="1"/>
              <a:t>is</a:t>
            </a:r>
            <a:r>
              <a:rPr lang="fr-FR" sz="2400" dirty="0"/>
              <a:t> essential to </a:t>
            </a:r>
            <a:r>
              <a:rPr lang="fr-FR" sz="2400" dirty="0" err="1"/>
              <a:t>preserve</a:t>
            </a:r>
            <a:r>
              <a:rPr lang="fr-FR" sz="2400" dirty="0"/>
              <a:t> </a:t>
            </a:r>
            <a:r>
              <a:rPr lang="fr-FR" sz="2400" dirty="0" err="1"/>
              <a:t>them</a:t>
            </a:r>
            <a:r>
              <a:rPr lang="fr-FR" sz="2400" dirty="0"/>
              <a:t>, </a:t>
            </a:r>
            <a:r>
              <a:rPr lang="fr-FR" sz="2400" dirty="0" err="1"/>
              <a:t>protect</a:t>
            </a:r>
            <a:r>
              <a:rPr lang="fr-FR" sz="2400" dirty="0"/>
              <a:t> </a:t>
            </a:r>
            <a:r>
              <a:rPr lang="fr-FR" sz="2400" dirty="0" err="1"/>
              <a:t>them</a:t>
            </a:r>
            <a:r>
              <a:rPr lang="fr-FR" sz="2400" dirty="0"/>
              <a:t> and </a:t>
            </a:r>
            <a:r>
              <a:rPr lang="fr-FR" sz="2400" b="1" dirty="0" err="1">
                <a:solidFill>
                  <a:srgbClr val="FF0000"/>
                </a:solidFill>
              </a:rPr>
              <a:t>normalized</a:t>
            </a:r>
            <a:r>
              <a:rPr lang="fr-FR" sz="2400" b="1" dirty="0">
                <a:solidFill>
                  <a:srgbClr val="FF0000"/>
                </a:solidFill>
              </a:rPr>
              <a:t> </a:t>
            </a:r>
            <a:r>
              <a:rPr lang="fr-FR" sz="2400" b="1" dirty="0" err="1">
                <a:solidFill>
                  <a:srgbClr val="FF0000"/>
                </a:solidFill>
              </a:rPr>
              <a:t>them</a:t>
            </a:r>
            <a:r>
              <a:rPr lang="fr-FR" sz="2400" dirty="0"/>
              <a:t>; </a:t>
            </a:r>
            <a:r>
              <a:rPr lang="fr-FR" sz="2400" dirty="0" err="1"/>
              <a:t>they</a:t>
            </a:r>
            <a:r>
              <a:rPr lang="fr-FR" sz="2400" dirty="0"/>
              <a:t> are an </a:t>
            </a:r>
            <a:r>
              <a:rPr lang="fr-FR" sz="2400" dirty="0" err="1"/>
              <a:t>integral</a:t>
            </a:r>
            <a:r>
              <a:rPr lang="fr-FR" sz="2400" dirty="0"/>
              <a:t> part of </a:t>
            </a:r>
            <a:r>
              <a:rPr lang="fr-FR" sz="2400" dirty="0" err="1"/>
              <a:t>our</a:t>
            </a:r>
            <a:r>
              <a:rPr lang="fr-FR" sz="2400" dirty="0"/>
              <a:t> </a:t>
            </a:r>
            <a:r>
              <a:rPr lang="fr-FR" sz="2400" dirty="0" err="1"/>
              <a:t>historical</a:t>
            </a:r>
            <a:r>
              <a:rPr lang="fr-FR" sz="2400" dirty="0"/>
              <a:t> and cultural </a:t>
            </a:r>
            <a:r>
              <a:rPr lang="fr-FR" sz="2400" dirty="0" err="1"/>
              <a:t>heritage</a:t>
            </a:r>
            <a:r>
              <a:rPr lang="fr-FR" sz="2400" dirty="0"/>
              <a:t> and essential </a:t>
            </a:r>
            <a:r>
              <a:rPr lang="fr-FR" sz="2400" dirty="0" err="1"/>
              <a:t>parameters</a:t>
            </a:r>
            <a:r>
              <a:rPr lang="fr-FR" sz="2400" dirty="0"/>
              <a:t> of </a:t>
            </a:r>
            <a:r>
              <a:rPr lang="fr-FR" sz="2400" dirty="0" err="1"/>
              <a:t>our</a:t>
            </a:r>
            <a:r>
              <a:rPr lang="fr-FR" sz="2400" dirty="0"/>
              <a:t> collective memory.</a:t>
            </a:r>
          </a:p>
          <a:p>
            <a:r>
              <a:rPr lang="fr-FR" sz="2400" dirty="0" err="1"/>
              <a:t>Moreover</a:t>
            </a:r>
            <a:r>
              <a:rPr lang="fr-FR" sz="2400" dirty="0"/>
              <a:t>, </a:t>
            </a:r>
            <a:r>
              <a:rPr lang="fr-FR" sz="2400" dirty="0" err="1"/>
              <a:t>our</a:t>
            </a:r>
            <a:r>
              <a:rPr lang="fr-FR" sz="2400" dirty="0"/>
              <a:t> </a:t>
            </a:r>
            <a:r>
              <a:rPr lang="fr-FR" sz="2400" dirty="0" err="1"/>
              <a:t>current</a:t>
            </a:r>
            <a:r>
              <a:rPr lang="fr-FR" sz="2400" dirty="0"/>
              <a:t> world, </a:t>
            </a:r>
            <a:r>
              <a:rPr lang="fr-FR" sz="2400" dirty="0" err="1"/>
              <a:t>without</a:t>
            </a:r>
            <a:r>
              <a:rPr lang="fr-FR" sz="2400" dirty="0"/>
              <a:t> </a:t>
            </a:r>
            <a:r>
              <a:rPr lang="fr-FR" sz="2400" dirty="0" err="1"/>
              <a:t>borders</a:t>
            </a:r>
            <a:r>
              <a:rPr lang="fr-FR" sz="2400" dirty="0"/>
              <a:t>, </a:t>
            </a:r>
            <a:r>
              <a:rPr lang="fr-FR" sz="2400" dirty="0" err="1"/>
              <a:t>from</a:t>
            </a:r>
            <a:r>
              <a:rPr lang="fr-FR" sz="2400" dirty="0"/>
              <a:t> the point of </a:t>
            </a:r>
            <a:r>
              <a:rPr lang="fr-FR" sz="2400" dirty="0" err="1"/>
              <a:t>view</a:t>
            </a:r>
            <a:r>
              <a:rPr lang="fr-FR" sz="2400" dirty="0"/>
              <a:t> of the exchange of information and communications, </a:t>
            </a:r>
            <a:r>
              <a:rPr lang="fr-FR" sz="2400" dirty="0" err="1"/>
              <a:t>promotes</a:t>
            </a:r>
            <a:r>
              <a:rPr lang="fr-FR" sz="2400" dirty="0"/>
              <a:t> contact </a:t>
            </a:r>
            <a:r>
              <a:rPr lang="fr-FR" sz="2400" dirty="0" err="1"/>
              <a:t>between</a:t>
            </a:r>
            <a:r>
              <a:rPr lang="fr-FR" sz="2400" dirty="0"/>
              <a:t> </a:t>
            </a:r>
            <a:r>
              <a:rPr lang="fr-FR" sz="2400" dirty="0" err="1"/>
              <a:t>different</a:t>
            </a:r>
            <a:r>
              <a:rPr lang="fr-FR" sz="2400" dirty="0"/>
              <a:t> countries of </a:t>
            </a:r>
            <a:r>
              <a:rPr lang="fr-FR" sz="2400" dirty="0" err="1"/>
              <a:t>this</a:t>
            </a:r>
            <a:r>
              <a:rPr lang="fr-FR" sz="2400" dirty="0"/>
              <a:t> world; confusion in the place </a:t>
            </a:r>
            <a:r>
              <a:rPr lang="fr-FR" sz="2400" dirty="0" err="1"/>
              <a:t>names</a:t>
            </a:r>
            <a:r>
              <a:rPr lang="fr-FR" sz="2400" dirty="0"/>
              <a:t> and the </a:t>
            </a:r>
            <a:r>
              <a:rPr lang="fr-FR" sz="2400" dirty="0" err="1"/>
              <a:t>orthographic</a:t>
            </a:r>
            <a:r>
              <a:rPr lang="fr-FR" sz="2400" dirty="0"/>
              <a:t> </a:t>
            </a:r>
            <a:r>
              <a:rPr lang="fr-FR" sz="2400" dirty="0" err="1"/>
              <a:t>mobility</a:t>
            </a:r>
            <a:r>
              <a:rPr lang="fr-FR" sz="2400" dirty="0"/>
              <a:t> of the </a:t>
            </a:r>
            <a:r>
              <a:rPr lang="fr-FR" sz="2400" dirty="0" err="1"/>
              <a:t>same</a:t>
            </a:r>
            <a:r>
              <a:rPr lang="fr-FR" sz="2400" dirty="0"/>
              <a:t> place </a:t>
            </a:r>
            <a:r>
              <a:rPr lang="fr-FR" sz="2400" dirty="0" err="1"/>
              <a:t>name</a:t>
            </a:r>
            <a:r>
              <a:rPr lang="fr-FR" sz="2400" dirty="0"/>
              <a:t> are </a:t>
            </a:r>
            <a:r>
              <a:rPr lang="fr-FR" sz="2400" dirty="0" err="1"/>
              <a:t>hardly</a:t>
            </a:r>
            <a:r>
              <a:rPr lang="fr-FR" sz="2400" dirty="0"/>
              <a:t> acceptable.</a:t>
            </a:r>
          </a:p>
          <a:p>
            <a:endParaRPr lang="fr-FR" sz="2400" dirty="0"/>
          </a:p>
        </p:txBody>
      </p:sp>
    </p:spTree>
    <p:extLst>
      <p:ext uri="{BB962C8B-B14F-4D97-AF65-F5344CB8AC3E}">
        <p14:creationId xmlns:p14="http://schemas.microsoft.com/office/powerpoint/2010/main" val="36118530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a:t>It should be noted that during the important scientific meeting was held in Constantine / Algeria, which saw the participation of all the countries of the Sahel (Mali, Chad, Niger, Burkina Faso). , supporting the creation of a North African Division within UNGEGN</a:t>
            </a:r>
            <a:endParaRPr lang="fr-FR" dirty="0"/>
          </a:p>
        </p:txBody>
      </p:sp>
    </p:spTree>
    <p:extLst>
      <p:ext uri="{BB962C8B-B14F-4D97-AF65-F5344CB8AC3E}">
        <p14:creationId xmlns:p14="http://schemas.microsoft.com/office/powerpoint/2010/main" val="6290990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62500" lnSpcReduction="20000"/>
          </a:bodyPr>
          <a:lstStyle/>
          <a:p>
            <a:endParaRPr lang="fr-FR" dirty="0" smtClean="0"/>
          </a:p>
          <a:p>
            <a:r>
              <a:rPr lang="fr-FR" sz="3800" dirty="0" smtClean="0"/>
              <a:t>The countries of </a:t>
            </a:r>
            <a:r>
              <a:rPr lang="fr-FR" sz="3800" dirty="0" err="1" smtClean="0"/>
              <a:t>North</a:t>
            </a:r>
            <a:r>
              <a:rPr lang="fr-FR" sz="3800" dirty="0" smtClean="0"/>
              <a:t> </a:t>
            </a:r>
            <a:r>
              <a:rPr lang="fr-FR" sz="3800" dirty="0" err="1" smtClean="0"/>
              <a:t>Africa</a:t>
            </a:r>
            <a:r>
              <a:rPr lang="fr-FR" sz="3800" dirty="0" smtClean="0"/>
              <a:t> </a:t>
            </a:r>
            <a:r>
              <a:rPr lang="fr-FR" sz="3800" dirty="0" err="1" smtClean="0"/>
              <a:t>belong</a:t>
            </a:r>
            <a:r>
              <a:rPr lang="fr-FR" sz="3800" dirty="0" smtClean="0"/>
              <a:t> to the </a:t>
            </a:r>
            <a:r>
              <a:rPr lang="fr-FR" sz="3800" dirty="0" err="1" smtClean="0"/>
              <a:t>Arab</a:t>
            </a:r>
            <a:r>
              <a:rPr lang="fr-FR" sz="3800" dirty="0" smtClean="0"/>
              <a:t> Division</a:t>
            </a:r>
          </a:p>
          <a:p>
            <a:endParaRPr lang="en-US" sz="3800" dirty="0" smtClean="0"/>
          </a:p>
          <a:p>
            <a:r>
              <a:rPr lang="en-US" sz="3800" dirty="0" smtClean="0"/>
              <a:t>This proposed  North African Division, which is in line with the UNECA / UN divide, will allow the so-called Sahel country to benefit from the important </a:t>
            </a:r>
            <a:r>
              <a:rPr lang="en-US" sz="3800" dirty="0" err="1" smtClean="0"/>
              <a:t>toponymic</a:t>
            </a:r>
            <a:r>
              <a:rPr lang="en-US" sz="3800" dirty="0" smtClean="0"/>
              <a:t> activity that is registered in the Maghreb countries.</a:t>
            </a:r>
            <a:endParaRPr lang="fr-FR" sz="3800" dirty="0" smtClean="0"/>
          </a:p>
          <a:p>
            <a:r>
              <a:rPr lang="fr-FR" sz="3800" dirty="0" smtClean="0"/>
              <a:t>It </a:t>
            </a:r>
            <a:r>
              <a:rPr lang="fr-FR" sz="3800" dirty="0" err="1" smtClean="0"/>
              <a:t>is</a:t>
            </a:r>
            <a:r>
              <a:rPr lang="fr-FR" sz="3800" dirty="0" smtClean="0"/>
              <a:t> to </a:t>
            </a:r>
            <a:r>
              <a:rPr lang="fr-FR" sz="3800" dirty="0" err="1" smtClean="0"/>
              <a:t>be</a:t>
            </a:r>
            <a:r>
              <a:rPr lang="fr-FR" sz="3800" dirty="0" smtClean="0"/>
              <a:t> </a:t>
            </a:r>
            <a:r>
              <a:rPr lang="fr-FR" sz="3800" dirty="0" err="1" smtClean="0"/>
              <a:t>recalled</a:t>
            </a:r>
            <a:r>
              <a:rPr lang="fr-FR" sz="3800" dirty="0" smtClean="0"/>
              <a:t> </a:t>
            </a:r>
            <a:r>
              <a:rPr lang="fr-FR" sz="3800" dirty="0" err="1" smtClean="0"/>
              <a:t>that</a:t>
            </a:r>
            <a:r>
              <a:rPr lang="fr-FR" sz="3800" dirty="0" smtClean="0"/>
              <a:t> </a:t>
            </a:r>
            <a:r>
              <a:rPr lang="fr-FR" sz="3800" dirty="0" err="1" smtClean="0"/>
              <a:t>Africa</a:t>
            </a:r>
            <a:r>
              <a:rPr lang="fr-FR" sz="3800" dirty="0" smtClean="0"/>
              <a:t> </a:t>
            </a:r>
            <a:r>
              <a:rPr lang="fr-FR" sz="3800" dirty="0" err="1" smtClean="0"/>
              <a:t>is</a:t>
            </a:r>
            <a:r>
              <a:rPr lang="fr-FR" sz="3800" dirty="0" smtClean="0"/>
              <a:t> </a:t>
            </a:r>
            <a:r>
              <a:rPr lang="fr-FR" sz="3800" dirty="0" err="1" smtClean="0"/>
              <a:t>currently</a:t>
            </a:r>
            <a:r>
              <a:rPr lang="fr-FR" sz="3800" dirty="0" smtClean="0"/>
              <a:t> </a:t>
            </a:r>
            <a:r>
              <a:rPr lang="fr-FR" sz="3800" dirty="0" err="1" smtClean="0"/>
              <a:t>divided</a:t>
            </a:r>
            <a:r>
              <a:rPr lang="fr-FR" sz="3800" dirty="0" smtClean="0"/>
              <a:t> </a:t>
            </a:r>
            <a:r>
              <a:rPr lang="fr-FR" sz="3800" dirty="0" err="1" smtClean="0"/>
              <a:t>within</a:t>
            </a:r>
            <a:r>
              <a:rPr lang="fr-FR" sz="3800" dirty="0" smtClean="0"/>
              <a:t> the GENUNG </a:t>
            </a:r>
            <a:r>
              <a:rPr lang="fr-FR" sz="3800" dirty="0" err="1" smtClean="0"/>
              <a:t>into</a:t>
            </a:r>
            <a:r>
              <a:rPr lang="fr-FR" sz="3800" dirty="0" smtClean="0"/>
              <a:t> four Divisions </a:t>
            </a:r>
            <a:r>
              <a:rPr lang="fr-FR" sz="3800" dirty="0" err="1" smtClean="0"/>
              <a:t>Linguistic</a:t>
            </a:r>
            <a:r>
              <a:rPr lang="fr-FR" sz="3800" dirty="0" smtClean="0"/>
              <a:t> </a:t>
            </a:r>
            <a:r>
              <a:rPr lang="fr-FR" sz="3800" dirty="0" err="1" smtClean="0"/>
              <a:t>Geographic</a:t>
            </a:r>
            <a:r>
              <a:rPr lang="fr-FR" sz="3800" dirty="0" smtClean="0"/>
              <a:t> Divisions: </a:t>
            </a:r>
            <a:r>
              <a:rPr lang="fr-FR" sz="3800" dirty="0" err="1" smtClean="0"/>
              <a:t>Eastern</a:t>
            </a:r>
            <a:r>
              <a:rPr lang="fr-FR" sz="3800" dirty="0" smtClean="0"/>
              <a:t> Division: Central Division, Western Division and South </a:t>
            </a:r>
            <a:r>
              <a:rPr lang="fr-FR" sz="3800" dirty="0" err="1" smtClean="0"/>
              <a:t>Africa</a:t>
            </a:r>
            <a:r>
              <a:rPr lang="fr-FR" sz="3800" dirty="0" smtClean="0"/>
              <a:t> Division.</a:t>
            </a:r>
          </a:p>
          <a:p>
            <a:r>
              <a:rPr lang="fr-FR" sz="3800" dirty="0" err="1" smtClean="0"/>
              <a:t>These</a:t>
            </a:r>
            <a:r>
              <a:rPr lang="fr-FR" sz="3800" dirty="0" smtClean="0"/>
              <a:t> Divisions are   </a:t>
            </a:r>
            <a:r>
              <a:rPr lang="fr-FR" sz="3800" dirty="0" err="1" smtClean="0"/>
              <a:t>very</a:t>
            </a:r>
            <a:r>
              <a:rPr lang="fr-FR" sz="3800" dirty="0" smtClean="0"/>
              <a:t> </a:t>
            </a:r>
            <a:r>
              <a:rPr lang="fr-FR" sz="3800" dirty="0" err="1" smtClean="0"/>
              <a:t>little</a:t>
            </a:r>
            <a:r>
              <a:rPr lang="fr-FR" sz="3800" dirty="0" smtClean="0"/>
              <a:t> active; </a:t>
            </a:r>
            <a:r>
              <a:rPr lang="fr-FR" sz="3800" dirty="0" err="1"/>
              <a:t>S</a:t>
            </a:r>
            <a:r>
              <a:rPr lang="fr-FR" sz="3800" dirty="0" err="1" smtClean="0"/>
              <a:t>ome</a:t>
            </a:r>
            <a:r>
              <a:rPr lang="fr-FR" sz="3800" dirty="0" smtClean="0"/>
              <a:t> have </a:t>
            </a:r>
            <a:r>
              <a:rPr lang="fr-FR" sz="3800" dirty="0" err="1" smtClean="0"/>
              <a:t>never</a:t>
            </a:r>
            <a:r>
              <a:rPr lang="fr-FR" sz="3800" dirty="0" smtClean="0"/>
              <a:t> met.</a:t>
            </a:r>
          </a:p>
          <a:p>
            <a:r>
              <a:rPr lang="fr-FR" dirty="0" smtClean="0"/>
              <a:t/>
            </a:r>
            <a:br>
              <a:rPr lang="fr-FR" dirty="0" smtClean="0"/>
            </a:br>
            <a:endParaRPr lang="fr-FR" dirty="0"/>
          </a:p>
        </p:txBody>
      </p:sp>
    </p:spTree>
    <p:extLst>
      <p:ext uri="{BB962C8B-B14F-4D97-AF65-F5344CB8AC3E}">
        <p14:creationId xmlns:p14="http://schemas.microsoft.com/office/powerpoint/2010/main" val="40434915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r>
              <a:rPr lang="fr-FR" dirty="0" err="1"/>
              <a:t>Despite</a:t>
            </a:r>
            <a:r>
              <a:rPr lang="fr-FR" dirty="0"/>
              <a:t> </a:t>
            </a:r>
            <a:r>
              <a:rPr lang="fr-FR" dirty="0" err="1"/>
              <a:t>his</a:t>
            </a:r>
            <a:r>
              <a:rPr lang="fr-FR" dirty="0"/>
              <a:t> efforts, </a:t>
            </a:r>
            <a:r>
              <a:rPr lang="fr-FR" dirty="0" err="1"/>
              <a:t>there</a:t>
            </a:r>
            <a:r>
              <a:rPr lang="fr-FR" dirty="0"/>
              <a:t> </a:t>
            </a:r>
            <a:r>
              <a:rPr lang="fr-FR" dirty="0" err="1"/>
              <a:t>is</a:t>
            </a:r>
            <a:r>
              <a:rPr lang="fr-FR" dirty="0"/>
              <a:t> </a:t>
            </a:r>
            <a:r>
              <a:rPr lang="fr-FR" dirty="0" err="1"/>
              <a:t>still</a:t>
            </a:r>
            <a:r>
              <a:rPr lang="fr-FR" dirty="0"/>
              <a:t> a long </a:t>
            </a:r>
            <a:r>
              <a:rPr lang="fr-FR" dirty="0" err="1"/>
              <a:t>way</a:t>
            </a:r>
            <a:r>
              <a:rPr lang="fr-FR" dirty="0"/>
              <a:t> to go and </a:t>
            </a:r>
            <a:r>
              <a:rPr lang="fr-FR" dirty="0" err="1"/>
              <a:t>several</a:t>
            </a:r>
            <a:r>
              <a:rPr lang="fr-FR" dirty="0"/>
              <a:t> questions of </a:t>
            </a:r>
            <a:r>
              <a:rPr lang="fr-FR" dirty="0" err="1"/>
              <a:t>burning</a:t>
            </a:r>
            <a:r>
              <a:rPr lang="fr-FR" dirty="0"/>
              <a:t> importance </a:t>
            </a:r>
          </a:p>
          <a:p>
            <a:pPr lvl="0"/>
            <a:r>
              <a:rPr lang="fr-FR" dirty="0" err="1"/>
              <a:t>What</a:t>
            </a:r>
            <a:r>
              <a:rPr lang="fr-FR" dirty="0"/>
              <a:t> are the </a:t>
            </a:r>
            <a:r>
              <a:rPr lang="fr-FR" dirty="0" err="1"/>
              <a:t>mechanisms</a:t>
            </a:r>
            <a:r>
              <a:rPr lang="fr-FR" dirty="0"/>
              <a:t> to </a:t>
            </a:r>
            <a:r>
              <a:rPr lang="fr-FR" dirty="0" err="1"/>
              <a:t>be</a:t>
            </a:r>
            <a:r>
              <a:rPr lang="fr-FR" dirty="0"/>
              <a:t> put in place to </a:t>
            </a:r>
            <a:r>
              <a:rPr lang="fr-FR" dirty="0" err="1"/>
              <a:t>further</a:t>
            </a:r>
            <a:r>
              <a:rPr lang="fr-FR" dirty="0"/>
              <a:t> </a:t>
            </a:r>
            <a:r>
              <a:rPr lang="fr-FR" dirty="0" err="1"/>
              <a:t>boost</a:t>
            </a:r>
            <a:r>
              <a:rPr lang="fr-FR" dirty="0"/>
              <a:t> </a:t>
            </a:r>
            <a:r>
              <a:rPr lang="fr-FR" dirty="0" err="1"/>
              <a:t>toponymic</a:t>
            </a:r>
            <a:r>
              <a:rPr lang="fr-FR" dirty="0"/>
              <a:t> </a:t>
            </a:r>
            <a:r>
              <a:rPr lang="fr-FR" dirty="0" err="1"/>
              <a:t>activity</a:t>
            </a:r>
            <a:r>
              <a:rPr lang="fr-FR" dirty="0"/>
              <a:t> in </a:t>
            </a:r>
            <a:r>
              <a:rPr lang="fr-FR" dirty="0" err="1"/>
              <a:t>Africa</a:t>
            </a:r>
            <a:r>
              <a:rPr lang="fr-FR" dirty="0"/>
              <a:t>?</a:t>
            </a:r>
          </a:p>
          <a:p>
            <a:pPr lvl="0"/>
            <a:r>
              <a:rPr lang="fr-FR" dirty="0"/>
              <a:t>How to </a:t>
            </a:r>
            <a:r>
              <a:rPr lang="fr-FR" dirty="0" err="1"/>
              <a:t>activate</a:t>
            </a:r>
            <a:r>
              <a:rPr lang="fr-FR" dirty="0"/>
              <a:t> the </a:t>
            </a:r>
            <a:r>
              <a:rPr lang="fr-FR" dirty="0" err="1"/>
              <a:t>different</a:t>
            </a:r>
            <a:r>
              <a:rPr lang="fr-FR" dirty="0"/>
              <a:t> </a:t>
            </a:r>
            <a:r>
              <a:rPr lang="fr-FR" dirty="0" err="1"/>
              <a:t>geographical</a:t>
            </a:r>
            <a:r>
              <a:rPr lang="fr-FR" dirty="0"/>
              <a:t> and </a:t>
            </a:r>
            <a:r>
              <a:rPr lang="fr-FR" dirty="0" err="1"/>
              <a:t>linguistic</a:t>
            </a:r>
            <a:r>
              <a:rPr lang="fr-FR" dirty="0"/>
              <a:t> divisions of </a:t>
            </a:r>
            <a:r>
              <a:rPr lang="fr-FR" dirty="0" err="1"/>
              <a:t>Africa</a:t>
            </a:r>
            <a:r>
              <a:rPr lang="fr-FR" dirty="0"/>
              <a:t>?</a:t>
            </a:r>
          </a:p>
          <a:p>
            <a:pPr lvl="0"/>
            <a:r>
              <a:rPr lang="fr-FR" dirty="0"/>
              <a:t>How to </a:t>
            </a:r>
            <a:r>
              <a:rPr lang="fr-FR" dirty="0" err="1"/>
              <a:t>establish</a:t>
            </a:r>
            <a:r>
              <a:rPr lang="fr-FR" dirty="0"/>
              <a:t> structures in charge of the management of </a:t>
            </a:r>
            <a:r>
              <a:rPr lang="fr-FR" dirty="0" err="1"/>
              <a:t>toponymy</a:t>
            </a:r>
            <a:r>
              <a:rPr lang="fr-FR" dirty="0"/>
              <a:t> in</a:t>
            </a:r>
            <a:br>
              <a:rPr lang="fr-FR" dirty="0"/>
            </a:br>
            <a:r>
              <a:rPr lang="fr-FR" dirty="0" err="1"/>
              <a:t>our</a:t>
            </a:r>
            <a:r>
              <a:rPr lang="fr-FR" dirty="0"/>
              <a:t> respective countries?</a:t>
            </a:r>
          </a:p>
          <a:p>
            <a:endParaRPr lang="fr-FR" dirty="0"/>
          </a:p>
        </p:txBody>
      </p:sp>
    </p:spTree>
    <p:extLst>
      <p:ext uri="{BB962C8B-B14F-4D97-AF65-F5344CB8AC3E}">
        <p14:creationId xmlns:p14="http://schemas.microsoft.com/office/powerpoint/2010/main" val="11866907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pPr lvl="0"/>
            <a:r>
              <a:rPr lang="fr-FR" dirty="0" smtClean="0"/>
              <a:t>How </a:t>
            </a:r>
            <a:r>
              <a:rPr lang="fr-FR" dirty="0" err="1" smtClean="0"/>
              <a:t>could</a:t>
            </a:r>
            <a:r>
              <a:rPr lang="fr-FR" dirty="0" smtClean="0"/>
              <a:t> the </a:t>
            </a:r>
            <a:r>
              <a:rPr lang="fr-FR" dirty="0" err="1" smtClean="0"/>
              <a:t>Economic</a:t>
            </a:r>
            <a:r>
              <a:rPr lang="fr-FR" dirty="0" smtClean="0"/>
              <a:t> Commission for </a:t>
            </a:r>
            <a:r>
              <a:rPr lang="fr-FR" dirty="0" err="1" smtClean="0"/>
              <a:t>Africa</a:t>
            </a:r>
            <a:r>
              <a:rPr lang="fr-FR" dirty="0" smtClean="0"/>
              <a:t>, </a:t>
            </a:r>
            <a:r>
              <a:rPr lang="fr-FR" dirty="0" err="1" smtClean="0"/>
              <a:t>despite</a:t>
            </a:r>
            <a:r>
              <a:rPr lang="fr-FR" dirty="0" smtClean="0"/>
              <a:t> all </a:t>
            </a:r>
            <a:r>
              <a:rPr lang="fr-FR" dirty="0" err="1" smtClean="0"/>
              <a:t>its</a:t>
            </a:r>
            <a:r>
              <a:rPr lang="fr-FR" dirty="0" smtClean="0"/>
              <a:t> efforts, </a:t>
            </a:r>
            <a:r>
              <a:rPr lang="fr-FR" dirty="0" err="1" smtClean="0"/>
              <a:t>be</a:t>
            </a:r>
            <a:r>
              <a:rPr lang="fr-FR" dirty="0" smtClean="0"/>
              <a:t> more </a:t>
            </a:r>
            <a:r>
              <a:rPr lang="fr-FR" dirty="0" err="1" smtClean="0"/>
              <a:t>involved</a:t>
            </a:r>
            <a:r>
              <a:rPr lang="fr-FR" dirty="0" smtClean="0"/>
              <a:t> in the promotion and coordination of </a:t>
            </a:r>
            <a:r>
              <a:rPr lang="fr-FR" dirty="0" err="1" smtClean="0"/>
              <a:t>toponymic</a:t>
            </a:r>
            <a:r>
              <a:rPr lang="fr-FR" dirty="0" smtClean="0"/>
              <a:t> </a:t>
            </a:r>
            <a:r>
              <a:rPr lang="fr-FR" dirty="0" err="1" smtClean="0"/>
              <a:t>activity</a:t>
            </a:r>
            <a:r>
              <a:rPr lang="fr-FR" dirty="0" smtClean="0"/>
              <a:t> in </a:t>
            </a:r>
            <a:r>
              <a:rPr lang="fr-FR" dirty="0" err="1" smtClean="0"/>
              <a:t>Africa</a:t>
            </a:r>
            <a:r>
              <a:rPr lang="fr-FR" dirty="0" smtClean="0"/>
              <a:t>?</a:t>
            </a:r>
          </a:p>
          <a:p>
            <a:pPr lvl="0"/>
            <a:r>
              <a:rPr lang="fr-FR" dirty="0" smtClean="0"/>
              <a:t>solutions </a:t>
            </a:r>
            <a:r>
              <a:rPr lang="fr-FR" dirty="0" err="1" smtClean="0"/>
              <a:t>should</a:t>
            </a:r>
            <a:r>
              <a:rPr lang="fr-FR" dirty="0" smtClean="0"/>
              <a:t> </a:t>
            </a:r>
            <a:r>
              <a:rPr lang="fr-FR" dirty="0" err="1" smtClean="0"/>
              <a:t>be</a:t>
            </a:r>
            <a:r>
              <a:rPr lang="fr-FR" dirty="0" smtClean="0"/>
              <a:t> </a:t>
            </a:r>
            <a:r>
              <a:rPr lang="fr-FR" dirty="0" err="1" smtClean="0"/>
              <a:t>found</a:t>
            </a:r>
            <a:r>
              <a:rPr lang="fr-FR" dirty="0" smtClean="0"/>
              <a:t> to </a:t>
            </a:r>
            <a:r>
              <a:rPr lang="fr-FR" dirty="0" err="1" smtClean="0"/>
              <a:t>enable</a:t>
            </a:r>
            <a:r>
              <a:rPr lang="fr-FR" dirty="0" smtClean="0"/>
              <a:t> </a:t>
            </a:r>
            <a:r>
              <a:rPr lang="fr-FR" dirty="0" err="1" smtClean="0"/>
              <a:t>our</a:t>
            </a:r>
            <a:r>
              <a:rPr lang="fr-FR" dirty="0" smtClean="0"/>
              <a:t> countries to </a:t>
            </a:r>
            <a:r>
              <a:rPr lang="fr-FR" dirty="0" err="1" smtClean="0"/>
              <a:t>join</a:t>
            </a:r>
            <a:r>
              <a:rPr lang="fr-FR" dirty="0" smtClean="0"/>
              <a:t> the pack of </a:t>
            </a:r>
            <a:r>
              <a:rPr lang="fr-FR" dirty="0" err="1" smtClean="0"/>
              <a:t>developed</a:t>
            </a:r>
            <a:r>
              <a:rPr lang="fr-FR" dirty="0" smtClean="0"/>
              <a:t> countries in </a:t>
            </a:r>
            <a:r>
              <a:rPr lang="fr-FR" dirty="0" err="1" smtClean="0"/>
              <a:t>this</a:t>
            </a:r>
            <a:r>
              <a:rPr lang="fr-FR" dirty="0" smtClean="0"/>
              <a:t> area and </a:t>
            </a:r>
            <a:r>
              <a:rPr lang="fr-FR" dirty="0" err="1" smtClean="0"/>
              <a:t>thus</a:t>
            </a:r>
            <a:r>
              <a:rPr lang="fr-FR" dirty="0" smtClean="0"/>
              <a:t> </a:t>
            </a:r>
            <a:r>
              <a:rPr lang="fr-FR" dirty="0" err="1" smtClean="0"/>
              <a:t>benefit</a:t>
            </a:r>
            <a:r>
              <a:rPr lang="fr-FR" dirty="0" smtClean="0"/>
              <a:t> </a:t>
            </a:r>
            <a:r>
              <a:rPr lang="fr-FR" dirty="0" err="1" smtClean="0"/>
              <a:t>from</a:t>
            </a:r>
            <a:r>
              <a:rPr lang="fr-FR" dirty="0" smtClean="0"/>
              <a:t> the </a:t>
            </a:r>
            <a:r>
              <a:rPr lang="fr-FR" dirty="0" err="1" smtClean="0"/>
              <a:t>benefits</a:t>
            </a:r>
            <a:r>
              <a:rPr lang="fr-FR" dirty="0" smtClean="0"/>
              <a:t> of the </a:t>
            </a:r>
            <a:r>
              <a:rPr lang="fr-FR" dirty="0" err="1" smtClean="0"/>
              <a:t>standardization</a:t>
            </a:r>
            <a:r>
              <a:rPr lang="fr-FR" dirty="0" smtClean="0"/>
              <a:t> of </a:t>
            </a:r>
            <a:r>
              <a:rPr lang="fr-FR" dirty="0" err="1" smtClean="0"/>
              <a:t>geographical</a:t>
            </a:r>
            <a:r>
              <a:rPr lang="fr-FR" dirty="0" smtClean="0"/>
              <a:t> </a:t>
            </a:r>
            <a:r>
              <a:rPr lang="fr-FR" dirty="0" err="1" smtClean="0"/>
              <a:t>names</a:t>
            </a:r>
            <a:r>
              <a:rPr lang="fr-FR" dirty="0" smtClean="0"/>
              <a:t> </a:t>
            </a:r>
            <a:r>
              <a:rPr lang="fr-FR" dirty="0" err="1" smtClean="0"/>
              <a:t>whose</a:t>
            </a:r>
            <a:r>
              <a:rPr lang="fr-FR" dirty="0" smtClean="0"/>
              <a:t> </a:t>
            </a:r>
            <a:r>
              <a:rPr lang="fr-FR" dirty="0" err="1" smtClean="0"/>
              <a:t>economic</a:t>
            </a:r>
            <a:r>
              <a:rPr lang="fr-FR" dirty="0" smtClean="0"/>
              <a:t> and social </a:t>
            </a:r>
            <a:r>
              <a:rPr lang="fr-FR" dirty="0" err="1" smtClean="0"/>
              <a:t>benefits</a:t>
            </a:r>
            <a:r>
              <a:rPr lang="fr-FR" dirty="0" smtClean="0"/>
              <a:t> are no longer to </a:t>
            </a:r>
            <a:r>
              <a:rPr lang="fr-FR" dirty="0" err="1" smtClean="0"/>
              <a:t>be</a:t>
            </a:r>
            <a:r>
              <a:rPr lang="fr-FR" dirty="0" smtClean="0"/>
              <a:t> </a:t>
            </a:r>
            <a:r>
              <a:rPr lang="fr-FR" dirty="0" err="1" smtClean="0"/>
              <a:t>demonstrated</a:t>
            </a:r>
            <a:r>
              <a:rPr lang="fr-FR" dirty="0" smtClean="0"/>
              <a:t>.</a:t>
            </a:r>
          </a:p>
          <a:p>
            <a:endParaRPr lang="fr-FR" dirty="0"/>
          </a:p>
        </p:txBody>
      </p:sp>
    </p:spTree>
    <p:extLst>
      <p:ext uri="{BB962C8B-B14F-4D97-AF65-F5344CB8AC3E}">
        <p14:creationId xmlns:p14="http://schemas.microsoft.com/office/powerpoint/2010/main" val="23548615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en-US" dirty="0"/>
              <a:t> From the foregoing, we submit to your appreciation three draft recommendations which, if adopted, will only be of benefit to geographical names in Africa: a recommendation to UNGEGN, the establishment of a North African Division, the another also </a:t>
            </a:r>
            <a:r>
              <a:rPr lang="en-US" dirty="0" smtClean="0"/>
              <a:t>recommending </a:t>
            </a:r>
            <a:r>
              <a:rPr lang="en-US" smtClean="0"/>
              <a:t>and encourage  </a:t>
            </a:r>
            <a:r>
              <a:rPr lang="en-US"/>
              <a:t>to GENUNG, the creation of a Working Group on geographical names from unwritten languages and finally another recommending to GGIM / Africa the creation of a working group on geographical </a:t>
            </a:r>
            <a:r>
              <a:rPr lang="en-US" smtClean="0"/>
              <a:t>names.</a:t>
            </a:r>
            <a:endParaRPr lang="fr-FR" dirty="0"/>
          </a:p>
        </p:txBody>
      </p:sp>
    </p:spTree>
    <p:extLst>
      <p:ext uri="{BB962C8B-B14F-4D97-AF65-F5344CB8AC3E}">
        <p14:creationId xmlns:p14="http://schemas.microsoft.com/office/powerpoint/2010/main" val="28349170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a:t>Projet de résolutions</a:t>
            </a:r>
            <a:br>
              <a:rPr lang="fr-FR" sz="2800" dirty="0"/>
            </a:br>
            <a:r>
              <a:rPr lang="fr-FR" sz="2800" dirty="0"/>
              <a:t>PREMIERE RESOLUTION PORTANT CREATION D’UNE DIVISION NORD-AFRICAINE </a:t>
            </a:r>
            <a:r>
              <a:rPr lang="fr-FR" sz="2800" dirty="0" smtClean="0"/>
              <a:t>A L’UNGEGN</a:t>
            </a:r>
            <a:endParaRPr lang="fr-FR" sz="2800" dirty="0"/>
          </a:p>
        </p:txBody>
      </p:sp>
      <p:sp>
        <p:nvSpPr>
          <p:cNvPr id="3" name="Espace réservé du contenu 2"/>
          <p:cNvSpPr>
            <a:spLocks noGrp="1"/>
          </p:cNvSpPr>
          <p:nvPr>
            <p:ph idx="1"/>
          </p:nvPr>
        </p:nvSpPr>
        <p:spPr/>
        <p:txBody>
          <a:bodyPr>
            <a:normAutofit fontScale="40000" lnSpcReduction="20000"/>
          </a:bodyPr>
          <a:lstStyle/>
          <a:p>
            <a:r>
              <a:rPr lang="fr-FR" dirty="0" smtClean="0"/>
              <a:t>:</a:t>
            </a:r>
            <a:endParaRPr lang="fr-FR" dirty="0"/>
          </a:p>
          <a:p>
            <a:r>
              <a:rPr lang="fr-FR" dirty="0"/>
              <a:t> </a:t>
            </a:r>
          </a:p>
          <a:p>
            <a:r>
              <a:rPr lang="fr-FR" sz="4000" dirty="0"/>
              <a:t>Notant l'importance et la nécessité pour les États Membres de l'Organisation des Nations Unies de poursuivre les travaux relatifs à la normalisation des noms géographiques, à l'échelon national , régional et international</a:t>
            </a:r>
          </a:p>
          <a:p>
            <a:r>
              <a:rPr lang="fr-FR" sz="4000" dirty="0"/>
              <a:t>Notant que la résolution III/26 de la troisième  Conférence de l’UNGEGN faisait de l’Afrique  trois divisions et que par la résolution VI/1  de la Sixième conférence de l’UNGEGN,  une quatrième Division, celle de l’Afrique du Sud fut ajoutée ; </a:t>
            </a:r>
          </a:p>
          <a:p>
            <a:r>
              <a:rPr lang="fr-FR" sz="4000" dirty="0"/>
              <a:t>Prenant note que les pays du Sahel et ceux de l’Afrique du Nord partagent  un même espace, une même culture et une même langue  et par conséquent une même toponymie</a:t>
            </a:r>
          </a:p>
          <a:p>
            <a:r>
              <a:rPr lang="fr-FR" sz="4000" dirty="0"/>
              <a:t>Prenant note également des  préférences exprimées  par les pays de la  cette région de l’Afrique  </a:t>
            </a:r>
          </a:p>
          <a:p>
            <a:r>
              <a:rPr lang="fr-FR" sz="4000" dirty="0"/>
              <a:t>Se conformant aux dispositions contenues dans le  Gaborone  Plan Action (GAP) appelant à une meilleure gestion des noms géographiques en Afrique</a:t>
            </a:r>
          </a:p>
          <a:p>
            <a:r>
              <a:rPr lang="fr-FR" sz="4000" dirty="0"/>
              <a:t>Considérant le découpage en vigueur à l’UNECA  et à l’Union Africaine</a:t>
            </a:r>
          </a:p>
          <a:p>
            <a:r>
              <a:rPr lang="fr-FR" sz="4000" dirty="0"/>
              <a:t>Les participants à la quatrième rencontre du GGIM/Afrique réunis à Addis-Ababa, recommandent  à l’UNGEGN la création d’une sixième Division </a:t>
            </a:r>
            <a:r>
              <a:rPr lang="fr-FR" sz="4000" dirty="0" err="1"/>
              <a:t>géographico</a:t>
            </a:r>
            <a:r>
              <a:rPr lang="fr-FR" sz="4000" dirty="0"/>
              <a:t>-linguistique regroupant les pays Nord africains et ceux du Sahel. </a:t>
            </a:r>
          </a:p>
          <a:p>
            <a:endParaRPr lang="fr-FR" sz="4000" dirty="0"/>
          </a:p>
        </p:txBody>
      </p:sp>
    </p:spTree>
    <p:extLst>
      <p:ext uri="{BB962C8B-B14F-4D97-AF65-F5344CB8AC3E}">
        <p14:creationId xmlns:p14="http://schemas.microsoft.com/office/powerpoint/2010/main" val="23715359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US" sz="2400" dirty="0"/>
              <a:t>Draft </a:t>
            </a:r>
            <a:r>
              <a:rPr lang="en-US" sz="2400" dirty="0" smtClean="0"/>
              <a:t>resolutions</a:t>
            </a:r>
            <a:br>
              <a:rPr lang="en-US" sz="2400" dirty="0" smtClean="0"/>
            </a:br>
            <a:r>
              <a:rPr lang="en-US" sz="2400" dirty="0" smtClean="0"/>
              <a:t> </a:t>
            </a:r>
            <a:r>
              <a:rPr lang="en-US" sz="2400" dirty="0"/>
              <a:t>FIRST RESOLUTION ESTABLISHING A NORTH AFRICAN DIVISION AT THE UNGEGN</a:t>
            </a:r>
            <a:endParaRPr lang="fr-FR" sz="2400" dirty="0"/>
          </a:p>
        </p:txBody>
      </p:sp>
      <p:sp>
        <p:nvSpPr>
          <p:cNvPr id="3" name="Espace réservé du contenu 2"/>
          <p:cNvSpPr>
            <a:spLocks noGrp="1"/>
          </p:cNvSpPr>
          <p:nvPr>
            <p:ph idx="1"/>
          </p:nvPr>
        </p:nvSpPr>
        <p:spPr/>
        <p:txBody>
          <a:bodyPr>
            <a:normAutofit fontScale="55000" lnSpcReduction="20000"/>
          </a:bodyPr>
          <a:lstStyle/>
          <a:p>
            <a:r>
              <a:rPr lang="en-US" dirty="0"/>
              <a:t>Noting the importance and the need for the States Members of the United Nations to continue work on the standardization of geographical names at the national, regional and international levels</a:t>
            </a:r>
          </a:p>
          <a:p>
            <a:r>
              <a:rPr lang="en-US" dirty="0"/>
              <a:t>Noting that resolution III / 26 of the Third UNGEGN Conference made Africa three divisions and that in resolution VI / 1 of the Sixth UNGEGN Conference, a fourth Division, that of South Africa, was added;</a:t>
            </a:r>
          </a:p>
          <a:p>
            <a:r>
              <a:rPr lang="en-US" dirty="0"/>
              <a:t>Taking note that the countries of the Sahel and those of North Africa share the same space, the same culture and the same language and consequently the same </a:t>
            </a:r>
            <a:r>
              <a:rPr lang="en-US" dirty="0" err="1"/>
              <a:t>toponymy</a:t>
            </a:r>
            <a:endParaRPr lang="en-US" dirty="0"/>
          </a:p>
          <a:p>
            <a:r>
              <a:rPr lang="en-US" dirty="0"/>
              <a:t>Noting also the preferences expressed by the countries of this region of Africa</a:t>
            </a:r>
          </a:p>
          <a:p>
            <a:r>
              <a:rPr lang="en-US" dirty="0"/>
              <a:t>Complying with the provisions of the Gaborone Plan Action (GAP) calling for better management of geographical names in Africa</a:t>
            </a:r>
          </a:p>
          <a:p>
            <a:r>
              <a:rPr lang="en-US" dirty="0"/>
              <a:t>Considering the division into force at UNECA and the African Union</a:t>
            </a:r>
          </a:p>
          <a:p>
            <a:r>
              <a:rPr lang="en-US" dirty="0"/>
              <a:t>The participants of the fourth meeting of GGIM / Africa meeting in Addis Ababa, recommend to UNGEGN the creation of a sixth Geographical-Linguistic Division bringing together the North African countries and those of the Sahel.</a:t>
            </a:r>
            <a:endParaRPr lang="fr-FR" dirty="0"/>
          </a:p>
        </p:txBody>
      </p:sp>
    </p:spTree>
    <p:extLst>
      <p:ext uri="{BB962C8B-B14F-4D97-AF65-F5344CB8AC3E}">
        <p14:creationId xmlns:p14="http://schemas.microsoft.com/office/powerpoint/2010/main" val="23777064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200" dirty="0"/>
              <a:t>DEUXIEME PROJET DE RESOLUTION PORTANT CREATION D’UN GROUPE DE TRAVAIL SUR LES NOMS GEOGRAPHIQUE AU SEIN DU GGIM/AFRIQUE</a:t>
            </a:r>
            <a:br>
              <a:rPr lang="fr-FR" sz="3200" dirty="0"/>
            </a:br>
            <a:endParaRPr lang="fr-FR" sz="3200" dirty="0"/>
          </a:p>
        </p:txBody>
      </p:sp>
      <p:sp>
        <p:nvSpPr>
          <p:cNvPr id="3" name="Espace réservé du contenu 2"/>
          <p:cNvSpPr>
            <a:spLocks noGrp="1"/>
          </p:cNvSpPr>
          <p:nvPr>
            <p:ph idx="1"/>
          </p:nvPr>
        </p:nvSpPr>
        <p:spPr/>
        <p:txBody>
          <a:bodyPr>
            <a:normAutofit fontScale="70000" lnSpcReduction="20000"/>
          </a:bodyPr>
          <a:lstStyle/>
          <a:p>
            <a:r>
              <a:rPr lang="fr-FR" dirty="0" smtClean="0"/>
              <a:t>Considérant </a:t>
            </a:r>
            <a:r>
              <a:rPr lang="fr-FR" dirty="0"/>
              <a:t>l’importance des noms géographique  et de la nécessité de leur préservation, leur protection et de leur normalisation</a:t>
            </a:r>
          </a:p>
          <a:p>
            <a:r>
              <a:rPr lang="fr-FR" dirty="0"/>
              <a:t>Constatant l’absence des pays africains aux rencontres de l’UNGEGN qui se tiennent généralement au siège de l’ONU à New York</a:t>
            </a:r>
          </a:p>
          <a:p>
            <a:r>
              <a:rPr lang="fr-FR" dirty="0"/>
              <a:t>Constatant  également qu’il n’y a pas de Forum en Afrique pour y débattre de cette thématique</a:t>
            </a:r>
          </a:p>
          <a:p>
            <a:r>
              <a:rPr lang="fr-FR" dirty="0"/>
              <a:t>Se conformant aux dispositions contenues dans le  Gaborone  Plan Action (GAP) appelant à une meilleure gestion des noms géographiques en Afrique</a:t>
            </a:r>
          </a:p>
          <a:p>
            <a:r>
              <a:rPr lang="fr-FR" dirty="0"/>
              <a:t>Relevant que le nom  géographique fait partie intégrante de l’information géographique</a:t>
            </a:r>
          </a:p>
          <a:p>
            <a:r>
              <a:rPr lang="fr-FR" dirty="0"/>
              <a:t>Recommande qu’il soit créé au sein du GGIM/Afrique un groupe de travail sur les noms géographiques</a:t>
            </a:r>
          </a:p>
          <a:p>
            <a:r>
              <a:rPr lang="fr-FR" dirty="0"/>
              <a:t> </a:t>
            </a:r>
          </a:p>
          <a:p>
            <a:endParaRPr lang="fr-FR" dirty="0"/>
          </a:p>
        </p:txBody>
      </p:sp>
    </p:spTree>
    <p:extLst>
      <p:ext uri="{BB962C8B-B14F-4D97-AF65-F5344CB8AC3E}">
        <p14:creationId xmlns:p14="http://schemas.microsoft.com/office/powerpoint/2010/main" val="24776959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US" sz="3200" dirty="0"/>
              <a:t>SECOND DRAFT </a:t>
            </a:r>
            <a:r>
              <a:rPr lang="en-US" sz="3200" dirty="0" smtClean="0"/>
              <a:t>RESOLUTION: ESTABLISHING </a:t>
            </a:r>
            <a:r>
              <a:rPr lang="en-US" sz="3200" dirty="0"/>
              <a:t>A WORKING GROUP ON GEOGRAPHICAL NAMES WITHIN GGIM / AFRICA</a:t>
            </a:r>
            <a:endParaRPr lang="fr-FR" sz="3200" dirty="0"/>
          </a:p>
        </p:txBody>
      </p:sp>
      <p:sp>
        <p:nvSpPr>
          <p:cNvPr id="3" name="Espace réservé du contenu 2"/>
          <p:cNvSpPr>
            <a:spLocks noGrp="1"/>
          </p:cNvSpPr>
          <p:nvPr>
            <p:ph idx="1"/>
          </p:nvPr>
        </p:nvSpPr>
        <p:spPr/>
        <p:txBody>
          <a:bodyPr>
            <a:normAutofit fontScale="70000" lnSpcReduction="20000"/>
          </a:bodyPr>
          <a:lstStyle/>
          <a:p>
            <a:r>
              <a:rPr lang="en-US" dirty="0"/>
              <a:t>Considering the importance of geographical names and the need for their preservation, protection and standardization</a:t>
            </a:r>
          </a:p>
          <a:p>
            <a:r>
              <a:rPr lang="en-US" dirty="0"/>
              <a:t>Noting the absence of African countries at UNGEGN meetings, which are generally held at UN Headquarters in New York</a:t>
            </a:r>
          </a:p>
          <a:p>
            <a:r>
              <a:rPr lang="en-US" dirty="0"/>
              <a:t>Also noting that there is no Forum in Africa to discuss this topic</a:t>
            </a:r>
          </a:p>
          <a:p>
            <a:r>
              <a:rPr lang="en-US" dirty="0"/>
              <a:t>Complying with the provisions of the Gaborone Plan Action (GAP) calling for better management of geographical names in Africa</a:t>
            </a:r>
          </a:p>
          <a:p>
            <a:r>
              <a:rPr lang="en-US" dirty="0"/>
              <a:t>Noting that the geographic name is an integral part of geographic information</a:t>
            </a:r>
          </a:p>
          <a:p>
            <a:r>
              <a:rPr lang="en-US" dirty="0"/>
              <a:t>Recommends that a working group on geographical names be established within GGIM / Africa</a:t>
            </a:r>
            <a:endParaRPr lang="fr-FR" dirty="0"/>
          </a:p>
        </p:txBody>
      </p:sp>
    </p:spTree>
    <p:extLst>
      <p:ext uri="{BB962C8B-B14F-4D97-AF65-F5344CB8AC3E}">
        <p14:creationId xmlns:p14="http://schemas.microsoft.com/office/powerpoint/2010/main" val="28555723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a:t>TROISIEME PROJET DE RESOLUTION PORTANT </a:t>
            </a:r>
            <a:r>
              <a:rPr lang="fr-FR" sz="2400" dirty="0" smtClean="0"/>
              <a:t> CREATION D’UN </a:t>
            </a:r>
            <a:r>
              <a:rPr lang="fr-FR" sz="2400" dirty="0"/>
              <a:t>GROUPE DE TRAVAIL AU SEIN DU GENUNG SUR LES NOMS ISSUS DE LANGUES NON ECRITES</a:t>
            </a:r>
            <a:br>
              <a:rPr lang="fr-FR" sz="2400" dirty="0"/>
            </a:br>
            <a:r>
              <a:rPr lang="fr-FR" sz="2800" dirty="0"/>
              <a:t> </a:t>
            </a:r>
          </a:p>
        </p:txBody>
      </p:sp>
      <p:sp>
        <p:nvSpPr>
          <p:cNvPr id="3" name="Espace réservé du contenu 2"/>
          <p:cNvSpPr>
            <a:spLocks noGrp="1"/>
          </p:cNvSpPr>
          <p:nvPr>
            <p:ph idx="1"/>
          </p:nvPr>
        </p:nvSpPr>
        <p:spPr/>
        <p:txBody>
          <a:bodyPr>
            <a:normAutofit/>
          </a:bodyPr>
          <a:lstStyle/>
          <a:p>
            <a:r>
              <a:rPr lang="fr-FR" sz="1600" dirty="0"/>
              <a:t>Rappelant  respectivement les  résolutions  1/16,  I/18 et 1/20,   portants  transcription des noms géographiques  notamment africains de la première Conférence de l’UNGEGN par laquelle la Conférence reconnait    qu'il existe en Afrique un grand nombre de langues non écrites pour lesquelles la transcription des noms géographiques dans l'alphabet latin soulève des problèmes très complexes,</a:t>
            </a:r>
          </a:p>
          <a:p>
            <a:r>
              <a:rPr lang="fr-FR" sz="1600" dirty="0"/>
              <a:t>Constant que les pays africains continuent de rencontrer  d’énormes problèmes pour transcrire en caractères latins leurs noms géographiques issus en général de langues non écrites, </a:t>
            </a:r>
          </a:p>
          <a:p>
            <a:r>
              <a:rPr lang="fr-FR" sz="1600" dirty="0"/>
              <a:t>Reconnaissant en outre la nécessité de transcrire aussi scientifiquement que possible dans un système d'écriture approprié les noms employés dans ces langues,</a:t>
            </a:r>
          </a:p>
          <a:p>
            <a:r>
              <a:rPr lang="fr-FR" sz="1600" dirty="0"/>
              <a:t>Se conformant aux dispositions contenues dans le  Gaborone  Plan Action (GAP) appelant à une meilleure gestion des noms géographiques en Afrique</a:t>
            </a:r>
          </a:p>
          <a:p>
            <a:r>
              <a:rPr lang="fr-FR" sz="1600" dirty="0"/>
              <a:t>Prenant note de l’intérêt de l’UNGEGN pour ce problème, notamment des  recommandations du panel  sur les noms géographiques issus de langues non écrites tenu lors de la 12 Conférence de l’UNGEGN à  New York en 2018</a:t>
            </a:r>
          </a:p>
          <a:p>
            <a:r>
              <a:rPr lang="fr-FR" sz="1600" dirty="0"/>
              <a:t>Recommande et encourage   l’UNGEGN de bien vouloir étudier favorablement la création d’un groupe de travail sur les noms géographiques issus de langues non écrites.</a:t>
            </a:r>
          </a:p>
          <a:p>
            <a:endParaRPr lang="fr-FR" sz="1600" dirty="0"/>
          </a:p>
        </p:txBody>
      </p:sp>
    </p:spTree>
    <p:extLst>
      <p:ext uri="{BB962C8B-B14F-4D97-AF65-F5344CB8AC3E}">
        <p14:creationId xmlns:p14="http://schemas.microsoft.com/office/powerpoint/2010/main" val="2954521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dirty="0"/>
              <a:t>For </a:t>
            </a:r>
            <a:r>
              <a:rPr lang="fr-FR" dirty="0" err="1"/>
              <a:t>this</a:t>
            </a:r>
            <a:r>
              <a:rPr lang="fr-FR" dirty="0"/>
              <a:t> </a:t>
            </a:r>
            <a:r>
              <a:rPr lang="fr-FR" dirty="0" err="1"/>
              <a:t>reason</a:t>
            </a:r>
            <a:r>
              <a:rPr lang="fr-FR" dirty="0"/>
              <a:t>, in addition to </a:t>
            </a:r>
            <a:r>
              <a:rPr lang="fr-FR" dirty="0" err="1"/>
              <a:t>their</a:t>
            </a:r>
            <a:r>
              <a:rPr lang="fr-FR" dirty="0"/>
              <a:t> </a:t>
            </a:r>
            <a:r>
              <a:rPr lang="fr-FR" dirty="0" err="1"/>
              <a:t>economic</a:t>
            </a:r>
            <a:r>
              <a:rPr lang="fr-FR" dirty="0"/>
              <a:t> importance, the </a:t>
            </a:r>
            <a:r>
              <a:rPr lang="fr-FR" dirty="0" err="1"/>
              <a:t>standardization</a:t>
            </a:r>
            <a:r>
              <a:rPr lang="fr-FR" dirty="0"/>
              <a:t> </a:t>
            </a:r>
            <a:r>
              <a:rPr lang="fr-FR" dirty="0" smtClean="0"/>
              <a:t>of </a:t>
            </a:r>
            <a:r>
              <a:rPr lang="fr-FR" dirty="0" err="1" smtClean="0"/>
              <a:t>geographical</a:t>
            </a:r>
            <a:r>
              <a:rPr lang="fr-FR" dirty="0" smtClean="0"/>
              <a:t> </a:t>
            </a:r>
            <a:r>
              <a:rPr lang="fr-FR" dirty="0" err="1"/>
              <a:t>names</a:t>
            </a:r>
            <a:r>
              <a:rPr lang="fr-FR" dirty="0"/>
              <a:t> </a:t>
            </a:r>
            <a:r>
              <a:rPr lang="fr-FR" dirty="0" err="1"/>
              <a:t>is</a:t>
            </a:r>
            <a:r>
              <a:rPr lang="fr-FR" dirty="0"/>
              <a:t> a </a:t>
            </a:r>
            <a:r>
              <a:rPr lang="fr-FR" dirty="0" err="1"/>
              <a:t>task</a:t>
            </a:r>
            <a:r>
              <a:rPr lang="fr-FR" dirty="0"/>
              <a:t> of </a:t>
            </a:r>
            <a:r>
              <a:rPr lang="fr-FR" dirty="0" err="1"/>
              <a:t>which</a:t>
            </a:r>
            <a:r>
              <a:rPr lang="fr-FR" dirty="0"/>
              <a:t> the importance and </a:t>
            </a:r>
            <a:r>
              <a:rPr lang="fr-FR" dirty="0" err="1"/>
              <a:t>necessity</a:t>
            </a:r>
            <a:r>
              <a:rPr lang="fr-FR" dirty="0"/>
              <a:t> are </a:t>
            </a:r>
            <a:r>
              <a:rPr lang="fr-FR" dirty="0" err="1"/>
              <a:t>increasingly</a:t>
            </a:r>
            <a:r>
              <a:rPr lang="fr-FR" dirty="0"/>
              <a:t> </a:t>
            </a:r>
            <a:r>
              <a:rPr lang="fr-FR" dirty="0" err="1"/>
              <a:t>felt</a:t>
            </a:r>
            <a:r>
              <a:rPr lang="fr-FR" dirty="0"/>
              <a:t> </a:t>
            </a:r>
            <a:r>
              <a:rPr lang="fr-FR" dirty="0" err="1"/>
              <a:t>both</a:t>
            </a:r>
            <a:r>
              <a:rPr lang="fr-FR" dirty="0"/>
              <a:t> </a:t>
            </a:r>
            <a:r>
              <a:rPr lang="fr-FR" dirty="0" err="1"/>
              <a:t>nationally</a:t>
            </a:r>
            <a:r>
              <a:rPr lang="fr-FR" dirty="0"/>
              <a:t> and </a:t>
            </a:r>
            <a:r>
              <a:rPr lang="fr-FR" dirty="0" err="1"/>
              <a:t>internationally</a:t>
            </a:r>
            <a:r>
              <a:rPr lang="fr-FR" dirty="0"/>
              <a:t>.</a:t>
            </a:r>
          </a:p>
          <a:p>
            <a:r>
              <a:rPr lang="fr-FR" b="1" u="sng" dirty="0"/>
              <a:t>In addition, </a:t>
            </a:r>
            <a:r>
              <a:rPr lang="fr-FR" b="1" u="sng" dirty="0" err="1"/>
              <a:t>given</a:t>
            </a:r>
            <a:r>
              <a:rPr lang="fr-FR" b="1" u="sng" dirty="0"/>
              <a:t> </a:t>
            </a:r>
            <a:r>
              <a:rPr lang="fr-FR" b="1" u="sng" dirty="0" err="1"/>
              <a:t>that</a:t>
            </a:r>
            <a:r>
              <a:rPr lang="fr-FR" b="1" u="sng" dirty="0"/>
              <a:t> the </a:t>
            </a:r>
            <a:r>
              <a:rPr lang="fr-FR" b="1" u="sng" dirty="0" err="1"/>
              <a:t>toponymy</a:t>
            </a:r>
            <a:r>
              <a:rPr lang="fr-FR" b="1" u="sng" dirty="0"/>
              <a:t> </a:t>
            </a:r>
            <a:r>
              <a:rPr lang="fr-FR" b="1" u="sng" dirty="0" err="1"/>
              <a:t>is</a:t>
            </a:r>
            <a:r>
              <a:rPr lang="fr-FR" b="1" u="sng" dirty="0"/>
              <a:t> the first </a:t>
            </a:r>
            <a:r>
              <a:rPr lang="fr-FR" b="1" u="sng" dirty="0" err="1"/>
              <a:t>piece</a:t>
            </a:r>
            <a:r>
              <a:rPr lang="fr-FR" b="1" u="sng" dirty="0"/>
              <a:t> of information on a </a:t>
            </a:r>
            <a:r>
              <a:rPr lang="fr-FR" b="1" u="sng" dirty="0" err="1"/>
              <a:t>map</a:t>
            </a:r>
            <a:r>
              <a:rPr lang="fr-FR" b="1" u="sng" dirty="0"/>
              <a:t>, </a:t>
            </a:r>
            <a:r>
              <a:rPr lang="fr-FR" b="1" u="sng" dirty="0" err="1"/>
              <a:t>it</a:t>
            </a:r>
            <a:r>
              <a:rPr lang="fr-FR" b="1" u="sng" dirty="0"/>
              <a:t> </a:t>
            </a:r>
            <a:r>
              <a:rPr lang="fr-FR" b="1" u="sng" dirty="0" err="1"/>
              <a:t>is</a:t>
            </a:r>
            <a:r>
              <a:rPr lang="fr-FR" b="1" u="sng" dirty="0"/>
              <a:t> </a:t>
            </a:r>
            <a:r>
              <a:rPr lang="fr-FR" b="1" u="sng" dirty="0" err="1"/>
              <a:t>therefore</a:t>
            </a:r>
            <a:r>
              <a:rPr lang="fr-FR" b="1" u="sng" dirty="0"/>
              <a:t> an </a:t>
            </a:r>
            <a:r>
              <a:rPr lang="fr-FR" b="1" u="sng" dirty="0" err="1"/>
              <a:t>integral</a:t>
            </a:r>
            <a:r>
              <a:rPr lang="fr-FR" b="1" u="sng" dirty="0"/>
              <a:t> part of </a:t>
            </a:r>
            <a:r>
              <a:rPr lang="fr-FR" b="1" u="sng" dirty="0" err="1"/>
              <a:t>geographic</a:t>
            </a:r>
            <a:r>
              <a:rPr lang="fr-FR" b="1" u="sng" dirty="0"/>
              <a:t> information and </a:t>
            </a:r>
            <a:r>
              <a:rPr lang="fr-FR" b="1" u="sng" dirty="0" err="1"/>
              <a:t>geo</a:t>
            </a:r>
            <a:r>
              <a:rPr lang="fr-FR" b="1" u="sng" dirty="0"/>
              <a:t>-information.</a:t>
            </a:r>
          </a:p>
          <a:p>
            <a:endParaRPr lang="fr-FR" dirty="0"/>
          </a:p>
        </p:txBody>
      </p:sp>
    </p:spTree>
    <p:extLst>
      <p:ext uri="{BB962C8B-B14F-4D97-AF65-F5344CB8AC3E}">
        <p14:creationId xmlns:p14="http://schemas.microsoft.com/office/powerpoint/2010/main" val="6658443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US" sz="2800" dirty="0"/>
              <a:t>THIRD DRAFT RESOLUTION ESTABLISHING A WORKING GROUP IN THE GENUNG ON NAMES FROM NON-WRITTEN LANGUAGES</a:t>
            </a:r>
            <a:endParaRPr lang="fr-FR" sz="2800" dirty="0"/>
          </a:p>
        </p:txBody>
      </p:sp>
      <p:sp>
        <p:nvSpPr>
          <p:cNvPr id="3" name="Espace réservé du contenu 2"/>
          <p:cNvSpPr>
            <a:spLocks noGrp="1"/>
          </p:cNvSpPr>
          <p:nvPr>
            <p:ph idx="1"/>
          </p:nvPr>
        </p:nvSpPr>
        <p:spPr/>
        <p:txBody>
          <a:bodyPr>
            <a:noAutofit/>
          </a:bodyPr>
          <a:lstStyle/>
          <a:p>
            <a:r>
              <a:rPr lang="en-US" sz="1800" dirty="0"/>
              <a:t>Recalling respectively Resolutions 1/16, I / 18 and 1/20, bearing transcripts of geographical names, particularly those of Africa, of the first UNGEGN Conference, in which the Conference recognizes that there is a large number of unwritten languages ​​in Africa for which the transcription of geographical names in the Latin alphabet raises very complex problems,</a:t>
            </a:r>
          </a:p>
          <a:p>
            <a:r>
              <a:rPr lang="en-US" sz="1800" dirty="0"/>
              <a:t>Constant that African countries continue to encounter enormous problems in transcribing in Latin characters their geographical names, usually derived from unwritten languages,</a:t>
            </a:r>
          </a:p>
          <a:p>
            <a:r>
              <a:rPr lang="en-US" sz="1800" dirty="0"/>
              <a:t>Recognizing further the need to transcribe as scientifically as possible in an appropriate writing system the names used in these languages,</a:t>
            </a:r>
          </a:p>
          <a:p>
            <a:r>
              <a:rPr lang="en-US" sz="1800" dirty="0"/>
              <a:t>Complying with the provisions of the Gaborone Plan Action (GAP) calling for better management of geographical names in Africa</a:t>
            </a:r>
          </a:p>
          <a:p>
            <a:r>
              <a:rPr lang="en-US" sz="1800" dirty="0"/>
              <a:t>Noting UNGEGN's interest in this issue, including recommendations from the panel on geographical names from non-written languages ​​held at the UNGEGN 12 Conference in New York in 2018</a:t>
            </a:r>
          </a:p>
          <a:p>
            <a:r>
              <a:rPr lang="en-US" sz="1800" dirty="0"/>
              <a:t>Recommends and encourages UNGEGN to consider favorably the establishment of a working group on geographical names </a:t>
            </a:r>
            <a:r>
              <a:rPr lang="en-US" sz="1800"/>
              <a:t>from </a:t>
            </a:r>
            <a:r>
              <a:rPr lang="en-US" sz="1800" smtClean="0"/>
              <a:t>unwritten </a:t>
            </a:r>
            <a:r>
              <a:rPr lang="en-US" sz="1800" dirty="0"/>
              <a:t>languages.</a:t>
            </a:r>
            <a:endParaRPr lang="fr-FR" sz="1800" dirty="0"/>
          </a:p>
        </p:txBody>
      </p:sp>
    </p:spTree>
    <p:extLst>
      <p:ext uri="{BB962C8B-B14F-4D97-AF65-F5344CB8AC3E}">
        <p14:creationId xmlns:p14="http://schemas.microsoft.com/office/powerpoint/2010/main" val="27597866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endParaRPr lang="fr-FR" dirty="0" smtClean="0"/>
          </a:p>
          <a:p>
            <a:pPr algn="ctr"/>
            <a:endParaRPr lang="fr-FR" dirty="0"/>
          </a:p>
          <a:p>
            <a:pPr algn="ctr"/>
            <a:endParaRPr lang="fr-FR" dirty="0" smtClean="0"/>
          </a:p>
          <a:p>
            <a:pPr algn="ctr"/>
            <a:r>
              <a:rPr lang="fr-FR" dirty="0" smtClean="0"/>
              <a:t>THANK YOU</a:t>
            </a:r>
            <a:endParaRPr lang="fr-FR" dirty="0"/>
          </a:p>
        </p:txBody>
      </p:sp>
    </p:spTree>
    <p:extLst>
      <p:ext uri="{BB962C8B-B14F-4D97-AF65-F5344CB8AC3E}">
        <p14:creationId xmlns:p14="http://schemas.microsoft.com/office/powerpoint/2010/main" val="1789732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err="1" smtClean="0"/>
              <a:t>African</a:t>
            </a:r>
            <a:r>
              <a:rPr lang="fr-FR" b="1" dirty="0" smtClean="0"/>
              <a:t> </a:t>
            </a:r>
            <a:r>
              <a:rPr lang="fr-FR" b="1" dirty="0" err="1" smtClean="0"/>
              <a:t>standardization</a:t>
            </a:r>
            <a:r>
              <a:rPr lang="fr-FR" b="1" dirty="0" smtClean="0"/>
              <a:t> and </a:t>
            </a:r>
            <a:r>
              <a:rPr lang="fr-FR" b="1" dirty="0" err="1" smtClean="0"/>
              <a:t>Toponyms</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a:bodyPr>
          <a:lstStyle/>
          <a:p>
            <a:r>
              <a:rPr lang="fr-FR" dirty="0"/>
              <a:t> </a:t>
            </a:r>
            <a:r>
              <a:rPr lang="fr-FR" dirty="0" smtClean="0"/>
              <a:t>If </a:t>
            </a:r>
            <a:r>
              <a:rPr lang="fr-FR" dirty="0"/>
              <a:t>the </a:t>
            </a:r>
            <a:r>
              <a:rPr lang="fr-FR" dirty="0" err="1"/>
              <a:t>toponymic</a:t>
            </a:r>
            <a:r>
              <a:rPr lang="fr-FR" dirty="0"/>
              <a:t> </a:t>
            </a:r>
            <a:r>
              <a:rPr lang="fr-FR" dirty="0" err="1"/>
              <a:t>activity</a:t>
            </a:r>
            <a:r>
              <a:rPr lang="fr-FR" dirty="0"/>
              <a:t> records a real </a:t>
            </a:r>
            <a:r>
              <a:rPr lang="fr-FR" dirty="0" err="1"/>
              <a:t>progress</a:t>
            </a:r>
            <a:r>
              <a:rPr lang="fr-FR" dirty="0"/>
              <a:t> in the </a:t>
            </a:r>
            <a:r>
              <a:rPr lang="fr-FR" dirty="0" err="1"/>
              <a:t>so-called</a:t>
            </a:r>
            <a:r>
              <a:rPr lang="fr-FR" dirty="0"/>
              <a:t> </a:t>
            </a:r>
            <a:r>
              <a:rPr lang="fr-FR" dirty="0" err="1"/>
              <a:t>developed</a:t>
            </a:r>
            <a:r>
              <a:rPr lang="fr-FR" dirty="0"/>
              <a:t> countries </a:t>
            </a:r>
            <a:r>
              <a:rPr lang="fr-FR" dirty="0" err="1" smtClean="0"/>
              <a:t>notably</a:t>
            </a:r>
            <a:r>
              <a:rPr lang="fr-FR" dirty="0" smtClean="0"/>
              <a:t> in </a:t>
            </a:r>
            <a:r>
              <a:rPr lang="fr-FR" dirty="0"/>
              <a:t>the </a:t>
            </a:r>
            <a:r>
              <a:rPr lang="fr-FR" dirty="0" err="1"/>
              <a:t>Asian</a:t>
            </a:r>
            <a:r>
              <a:rPr lang="fr-FR" dirty="0"/>
              <a:t> countries, </a:t>
            </a:r>
            <a:r>
              <a:rPr lang="fr-FR" dirty="0" err="1"/>
              <a:t>we</a:t>
            </a:r>
            <a:r>
              <a:rPr lang="fr-FR" dirty="0"/>
              <a:t> note on the </a:t>
            </a:r>
            <a:r>
              <a:rPr lang="fr-FR" dirty="0" err="1"/>
              <a:t>other</a:t>
            </a:r>
            <a:r>
              <a:rPr lang="fr-FR" dirty="0"/>
              <a:t> hand </a:t>
            </a:r>
            <a:r>
              <a:rPr lang="fr-FR" dirty="0" err="1"/>
              <a:t>very</a:t>
            </a:r>
            <a:r>
              <a:rPr lang="fr-FR" dirty="0"/>
              <a:t> </a:t>
            </a:r>
            <a:r>
              <a:rPr lang="fr-FR" dirty="0" err="1"/>
              <a:t>little</a:t>
            </a:r>
            <a:r>
              <a:rPr lang="fr-FR" dirty="0"/>
              <a:t> </a:t>
            </a:r>
            <a:r>
              <a:rPr lang="fr-FR" dirty="0" err="1"/>
              <a:t>progress</a:t>
            </a:r>
            <a:r>
              <a:rPr lang="fr-FR" dirty="0"/>
              <a:t> on the </a:t>
            </a:r>
            <a:r>
              <a:rPr lang="fr-FR" dirty="0" err="1"/>
              <a:t>scale</a:t>
            </a:r>
            <a:r>
              <a:rPr lang="fr-FR" dirty="0"/>
              <a:t> of </a:t>
            </a:r>
            <a:r>
              <a:rPr lang="fr-FR" dirty="0" err="1"/>
              <a:t>our</a:t>
            </a:r>
            <a:r>
              <a:rPr lang="fr-FR" dirty="0"/>
              <a:t> continent in </a:t>
            </a:r>
            <a:r>
              <a:rPr lang="fr-FR" dirty="0" err="1"/>
              <a:t>particular</a:t>
            </a:r>
            <a:r>
              <a:rPr lang="fr-FR" dirty="0"/>
              <a:t> </a:t>
            </a:r>
            <a:r>
              <a:rPr lang="fr-FR" dirty="0" err="1"/>
              <a:t>although</a:t>
            </a:r>
            <a:r>
              <a:rPr lang="fr-FR" dirty="0"/>
              <a:t> </a:t>
            </a:r>
            <a:r>
              <a:rPr lang="fr-FR" dirty="0" err="1"/>
              <a:t>it</a:t>
            </a:r>
            <a:r>
              <a:rPr lang="fr-FR" dirty="0"/>
              <a:t> </a:t>
            </a:r>
            <a:r>
              <a:rPr lang="fr-FR" dirty="0" err="1"/>
              <a:t>is</a:t>
            </a:r>
            <a:r>
              <a:rPr lang="fr-FR" dirty="0"/>
              <a:t> the continent </a:t>
            </a:r>
            <a:r>
              <a:rPr lang="fr-FR" dirty="0" err="1"/>
              <a:t>which</a:t>
            </a:r>
            <a:r>
              <a:rPr lang="fr-FR" dirty="0"/>
              <a:t> </a:t>
            </a:r>
            <a:r>
              <a:rPr lang="fr-FR" dirty="0" err="1"/>
              <a:t>needs</a:t>
            </a:r>
            <a:r>
              <a:rPr lang="fr-FR" dirty="0"/>
              <a:t> the </a:t>
            </a:r>
            <a:r>
              <a:rPr lang="fr-FR" dirty="0" err="1"/>
              <a:t>most</a:t>
            </a:r>
            <a:r>
              <a:rPr lang="fr-FR" dirty="0"/>
              <a:t> to </a:t>
            </a:r>
            <a:r>
              <a:rPr lang="fr-FR" dirty="0" err="1"/>
              <a:t>benefit</a:t>
            </a:r>
            <a:r>
              <a:rPr lang="fr-FR" dirty="0"/>
              <a:t> </a:t>
            </a:r>
            <a:r>
              <a:rPr lang="fr-FR" dirty="0" err="1"/>
              <a:t>from</a:t>
            </a:r>
            <a:r>
              <a:rPr lang="fr-FR" dirty="0"/>
              <a:t> the </a:t>
            </a:r>
            <a:r>
              <a:rPr lang="fr-FR" dirty="0" err="1"/>
              <a:t>standardization</a:t>
            </a:r>
            <a:r>
              <a:rPr lang="fr-FR" dirty="0"/>
              <a:t> of </a:t>
            </a:r>
            <a:r>
              <a:rPr lang="fr-FR" dirty="0" err="1"/>
              <a:t>geographical</a:t>
            </a:r>
            <a:r>
              <a:rPr lang="fr-FR" dirty="0"/>
              <a:t> </a:t>
            </a:r>
            <a:r>
              <a:rPr lang="fr-FR" dirty="0" err="1"/>
              <a:t>names</a:t>
            </a:r>
            <a:r>
              <a:rPr lang="fr-FR" dirty="0" smtClean="0"/>
              <a:t>.</a:t>
            </a:r>
          </a:p>
          <a:p>
            <a:endParaRPr lang="fr-FR" dirty="0"/>
          </a:p>
          <a:p>
            <a:r>
              <a:rPr lang="fr-FR" dirty="0" smtClean="0"/>
              <a:t> </a:t>
            </a:r>
          </a:p>
          <a:p>
            <a:endParaRPr lang="fr-FR" dirty="0"/>
          </a:p>
        </p:txBody>
      </p:sp>
    </p:spTree>
    <p:extLst>
      <p:ext uri="{BB962C8B-B14F-4D97-AF65-F5344CB8AC3E}">
        <p14:creationId xmlns:p14="http://schemas.microsoft.com/office/powerpoint/2010/main" val="8295330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fr-FR" dirty="0" smtClean="0"/>
              <a:t>If </a:t>
            </a:r>
            <a:r>
              <a:rPr lang="fr-FR" dirty="0" err="1" smtClean="0"/>
              <a:t>some</a:t>
            </a:r>
            <a:r>
              <a:rPr lang="fr-FR" dirty="0" smtClean="0"/>
              <a:t> </a:t>
            </a:r>
            <a:r>
              <a:rPr lang="fr-FR" dirty="0" err="1" smtClean="0"/>
              <a:t>African</a:t>
            </a:r>
            <a:r>
              <a:rPr lang="fr-FR" dirty="0" smtClean="0"/>
              <a:t> countries have been </a:t>
            </a:r>
            <a:r>
              <a:rPr lang="fr-FR" dirty="0" err="1" smtClean="0"/>
              <a:t>precursors</a:t>
            </a:r>
            <a:r>
              <a:rPr lang="fr-FR" dirty="0" smtClean="0"/>
              <a:t> in </a:t>
            </a:r>
            <a:r>
              <a:rPr lang="fr-FR" dirty="0" err="1" smtClean="0"/>
              <a:t>establishing</a:t>
            </a:r>
            <a:r>
              <a:rPr lang="fr-FR" dirty="0" smtClean="0"/>
              <a:t> </a:t>
            </a:r>
            <a:r>
              <a:rPr lang="fr-FR" dirty="0" err="1" smtClean="0"/>
              <a:t>toponymic</a:t>
            </a:r>
            <a:r>
              <a:rPr lang="fr-FR" dirty="0" smtClean="0"/>
              <a:t> management structures, </a:t>
            </a:r>
            <a:r>
              <a:rPr lang="fr-FR" dirty="0" err="1" smtClean="0"/>
              <a:t>such</a:t>
            </a:r>
            <a:r>
              <a:rPr lang="fr-FR" dirty="0" smtClean="0"/>
              <a:t> as Liberia, </a:t>
            </a:r>
            <a:r>
              <a:rPr lang="fr-FR" dirty="0" err="1" smtClean="0"/>
              <a:t>which</a:t>
            </a:r>
            <a:r>
              <a:rPr lang="fr-FR" dirty="0" smtClean="0"/>
              <a:t> </a:t>
            </a:r>
            <a:r>
              <a:rPr lang="fr-FR" dirty="0" err="1" smtClean="0"/>
              <a:t>since</a:t>
            </a:r>
            <a:r>
              <a:rPr lang="fr-FR" dirty="0" smtClean="0"/>
              <a:t> 1955,  </a:t>
            </a:r>
            <a:r>
              <a:rPr lang="fr-FR" dirty="0" err="1" smtClean="0"/>
              <a:t>already</a:t>
            </a:r>
            <a:r>
              <a:rPr lang="fr-FR" dirty="0" smtClean="0"/>
              <a:t> </a:t>
            </a:r>
            <a:r>
              <a:rPr lang="fr-FR" dirty="0" err="1" smtClean="0"/>
              <a:t>had</a:t>
            </a:r>
            <a:r>
              <a:rPr lang="fr-FR" dirty="0" smtClean="0"/>
              <a:t> an establishment in charge of </a:t>
            </a:r>
            <a:r>
              <a:rPr lang="fr-FR" dirty="0" err="1" smtClean="0"/>
              <a:t>this</a:t>
            </a:r>
            <a:r>
              <a:rPr lang="fr-FR" dirty="0" smtClean="0"/>
              <a:t> </a:t>
            </a:r>
            <a:r>
              <a:rPr lang="fr-FR" dirty="0" err="1" smtClean="0"/>
              <a:t>problem</a:t>
            </a:r>
            <a:r>
              <a:rPr lang="fr-FR" dirty="0" smtClean="0"/>
              <a:t>, </a:t>
            </a:r>
            <a:r>
              <a:rPr lang="fr-FR" dirty="0" err="1" smtClean="0"/>
              <a:t>well</a:t>
            </a:r>
            <a:r>
              <a:rPr lang="fr-FR" dirty="0" smtClean="0"/>
              <a:t> </a:t>
            </a:r>
            <a:r>
              <a:rPr lang="fr-FR" dirty="0" err="1" smtClean="0"/>
              <a:t>before</a:t>
            </a:r>
            <a:r>
              <a:rPr lang="fr-FR" dirty="0" smtClean="0"/>
              <a:t> the </a:t>
            </a:r>
            <a:r>
              <a:rPr lang="fr-FR" dirty="0" err="1" smtClean="0"/>
              <a:t>GENUNG’s</a:t>
            </a:r>
            <a:r>
              <a:rPr lang="fr-FR" dirty="0" smtClean="0"/>
              <a:t>  </a:t>
            </a:r>
            <a:r>
              <a:rPr lang="fr-FR" dirty="0" err="1" smtClean="0"/>
              <a:t>creation</a:t>
            </a:r>
            <a:r>
              <a:rPr lang="fr-FR" dirty="0" smtClean="0"/>
              <a:t>! </a:t>
            </a:r>
            <a:r>
              <a:rPr lang="fr-FR" dirty="0" err="1" smtClean="0"/>
              <a:t>Cameroon</a:t>
            </a:r>
            <a:r>
              <a:rPr lang="fr-FR" dirty="0" smtClean="0"/>
              <a:t> 1968, Botswana 1968, </a:t>
            </a:r>
            <a:r>
              <a:rPr lang="fr-FR" dirty="0" err="1" smtClean="0"/>
              <a:t>Tanzania</a:t>
            </a:r>
            <a:r>
              <a:rPr lang="fr-FR" dirty="0" smtClean="0"/>
              <a:t>, 1981 etc. in the </a:t>
            </a:r>
            <a:r>
              <a:rPr lang="fr-FR" dirty="0" err="1" smtClean="0"/>
              <a:t>late</a:t>
            </a:r>
            <a:r>
              <a:rPr lang="fr-FR" dirty="0" smtClean="0"/>
              <a:t> sixties and </a:t>
            </a:r>
            <a:r>
              <a:rPr lang="fr-FR" dirty="0" err="1" smtClean="0"/>
              <a:t>many</a:t>
            </a:r>
            <a:r>
              <a:rPr lang="fr-FR" dirty="0" smtClean="0"/>
              <a:t> of </a:t>
            </a:r>
            <a:r>
              <a:rPr lang="fr-FR" dirty="0" err="1" smtClean="0"/>
              <a:t>them</a:t>
            </a:r>
            <a:r>
              <a:rPr lang="fr-FR" dirty="0" smtClean="0"/>
              <a:t> </a:t>
            </a:r>
            <a:r>
              <a:rPr lang="fr-FR" dirty="0" err="1" smtClean="0"/>
              <a:t>participated</a:t>
            </a:r>
            <a:r>
              <a:rPr lang="fr-FR" dirty="0" smtClean="0"/>
              <a:t> in the </a:t>
            </a:r>
            <a:r>
              <a:rPr lang="fr-FR" dirty="0" err="1" smtClean="0"/>
              <a:t>work</a:t>
            </a:r>
            <a:r>
              <a:rPr lang="fr-FR" dirty="0" smtClean="0"/>
              <a:t> of the </a:t>
            </a:r>
            <a:r>
              <a:rPr lang="fr-FR" dirty="0" err="1" smtClean="0"/>
              <a:t>technical</a:t>
            </a:r>
            <a:r>
              <a:rPr lang="fr-FR" dirty="0" smtClean="0"/>
              <a:t> </a:t>
            </a:r>
            <a:r>
              <a:rPr lang="fr-FR" dirty="0" err="1" smtClean="0"/>
              <a:t>committee</a:t>
            </a:r>
            <a:r>
              <a:rPr lang="fr-FR" dirty="0" smtClean="0"/>
              <a:t> </a:t>
            </a:r>
            <a:r>
              <a:rPr lang="fr-FR" dirty="0" err="1" smtClean="0"/>
              <a:t>precursors</a:t>
            </a:r>
            <a:r>
              <a:rPr lang="fr-FR" dirty="0" smtClean="0"/>
              <a:t> of the GENUNG in 1962, </a:t>
            </a:r>
            <a:r>
              <a:rPr lang="fr-FR" dirty="0" err="1" smtClean="0"/>
              <a:t>it</a:t>
            </a:r>
            <a:r>
              <a:rPr lang="fr-FR" dirty="0" smtClean="0"/>
              <a:t> </a:t>
            </a:r>
            <a:r>
              <a:rPr lang="fr-FR" dirty="0" err="1" smtClean="0"/>
              <a:t>remains</a:t>
            </a:r>
            <a:r>
              <a:rPr lang="fr-FR" dirty="0" smtClean="0"/>
              <a:t> </a:t>
            </a:r>
            <a:r>
              <a:rPr lang="fr-FR" dirty="0" err="1" smtClean="0"/>
              <a:t>nonetheless</a:t>
            </a:r>
            <a:r>
              <a:rPr lang="fr-FR" dirty="0" smtClean="0"/>
              <a:t> </a:t>
            </a:r>
            <a:r>
              <a:rPr lang="fr-FR" dirty="0" err="1" smtClean="0"/>
              <a:t>that</a:t>
            </a:r>
            <a:r>
              <a:rPr lang="fr-FR" dirty="0" smtClean="0"/>
              <a:t> </a:t>
            </a:r>
            <a:r>
              <a:rPr lang="fr-FR" dirty="0" err="1" smtClean="0"/>
              <a:t>we</a:t>
            </a:r>
            <a:r>
              <a:rPr lang="fr-FR" dirty="0" smtClean="0"/>
              <a:t> </a:t>
            </a:r>
            <a:r>
              <a:rPr lang="fr-FR" dirty="0" err="1" smtClean="0"/>
              <a:t>register</a:t>
            </a:r>
            <a:r>
              <a:rPr lang="fr-FR" dirty="0" smtClean="0"/>
              <a:t> </a:t>
            </a:r>
            <a:r>
              <a:rPr lang="fr-FR" dirty="0" err="1" smtClean="0"/>
              <a:t>thereafter</a:t>
            </a:r>
            <a:r>
              <a:rPr lang="fr-FR" dirty="0" smtClean="0"/>
              <a:t>, a </a:t>
            </a:r>
            <a:r>
              <a:rPr lang="fr-FR" dirty="0" err="1" smtClean="0"/>
              <a:t>very</a:t>
            </a:r>
            <a:r>
              <a:rPr lang="fr-FR" dirty="0" smtClean="0"/>
              <a:t> </a:t>
            </a:r>
            <a:r>
              <a:rPr lang="fr-FR" dirty="0" err="1" smtClean="0"/>
              <a:t>low</a:t>
            </a:r>
            <a:r>
              <a:rPr lang="fr-FR" dirty="0" smtClean="0"/>
              <a:t> participation of </a:t>
            </a:r>
            <a:r>
              <a:rPr lang="fr-FR" dirty="0" err="1" smtClean="0"/>
              <a:t>these</a:t>
            </a:r>
            <a:r>
              <a:rPr lang="fr-FR" dirty="0" smtClean="0"/>
              <a:t> countries in the </a:t>
            </a:r>
            <a:r>
              <a:rPr lang="fr-FR" dirty="0" err="1" smtClean="0"/>
              <a:t>work</a:t>
            </a:r>
            <a:r>
              <a:rPr lang="fr-FR" dirty="0" smtClean="0"/>
              <a:t> of UNGEGN and </a:t>
            </a:r>
            <a:r>
              <a:rPr lang="fr-FR" dirty="0" err="1" smtClean="0"/>
              <a:t>low</a:t>
            </a:r>
            <a:r>
              <a:rPr lang="fr-FR" dirty="0" smtClean="0"/>
              <a:t> </a:t>
            </a:r>
            <a:r>
              <a:rPr lang="fr-FR" dirty="0" err="1" smtClean="0"/>
              <a:t>level</a:t>
            </a:r>
            <a:r>
              <a:rPr lang="fr-FR" dirty="0" smtClean="0"/>
              <a:t> of </a:t>
            </a:r>
            <a:r>
              <a:rPr lang="fr-FR" dirty="0" err="1" smtClean="0"/>
              <a:t>toponymic</a:t>
            </a:r>
            <a:r>
              <a:rPr lang="fr-FR" dirty="0" smtClean="0"/>
              <a:t> </a:t>
            </a:r>
            <a:r>
              <a:rPr lang="fr-FR" dirty="0" err="1" smtClean="0"/>
              <a:t>activity</a:t>
            </a:r>
            <a:r>
              <a:rPr lang="fr-FR" dirty="0" smtClean="0"/>
              <a:t> </a:t>
            </a:r>
            <a:r>
              <a:rPr lang="fr-FR" dirty="0" err="1" smtClean="0"/>
              <a:t>at</a:t>
            </a:r>
            <a:r>
              <a:rPr lang="fr-FR" dirty="0" smtClean="0"/>
              <a:t> the </a:t>
            </a:r>
            <a:r>
              <a:rPr lang="fr-FR" dirty="0" err="1" smtClean="0"/>
              <a:t>level</a:t>
            </a:r>
            <a:r>
              <a:rPr lang="fr-FR" dirty="0" smtClean="0"/>
              <a:t> of </a:t>
            </a:r>
            <a:r>
              <a:rPr lang="fr-FR" dirty="0" err="1" smtClean="0"/>
              <a:t>their</a:t>
            </a:r>
            <a:r>
              <a:rPr lang="fr-FR" dirty="0" smtClean="0"/>
              <a:t> respective countries. </a:t>
            </a:r>
          </a:p>
          <a:p>
            <a:endParaRPr lang="fr-FR" dirty="0"/>
          </a:p>
        </p:txBody>
      </p:sp>
    </p:spTree>
    <p:extLst>
      <p:ext uri="{BB962C8B-B14F-4D97-AF65-F5344CB8AC3E}">
        <p14:creationId xmlns:p14="http://schemas.microsoft.com/office/powerpoint/2010/main" val="397968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dirty="0" err="1"/>
              <a:t>Aware</a:t>
            </a:r>
            <a:r>
              <a:rPr lang="fr-FR" dirty="0"/>
              <a:t> of the </a:t>
            </a:r>
            <a:r>
              <a:rPr lang="fr-FR" dirty="0" err="1"/>
              <a:t>specificity</a:t>
            </a:r>
            <a:r>
              <a:rPr lang="fr-FR" dirty="0"/>
              <a:t> of </a:t>
            </a:r>
            <a:r>
              <a:rPr lang="fr-FR" dirty="0" err="1"/>
              <a:t>toponymic</a:t>
            </a:r>
            <a:r>
              <a:rPr lang="fr-FR" dirty="0"/>
              <a:t> </a:t>
            </a:r>
            <a:r>
              <a:rPr lang="fr-FR" dirty="0" err="1"/>
              <a:t>languages</a:t>
            </a:r>
            <a:r>
              <a:rPr lang="fr-FR" dirty="0"/>
              <a:t> in </a:t>
            </a:r>
            <a:r>
              <a:rPr lang="fr-FR" dirty="0" err="1"/>
              <a:t>Africa</a:t>
            </a:r>
            <a:r>
              <a:rPr lang="fr-FR" dirty="0"/>
              <a:t>, </a:t>
            </a:r>
            <a:r>
              <a:rPr lang="fr-FR" dirty="0" err="1"/>
              <a:t>whose</a:t>
            </a:r>
            <a:r>
              <a:rPr lang="fr-FR" dirty="0"/>
              <a:t> </a:t>
            </a:r>
            <a:r>
              <a:rPr lang="fr-FR" dirty="0" err="1"/>
              <a:t>languages</a:t>
            </a:r>
            <a:r>
              <a:rPr lang="fr-FR" dirty="0"/>
              <a:t> are </a:t>
            </a:r>
            <a:r>
              <a:rPr lang="fr-FR" dirty="0" err="1"/>
              <a:t>mostly</a:t>
            </a:r>
            <a:r>
              <a:rPr lang="fr-FR" dirty="0"/>
              <a:t> </a:t>
            </a:r>
            <a:r>
              <a:rPr lang="fr-FR" dirty="0" err="1"/>
              <a:t>derived</a:t>
            </a:r>
            <a:r>
              <a:rPr lang="fr-FR" dirty="0"/>
              <a:t> </a:t>
            </a:r>
            <a:r>
              <a:rPr lang="fr-FR" dirty="0" err="1"/>
              <a:t>from</a:t>
            </a:r>
            <a:r>
              <a:rPr lang="fr-FR" dirty="0"/>
              <a:t> </a:t>
            </a:r>
            <a:r>
              <a:rPr lang="fr-FR" dirty="0" err="1"/>
              <a:t>unwritten</a:t>
            </a:r>
            <a:r>
              <a:rPr lang="fr-FR" dirty="0"/>
              <a:t> </a:t>
            </a:r>
            <a:r>
              <a:rPr lang="fr-FR" dirty="0" err="1"/>
              <a:t>languages</a:t>
            </a:r>
            <a:r>
              <a:rPr lang="fr-FR" dirty="0"/>
              <a:t>, The United Nations Group of Experts on the </a:t>
            </a:r>
            <a:r>
              <a:rPr lang="fr-FR" dirty="0" err="1"/>
              <a:t>Standardization</a:t>
            </a:r>
            <a:r>
              <a:rPr lang="fr-FR" dirty="0"/>
              <a:t> of </a:t>
            </a:r>
            <a:r>
              <a:rPr lang="fr-FR" dirty="0" err="1"/>
              <a:t>Geographical</a:t>
            </a:r>
            <a:r>
              <a:rPr lang="fr-FR" dirty="0"/>
              <a:t> </a:t>
            </a:r>
            <a:r>
              <a:rPr lang="fr-FR" dirty="0" err="1"/>
              <a:t>Names</a:t>
            </a:r>
            <a:r>
              <a:rPr lang="fr-FR" dirty="0"/>
              <a:t> has been </a:t>
            </a:r>
            <a:r>
              <a:rPr lang="fr-FR" dirty="0" err="1"/>
              <a:t>concerned</a:t>
            </a:r>
            <a:r>
              <a:rPr lang="fr-FR" dirty="0"/>
              <a:t> </a:t>
            </a:r>
            <a:r>
              <a:rPr lang="fr-FR" dirty="0" err="1"/>
              <a:t>since</a:t>
            </a:r>
            <a:r>
              <a:rPr lang="fr-FR" dirty="0"/>
              <a:t> the first </a:t>
            </a:r>
            <a:r>
              <a:rPr lang="fr-FR" dirty="0" err="1"/>
              <a:t>conference</a:t>
            </a:r>
            <a:r>
              <a:rPr lang="fr-FR" dirty="0"/>
              <a:t> on </a:t>
            </a:r>
            <a:r>
              <a:rPr lang="fr-FR" dirty="0" err="1"/>
              <a:t>toponymic</a:t>
            </a:r>
            <a:r>
              <a:rPr lang="fr-FR" dirty="0"/>
              <a:t> </a:t>
            </a:r>
            <a:r>
              <a:rPr lang="fr-FR" dirty="0" err="1"/>
              <a:t>problems</a:t>
            </a:r>
            <a:r>
              <a:rPr lang="fr-FR" dirty="0"/>
              <a:t> in </a:t>
            </a:r>
            <a:r>
              <a:rPr lang="fr-FR" dirty="0" err="1"/>
              <a:t>Africa</a:t>
            </a:r>
            <a:r>
              <a:rPr lang="fr-FR" dirty="0"/>
              <a:t>. </a:t>
            </a:r>
            <a:r>
              <a:rPr lang="fr-FR" dirty="0" err="1"/>
              <a:t>Indeed</a:t>
            </a:r>
            <a:r>
              <a:rPr lang="fr-FR" dirty="0"/>
              <a:t>, in </a:t>
            </a:r>
            <a:r>
              <a:rPr lang="fr-FR" dirty="0" err="1"/>
              <a:t>its</a:t>
            </a:r>
            <a:r>
              <a:rPr lang="fr-FR" dirty="0"/>
              <a:t> first report, </a:t>
            </a:r>
            <a:r>
              <a:rPr lang="fr-FR" dirty="0" err="1"/>
              <a:t>it</a:t>
            </a:r>
            <a:r>
              <a:rPr lang="fr-FR" dirty="0"/>
              <a:t> </a:t>
            </a:r>
            <a:r>
              <a:rPr lang="fr-FR" dirty="0" err="1"/>
              <a:t>is</a:t>
            </a:r>
            <a:r>
              <a:rPr lang="fr-FR" dirty="0"/>
              <a:t> </a:t>
            </a:r>
            <a:r>
              <a:rPr lang="fr-FR" dirty="0" err="1"/>
              <a:t>clearly</a:t>
            </a:r>
            <a:r>
              <a:rPr lang="fr-FR" dirty="0"/>
              <a:t> </a:t>
            </a:r>
            <a:r>
              <a:rPr lang="fr-FR" dirty="0" err="1"/>
              <a:t>mentioned</a:t>
            </a:r>
            <a:r>
              <a:rPr lang="fr-FR" dirty="0"/>
              <a:t> </a:t>
            </a:r>
            <a:r>
              <a:rPr lang="fr-FR" dirty="0" err="1"/>
              <a:t>that</a:t>
            </a:r>
            <a:r>
              <a:rPr lang="fr-FR" dirty="0"/>
              <a:t> </a:t>
            </a:r>
            <a:r>
              <a:rPr lang="fr-FR" dirty="0" err="1"/>
              <a:t>it</a:t>
            </a:r>
            <a:r>
              <a:rPr lang="fr-FR" dirty="0"/>
              <a:t> </a:t>
            </a:r>
            <a:r>
              <a:rPr lang="fr-FR" dirty="0" err="1"/>
              <a:t>would</a:t>
            </a:r>
            <a:r>
              <a:rPr lang="fr-FR" dirty="0"/>
              <a:t> </a:t>
            </a:r>
            <a:r>
              <a:rPr lang="fr-FR" dirty="0" err="1"/>
              <a:t>be</a:t>
            </a:r>
            <a:r>
              <a:rPr lang="fr-FR" dirty="0"/>
              <a:t> </a:t>
            </a:r>
            <a:r>
              <a:rPr lang="fr-FR" dirty="0" err="1"/>
              <a:t>necessary</a:t>
            </a:r>
            <a:r>
              <a:rPr lang="fr-FR" dirty="0"/>
              <a:t> to </a:t>
            </a:r>
            <a:r>
              <a:rPr lang="fr-FR" dirty="0" err="1"/>
              <a:t>start</a:t>
            </a:r>
            <a:r>
              <a:rPr lang="fr-FR" dirty="0"/>
              <a:t> </a:t>
            </a:r>
            <a:r>
              <a:rPr lang="fr-FR" dirty="0" err="1"/>
              <a:t>thinking</a:t>
            </a:r>
            <a:r>
              <a:rPr lang="fr-FR" dirty="0"/>
              <a:t> about </a:t>
            </a:r>
            <a:r>
              <a:rPr lang="fr-FR" dirty="0" err="1"/>
              <a:t>practical</a:t>
            </a:r>
            <a:r>
              <a:rPr lang="fr-FR" dirty="0"/>
              <a:t> </a:t>
            </a:r>
            <a:r>
              <a:rPr lang="fr-FR" dirty="0" err="1"/>
              <a:t>ways</a:t>
            </a:r>
            <a:r>
              <a:rPr lang="fr-FR" dirty="0"/>
              <a:t> to help </a:t>
            </a:r>
            <a:r>
              <a:rPr lang="fr-FR" dirty="0" err="1"/>
              <a:t>African</a:t>
            </a:r>
            <a:r>
              <a:rPr lang="fr-FR" dirty="0"/>
              <a:t> countries to manage </a:t>
            </a:r>
            <a:r>
              <a:rPr lang="fr-FR" dirty="0" err="1"/>
              <a:t>their</a:t>
            </a:r>
            <a:r>
              <a:rPr lang="fr-FR" dirty="0"/>
              <a:t> </a:t>
            </a:r>
            <a:r>
              <a:rPr lang="fr-FR" dirty="0" err="1"/>
              <a:t>topomyms</a:t>
            </a:r>
            <a:r>
              <a:rPr lang="fr-FR" dirty="0"/>
              <a:t> </a:t>
            </a:r>
            <a:r>
              <a:rPr lang="fr-FR" dirty="0" err="1"/>
              <a:t>properly</a:t>
            </a:r>
            <a:r>
              <a:rPr lang="fr-FR" dirty="0"/>
              <a:t>.</a:t>
            </a:r>
          </a:p>
          <a:p>
            <a:endParaRPr lang="fr-FR" dirty="0"/>
          </a:p>
        </p:txBody>
      </p:sp>
    </p:spTree>
    <p:extLst>
      <p:ext uri="{BB962C8B-B14F-4D97-AF65-F5344CB8AC3E}">
        <p14:creationId xmlns:p14="http://schemas.microsoft.com/office/powerpoint/2010/main" val="28037669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dirty="0"/>
              <a:t>In </a:t>
            </a:r>
            <a:r>
              <a:rPr lang="fr-FR" dirty="0" err="1"/>
              <a:t>view</a:t>
            </a:r>
            <a:r>
              <a:rPr lang="fr-FR" dirty="0"/>
              <a:t> of the </a:t>
            </a:r>
            <a:r>
              <a:rPr lang="fr-FR" dirty="0" err="1"/>
              <a:t>little</a:t>
            </a:r>
            <a:r>
              <a:rPr lang="fr-FR" dirty="0"/>
              <a:t> </a:t>
            </a:r>
            <a:r>
              <a:rPr lang="fr-FR" dirty="0" err="1"/>
              <a:t>progress</a:t>
            </a:r>
            <a:r>
              <a:rPr lang="fr-FR" dirty="0"/>
              <a:t> made </a:t>
            </a:r>
            <a:r>
              <a:rPr lang="fr-FR" dirty="0" err="1"/>
              <a:t>since</a:t>
            </a:r>
            <a:r>
              <a:rPr lang="fr-FR" dirty="0"/>
              <a:t> </a:t>
            </a:r>
            <a:r>
              <a:rPr lang="fr-FR" dirty="0" err="1"/>
              <a:t>then</a:t>
            </a:r>
            <a:r>
              <a:rPr lang="fr-FR" dirty="0"/>
              <a:t>, and in </a:t>
            </a:r>
            <a:r>
              <a:rPr lang="fr-FR" dirty="0" err="1"/>
              <a:t>order</a:t>
            </a:r>
            <a:r>
              <a:rPr lang="fr-FR" dirty="0"/>
              <a:t> to </a:t>
            </a:r>
            <a:r>
              <a:rPr lang="fr-FR" dirty="0" err="1"/>
              <a:t>make</a:t>
            </a:r>
            <a:r>
              <a:rPr lang="fr-FR" dirty="0"/>
              <a:t> </a:t>
            </a:r>
            <a:r>
              <a:rPr lang="fr-FR" dirty="0" err="1"/>
              <a:t>better</a:t>
            </a:r>
            <a:r>
              <a:rPr lang="fr-FR" dirty="0"/>
              <a:t> </a:t>
            </a:r>
            <a:r>
              <a:rPr lang="fr-FR" dirty="0" err="1"/>
              <a:t>progress</a:t>
            </a:r>
            <a:r>
              <a:rPr lang="fr-FR" dirty="0"/>
              <a:t>, a</a:t>
            </a:r>
            <a:br>
              <a:rPr lang="fr-FR" dirty="0"/>
            </a:br>
            <a:r>
              <a:rPr lang="fr-FR" dirty="0" err="1"/>
              <a:t>Task</a:t>
            </a:r>
            <a:r>
              <a:rPr lang="fr-FR" dirty="0"/>
              <a:t> Team for </a:t>
            </a:r>
            <a:r>
              <a:rPr lang="fr-FR" dirty="0" err="1"/>
              <a:t>Africa</a:t>
            </a:r>
            <a:r>
              <a:rPr lang="fr-FR" dirty="0"/>
              <a:t> </a:t>
            </a:r>
            <a:r>
              <a:rPr lang="fr-FR" dirty="0" err="1"/>
              <a:t>was</a:t>
            </a:r>
            <a:r>
              <a:rPr lang="fr-FR" dirty="0"/>
              <a:t> set up </a:t>
            </a:r>
            <a:r>
              <a:rPr lang="fr-FR" dirty="0" err="1"/>
              <a:t>during</a:t>
            </a:r>
            <a:r>
              <a:rPr lang="fr-FR" dirty="0"/>
              <a:t> the 23rd session of the GENENUNG; </a:t>
            </a:r>
            <a:r>
              <a:rPr lang="fr-FR" dirty="0" err="1"/>
              <a:t>Since</a:t>
            </a:r>
            <a:r>
              <a:rPr lang="fr-FR" dirty="0"/>
              <a:t> </a:t>
            </a:r>
            <a:r>
              <a:rPr lang="fr-FR" dirty="0" err="1"/>
              <a:t>then</a:t>
            </a:r>
            <a:r>
              <a:rPr lang="fr-FR" dirty="0"/>
              <a:t>, </a:t>
            </a:r>
            <a:r>
              <a:rPr lang="fr-FR" dirty="0" err="1"/>
              <a:t>it</a:t>
            </a:r>
            <a:r>
              <a:rPr lang="fr-FR" dirty="0"/>
              <a:t> has been </a:t>
            </a:r>
            <a:r>
              <a:rPr lang="fr-FR" dirty="0" err="1"/>
              <a:t>carrying</a:t>
            </a:r>
            <a:r>
              <a:rPr lang="fr-FR" dirty="0"/>
              <a:t> out actions to </a:t>
            </a:r>
            <a:r>
              <a:rPr lang="fr-FR" dirty="0" err="1"/>
              <a:t>promote</a:t>
            </a:r>
            <a:r>
              <a:rPr lang="fr-FR" dirty="0"/>
              <a:t> </a:t>
            </a:r>
            <a:r>
              <a:rPr lang="fr-FR" dirty="0" err="1"/>
              <a:t>toponymy</a:t>
            </a:r>
            <a:r>
              <a:rPr lang="fr-FR" dirty="0"/>
              <a:t> in </a:t>
            </a:r>
            <a:r>
              <a:rPr lang="fr-FR" dirty="0" err="1"/>
              <a:t>Africa</a:t>
            </a:r>
            <a:r>
              <a:rPr lang="fr-FR" dirty="0"/>
              <a:t>;</a:t>
            </a:r>
          </a:p>
          <a:p>
            <a:r>
              <a:rPr lang="fr-FR" dirty="0"/>
              <a:t>This </a:t>
            </a:r>
            <a:r>
              <a:rPr lang="fr-FR" dirty="0" err="1"/>
              <a:t>Task</a:t>
            </a:r>
            <a:r>
              <a:rPr lang="fr-FR" dirty="0"/>
              <a:t> Team </a:t>
            </a:r>
            <a:r>
              <a:rPr lang="fr-FR" dirty="0" err="1"/>
              <a:t>is</a:t>
            </a:r>
            <a:r>
              <a:rPr lang="fr-FR" dirty="0"/>
              <a:t> in charge of </a:t>
            </a:r>
            <a:r>
              <a:rPr lang="fr-FR" dirty="0" err="1"/>
              <a:t>making</a:t>
            </a:r>
            <a:r>
              <a:rPr lang="fr-FR" dirty="0"/>
              <a:t> a </a:t>
            </a:r>
            <a:r>
              <a:rPr lang="fr-FR" dirty="0" err="1"/>
              <a:t>diagnosis</a:t>
            </a:r>
            <a:r>
              <a:rPr lang="fr-FR" dirty="0"/>
              <a:t> and </a:t>
            </a:r>
            <a:r>
              <a:rPr lang="fr-FR" dirty="0" err="1"/>
              <a:t>proposing</a:t>
            </a:r>
            <a:r>
              <a:rPr lang="fr-FR" dirty="0"/>
              <a:t> </a:t>
            </a:r>
            <a:r>
              <a:rPr lang="fr-FR" dirty="0" err="1"/>
              <a:t>adequate</a:t>
            </a:r>
            <a:r>
              <a:rPr lang="fr-FR" dirty="0"/>
              <a:t> solutions for the promotion of </a:t>
            </a:r>
            <a:r>
              <a:rPr lang="fr-FR" dirty="0" err="1"/>
              <a:t>geographical</a:t>
            </a:r>
            <a:r>
              <a:rPr lang="fr-FR" dirty="0"/>
              <a:t> </a:t>
            </a:r>
            <a:r>
              <a:rPr lang="fr-FR" dirty="0" err="1"/>
              <a:t>names</a:t>
            </a:r>
            <a:r>
              <a:rPr lang="fr-FR" dirty="0"/>
              <a:t> in </a:t>
            </a:r>
            <a:r>
              <a:rPr lang="fr-FR" dirty="0" err="1"/>
              <a:t>Africa</a:t>
            </a:r>
            <a:r>
              <a:rPr lang="fr-FR" dirty="0"/>
              <a:t> and to </a:t>
            </a:r>
            <a:r>
              <a:rPr lang="fr-FR" dirty="0" err="1"/>
              <a:t>initiate</a:t>
            </a:r>
            <a:r>
              <a:rPr lang="fr-FR" dirty="0"/>
              <a:t> </a:t>
            </a:r>
            <a:r>
              <a:rPr lang="fr-FR" dirty="0" err="1"/>
              <a:t>adequate</a:t>
            </a:r>
            <a:r>
              <a:rPr lang="fr-FR" dirty="0"/>
              <a:t> actions.</a:t>
            </a:r>
          </a:p>
          <a:p>
            <a:endParaRPr lang="fr-FR" dirty="0"/>
          </a:p>
        </p:txBody>
      </p:sp>
    </p:spTree>
    <p:extLst>
      <p:ext uri="{BB962C8B-B14F-4D97-AF65-F5344CB8AC3E}">
        <p14:creationId xmlns:p14="http://schemas.microsoft.com/office/powerpoint/2010/main" val="31263110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In </a:t>
            </a:r>
            <a:r>
              <a:rPr lang="fr-FR" dirty="0" err="1"/>
              <a:t>its</a:t>
            </a:r>
            <a:r>
              <a:rPr lang="fr-FR" dirty="0"/>
              <a:t> </a:t>
            </a:r>
            <a:r>
              <a:rPr lang="fr-FR" dirty="0" err="1"/>
              <a:t>diagnosis</a:t>
            </a:r>
            <a:r>
              <a:rPr lang="fr-FR" dirty="0"/>
              <a:t>, </a:t>
            </a:r>
            <a:r>
              <a:rPr lang="fr-FR" dirty="0" err="1"/>
              <a:t>this</a:t>
            </a:r>
            <a:r>
              <a:rPr lang="fr-FR" dirty="0"/>
              <a:t> team came to note </a:t>
            </a:r>
            <a:r>
              <a:rPr lang="fr-FR" dirty="0" err="1"/>
              <a:t>that</a:t>
            </a:r>
            <a:r>
              <a:rPr lang="fr-FR" dirty="0"/>
              <a:t> the obstacles </a:t>
            </a:r>
            <a:r>
              <a:rPr lang="fr-FR" dirty="0" err="1"/>
              <a:t>encountered</a:t>
            </a:r>
            <a:r>
              <a:rPr lang="fr-FR" dirty="0"/>
              <a:t> by </a:t>
            </a:r>
            <a:r>
              <a:rPr lang="fr-FR" dirty="0" err="1"/>
              <a:t>African</a:t>
            </a:r>
            <a:r>
              <a:rPr lang="fr-FR" dirty="0"/>
              <a:t> countries to </a:t>
            </a:r>
            <a:r>
              <a:rPr lang="fr-FR" dirty="0" err="1"/>
              <a:t>participate</a:t>
            </a:r>
            <a:r>
              <a:rPr lang="fr-FR" dirty="0"/>
              <a:t> in the </a:t>
            </a:r>
            <a:r>
              <a:rPr lang="fr-FR" dirty="0" err="1"/>
              <a:t>work</a:t>
            </a:r>
            <a:r>
              <a:rPr lang="fr-FR" dirty="0"/>
              <a:t> of GENUNG, are </a:t>
            </a:r>
            <a:r>
              <a:rPr lang="fr-FR" dirty="0" err="1"/>
              <a:t>mainly</a:t>
            </a:r>
            <a:r>
              <a:rPr lang="fr-FR" dirty="0"/>
              <a:t> due to </a:t>
            </a:r>
            <a:r>
              <a:rPr lang="fr-FR" dirty="0" err="1"/>
              <a:t>financial</a:t>
            </a:r>
            <a:r>
              <a:rPr lang="fr-FR" dirty="0"/>
              <a:t> </a:t>
            </a:r>
            <a:r>
              <a:rPr lang="fr-FR" dirty="0" err="1"/>
              <a:t>problems</a:t>
            </a:r>
            <a:r>
              <a:rPr lang="fr-FR" dirty="0"/>
              <a:t>, the </a:t>
            </a:r>
            <a:r>
              <a:rPr lang="fr-FR" dirty="0" err="1"/>
              <a:t>remoteness</a:t>
            </a:r>
            <a:r>
              <a:rPr lang="fr-FR" dirty="0"/>
              <a:t> of the place of meetings, </a:t>
            </a:r>
            <a:r>
              <a:rPr lang="fr-FR" dirty="0" err="1"/>
              <a:t>which</a:t>
            </a:r>
            <a:r>
              <a:rPr lang="fr-FR" dirty="0"/>
              <a:t> are </a:t>
            </a:r>
            <a:r>
              <a:rPr lang="fr-FR" dirty="0" err="1"/>
              <a:t>generally</a:t>
            </a:r>
            <a:r>
              <a:rPr lang="fr-FR" dirty="0"/>
              <a:t> </a:t>
            </a:r>
            <a:r>
              <a:rPr lang="fr-FR" dirty="0" err="1"/>
              <a:t>held</a:t>
            </a:r>
            <a:r>
              <a:rPr lang="fr-FR" dirty="0"/>
              <a:t> </a:t>
            </a:r>
            <a:r>
              <a:rPr lang="fr-FR" dirty="0" err="1"/>
              <a:t>at</a:t>
            </a:r>
            <a:r>
              <a:rPr lang="fr-FR" dirty="0"/>
              <a:t> the </a:t>
            </a:r>
            <a:r>
              <a:rPr lang="fr-FR" dirty="0" err="1"/>
              <a:t>headquarters</a:t>
            </a:r>
            <a:r>
              <a:rPr lang="fr-FR" dirty="0"/>
              <a:t> of the UN in New York and the </a:t>
            </a:r>
            <a:r>
              <a:rPr lang="fr-FR" dirty="0" err="1"/>
              <a:t>lack</a:t>
            </a:r>
            <a:r>
              <a:rPr lang="fr-FR" dirty="0"/>
              <a:t> of training of </a:t>
            </a:r>
            <a:r>
              <a:rPr lang="fr-FR" dirty="0" err="1"/>
              <a:t>African</a:t>
            </a:r>
            <a:r>
              <a:rPr lang="fr-FR" dirty="0"/>
              <a:t> </a:t>
            </a:r>
            <a:r>
              <a:rPr lang="fr-FR" dirty="0" err="1"/>
              <a:t>skills</a:t>
            </a:r>
            <a:r>
              <a:rPr lang="fr-FR" dirty="0"/>
              <a:t> in </a:t>
            </a:r>
            <a:r>
              <a:rPr lang="fr-FR" dirty="0" err="1"/>
              <a:t>this</a:t>
            </a:r>
            <a:r>
              <a:rPr lang="fr-FR" dirty="0"/>
              <a:t> </a:t>
            </a:r>
            <a:r>
              <a:rPr lang="fr-FR" dirty="0" err="1"/>
              <a:t>domain</a:t>
            </a:r>
            <a:r>
              <a:rPr lang="fr-FR" dirty="0"/>
              <a:t>.</a:t>
            </a:r>
          </a:p>
          <a:p>
            <a:endParaRPr lang="fr-FR" dirty="0"/>
          </a:p>
        </p:txBody>
      </p:sp>
    </p:spTree>
    <p:extLst>
      <p:ext uri="{BB962C8B-B14F-4D97-AF65-F5344CB8AC3E}">
        <p14:creationId xmlns:p14="http://schemas.microsoft.com/office/powerpoint/2010/main" val="4155365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It </a:t>
            </a:r>
            <a:r>
              <a:rPr lang="fr-FR" dirty="0" err="1"/>
              <a:t>was</a:t>
            </a:r>
            <a:r>
              <a:rPr lang="fr-FR" dirty="0"/>
              <a:t> </a:t>
            </a:r>
            <a:r>
              <a:rPr lang="fr-FR" dirty="0" err="1"/>
              <a:t>noted</a:t>
            </a:r>
            <a:r>
              <a:rPr lang="fr-FR" dirty="0"/>
              <a:t> </a:t>
            </a:r>
            <a:r>
              <a:rPr lang="fr-FR" dirty="0" err="1"/>
              <a:t>that</a:t>
            </a:r>
            <a:r>
              <a:rPr lang="fr-FR" dirty="0"/>
              <a:t> </a:t>
            </a:r>
            <a:r>
              <a:rPr lang="fr-FR" dirty="0" err="1"/>
              <a:t>only</a:t>
            </a:r>
            <a:r>
              <a:rPr lang="fr-FR" dirty="0"/>
              <a:t> 17 </a:t>
            </a:r>
            <a:r>
              <a:rPr lang="fr-FR" dirty="0" err="1"/>
              <a:t>African</a:t>
            </a:r>
            <a:r>
              <a:rPr lang="fr-FR" dirty="0"/>
              <a:t> countries have a structure in charge of </a:t>
            </a:r>
            <a:r>
              <a:rPr lang="fr-FR" dirty="0" err="1"/>
              <a:t>toponymic</a:t>
            </a:r>
            <a:r>
              <a:rPr lang="fr-FR" dirty="0"/>
              <a:t> management. </a:t>
            </a:r>
            <a:r>
              <a:rPr lang="fr-FR" dirty="0" err="1"/>
              <a:t>These</a:t>
            </a:r>
            <a:r>
              <a:rPr lang="fr-FR" dirty="0"/>
              <a:t> are </a:t>
            </a:r>
            <a:r>
              <a:rPr lang="fr-FR" dirty="0" err="1"/>
              <a:t>often</a:t>
            </a:r>
            <a:r>
              <a:rPr lang="fr-FR" dirty="0"/>
              <a:t> not </a:t>
            </a:r>
            <a:r>
              <a:rPr lang="fr-FR" dirty="0" err="1"/>
              <a:t>very</a:t>
            </a:r>
            <a:r>
              <a:rPr lang="fr-FR" dirty="0"/>
              <a:t> active and have </a:t>
            </a:r>
            <a:r>
              <a:rPr lang="fr-FR" dirty="0" err="1"/>
              <a:t>very</a:t>
            </a:r>
            <a:r>
              <a:rPr lang="fr-FR" dirty="0"/>
              <a:t> few </a:t>
            </a:r>
            <a:r>
              <a:rPr lang="fr-FR" dirty="0" err="1"/>
              <a:t>resources</a:t>
            </a:r>
            <a:r>
              <a:rPr lang="fr-FR" dirty="0"/>
              <a:t>, </a:t>
            </a:r>
            <a:r>
              <a:rPr lang="fr-FR" dirty="0" err="1"/>
              <a:t>both</a:t>
            </a:r>
            <a:r>
              <a:rPr lang="fr-FR" dirty="0"/>
              <a:t> </a:t>
            </a:r>
            <a:r>
              <a:rPr lang="fr-FR" dirty="0" err="1"/>
              <a:t>human</a:t>
            </a:r>
            <a:r>
              <a:rPr lang="fr-FR" dirty="0"/>
              <a:t> and </a:t>
            </a:r>
            <a:r>
              <a:rPr lang="fr-FR" dirty="0" err="1"/>
              <a:t>material</a:t>
            </a:r>
            <a:r>
              <a:rPr lang="fr-FR" dirty="0"/>
              <a:t>.</a:t>
            </a:r>
          </a:p>
          <a:p>
            <a:r>
              <a:rPr lang="fr-FR" dirty="0" err="1"/>
              <a:t>Several</a:t>
            </a:r>
            <a:r>
              <a:rPr lang="fr-FR" dirty="0"/>
              <a:t> actions have been </a:t>
            </a:r>
            <a:r>
              <a:rPr lang="fr-FR" dirty="0" err="1"/>
              <a:t>initiated</a:t>
            </a:r>
            <a:r>
              <a:rPr lang="fr-FR" dirty="0"/>
              <a:t> by the </a:t>
            </a:r>
            <a:r>
              <a:rPr lang="fr-FR" dirty="0" err="1"/>
              <a:t>Task</a:t>
            </a:r>
            <a:r>
              <a:rPr lang="fr-FR" dirty="0"/>
              <a:t> Team; </a:t>
            </a:r>
            <a:r>
              <a:rPr lang="fr-FR" dirty="0" err="1"/>
              <a:t>We</a:t>
            </a:r>
            <a:r>
              <a:rPr lang="fr-FR" dirty="0"/>
              <a:t> </a:t>
            </a:r>
            <a:r>
              <a:rPr lang="fr-FR" dirty="0" err="1"/>
              <a:t>will</a:t>
            </a:r>
            <a:r>
              <a:rPr lang="fr-FR" dirty="0"/>
              <a:t> mention as an indication, </a:t>
            </a:r>
            <a:r>
              <a:rPr lang="fr-FR" dirty="0" err="1"/>
              <a:t>only</a:t>
            </a:r>
            <a:r>
              <a:rPr lang="fr-FR" dirty="0"/>
              <a:t> the </a:t>
            </a:r>
            <a:r>
              <a:rPr lang="fr-FR" dirty="0" err="1"/>
              <a:t>most</a:t>
            </a:r>
            <a:r>
              <a:rPr lang="fr-FR" dirty="0"/>
              <a:t> important </a:t>
            </a:r>
            <a:r>
              <a:rPr lang="fr-FR" dirty="0" err="1"/>
              <a:t>ones</a:t>
            </a:r>
            <a:r>
              <a:rPr lang="fr-FR" dirty="0"/>
              <a:t>:</a:t>
            </a:r>
          </a:p>
          <a:p>
            <a:endParaRPr lang="fr-FR" dirty="0"/>
          </a:p>
        </p:txBody>
      </p:sp>
    </p:spTree>
    <p:extLst>
      <p:ext uri="{BB962C8B-B14F-4D97-AF65-F5344CB8AC3E}">
        <p14:creationId xmlns:p14="http://schemas.microsoft.com/office/powerpoint/2010/main" val="377348544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2444</Words>
  <Application>Microsoft Office PowerPoint</Application>
  <PresentationFormat>Affichage à l'écran (4:3)</PresentationFormat>
  <Paragraphs>109</Paragraphs>
  <Slides>31</Slides>
  <Notes>3</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Thème Office</vt:lpstr>
      <vt:lpstr>   United Nations Global Geospatial Information Management UN-GGIM: Africa  Fourth meeting   01-04 Octbre2018 Addis-Ababa   Par Brahim ATOUI Chair Task Team for Africa United Nations Group Experts Geographical  Names  (UNGEGN) </vt:lpstr>
      <vt:lpstr>Présentation PowerPoint</vt:lpstr>
      <vt:lpstr>Présentation PowerPoint</vt:lpstr>
      <vt:lpstr> African standardization and Toponyms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Projet de résolutions PREMIERE RESOLUTION PORTANT CREATION D’UNE DIVISION NORD-AFRICAINE A L’UNGEGN</vt:lpstr>
      <vt:lpstr>Draft resolutions  FIRST RESOLUTION ESTABLISHING A NORTH AFRICAN DIVISION AT THE UNGEGN</vt:lpstr>
      <vt:lpstr>DEUXIEME PROJET DE RESOLUTION PORTANT CREATION D’UN GROUPE DE TRAVAIL SUR LES NOMS GEOGRAPHIQUE AU SEIN DU GGIM/AFRIQUE </vt:lpstr>
      <vt:lpstr>SECOND DRAFT RESOLUTION: ESTABLISHING A WORKING GROUP ON GEOGRAPHICAL NAMES WITHIN GGIM / AFRICA</vt:lpstr>
      <vt:lpstr>TROISIEME PROJET DE RESOLUTION PORTANT  CREATION D’UN GROUPE DE TRAVAIL AU SEIN DU GENUNG SUR LES NOMS ISSUS DE LANGUES NON ECRITES  </vt:lpstr>
      <vt:lpstr>THIRD DRAFT RESOLUTION ESTABLISHING A WORKING GROUP IN THE GENUNG ON NAMES FROM NON-WRITTEN LANGUAGES</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 Nations Global Geospatial Information Management (UN-GGIM)   Fourth meeting   01-04 Octbre2018 Addis-Ababa   Par Brahim ATOUI Chair Task Team for Africa United Nations Group Experts Geographical  Names  (UNGEGN)</dc:title>
  <dc:creator>DG</dc:creator>
  <cp:lastModifiedBy>DG</cp:lastModifiedBy>
  <cp:revision>17</cp:revision>
  <dcterms:created xsi:type="dcterms:W3CDTF">2018-10-01T17:39:08Z</dcterms:created>
  <dcterms:modified xsi:type="dcterms:W3CDTF">2018-10-03T07:27:19Z</dcterms:modified>
</cp:coreProperties>
</file>