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68" r:id="rId3"/>
    <p:sldId id="262" r:id="rId4"/>
    <p:sldId id="269" r:id="rId5"/>
    <p:sldId id="267" r:id="rId6"/>
    <p:sldId id="259" r:id="rId7"/>
    <p:sldId id="261" r:id="rId8"/>
    <p:sldId id="270" r:id="rId9"/>
    <p:sldId id="266" r:id="rId10"/>
    <p:sldId id="271" r:id="rId11"/>
    <p:sldId id="272" r:id="rId12"/>
    <p:sldId id="273" r:id="rId13"/>
    <p:sldId id="274" r:id="rId14"/>
    <p:sldId id="276" r:id="rId15"/>
    <p:sldId id="275" r:id="rId16"/>
    <p:sldId id="277" r:id="rId17"/>
    <p:sldId id="278" r:id="rId1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21B"/>
    <a:srgbClr val="188541"/>
    <a:srgbClr val="0B3F58"/>
    <a:srgbClr val="B7B7B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14"/>
    <p:restoredTop sz="94719"/>
  </p:normalViewPr>
  <p:slideViewPr>
    <p:cSldViewPr snapToGrid="0" snapToObjects="1">
      <p:cViewPr varScale="1">
        <p:scale>
          <a:sx n="158" d="100"/>
          <a:sy n="158" d="100"/>
        </p:scale>
        <p:origin x="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Click to edit Master subtitle style</a:t>
            </a:r>
            <a:endParaRPr lang="en-US" dirty="0"/>
          </a:p>
        </p:txBody>
      </p:sp>
      <p:sp>
        <p:nvSpPr>
          <p:cNvPr id="4" name="Date Placeholder 3"/>
          <p:cNvSpPr>
            <a:spLocks noGrp="1"/>
          </p:cNvSpPr>
          <p:nvPr>
            <p:ph type="dt" sz="half" idx="10"/>
          </p:nvPr>
        </p:nvSpPr>
        <p:spPr/>
        <p:txBody>
          <a:bodyPr/>
          <a:lstStyle/>
          <a:p>
            <a:fld id="{ACE9B7F6-B487-ED46-9190-5C132ACC6FF6}"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72806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4" name="Date Placeholder 3"/>
          <p:cNvSpPr>
            <a:spLocks noGrp="1"/>
          </p:cNvSpPr>
          <p:nvPr>
            <p:ph type="dt" sz="half" idx="10"/>
          </p:nvPr>
        </p:nvSpPr>
        <p:spPr/>
        <p:txBody>
          <a:bodyPr/>
          <a:lstStyle/>
          <a:p>
            <a:fld id="{ACE9B7F6-B487-ED46-9190-5C132ACC6FF6}"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165322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4" name="Date Placeholder 3"/>
          <p:cNvSpPr>
            <a:spLocks noGrp="1"/>
          </p:cNvSpPr>
          <p:nvPr>
            <p:ph type="dt" sz="half" idx="10"/>
          </p:nvPr>
        </p:nvSpPr>
        <p:spPr/>
        <p:txBody>
          <a:bodyPr/>
          <a:lstStyle/>
          <a:p>
            <a:fld id="{ACE9B7F6-B487-ED46-9190-5C132ACC6FF6}"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160605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Click to edit Master title style</a:t>
            </a:r>
            <a:endParaRPr lang="en-US" dirty="0"/>
          </a:p>
        </p:txBody>
      </p:sp>
      <p:sp>
        <p:nvSpPr>
          <p:cNvPr id="3" name="Content Placeholder 2"/>
          <p:cNvSpPr>
            <a:spLocks noGrp="1"/>
          </p:cNvSpPr>
          <p:nvPr>
            <p:ph idx="1"/>
          </p:nvPr>
        </p:nvSpPr>
        <p:spPr/>
        <p:txBody>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4" name="Date Placeholder 3"/>
          <p:cNvSpPr>
            <a:spLocks noGrp="1"/>
          </p:cNvSpPr>
          <p:nvPr>
            <p:ph type="dt" sz="half" idx="10"/>
          </p:nvPr>
        </p:nvSpPr>
        <p:spPr/>
        <p:txBody>
          <a:bodyPr/>
          <a:lstStyle/>
          <a:p>
            <a:fld id="{ACE9B7F6-B487-ED46-9190-5C132ACC6FF6}"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30655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Click to edit Master text styles</a:t>
            </a:r>
          </a:p>
        </p:txBody>
      </p:sp>
      <p:sp>
        <p:nvSpPr>
          <p:cNvPr id="4" name="Date Placeholder 3"/>
          <p:cNvSpPr>
            <a:spLocks noGrp="1"/>
          </p:cNvSpPr>
          <p:nvPr>
            <p:ph type="dt" sz="half" idx="10"/>
          </p:nvPr>
        </p:nvSpPr>
        <p:spPr/>
        <p:txBody>
          <a:bodyPr/>
          <a:lstStyle/>
          <a:p>
            <a:fld id="{ACE9B7F6-B487-ED46-9190-5C132ACC6FF6}"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40079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5" name="Date Placeholder 4"/>
          <p:cNvSpPr>
            <a:spLocks noGrp="1"/>
          </p:cNvSpPr>
          <p:nvPr>
            <p:ph type="dt" sz="half" idx="10"/>
          </p:nvPr>
        </p:nvSpPr>
        <p:spPr/>
        <p:txBody>
          <a:bodyPr/>
          <a:lstStyle/>
          <a:p>
            <a:fld id="{ACE9B7F6-B487-ED46-9190-5C132ACC6FF6}"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1733521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7" name="Date Placeholder 6"/>
          <p:cNvSpPr>
            <a:spLocks noGrp="1"/>
          </p:cNvSpPr>
          <p:nvPr>
            <p:ph type="dt" sz="half" idx="10"/>
          </p:nvPr>
        </p:nvSpPr>
        <p:spPr/>
        <p:txBody>
          <a:bodyPr/>
          <a:lstStyle/>
          <a:p>
            <a:fld id="{ACE9B7F6-B487-ED46-9190-5C132ACC6FF6}" type="datetimeFigureOut">
              <a:rPr lang="en-US" smtClean="0"/>
              <a:t>10/2/18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38702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Click to edit Master title style</a:t>
            </a:r>
            <a:endParaRPr lang="en-US" dirty="0"/>
          </a:p>
        </p:txBody>
      </p:sp>
      <p:sp>
        <p:nvSpPr>
          <p:cNvPr id="3" name="Date Placeholder 2"/>
          <p:cNvSpPr>
            <a:spLocks noGrp="1"/>
          </p:cNvSpPr>
          <p:nvPr>
            <p:ph type="dt" sz="half" idx="10"/>
          </p:nvPr>
        </p:nvSpPr>
        <p:spPr/>
        <p:txBody>
          <a:bodyPr/>
          <a:lstStyle/>
          <a:p>
            <a:fld id="{ACE9B7F6-B487-ED46-9190-5C132ACC6FF6}" type="datetimeFigureOut">
              <a:rPr lang="en-US" smtClean="0"/>
              <a:t>10/2/18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3157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9B7F6-B487-ED46-9190-5C132ACC6FF6}" type="datetimeFigureOut">
              <a:rPr lang="en-US" smtClean="0"/>
              <a:t>10/2/18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31115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Click to edit Master text styles</a:t>
            </a:r>
          </a:p>
        </p:txBody>
      </p:sp>
      <p:sp>
        <p:nvSpPr>
          <p:cNvPr id="5" name="Date Placeholder 4"/>
          <p:cNvSpPr>
            <a:spLocks noGrp="1"/>
          </p:cNvSpPr>
          <p:nvPr>
            <p:ph type="dt" sz="half" idx="10"/>
          </p:nvPr>
        </p:nvSpPr>
        <p:spPr/>
        <p:txBody>
          <a:bodyPr/>
          <a:lstStyle/>
          <a:p>
            <a:fld id="{ACE9B7F6-B487-ED46-9190-5C132ACC6FF6}"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43239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Click to edit Master text styles</a:t>
            </a:r>
          </a:p>
        </p:txBody>
      </p:sp>
      <p:sp>
        <p:nvSpPr>
          <p:cNvPr id="5" name="Date Placeholder 4"/>
          <p:cNvSpPr>
            <a:spLocks noGrp="1"/>
          </p:cNvSpPr>
          <p:nvPr>
            <p:ph type="dt" sz="half" idx="10"/>
          </p:nvPr>
        </p:nvSpPr>
        <p:spPr/>
        <p:txBody>
          <a:bodyPr/>
          <a:lstStyle/>
          <a:p>
            <a:fld id="{ACE9B7F6-B487-ED46-9190-5C132ACC6FF6}"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492AC-D4D1-3243-B683-8A04ED09D4B1}" type="slidenum">
              <a:rPr lang="en-US" smtClean="0"/>
              <a:t>‹#›</a:t>
            </a:fld>
            <a:endParaRPr lang="en-US"/>
          </a:p>
        </p:txBody>
      </p:sp>
    </p:spTree>
    <p:extLst>
      <p:ext uri="{BB962C8B-B14F-4D97-AF65-F5344CB8AC3E}">
        <p14:creationId xmlns:p14="http://schemas.microsoft.com/office/powerpoint/2010/main" val="18996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E9B7F6-B487-ED46-9190-5C132ACC6FF6}" type="datetimeFigureOut">
              <a:rPr lang="en-US" smtClean="0"/>
              <a:t>10/2/18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8492AC-D4D1-3243-B683-8A04ED09D4B1}" type="slidenum">
              <a:rPr lang="en-US" smtClean="0"/>
              <a:t>‹#›</a:t>
            </a:fld>
            <a:endParaRPr lang="en-US"/>
          </a:p>
        </p:txBody>
      </p:sp>
    </p:spTree>
    <p:extLst>
      <p:ext uri="{BB962C8B-B14F-4D97-AF65-F5344CB8AC3E}">
        <p14:creationId xmlns:p14="http://schemas.microsoft.com/office/powerpoint/2010/main" val="1237015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dadieno@data4sdgs.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emf"/><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 name="Group 13"/>
          <p:cNvGrpSpPr/>
          <p:nvPr/>
        </p:nvGrpSpPr>
        <p:grpSpPr>
          <a:xfrm>
            <a:off x="0" y="0"/>
            <a:ext cx="9601323" cy="5162182"/>
            <a:chOff x="1" y="0"/>
            <a:chExt cx="9601323" cy="5162182"/>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58"/>
            <a:stretch/>
          </p:blipFill>
          <p:spPr>
            <a:xfrm>
              <a:off x="421481" y="0"/>
              <a:ext cx="9179843" cy="5162182"/>
            </a:xfrm>
            <a:prstGeom prst="rect">
              <a:avLst/>
            </a:prstGeom>
          </p:spPr>
        </p:pic>
        <p:sp>
          <p:nvSpPr>
            <p:cNvPr id="13" name="Rectangle 12"/>
            <p:cNvSpPr/>
            <p:nvPr/>
          </p:nvSpPr>
          <p:spPr>
            <a:xfrm>
              <a:off x="1" y="0"/>
              <a:ext cx="4700587" cy="514350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Rectangle 1"/>
          <p:cNvSpPr/>
          <p:nvPr/>
        </p:nvSpPr>
        <p:spPr>
          <a:xfrm>
            <a:off x="0" y="-1"/>
            <a:ext cx="1175499" cy="5162183"/>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400180" y="775741"/>
            <a:ext cx="2758772" cy="1839181"/>
          </a:xfrm>
          <a:prstGeom prst="rect">
            <a:avLst/>
          </a:prstGeom>
        </p:spPr>
      </p:pic>
      <p:sp>
        <p:nvSpPr>
          <p:cNvPr id="5" name="Shape 57"/>
          <p:cNvSpPr txBox="1"/>
          <p:nvPr/>
        </p:nvSpPr>
        <p:spPr>
          <a:xfrm>
            <a:off x="1296110" y="3153978"/>
            <a:ext cx="4157922" cy="1053882"/>
          </a:xfrm>
          <a:prstGeom prst="rect">
            <a:avLst/>
          </a:prstGeom>
          <a:noFill/>
          <a:ln>
            <a:noFill/>
          </a:ln>
        </p:spPr>
        <p:txBody>
          <a:bodyPr wrap="square" lIns="91425" tIns="91425" rIns="91425" bIns="91425" anchor="t" anchorCtr="0">
            <a:noAutofit/>
          </a:bodyPr>
          <a:lstStyle/>
          <a:p>
            <a:pPr marL="0" lvl="0" indent="0" rtl="0">
              <a:spcBef>
                <a:spcPts val="0"/>
              </a:spcBef>
              <a:buNone/>
            </a:pPr>
            <a:r>
              <a:rPr lang="en-GB" sz="2000" b="1" dirty="0">
                <a:solidFill>
                  <a:schemeClr val="bg1"/>
                </a:solidFill>
                <a:latin typeface="Brandon Grotesque" charset="0"/>
                <a:ea typeface="Brandon Grotesque" charset="0"/>
                <a:cs typeface="Brandon Grotesque" charset="0"/>
              </a:rPr>
              <a:t>Analytically ready Satellite data across decades to support delivery of Sustainable Development in Africa</a:t>
            </a:r>
          </a:p>
        </p:txBody>
      </p:sp>
      <p:sp>
        <p:nvSpPr>
          <p:cNvPr id="20" name="TextBox 19"/>
          <p:cNvSpPr txBox="1"/>
          <p:nvPr/>
        </p:nvSpPr>
        <p:spPr>
          <a:xfrm>
            <a:off x="5772150" y="-1371600"/>
            <a:ext cx="184731" cy="300082"/>
          </a:xfrm>
          <a:prstGeom prst="rect">
            <a:avLst/>
          </a:prstGeom>
          <a:noFill/>
        </p:spPr>
        <p:txBody>
          <a:bodyPr wrap="none" rtlCol="0">
            <a:spAutoFit/>
          </a:bodyPr>
          <a:lstStyle/>
          <a:p>
            <a:endParaRPr lang="en-US"/>
          </a:p>
        </p:txBody>
      </p:sp>
      <p:sp>
        <p:nvSpPr>
          <p:cNvPr id="11" name="Shape 57">
            <a:extLst>
              <a:ext uri="{FF2B5EF4-FFF2-40B4-BE49-F238E27FC236}">
                <a16:creationId xmlns:a16="http://schemas.microsoft.com/office/drawing/2014/main" id="{FDECB91E-92CC-FC4B-AB93-70B5C0592B61}"/>
              </a:ext>
            </a:extLst>
          </p:cNvPr>
          <p:cNvSpPr txBox="1"/>
          <p:nvPr/>
        </p:nvSpPr>
        <p:spPr>
          <a:xfrm>
            <a:off x="1314397" y="4335509"/>
            <a:ext cx="6162643" cy="592539"/>
          </a:xfrm>
          <a:prstGeom prst="rect">
            <a:avLst/>
          </a:prstGeom>
          <a:noFill/>
          <a:ln>
            <a:noFill/>
          </a:ln>
        </p:spPr>
        <p:txBody>
          <a:bodyPr wrap="square" lIns="91425" tIns="91425" rIns="91425" bIns="91425" anchor="t" anchorCtr="0">
            <a:noAutofit/>
          </a:bodyPr>
          <a:lstStyle/>
          <a:p>
            <a:pPr marL="0" lvl="0" indent="0" rtl="0">
              <a:spcBef>
                <a:spcPts val="0"/>
              </a:spcBef>
              <a:buNone/>
            </a:pPr>
            <a:r>
              <a:rPr lang="en-GB" sz="1800" b="1" i="1" dirty="0">
                <a:solidFill>
                  <a:schemeClr val="bg1"/>
                </a:solidFill>
                <a:latin typeface="Brandon Grotesque" charset="0"/>
                <a:ea typeface="Brandon Grotesque" charset="0"/>
                <a:cs typeface="Brandon Grotesque" charset="0"/>
              </a:rPr>
              <a:t>Davis </a:t>
            </a:r>
            <a:r>
              <a:rPr lang="en-GB" sz="1800" b="1" i="1" dirty="0" err="1">
                <a:solidFill>
                  <a:schemeClr val="bg1"/>
                </a:solidFill>
                <a:latin typeface="Brandon Grotesque" charset="0"/>
                <a:ea typeface="Brandon Grotesque" charset="0"/>
                <a:cs typeface="Brandon Grotesque" charset="0"/>
              </a:rPr>
              <a:t>Adieno</a:t>
            </a:r>
            <a:r>
              <a:rPr lang="en-GB" sz="1800" b="1" i="1" dirty="0">
                <a:solidFill>
                  <a:schemeClr val="bg1"/>
                </a:solidFill>
                <a:latin typeface="Brandon Grotesque" charset="0"/>
                <a:ea typeface="Brandon Grotesque" charset="0"/>
                <a:cs typeface="Brandon Grotesque" charset="0"/>
              </a:rPr>
              <a:t>, Regional Director for Africa</a:t>
            </a:r>
          </a:p>
          <a:p>
            <a:pPr marL="0" lvl="0" indent="0" rtl="0">
              <a:spcBef>
                <a:spcPts val="0"/>
              </a:spcBef>
              <a:buNone/>
            </a:pPr>
            <a:r>
              <a:rPr lang="en-GB" sz="1800" b="1" i="1" dirty="0">
                <a:solidFill>
                  <a:schemeClr val="bg1"/>
                </a:solidFill>
                <a:latin typeface="Brandon Grotesque" charset="0"/>
                <a:ea typeface="Brandon Grotesque" charset="0"/>
                <a:cs typeface="Brandon Grotesque" charset="0"/>
              </a:rPr>
              <a:t>Global Partnership for Sustainable Development Data (GPSDD)</a:t>
            </a:r>
          </a:p>
        </p:txBody>
      </p:sp>
      <p:pic>
        <p:nvPicPr>
          <p:cNvPr id="12" name="Shape 132">
            <a:extLst>
              <a:ext uri="{FF2B5EF4-FFF2-40B4-BE49-F238E27FC236}">
                <a16:creationId xmlns:a16="http://schemas.microsoft.com/office/drawing/2014/main" id="{33981F9F-EC81-9746-881E-03F6269FFDFB}"/>
              </a:ext>
            </a:extLst>
          </p:cNvPr>
          <p:cNvPicPr preferRelativeResize="0"/>
          <p:nvPr/>
        </p:nvPicPr>
        <p:blipFill>
          <a:blip r:embed="rId4">
            <a:alphaModFix/>
          </a:blip>
          <a:stretch>
            <a:fillRect/>
          </a:stretch>
        </p:blipFill>
        <p:spPr>
          <a:xfrm>
            <a:off x="-32954" y="155448"/>
            <a:ext cx="1250525" cy="590250"/>
          </a:xfrm>
          <a:prstGeom prst="rect">
            <a:avLst/>
          </a:prstGeom>
          <a:noFill/>
          <a:ln>
            <a:noFill/>
          </a:ln>
        </p:spPr>
      </p:pic>
    </p:spTree>
    <p:extLst>
      <p:ext uri="{BB962C8B-B14F-4D97-AF65-F5344CB8AC3E}">
        <p14:creationId xmlns:p14="http://schemas.microsoft.com/office/powerpoint/2010/main" val="1860424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3B7AF-A303-AD48-9650-FC5C13336CCC}"/>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351DF91-1F16-1F49-BF3F-7150F230D078}"/>
              </a:ext>
            </a:extLst>
          </p:cNvPr>
          <p:cNvSpPr>
            <a:spLocks noGrp="1"/>
          </p:cNvSpPr>
          <p:nvPr>
            <p:ph type="title"/>
          </p:nvPr>
        </p:nvSpPr>
        <p:spPr>
          <a:xfrm>
            <a:off x="228600" y="201785"/>
            <a:ext cx="8686800" cy="304699"/>
          </a:xfrm>
          <a:ln w="12700">
            <a:miter lim="400000"/>
          </a:ln>
        </p:spPr>
        <p:txBody>
          <a:bodyPr wrap="square" lIns="0" tIns="0" rIns="0" bIns="0">
            <a:spAutoFit/>
          </a:bodyPr>
          <a:lstStyle/>
          <a:p>
            <a:pPr algn="ctr"/>
            <a:r>
              <a:rPr lang="en-US" sz="22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Helvetica" charset="0"/>
                <a:cs typeface="Arial" panose="020B0604020202020204" pitchFamily="34" charset="0"/>
              </a:rPr>
              <a:t>Illegal Mining on the </a:t>
            </a:r>
            <a:r>
              <a:rPr lang="en-US" sz="2200" b="1" dirty="0" err="1">
                <a:ln w="0"/>
                <a:solidFill>
                  <a:schemeClr val="bg1"/>
                </a:solidFill>
                <a:effectLst>
                  <a:outerShdw blurRad="38100" dist="19050" dir="2700000" algn="tl" rotWithShape="0">
                    <a:schemeClr val="dk1">
                      <a:alpha val="40000"/>
                    </a:schemeClr>
                  </a:outerShdw>
                </a:effectLst>
                <a:latin typeface="Arial" panose="020B0604020202020204" pitchFamily="34" charset="0"/>
                <a:ea typeface="Helvetica" charset="0"/>
                <a:cs typeface="Arial" panose="020B0604020202020204" pitchFamily="34" charset="0"/>
              </a:rPr>
              <a:t>Ankobra</a:t>
            </a:r>
            <a:r>
              <a:rPr lang="en-US" sz="22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Helvetica" charset="0"/>
                <a:cs typeface="Arial" panose="020B0604020202020204" pitchFamily="34" charset="0"/>
              </a:rPr>
              <a:t> River in Ghana</a:t>
            </a:r>
          </a:p>
        </p:txBody>
      </p:sp>
      <p:sp>
        <p:nvSpPr>
          <p:cNvPr id="10" name="Content Placeholder 2">
            <a:extLst>
              <a:ext uri="{FF2B5EF4-FFF2-40B4-BE49-F238E27FC236}">
                <a16:creationId xmlns:a16="http://schemas.microsoft.com/office/drawing/2014/main" id="{C5DA6554-F4B4-F54B-B492-F0E2A362E5A6}"/>
              </a:ext>
            </a:extLst>
          </p:cNvPr>
          <p:cNvSpPr txBox="1">
            <a:spLocks/>
          </p:cNvSpPr>
          <p:nvPr/>
        </p:nvSpPr>
        <p:spPr>
          <a:xfrm>
            <a:off x="191766" y="3330884"/>
            <a:ext cx="8610599" cy="179246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69900" marR="0" lvl="1" indent="-285750" algn="l" defTabSz="914400" rtl="0" eaLnBrk="1" fontAlgn="auto" latinLnBrk="0" hangingPunct="1">
              <a:lnSpc>
                <a:spcPct val="100000"/>
              </a:lnSpc>
              <a:spcBef>
                <a:spcPts val="0"/>
              </a:spcBef>
              <a:buClrTx/>
              <a:buSzPct val="120000"/>
              <a:buFont typeface="Wingdings" charset="2"/>
              <a:buChar char="§"/>
              <a:tabLst/>
              <a:defRPr/>
            </a:pP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Helvetica" charset="0"/>
                <a:cs typeface="Arial" panose="020B0604020202020204" pitchFamily="34" charset="0"/>
                <a:sym typeface="Arial Bold"/>
              </a:rPr>
              <a:t>A Fractional Cover (FC) analysis (GREEN images) showed a 13% loss in dense vegetation along the river &amp; when it started</a:t>
            </a:r>
          </a:p>
          <a:p>
            <a:pPr marL="469900" marR="0" lvl="1" indent="-285750" algn="l" defTabSz="914400" rtl="0" eaLnBrk="1" fontAlgn="auto" latinLnBrk="0" hangingPunct="1">
              <a:lnSpc>
                <a:spcPct val="100000"/>
              </a:lnSpc>
              <a:spcBef>
                <a:spcPts val="0"/>
              </a:spcBef>
              <a:buClrTx/>
              <a:buSzPct val="120000"/>
              <a:buFont typeface="Wingdings" charset="2"/>
              <a:buChar char="§"/>
              <a:tabLst/>
              <a:defRPr/>
            </a:pP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Helvetica" charset="0"/>
                <a:cs typeface="Arial" panose="020B0604020202020204" pitchFamily="34" charset="0"/>
                <a:sym typeface="Arial Bold"/>
              </a:rPr>
              <a:t>A Google Earth image in 2017 (far right) shows the known locations of illegal mining, provided by the Ghana Government</a:t>
            </a:r>
          </a:p>
          <a:p>
            <a:pPr marL="469900" marR="0" lvl="1" indent="-285750" algn="l" defTabSz="914400" rtl="0" eaLnBrk="1" fontAlgn="auto" latinLnBrk="0" hangingPunct="1">
              <a:lnSpc>
                <a:spcPct val="100000"/>
              </a:lnSpc>
              <a:spcBef>
                <a:spcPts val="0"/>
              </a:spcBef>
              <a:buClrTx/>
              <a:buSzPct val="120000"/>
              <a:buFont typeface="Wingdings" charset="2"/>
              <a:buChar char="§"/>
              <a:tabLst/>
              <a:defRPr/>
            </a:pPr>
            <a:r>
              <a:rPr lang="en-AU" sz="1800" kern="1200" dirty="0">
                <a:solidFill>
                  <a:prstClr val="white"/>
                </a:solidFill>
                <a:latin typeface="Arial" panose="020B0604020202020204" pitchFamily="34" charset="0"/>
                <a:ea typeface="Helvetica" charset="0"/>
                <a:cs typeface="Arial" panose="020B0604020202020204" pitchFamily="34" charset="0"/>
              </a:rPr>
              <a:t>Pin-pointing potential hotspots to warrant further investigations saves both time and money - and enhances efficiency</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Helvetica" charset="0"/>
                <a:cs typeface="Arial" panose="020B0604020202020204" pitchFamily="34" charset="0"/>
                <a:sym typeface="Arial Bold"/>
              </a:rPr>
              <a:t> </a:t>
            </a:r>
          </a:p>
        </p:txBody>
      </p:sp>
      <p:sp>
        <p:nvSpPr>
          <p:cNvPr id="11" name="TextBox 10">
            <a:extLst>
              <a:ext uri="{FF2B5EF4-FFF2-40B4-BE49-F238E27FC236}">
                <a16:creationId xmlns:a16="http://schemas.microsoft.com/office/drawing/2014/main" id="{DE385F58-3A86-6A46-9780-89499EFF9927}"/>
              </a:ext>
            </a:extLst>
          </p:cNvPr>
          <p:cNvSpPr txBox="1"/>
          <p:nvPr/>
        </p:nvSpPr>
        <p:spPr>
          <a:xfrm>
            <a:off x="1377739" y="2953355"/>
            <a:ext cx="113685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Year 2000</a:t>
            </a:r>
          </a:p>
        </p:txBody>
      </p:sp>
      <p:sp>
        <p:nvSpPr>
          <p:cNvPr id="12" name="TextBox 11">
            <a:extLst>
              <a:ext uri="{FF2B5EF4-FFF2-40B4-BE49-F238E27FC236}">
                <a16:creationId xmlns:a16="http://schemas.microsoft.com/office/drawing/2014/main" id="{66AA0806-0FBD-E84E-A2D1-BB6505482F43}"/>
              </a:ext>
            </a:extLst>
          </p:cNvPr>
          <p:cNvSpPr txBox="1"/>
          <p:nvPr/>
        </p:nvSpPr>
        <p:spPr>
          <a:xfrm>
            <a:off x="3994437" y="2952123"/>
            <a:ext cx="113685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Year 2017</a:t>
            </a:r>
          </a:p>
        </p:txBody>
      </p:sp>
      <p:sp>
        <p:nvSpPr>
          <p:cNvPr id="17" name="TextBox 16">
            <a:extLst>
              <a:ext uri="{FF2B5EF4-FFF2-40B4-BE49-F238E27FC236}">
                <a16:creationId xmlns:a16="http://schemas.microsoft.com/office/drawing/2014/main" id="{E21FEAC5-44C3-5F4A-9187-0356DC3B85FD}"/>
              </a:ext>
            </a:extLst>
          </p:cNvPr>
          <p:cNvSpPr txBox="1"/>
          <p:nvPr/>
        </p:nvSpPr>
        <p:spPr>
          <a:xfrm>
            <a:off x="6042632" y="2952123"/>
            <a:ext cx="1944763"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Google Earth 2017</a:t>
            </a:r>
          </a:p>
        </p:txBody>
      </p:sp>
      <p:grpSp>
        <p:nvGrpSpPr>
          <p:cNvPr id="3" name="Group 2">
            <a:extLst>
              <a:ext uri="{FF2B5EF4-FFF2-40B4-BE49-F238E27FC236}">
                <a16:creationId xmlns:a16="http://schemas.microsoft.com/office/drawing/2014/main" id="{8FB0D679-F95B-CE40-9FA6-2AEB88226A65}"/>
              </a:ext>
            </a:extLst>
          </p:cNvPr>
          <p:cNvGrpSpPr/>
          <p:nvPr/>
        </p:nvGrpSpPr>
        <p:grpSpPr>
          <a:xfrm>
            <a:off x="863148" y="707757"/>
            <a:ext cx="7358358" cy="2288492"/>
            <a:chOff x="304800" y="812953"/>
            <a:chExt cx="8704282" cy="2927528"/>
          </a:xfrm>
        </p:grpSpPr>
        <p:pic>
          <p:nvPicPr>
            <p:cNvPr id="18" name="Picture 17">
              <a:extLst>
                <a:ext uri="{FF2B5EF4-FFF2-40B4-BE49-F238E27FC236}">
                  <a16:creationId xmlns:a16="http://schemas.microsoft.com/office/drawing/2014/main" id="{71DE6D36-FD41-DF49-94AF-ED0F9D766AEE}"/>
                </a:ext>
              </a:extLst>
            </p:cNvPr>
            <p:cNvPicPr>
              <a:picLocks noChangeAspect="1"/>
            </p:cNvPicPr>
            <p:nvPr/>
          </p:nvPicPr>
          <p:blipFill>
            <a:blip r:embed="rId2"/>
            <a:stretch>
              <a:fillRect/>
            </a:stretch>
          </p:blipFill>
          <p:spPr>
            <a:xfrm>
              <a:off x="304800" y="812953"/>
              <a:ext cx="2953512" cy="2927528"/>
            </a:xfrm>
            <a:prstGeom prst="rect">
              <a:avLst/>
            </a:prstGeom>
          </p:spPr>
        </p:pic>
        <p:pic>
          <p:nvPicPr>
            <p:cNvPr id="19" name="Picture 18">
              <a:extLst>
                <a:ext uri="{FF2B5EF4-FFF2-40B4-BE49-F238E27FC236}">
                  <a16:creationId xmlns:a16="http://schemas.microsoft.com/office/drawing/2014/main" id="{6BE75CF4-109C-8249-B71A-C34E01D3E14A}"/>
                </a:ext>
              </a:extLst>
            </p:cNvPr>
            <p:cNvPicPr>
              <a:picLocks noChangeAspect="1"/>
            </p:cNvPicPr>
            <p:nvPr/>
          </p:nvPicPr>
          <p:blipFill>
            <a:blip r:embed="rId3"/>
            <a:stretch>
              <a:fillRect/>
            </a:stretch>
          </p:blipFill>
          <p:spPr>
            <a:xfrm>
              <a:off x="3365073" y="812953"/>
              <a:ext cx="2922439" cy="2922439"/>
            </a:xfrm>
            <a:prstGeom prst="rect">
              <a:avLst/>
            </a:prstGeom>
          </p:spPr>
        </p:pic>
        <p:pic>
          <p:nvPicPr>
            <p:cNvPr id="20" name="Picture 19">
              <a:extLst>
                <a:ext uri="{FF2B5EF4-FFF2-40B4-BE49-F238E27FC236}">
                  <a16:creationId xmlns:a16="http://schemas.microsoft.com/office/drawing/2014/main" id="{934ACD9C-DC93-CB44-BAC5-1E032030AF2D}"/>
                </a:ext>
              </a:extLst>
            </p:cNvPr>
            <p:cNvPicPr>
              <a:picLocks noChangeAspect="1"/>
            </p:cNvPicPr>
            <p:nvPr/>
          </p:nvPicPr>
          <p:blipFill>
            <a:blip r:embed="rId4"/>
            <a:stretch>
              <a:fillRect/>
            </a:stretch>
          </p:blipFill>
          <p:spPr>
            <a:xfrm>
              <a:off x="6394274" y="812953"/>
              <a:ext cx="2614808" cy="2922439"/>
            </a:xfrm>
            <a:prstGeom prst="rect">
              <a:avLst/>
            </a:prstGeom>
          </p:spPr>
        </p:pic>
      </p:grpSp>
    </p:spTree>
    <p:extLst>
      <p:ext uri="{BB962C8B-B14F-4D97-AF65-F5344CB8AC3E}">
        <p14:creationId xmlns:p14="http://schemas.microsoft.com/office/powerpoint/2010/main" val="1443056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3B7AF-A303-AD48-9650-FC5C13336CCC}"/>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6D0F66A-EAEC-C14B-B624-B120859CF50D}"/>
              </a:ext>
            </a:extLst>
          </p:cNvPr>
          <p:cNvSpPr>
            <a:spLocks noGrp="1"/>
          </p:cNvSpPr>
          <p:nvPr>
            <p:ph type="title"/>
          </p:nvPr>
        </p:nvSpPr>
        <p:spPr>
          <a:xfrm>
            <a:off x="228599" y="75659"/>
            <a:ext cx="8686800" cy="677108"/>
          </a:xfrm>
          <a:ln w="12700">
            <a:miter lim="400000"/>
          </a:ln>
        </p:spPr>
        <p:txBody>
          <a:bodyPr wrap="square" lIns="0" tIns="0" rIns="0" bIns="0">
            <a:spAutoFit/>
          </a:bodyPr>
          <a:lstStyle/>
          <a:p>
            <a:pPr algn="ctr">
              <a:lnSpc>
                <a:spcPct val="100000"/>
              </a:lnSpc>
            </a:pPr>
            <a:r>
              <a:rPr lang="en-US" sz="22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Helvetica" charset="0"/>
                <a:cs typeface="Arial" panose="020B0604020202020204" pitchFamily="34" charset="0"/>
              </a:rPr>
              <a:t>Deforestation and Settlements along the East </a:t>
            </a:r>
            <a:r>
              <a:rPr lang="en-US" sz="2200" b="1" dirty="0" err="1">
                <a:ln w="0"/>
                <a:solidFill>
                  <a:schemeClr val="bg1"/>
                </a:solidFill>
                <a:effectLst>
                  <a:outerShdw blurRad="38100" dist="19050" dir="2700000" algn="tl" rotWithShape="0">
                    <a:schemeClr val="dk1">
                      <a:alpha val="40000"/>
                    </a:schemeClr>
                  </a:outerShdw>
                </a:effectLst>
                <a:latin typeface="Arial" panose="020B0604020202020204" pitchFamily="34" charset="0"/>
                <a:ea typeface="Helvetica" charset="0"/>
                <a:cs typeface="Arial" panose="020B0604020202020204" pitchFamily="34" charset="0"/>
              </a:rPr>
              <a:t>Chenene</a:t>
            </a:r>
            <a:r>
              <a:rPr lang="en-US" sz="22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Helvetica" charset="0"/>
                <a:cs typeface="Arial" panose="020B0604020202020204" pitchFamily="34" charset="0"/>
              </a:rPr>
              <a:t> Forest Reserve in Tanzania</a:t>
            </a:r>
          </a:p>
        </p:txBody>
      </p:sp>
      <p:sp>
        <p:nvSpPr>
          <p:cNvPr id="22" name="TextBox 21">
            <a:extLst>
              <a:ext uri="{FF2B5EF4-FFF2-40B4-BE49-F238E27FC236}">
                <a16:creationId xmlns:a16="http://schemas.microsoft.com/office/drawing/2014/main" id="{73B267DD-6876-994C-B142-A2F1C86E4704}"/>
              </a:ext>
            </a:extLst>
          </p:cNvPr>
          <p:cNvSpPr txBox="1"/>
          <p:nvPr/>
        </p:nvSpPr>
        <p:spPr>
          <a:xfrm>
            <a:off x="236402" y="4500092"/>
            <a:ext cx="8719457" cy="58477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600" i="1" dirty="0">
                <a:solidFill>
                  <a:prstClr val="white"/>
                </a:solidFill>
              </a:rPr>
              <a:t>The </a:t>
            </a:r>
            <a:r>
              <a:rPr kumimoji="0" lang="en-US" sz="1600" i="1" u="none" strike="noStrike" kern="0" cap="none" spc="0" normalizeH="0" baseline="0" noProof="0" dirty="0" err="1">
                <a:ln>
                  <a:noFill/>
                </a:ln>
                <a:solidFill>
                  <a:prstClr val="white"/>
                </a:solidFill>
                <a:effectLst/>
                <a:uLnTx/>
                <a:uFillTx/>
              </a:rPr>
              <a:t>PyCCD</a:t>
            </a:r>
            <a:r>
              <a:rPr kumimoji="0" lang="en-US" sz="1600" i="1" u="none" strike="noStrike" kern="0" cap="none" spc="0" normalizeH="0" baseline="0" noProof="0" dirty="0">
                <a:ln>
                  <a:noFill/>
                </a:ln>
                <a:solidFill>
                  <a:prstClr val="white"/>
                </a:solidFill>
                <a:effectLst/>
                <a:uLnTx/>
                <a:uFillTx/>
              </a:rPr>
              <a:t> Land Change Algorithm (orange/red – bottom figure) compares well with the Global Forest Watch results (pink – top figure) for deforestation detection</a:t>
            </a:r>
          </a:p>
        </p:txBody>
      </p:sp>
      <p:grpSp>
        <p:nvGrpSpPr>
          <p:cNvPr id="6" name="Group 5">
            <a:extLst>
              <a:ext uri="{FF2B5EF4-FFF2-40B4-BE49-F238E27FC236}">
                <a16:creationId xmlns:a16="http://schemas.microsoft.com/office/drawing/2014/main" id="{5FF29242-7235-EC46-A210-A44EE500D3C4}"/>
              </a:ext>
            </a:extLst>
          </p:cNvPr>
          <p:cNvGrpSpPr/>
          <p:nvPr/>
        </p:nvGrpSpPr>
        <p:grpSpPr>
          <a:xfrm>
            <a:off x="720864" y="784257"/>
            <a:ext cx="7419722" cy="3671658"/>
            <a:chOff x="381000" y="784256"/>
            <a:chExt cx="8567056" cy="4239417"/>
          </a:xfrm>
        </p:grpSpPr>
        <p:pic>
          <p:nvPicPr>
            <p:cNvPr id="14" name="Picture 13">
              <a:extLst>
                <a:ext uri="{FF2B5EF4-FFF2-40B4-BE49-F238E27FC236}">
                  <a16:creationId xmlns:a16="http://schemas.microsoft.com/office/drawing/2014/main" id="{4074098A-897A-7F4E-BB88-BE050C14EBC9}"/>
                </a:ext>
              </a:extLst>
            </p:cNvPr>
            <p:cNvPicPr>
              <a:picLocks noChangeAspect="1"/>
            </p:cNvPicPr>
            <p:nvPr/>
          </p:nvPicPr>
          <p:blipFill>
            <a:blip r:embed="rId2"/>
            <a:stretch>
              <a:fillRect/>
            </a:stretch>
          </p:blipFill>
          <p:spPr>
            <a:xfrm>
              <a:off x="4587338" y="2837137"/>
              <a:ext cx="4360718" cy="2186536"/>
            </a:xfrm>
            <a:prstGeom prst="rect">
              <a:avLst/>
            </a:prstGeom>
          </p:spPr>
        </p:pic>
        <p:pic>
          <p:nvPicPr>
            <p:cNvPr id="16" name="Picture 15">
              <a:extLst>
                <a:ext uri="{FF2B5EF4-FFF2-40B4-BE49-F238E27FC236}">
                  <a16:creationId xmlns:a16="http://schemas.microsoft.com/office/drawing/2014/main" id="{1AE74743-A359-9D42-B1E4-F5EB7BB3FC00}"/>
                </a:ext>
              </a:extLst>
            </p:cNvPr>
            <p:cNvPicPr>
              <a:picLocks noChangeAspect="1"/>
            </p:cNvPicPr>
            <p:nvPr/>
          </p:nvPicPr>
          <p:blipFill>
            <a:blip r:embed="rId3"/>
            <a:stretch>
              <a:fillRect/>
            </a:stretch>
          </p:blipFill>
          <p:spPr>
            <a:xfrm>
              <a:off x="381000" y="784256"/>
              <a:ext cx="3949700" cy="3416300"/>
            </a:xfrm>
            <a:prstGeom prst="rect">
              <a:avLst/>
            </a:prstGeom>
          </p:spPr>
        </p:pic>
        <p:cxnSp>
          <p:nvCxnSpPr>
            <p:cNvPr id="21" name="Straight Connector 20">
              <a:extLst>
                <a:ext uri="{FF2B5EF4-FFF2-40B4-BE49-F238E27FC236}">
                  <a16:creationId xmlns:a16="http://schemas.microsoft.com/office/drawing/2014/main" id="{BB2A71D0-4C65-804B-902F-4717940A2AE4}"/>
                </a:ext>
              </a:extLst>
            </p:cNvPr>
            <p:cNvCxnSpPr>
              <a:cxnSpLocks/>
            </p:cNvCxnSpPr>
            <p:nvPr/>
          </p:nvCxnSpPr>
          <p:spPr>
            <a:xfrm flipV="1">
              <a:off x="2946776" y="1956863"/>
              <a:ext cx="1625223" cy="98425"/>
            </a:xfrm>
            <a:prstGeom prst="line">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B59114B-1A67-3F42-9F0B-CB3A47AF7763}"/>
                </a:ext>
              </a:extLst>
            </p:cNvPr>
            <p:cNvPicPr>
              <a:picLocks noChangeAspect="1"/>
            </p:cNvPicPr>
            <p:nvPr/>
          </p:nvPicPr>
          <p:blipFill>
            <a:blip r:embed="rId4"/>
            <a:stretch>
              <a:fillRect/>
            </a:stretch>
          </p:blipFill>
          <p:spPr>
            <a:xfrm>
              <a:off x="4566556" y="787576"/>
              <a:ext cx="4381500" cy="1968500"/>
            </a:xfrm>
            <a:prstGeom prst="rect">
              <a:avLst/>
            </a:prstGeom>
          </p:spPr>
        </p:pic>
        <p:cxnSp>
          <p:nvCxnSpPr>
            <p:cNvPr id="25" name="Straight Connector 24">
              <a:extLst>
                <a:ext uri="{FF2B5EF4-FFF2-40B4-BE49-F238E27FC236}">
                  <a16:creationId xmlns:a16="http://schemas.microsoft.com/office/drawing/2014/main" id="{866B1BAF-4FEF-0D49-9BB3-4B060B720D09}"/>
                </a:ext>
              </a:extLst>
            </p:cNvPr>
            <p:cNvCxnSpPr>
              <a:cxnSpLocks/>
            </p:cNvCxnSpPr>
            <p:nvPr/>
          </p:nvCxnSpPr>
          <p:spPr>
            <a:xfrm>
              <a:off x="2941333" y="2038980"/>
              <a:ext cx="1646005" cy="1255985"/>
            </a:xfrm>
            <a:prstGeom prst="line">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217B6D70-30E7-1B4B-8894-E22872E13A6C}"/>
              </a:ext>
            </a:extLst>
          </p:cNvPr>
          <p:cNvSpPr txBox="1"/>
          <p:nvPr/>
        </p:nvSpPr>
        <p:spPr>
          <a:xfrm>
            <a:off x="4475740" y="3669682"/>
            <a:ext cx="2432076" cy="738664"/>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b="1" dirty="0">
                <a:solidFill>
                  <a:srgbClr val="ED7D31">
                    <a:lumMod val="75000"/>
                  </a:srgbClr>
                </a:solidFill>
              </a:rPr>
              <a:t>Africa Regional </a:t>
            </a:r>
            <a:r>
              <a:rPr kumimoji="0" lang="en-US" sz="1400" b="1" i="0" u="none" strike="noStrike" kern="0" cap="none" spc="0" normalizeH="0" baseline="0" noProof="0" dirty="0">
                <a:ln>
                  <a:noFill/>
                </a:ln>
                <a:solidFill>
                  <a:srgbClr val="ED7D31">
                    <a:lumMod val="75000"/>
                  </a:srgbClr>
                </a:solidFill>
                <a:effectLst/>
                <a:uLnTx/>
                <a:uFillTx/>
              </a:rPr>
              <a:t>Data Cube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D7D31">
                    <a:lumMod val="75000"/>
                  </a:srgbClr>
                </a:solidFill>
                <a:effectLst/>
                <a:uLnTx/>
                <a:uFillTx/>
              </a:rPr>
              <a:t>Land Change 2012-2016</a:t>
            </a:r>
            <a:br>
              <a:rPr kumimoji="0" lang="en-US" sz="1400" b="1" i="0" u="none" strike="noStrike" kern="0" cap="none" spc="0" normalizeH="0" baseline="0" noProof="0" dirty="0">
                <a:ln>
                  <a:noFill/>
                </a:ln>
                <a:solidFill>
                  <a:srgbClr val="ED7D31">
                    <a:lumMod val="75000"/>
                  </a:srgbClr>
                </a:solidFill>
                <a:effectLst/>
                <a:uLnTx/>
                <a:uFillTx/>
              </a:rPr>
            </a:br>
            <a:r>
              <a:rPr kumimoji="0" lang="en-US" sz="1400" b="1" i="0" u="none" strike="noStrike" kern="0" cap="none" spc="0" normalizeH="0" baseline="0" noProof="0" dirty="0">
                <a:ln>
                  <a:noFill/>
                </a:ln>
                <a:solidFill>
                  <a:srgbClr val="ED7D31">
                    <a:lumMod val="75000"/>
                  </a:srgbClr>
                </a:solidFill>
                <a:effectLst/>
                <a:uLnTx/>
                <a:uFillTx/>
              </a:rPr>
              <a:t>(orange and red)</a:t>
            </a:r>
          </a:p>
        </p:txBody>
      </p:sp>
    </p:spTree>
    <p:extLst>
      <p:ext uri="{BB962C8B-B14F-4D97-AF65-F5344CB8AC3E}">
        <p14:creationId xmlns:p14="http://schemas.microsoft.com/office/powerpoint/2010/main" val="417701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3B7AF-A303-AD48-9650-FC5C13336CCC}"/>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DFE47C1-479A-1D4A-8703-E1AB94A0E500}"/>
              </a:ext>
            </a:extLst>
          </p:cNvPr>
          <p:cNvSpPr>
            <a:spLocks noGrp="1"/>
          </p:cNvSpPr>
          <p:nvPr>
            <p:ph type="title"/>
          </p:nvPr>
        </p:nvSpPr>
        <p:spPr>
          <a:xfrm>
            <a:off x="228599" y="38386"/>
            <a:ext cx="8686800" cy="381579"/>
          </a:xfrm>
          <a:ln w="12700">
            <a:miter lim="400000"/>
          </a:ln>
        </p:spPr>
        <p:txBody>
          <a:bodyPr wrap="square" lIns="0" tIns="0" rIns="0" bIns="0">
            <a:spAutoFit/>
          </a:bodyPr>
          <a:lstStyle/>
          <a:p>
            <a:pPr algn="ctr">
              <a:lnSpc>
                <a:spcPts val="3280"/>
              </a:lnSpc>
            </a:pPr>
            <a:r>
              <a:rPr lang="en-US" sz="22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Helvetica" charset="0"/>
                <a:cs typeface="Arial" panose="020B0604020202020204" pitchFamily="34" charset="0"/>
              </a:rPr>
              <a:t>Urbanization in Freetown, Sierra Leone</a:t>
            </a:r>
          </a:p>
        </p:txBody>
      </p:sp>
      <p:sp>
        <p:nvSpPr>
          <p:cNvPr id="18" name="TextBox 17">
            <a:extLst>
              <a:ext uri="{FF2B5EF4-FFF2-40B4-BE49-F238E27FC236}">
                <a16:creationId xmlns:a16="http://schemas.microsoft.com/office/drawing/2014/main" id="{43755190-ADB3-D94D-90AF-BD0AE4FA4E76}"/>
              </a:ext>
            </a:extLst>
          </p:cNvPr>
          <p:cNvSpPr txBox="1"/>
          <p:nvPr/>
        </p:nvSpPr>
        <p:spPr>
          <a:xfrm>
            <a:off x="1028827" y="4385968"/>
            <a:ext cx="7176496" cy="67710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200" b="1" dirty="0">
                <a:solidFill>
                  <a:srgbClr val="FFFF00"/>
                </a:solidFill>
              </a:rPr>
              <a:t>Urban extent has grown 11.4% over 10 years </a:t>
            </a:r>
            <a:br>
              <a:rPr lang="en-US" b="1" i="1" dirty="0">
                <a:solidFill>
                  <a:prstClr val="white"/>
                </a:solidFill>
              </a:rPr>
            </a:br>
            <a:r>
              <a:rPr lang="en-US" sz="1600" b="1" i="1" dirty="0">
                <a:solidFill>
                  <a:prstClr val="white"/>
                </a:solidFill>
              </a:rPr>
              <a:t>* Analyses based on the NDBI index using the Africa Regional Data Cube</a:t>
            </a:r>
            <a:endParaRPr kumimoji="0" lang="en-US" sz="1600" b="1" i="1" u="none" strike="noStrike" kern="0" cap="none" spc="0" normalizeH="0" baseline="0" noProof="0" dirty="0">
              <a:ln>
                <a:noFill/>
              </a:ln>
              <a:solidFill>
                <a:prstClr val="white"/>
              </a:solidFill>
              <a:effectLst/>
              <a:uLnTx/>
              <a:uFillTx/>
            </a:endParaRPr>
          </a:p>
        </p:txBody>
      </p:sp>
      <p:grpSp>
        <p:nvGrpSpPr>
          <p:cNvPr id="5" name="Group 4">
            <a:extLst>
              <a:ext uri="{FF2B5EF4-FFF2-40B4-BE49-F238E27FC236}">
                <a16:creationId xmlns:a16="http://schemas.microsoft.com/office/drawing/2014/main" id="{8BC5A725-2128-9C46-ACCD-455FA838A107}"/>
              </a:ext>
            </a:extLst>
          </p:cNvPr>
          <p:cNvGrpSpPr/>
          <p:nvPr/>
        </p:nvGrpSpPr>
        <p:grpSpPr>
          <a:xfrm>
            <a:off x="990074" y="563072"/>
            <a:ext cx="7069592" cy="3436888"/>
            <a:chOff x="536921" y="465968"/>
            <a:chExt cx="8252501" cy="4011960"/>
          </a:xfrm>
        </p:grpSpPr>
        <p:pic>
          <p:nvPicPr>
            <p:cNvPr id="19" name="Picture 18">
              <a:extLst>
                <a:ext uri="{FF2B5EF4-FFF2-40B4-BE49-F238E27FC236}">
                  <a16:creationId xmlns:a16="http://schemas.microsoft.com/office/drawing/2014/main" id="{7846338C-AB05-4740-A5E0-BDDAD1EDCC21}"/>
                </a:ext>
              </a:extLst>
            </p:cNvPr>
            <p:cNvPicPr>
              <a:picLocks noChangeAspect="1"/>
            </p:cNvPicPr>
            <p:nvPr/>
          </p:nvPicPr>
          <p:blipFill>
            <a:blip r:embed="rId2"/>
            <a:stretch>
              <a:fillRect/>
            </a:stretch>
          </p:blipFill>
          <p:spPr>
            <a:xfrm>
              <a:off x="536921" y="465968"/>
              <a:ext cx="4035079" cy="4011960"/>
            </a:xfrm>
            <a:prstGeom prst="rect">
              <a:avLst/>
            </a:prstGeom>
            <a:ln w="12700">
              <a:solidFill>
                <a:schemeClr val="bg1"/>
              </a:solidFill>
            </a:ln>
          </p:spPr>
        </p:pic>
        <p:pic>
          <p:nvPicPr>
            <p:cNvPr id="20" name="Picture 19">
              <a:extLst>
                <a:ext uri="{FF2B5EF4-FFF2-40B4-BE49-F238E27FC236}">
                  <a16:creationId xmlns:a16="http://schemas.microsoft.com/office/drawing/2014/main" id="{DA5FF7D8-CE5F-0644-9B31-1186435439A7}"/>
                </a:ext>
              </a:extLst>
            </p:cNvPr>
            <p:cNvPicPr>
              <a:picLocks noChangeAspect="1"/>
            </p:cNvPicPr>
            <p:nvPr/>
          </p:nvPicPr>
          <p:blipFill>
            <a:blip r:embed="rId3"/>
            <a:stretch>
              <a:fillRect/>
            </a:stretch>
          </p:blipFill>
          <p:spPr>
            <a:xfrm>
              <a:off x="4800600" y="465968"/>
              <a:ext cx="3988822" cy="4011960"/>
            </a:xfrm>
            <a:prstGeom prst="rect">
              <a:avLst/>
            </a:prstGeom>
            <a:ln w="12700">
              <a:solidFill>
                <a:schemeClr val="bg1"/>
              </a:solidFill>
            </a:ln>
          </p:spPr>
        </p:pic>
      </p:grpSp>
      <p:sp>
        <p:nvSpPr>
          <p:cNvPr id="26" name="Content Placeholder 2">
            <a:extLst>
              <a:ext uri="{FF2B5EF4-FFF2-40B4-BE49-F238E27FC236}">
                <a16:creationId xmlns:a16="http://schemas.microsoft.com/office/drawing/2014/main" id="{115F573E-0B51-5B47-B15C-D931A2E6C4DC}"/>
              </a:ext>
            </a:extLst>
          </p:cNvPr>
          <p:cNvSpPr txBox="1">
            <a:spLocks/>
          </p:cNvSpPr>
          <p:nvPr/>
        </p:nvSpPr>
        <p:spPr>
          <a:xfrm>
            <a:off x="1640060" y="4022789"/>
            <a:ext cx="2246140" cy="52420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ctr" defTabSz="914400" eaLnBrk="1" fontAlgn="auto" latinLnBrk="0" hangingPunct="1">
              <a:lnSpc>
                <a:spcPct val="100000"/>
              </a:lnSpc>
              <a:spcBef>
                <a:spcPts val="500"/>
              </a:spcBef>
              <a:spcAft>
                <a:spcPts val="0"/>
              </a:spcAft>
              <a:buClrTx/>
              <a:buSzPct val="100000"/>
              <a:buFont typeface="Arial"/>
              <a:buNone/>
              <a:tabLst/>
              <a:defRPr/>
            </a:pPr>
            <a:r>
              <a:rPr kumimoji="0" lang="en-US" sz="1800" b="1" i="0" u="none" strike="noStrike" kern="0" cap="none" spc="0" normalizeH="0" baseline="0" noProof="0" dirty="0">
                <a:ln>
                  <a:noFill/>
                </a:ln>
                <a:solidFill>
                  <a:srgbClr val="FFFFFF"/>
                </a:solidFill>
                <a:effectLst/>
                <a:uLnTx/>
                <a:uFillTx/>
                <a:latin typeface="Arial Bold"/>
                <a:sym typeface="Arial Bold"/>
              </a:rPr>
              <a:t>Year 2000</a:t>
            </a:r>
          </a:p>
        </p:txBody>
      </p:sp>
      <p:sp>
        <p:nvSpPr>
          <p:cNvPr id="27" name="Content Placeholder 2">
            <a:extLst>
              <a:ext uri="{FF2B5EF4-FFF2-40B4-BE49-F238E27FC236}">
                <a16:creationId xmlns:a16="http://schemas.microsoft.com/office/drawing/2014/main" id="{A6AC88D9-A9B3-464F-93FE-540EE83D4BF8}"/>
              </a:ext>
            </a:extLst>
          </p:cNvPr>
          <p:cNvSpPr txBox="1">
            <a:spLocks/>
          </p:cNvSpPr>
          <p:nvPr/>
        </p:nvSpPr>
        <p:spPr>
          <a:xfrm>
            <a:off x="5228063" y="4006551"/>
            <a:ext cx="2246140" cy="52420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algn="ctr" defTabSz="914400" eaLnBrk="1" fontAlgn="auto" latinLnBrk="0" hangingPunct="1">
              <a:lnSpc>
                <a:spcPct val="100000"/>
              </a:lnSpc>
              <a:spcBef>
                <a:spcPts val="500"/>
              </a:spcBef>
              <a:spcAft>
                <a:spcPts val="0"/>
              </a:spcAft>
              <a:buClrTx/>
              <a:buSzPct val="100000"/>
              <a:buFont typeface="Arial"/>
              <a:buNone/>
              <a:tabLst/>
              <a:defRPr/>
            </a:pPr>
            <a:r>
              <a:rPr kumimoji="0" lang="en-US" sz="1800" b="1" i="0" u="none" strike="noStrike" kern="0" cap="none" spc="0" normalizeH="0" baseline="0" noProof="0" dirty="0">
                <a:ln>
                  <a:noFill/>
                </a:ln>
                <a:solidFill>
                  <a:srgbClr val="FFFFFF"/>
                </a:solidFill>
                <a:effectLst/>
                <a:uLnTx/>
                <a:uFillTx/>
                <a:latin typeface="Arial Bold"/>
                <a:sym typeface="Arial Bold"/>
              </a:rPr>
              <a:t>Year 2017</a:t>
            </a:r>
          </a:p>
        </p:txBody>
      </p:sp>
    </p:spTree>
    <p:extLst>
      <p:ext uri="{BB962C8B-B14F-4D97-AF65-F5344CB8AC3E}">
        <p14:creationId xmlns:p14="http://schemas.microsoft.com/office/powerpoint/2010/main" val="95256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70">
            <a:extLst>
              <a:ext uri="{FF2B5EF4-FFF2-40B4-BE49-F238E27FC236}">
                <a16:creationId xmlns:a16="http://schemas.microsoft.com/office/drawing/2014/main" id="{656716C0-B000-4BFE-8A3C-F96CEDBA4645}"/>
              </a:ext>
            </a:extLst>
          </p:cNvPr>
          <p:cNvSpPr txBox="1"/>
          <p:nvPr/>
        </p:nvSpPr>
        <p:spPr>
          <a:xfrm>
            <a:off x="1652099" y="-69594"/>
            <a:ext cx="4714765" cy="505807"/>
          </a:xfrm>
          <a:prstGeom prst="rect">
            <a:avLst/>
          </a:prstGeom>
          <a:noFill/>
          <a:ln>
            <a:noFill/>
          </a:ln>
        </p:spPr>
        <p:txBody>
          <a:bodyPr wrap="square" lIns="91425" tIns="91425" rIns="91425" bIns="91425" anchor="t" anchorCtr="0">
            <a:noAutofit/>
          </a:bodyPr>
          <a:lstStyle/>
          <a:p>
            <a:pPr marL="0" lvl="0" indent="0">
              <a:spcBef>
                <a:spcPts val="0"/>
              </a:spcBef>
              <a:buNone/>
            </a:pPr>
            <a:r>
              <a:rPr lang="en-GB" sz="3200" b="1" dirty="0">
                <a:solidFill>
                  <a:srgbClr val="188541"/>
                </a:solidFill>
                <a:latin typeface="Brandon Grotesque" charset="0"/>
                <a:ea typeface="Brandon Grotesque" charset="0"/>
                <a:cs typeface="Brandon Grotesque" charset="0"/>
              </a:rPr>
              <a:t>Progress</a:t>
            </a:r>
          </a:p>
        </p:txBody>
      </p:sp>
      <p:pic>
        <p:nvPicPr>
          <p:cNvPr id="15" name="Picture 14"/>
          <p:cNvPicPr>
            <a:picLocks noChangeAspect="1"/>
          </p:cNvPicPr>
          <p:nvPr/>
        </p:nvPicPr>
        <p:blipFill>
          <a:blip r:embed="rId2"/>
          <a:stretch>
            <a:fillRect/>
          </a:stretch>
        </p:blipFill>
        <p:spPr>
          <a:xfrm>
            <a:off x="107686" y="4219602"/>
            <a:ext cx="969244" cy="646162"/>
          </a:xfrm>
          <a:prstGeom prst="rect">
            <a:avLst/>
          </a:prstGeom>
        </p:spPr>
      </p:pic>
      <p:pic>
        <p:nvPicPr>
          <p:cNvPr id="8" name="Shape 132">
            <a:extLst>
              <a:ext uri="{FF2B5EF4-FFF2-40B4-BE49-F238E27FC236}">
                <a16:creationId xmlns:a16="http://schemas.microsoft.com/office/drawing/2014/main" id="{04A33EBE-8452-D54D-AE4A-76BF9922E82A}"/>
              </a:ext>
            </a:extLst>
          </p:cNvPr>
          <p:cNvPicPr preferRelativeResize="0"/>
          <p:nvPr/>
        </p:nvPicPr>
        <p:blipFill>
          <a:blip r:embed="rId3">
            <a:alphaModFix/>
          </a:blip>
          <a:stretch>
            <a:fillRect/>
          </a:stretch>
        </p:blipFill>
        <p:spPr>
          <a:xfrm>
            <a:off x="-32954" y="155448"/>
            <a:ext cx="1250525" cy="590250"/>
          </a:xfrm>
          <a:prstGeom prst="rect">
            <a:avLst/>
          </a:prstGeom>
          <a:noFill/>
          <a:ln>
            <a:noFill/>
          </a:ln>
        </p:spPr>
      </p:pic>
      <p:cxnSp>
        <p:nvCxnSpPr>
          <p:cNvPr id="9" name="Shape 123">
            <a:extLst>
              <a:ext uri="{FF2B5EF4-FFF2-40B4-BE49-F238E27FC236}">
                <a16:creationId xmlns:a16="http://schemas.microsoft.com/office/drawing/2014/main" id="{8C4CD121-6BB3-AA47-83B4-AC231EAE9C7B}"/>
              </a:ext>
            </a:extLst>
          </p:cNvPr>
          <p:cNvCxnSpPr/>
          <p:nvPr/>
        </p:nvCxnSpPr>
        <p:spPr>
          <a:xfrm>
            <a:off x="1399921" y="539246"/>
            <a:ext cx="3377700" cy="0"/>
          </a:xfrm>
          <a:prstGeom prst="straightConnector1">
            <a:avLst/>
          </a:prstGeom>
          <a:noFill/>
          <a:ln w="38100" cap="flat" cmpd="sng">
            <a:solidFill>
              <a:srgbClr val="4BAE4F"/>
            </a:solidFill>
            <a:prstDash val="solid"/>
            <a:round/>
            <a:headEnd type="none" w="lg" len="lg"/>
            <a:tailEnd type="none" w="lg" len="lg"/>
          </a:ln>
        </p:spPr>
      </p:cxnSp>
      <p:sp>
        <p:nvSpPr>
          <p:cNvPr id="10" name="Content Placeholder 2">
            <a:extLst>
              <a:ext uri="{FF2B5EF4-FFF2-40B4-BE49-F238E27FC236}">
                <a16:creationId xmlns:a16="http://schemas.microsoft.com/office/drawing/2014/main" id="{52D1FC70-6AF0-6C49-82A8-75E2B238CFF8}"/>
              </a:ext>
            </a:extLst>
          </p:cNvPr>
          <p:cNvSpPr txBox="1">
            <a:spLocks/>
          </p:cNvSpPr>
          <p:nvPr/>
        </p:nvSpPr>
        <p:spPr>
          <a:xfrm>
            <a:off x="1076930" y="583056"/>
            <a:ext cx="8067070" cy="3074544"/>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60375" marR="0" lvl="1" indent="-279400" algn="l" defTabSz="914400" rtl="0" eaLnBrk="1" fontAlgn="auto" latinLnBrk="0" hangingPunct="1">
              <a:lnSpc>
                <a:spcPct val="100000"/>
              </a:lnSpc>
              <a:spcBef>
                <a:spcPts val="0"/>
              </a:spcBef>
              <a:spcAft>
                <a:spcPts val="0"/>
              </a:spcAft>
              <a:buClrTx/>
              <a:buSzPct val="120000"/>
              <a:buFont typeface="Wingdings" charset="2"/>
              <a:buChar char="§"/>
              <a:tabLst/>
              <a:defRPr/>
            </a:pPr>
            <a:r>
              <a:rPr lang="en-AU" sz="1800" dirty="0">
                <a:latin typeface="Calibri" charset="0"/>
                <a:ea typeface="ＭＳ Ｐゴシック" charset="0"/>
                <a:cs typeface="Calibri" charset="0"/>
              </a:rPr>
              <a:t>National coordinating mechanisms established in 4 out of 5 countries</a:t>
            </a:r>
            <a:endParaRPr kumimoji="0" lang="en-AU" sz="18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endParaRPr>
          </a:p>
          <a:p>
            <a:pPr marL="460375" marR="0" lvl="1" indent="-279400" algn="l" defTabSz="914400" rtl="0" eaLnBrk="1" fontAlgn="auto" latinLnBrk="0" hangingPunct="1">
              <a:lnSpc>
                <a:spcPct val="100000"/>
              </a:lnSpc>
              <a:spcBef>
                <a:spcPts val="0"/>
              </a:spcBef>
              <a:spcAft>
                <a:spcPts val="0"/>
              </a:spcAft>
              <a:buClrTx/>
              <a:buSzPct val="120000"/>
              <a:buFont typeface="Wingdings" charset="2"/>
              <a:buChar char="§"/>
              <a:tabLst/>
              <a:defRPr/>
            </a:pPr>
            <a:r>
              <a:rPr kumimoji="0" lang="en-AU" sz="18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rPr>
              <a:t>Recent web-based remote training for Ghana (July 31), Tanzania (August 16), and Sierra Leone (Aug 24). More training planned for late 2018</a:t>
            </a:r>
          </a:p>
          <a:p>
            <a:pPr marL="460375" marR="0" lvl="1" indent="-279400" algn="l" defTabSz="914400" rtl="0" eaLnBrk="1" fontAlgn="auto" latinLnBrk="0" hangingPunct="1">
              <a:lnSpc>
                <a:spcPct val="100000"/>
              </a:lnSpc>
              <a:spcBef>
                <a:spcPts val="0"/>
              </a:spcBef>
              <a:spcAft>
                <a:spcPts val="0"/>
              </a:spcAft>
              <a:buClrTx/>
              <a:buSzPct val="120000"/>
              <a:buFont typeface="Wingdings" charset="2"/>
              <a:buChar char="§"/>
              <a:tabLst/>
              <a:defRPr/>
            </a:pPr>
            <a:r>
              <a:rPr lang="en-AU" sz="1800" dirty="0">
                <a:latin typeface="Calibri" charset="0"/>
                <a:ea typeface="ＭＳ Ｐゴシック" charset="0"/>
                <a:cs typeface="Calibri" charset="0"/>
              </a:rPr>
              <a:t>Enhancements to the infrastructure based on user experience</a:t>
            </a:r>
            <a:endParaRPr kumimoji="0" lang="en-AU" sz="18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endParaRPr>
          </a:p>
          <a:p>
            <a:pPr marL="460375" marR="0" lvl="1" indent="-279400" algn="l" defTabSz="914400" rtl="0" eaLnBrk="1" fontAlgn="auto" latinLnBrk="0" hangingPunct="1">
              <a:lnSpc>
                <a:spcPct val="100000"/>
              </a:lnSpc>
              <a:spcBef>
                <a:spcPts val="0"/>
              </a:spcBef>
              <a:spcAft>
                <a:spcPts val="0"/>
              </a:spcAft>
              <a:buClrTx/>
              <a:buSzPct val="120000"/>
              <a:buFont typeface="Wingdings" charset="2"/>
              <a:buChar char="§"/>
              <a:tabLst/>
              <a:defRPr/>
            </a:pPr>
            <a:r>
              <a:rPr kumimoji="0" lang="en-AU" sz="18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rPr>
              <a:t>Initial support has been focused on algorithms to support desired use-cases in:</a:t>
            </a:r>
          </a:p>
        </p:txBody>
      </p:sp>
      <p:sp>
        <p:nvSpPr>
          <p:cNvPr id="12" name="Content Placeholder 2">
            <a:extLst>
              <a:ext uri="{FF2B5EF4-FFF2-40B4-BE49-F238E27FC236}">
                <a16:creationId xmlns:a16="http://schemas.microsoft.com/office/drawing/2014/main" id="{3DBFED0C-8C30-884B-956B-74D8A1464393}"/>
              </a:ext>
            </a:extLst>
          </p:cNvPr>
          <p:cNvSpPr txBox="1">
            <a:spLocks/>
          </p:cNvSpPr>
          <p:nvPr/>
        </p:nvSpPr>
        <p:spPr>
          <a:xfrm>
            <a:off x="1076930" y="2068956"/>
            <a:ext cx="5069969" cy="1735487"/>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180975" marR="0" lvl="1" indent="0" algn="l" defTabSz="914400" rtl="0" eaLnBrk="1" fontAlgn="auto" latinLnBrk="0" hangingPunct="1">
              <a:lnSpc>
                <a:spcPct val="100000"/>
              </a:lnSpc>
              <a:spcBef>
                <a:spcPts val="500"/>
              </a:spcBef>
              <a:spcAft>
                <a:spcPts val="0"/>
              </a:spcAft>
              <a:buClrTx/>
              <a:buSzPct val="120000"/>
              <a:buFont typeface="Arial"/>
              <a:buNone/>
              <a:tabLst/>
              <a:defRPr/>
            </a:pPr>
            <a:r>
              <a:rPr kumimoji="0" lang="en-AU" sz="1600" b="1" i="0" u="none" strike="noStrike" kern="1200" cap="none" spc="0" normalizeH="0" baseline="0" noProof="0" dirty="0">
                <a:ln>
                  <a:noFill/>
                </a:ln>
                <a:solidFill>
                  <a:srgbClr val="C00000"/>
                </a:solidFill>
                <a:effectLst/>
                <a:uLnTx/>
                <a:uFillTx/>
                <a:latin typeface="Calibri" charset="0"/>
                <a:ea typeface="ＭＳ Ｐゴシック" charset="0"/>
                <a:cs typeface="Calibri" charset="0"/>
                <a:sym typeface="Arial Bold"/>
              </a:rPr>
              <a:t>Kenya:</a:t>
            </a:r>
            <a:r>
              <a:rPr kumimoji="0" lang="en-AU" sz="1600" b="0" i="0" u="none" strike="noStrike" kern="1200" cap="none" spc="0" normalizeH="0" baseline="0" noProof="0" dirty="0">
                <a:ln>
                  <a:noFill/>
                </a:ln>
                <a:solidFill>
                  <a:srgbClr val="C00000"/>
                </a:solidFill>
                <a:effectLst/>
                <a:uLnTx/>
                <a:uFillTx/>
                <a:latin typeface="Calibri" charset="0"/>
                <a:ea typeface="ＭＳ Ｐゴシック" charset="0"/>
                <a:cs typeface="Calibri" charset="0"/>
                <a:sym typeface="Arial Bold"/>
              </a:rPr>
              <a:t> </a:t>
            </a:r>
            <a:r>
              <a:rPr kumimoji="0" lang="en-AU" sz="16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rPr>
              <a:t>Dadaab Refugee Camp expansion, deforestation and vegetation extent, livestock rangelands</a:t>
            </a:r>
          </a:p>
          <a:p>
            <a:pPr marL="180975" marR="0" lvl="1" indent="0" algn="l" defTabSz="914400" rtl="0" eaLnBrk="1" fontAlgn="auto" latinLnBrk="0" hangingPunct="1">
              <a:lnSpc>
                <a:spcPct val="100000"/>
              </a:lnSpc>
              <a:spcBef>
                <a:spcPts val="500"/>
              </a:spcBef>
              <a:spcAft>
                <a:spcPts val="0"/>
              </a:spcAft>
              <a:buClrTx/>
              <a:buSzPct val="120000"/>
              <a:buFont typeface="Arial"/>
              <a:buNone/>
              <a:tabLst/>
              <a:defRPr/>
            </a:pPr>
            <a:r>
              <a:rPr kumimoji="0" lang="en-AU" sz="1600" b="1" i="0" u="none" strike="noStrike" kern="1200" cap="none" spc="0" normalizeH="0" baseline="0" noProof="0" dirty="0">
                <a:ln>
                  <a:noFill/>
                </a:ln>
                <a:solidFill>
                  <a:srgbClr val="C00000"/>
                </a:solidFill>
                <a:effectLst/>
                <a:uLnTx/>
                <a:uFillTx/>
                <a:latin typeface="Calibri" charset="0"/>
                <a:ea typeface="ＭＳ Ｐゴシック" charset="0"/>
                <a:cs typeface="Calibri" charset="0"/>
                <a:sym typeface="Arial Bold"/>
              </a:rPr>
              <a:t>Tanzania:</a:t>
            </a:r>
            <a:r>
              <a:rPr kumimoji="0" lang="en-AU" sz="1600" b="0" i="0" u="none" strike="noStrike" kern="1200" cap="none" spc="0" normalizeH="0" baseline="0" noProof="0" dirty="0">
                <a:ln>
                  <a:noFill/>
                </a:ln>
                <a:solidFill>
                  <a:srgbClr val="C00000"/>
                </a:solidFill>
                <a:effectLst/>
                <a:uLnTx/>
                <a:uFillTx/>
                <a:latin typeface="Calibri" charset="0"/>
                <a:ea typeface="ＭＳ Ｐゴシック" charset="0"/>
                <a:cs typeface="Calibri" charset="0"/>
                <a:sym typeface="Arial Bold"/>
              </a:rPr>
              <a:t> </a:t>
            </a:r>
            <a:r>
              <a:rPr kumimoji="0" lang="en-AU" sz="16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rPr>
              <a:t>Chenene Forest Reserve deforestation and agriculture phenology</a:t>
            </a:r>
          </a:p>
          <a:p>
            <a:pPr marL="180975" marR="0" lvl="1" indent="0" algn="l" defTabSz="914400" rtl="0" eaLnBrk="1" fontAlgn="auto" latinLnBrk="0" hangingPunct="1">
              <a:lnSpc>
                <a:spcPct val="100000"/>
              </a:lnSpc>
              <a:spcBef>
                <a:spcPts val="500"/>
              </a:spcBef>
              <a:spcAft>
                <a:spcPts val="0"/>
              </a:spcAft>
              <a:buClrTx/>
              <a:buSzPct val="120000"/>
              <a:buFont typeface="Arial"/>
              <a:buNone/>
              <a:tabLst/>
              <a:defRPr/>
            </a:pPr>
            <a:r>
              <a:rPr kumimoji="0" lang="en-AU" sz="1600" b="1" i="0" u="none" strike="noStrike" kern="1200" cap="none" spc="0" normalizeH="0" baseline="0" noProof="0" dirty="0">
                <a:ln>
                  <a:noFill/>
                </a:ln>
                <a:solidFill>
                  <a:srgbClr val="C00000"/>
                </a:solidFill>
                <a:effectLst/>
                <a:uLnTx/>
                <a:uFillTx/>
                <a:latin typeface="Calibri" charset="0"/>
                <a:ea typeface="ＭＳ Ｐゴシック" charset="0"/>
                <a:cs typeface="Calibri" charset="0"/>
                <a:sym typeface="Arial Bold"/>
              </a:rPr>
              <a:t>Ghana:</a:t>
            </a:r>
            <a:r>
              <a:rPr kumimoji="0" lang="en-AU" sz="1600" b="0" i="0" u="none" strike="noStrike" kern="1200" cap="none" spc="0" normalizeH="0" baseline="0" noProof="0" dirty="0">
                <a:ln>
                  <a:noFill/>
                </a:ln>
                <a:solidFill>
                  <a:srgbClr val="C00000"/>
                </a:solidFill>
                <a:effectLst/>
                <a:uLnTx/>
                <a:uFillTx/>
                <a:latin typeface="Calibri" charset="0"/>
                <a:ea typeface="ＭＳ Ｐゴシック" charset="0"/>
                <a:cs typeface="Calibri" charset="0"/>
                <a:sym typeface="Arial Bold"/>
              </a:rPr>
              <a:t> </a:t>
            </a:r>
            <a:r>
              <a:rPr kumimoji="0" lang="en-AU" sz="16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rPr>
              <a:t>Illegal mining (on right)</a:t>
            </a:r>
          </a:p>
          <a:p>
            <a:pPr marL="180975" marR="0" lvl="1" indent="0" algn="l" defTabSz="914400" rtl="0" eaLnBrk="1" fontAlgn="auto" latinLnBrk="0" hangingPunct="1">
              <a:lnSpc>
                <a:spcPct val="100000"/>
              </a:lnSpc>
              <a:spcBef>
                <a:spcPts val="500"/>
              </a:spcBef>
              <a:spcAft>
                <a:spcPts val="0"/>
              </a:spcAft>
              <a:buClrTx/>
              <a:buSzPct val="120000"/>
              <a:buFont typeface="Arial"/>
              <a:buNone/>
              <a:tabLst/>
              <a:defRPr/>
            </a:pPr>
            <a:r>
              <a:rPr kumimoji="0" lang="en-AU" sz="1600" b="1" i="0" u="none" strike="noStrike" kern="1200" cap="none" spc="0" normalizeH="0" baseline="0" noProof="0" dirty="0">
                <a:ln>
                  <a:noFill/>
                </a:ln>
                <a:solidFill>
                  <a:srgbClr val="C00000"/>
                </a:solidFill>
                <a:effectLst/>
                <a:uLnTx/>
                <a:uFillTx/>
                <a:latin typeface="Calibri" charset="0"/>
                <a:ea typeface="ＭＳ Ｐゴシック" charset="0"/>
                <a:cs typeface="Calibri" charset="0"/>
                <a:sym typeface="Arial Bold"/>
              </a:rPr>
              <a:t>Sierra Leone: </a:t>
            </a:r>
            <a:r>
              <a:rPr kumimoji="0" lang="en-AU" sz="1600" b="0" i="0" u="none" strike="noStrike" kern="1200" cap="none" spc="0" normalizeH="0" baseline="0" noProof="0" dirty="0">
                <a:ln>
                  <a:noFill/>
                </a:ln>
                <a:solidFill>
                  <a:srgbClr val="002569"/>
                </a:solidFill>
                <a:effectLst/>
                <a:uLnTx/>
                <a:uFillTx/>
                <a:latin typeface="Calibri" charset="0"/>
                <a:ea typeface="ＭＳ Ｐゴシック" charset="0"/>
                <a:cs typeface="Calibri" charset="0"/>
                <a:sym typeface="Arial Bold"/>
              </a:rPr>
              <a:t>Flooding and urbanization (below)</a:t>
            </a:r>
          </a:p>
        </p:txBody>
      </p:sp>
      <p:pic>
        <p:nvPicPr>
          <p:cNvPr id="11" name="Picture 10">
            <a:extLst>
              <a:ext uri="{FF2B5EF4-FFF2-40B4-BE49-F238E27FC236}">
                <a16:creationId xmlns:a16="http://schemas.microsoft.com/office/drawing/2014/main" id="{9AE1EAF7-F6EA-344B-8E8E-099F2DFB9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751" y="3701410"/>
            <a:ext cx="3099249" cy="1445516"/>
          </a:xfrm>
          <a:prstGeom prst="rect">
            <a:avLst/>
          </a:prstGeom>
        </p:spPr>
      </p:pic>
      <p:pic>
        <p:nvPicPr>
          <p:cNvPr id="17" name="Picture 16">
            <a:extLst>
              <a:ext uri="{FF2B5EF4-FFF2-40B4-BE49-F238E27FC236}">
                <a16:creationId xmlns:a16="http://schemas.microsoft.com/office/drawing/2014/main" id="{CF8B2AD3-F0D1-CF4D-BB30-A8426CF6F72F}"/>
              </a:ext>
            </a:extLst>
          </p:cNvPr>
          <p:cNvPicPr>
            <a:picLocks noChangeAspect="1"/>
          </p:cNvPicPr>
          <p:nvPr/>
        </p:nvPicPr>
        <p:blipFill>
          <a:blip r:embed="rId5"/>
          <a:stretch>
            <a:fillRect/>
          </a:stretch>
        </p:blipFill>
        <p:spPr>
          <a:xfrm>
            <a:off x="6044750" y="2213820"/>
            <a:ext cx="1517898" cy="1438142"/>
          </a:xfrm>
          <a:prstGeom prst="rect">
            <a:avLst/>
          </a:prstGeom>
        </p:spPr>
      </p:pic>
      <p:pic>
        <p:nvPicPr>
          <p:cNvPr id="18" name="Picture 17">
            <a:extLst>
              <a:ext uri="{FF2B5EF4-FFF2-40B4-BE49-F238E27FC236}">
                <a16:creationId xmlns:a16="http://schemas.microsoft.com/office/drawing/2014/main" id="{91D13760-40BD-5047-9DC6-CD5C31319C04}"/>
              </a:ext>
            </a:extLst>
          </p:cNvPr>
          <p:cNvPicPr>
            <a:picLocks noChangeAspect="1"/>
          </p:cNvPicPr>
          <p:nvPr/>
        </p:nvPicPr>
        <p:blipFill>
          <a:blip r:embed="rId6"/>
          <a:stretch>
            <a:fillRect/>
          </a:stretch>
        </p:blipFill>
        <p:spPr>
          <a:xfrm>
            <a:off x="7628844" y="2213821"/>
            <a:ext cx="1515156" cy="1438141"/>
          </a:xfrm>
          <a:prstGeom prst="rect">
            <a:avLst/>
          </a:prstGeom>
        </p:spPr>
      </p:pic>
      <p:grpSp>
        <p:nvGrpSpPr>
          <p:cNvPr id="3" name="Group 2">
            <a:extLst>
              <a:ext uri="{FF2B5EF4-FFF2-40B4-BE49-F238E27FC236}">
                <a16:creationId xmlns:a16="http://schemas.microsoft.com/office/drawing/2014/main" id="{9DCC8B87-1943-5143-B18A-58470C95CACA}"/>
              </a:ext>
            </a:extLst>
          </p:cNvPr>
          <p:cNvGrpSpPr/>
          <p:nvPr/>
        </p:nvGrpSpPr>
        <p:grpSpPr>
          <a:xfrm>
            <a:off x="1192708" y="3973811"/>
            <a:ext cx="4773420" cy="1168887"/>
            <a:chOff x="1018289" y="3811971"/>
            <a:chExt cx="4939747" cy="1310252"/>
          </a:xfrm>
        </p:grpSpPr>
        <p:pic>
          <p:nvPicPr>
            <p:cNvPr id="19" name="Picture 18">
              <a:extLst>
                <a:ext uri="{FF2B5EF4-FFF2-40B4-BE49-F238E27FC236}">
                  <a16:creationId xmlns:a16="http://schemas.microsoft.com/office/drawing/2014/main" id="{48B07DF3-590B-4149-AD1E-3891DB76D7CE}"/>
                </a:ext>
              </a:extLst>
            </p:cNvPr>
            <p:cNvPicPr>
              <a:picLocks noChangeAspect="1"/>
            </p:cNvPicPr>
            <p:nvPr/>
          </p:nvPicPr>
          <p:blipFill>
            <a:blip r:embed="rId7"/>
            <a:stretch>
              <a:fillRect/>
            </a:stretch>
          </p:blipFill>
          <p:spPr>
            <a:xfrm>
              <a:off x="2692486" y="3811971"/>
              <a:ext cx="3265550" cy="1310252"/>
            </a:xfrm>
            <a:prstGeom prst="rect">
              <a:avLst/>
            </a:prstGeom>
          </p:spPr>
        </p:pic>
        <p:pic>
          <p:nvPicPr>
            <p:cNvPr id="20" name="Picture 19">
              <a:extLst>
                <a:ext uri="{FF2B5EF4-FFF2-40B4-BE49-F238E27FC236}">
                  <a16:creationId xmlns:a16="http://schemas.microsoft.com/office/drawing/2014/main" id="{B102324D-7C3A-FC44-959C-E714CAB74D2B}"/>
                </a:ext>
              </a:extLst>
            </p:cNvPr>
            <p:cNvPicPr>
              <a:picLocks noChangeAspect="1"/>
            </p:cNvPicPr>
            <p:nvPr/>
          </p:nvPicPr>
          <p:blipFill>
            <a:blip r:embed="rId8"/>
            <a:stretch>
              <a:fillRect/>
            </a:stretch>
          </p:blipFill>
          <p:spPr>
            <a:xfrm>
              <a:off x="1018289" y="3811971"/>
              <a:ext cx="1640354" cy="1310252"/>
            </a:xfrm>
            <a:prstGeom prst="rect">
              <a:avLst/>
            </a:prstGeom>
          </p:spPr>
        </p:pic>
      </p:grpSp>
    </p:spTree>
    <p:extLst>
      <p:ext uri="{BB962C8B-B14F-4D97-AF65-F5344CB8AC3E}">
        <p14:creationId xmlns:p14="http://schemas.microsoft.com/office/powerpoint/2010/main" val="114453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70">
            <a:extLst>
              <a:ext uri="{FF2B5EF4-FFF2-40B4-BE49-F238E27FC236}">
                <a16:creationId xmlns:a16="http://schemas.microsoft.com/office/drawing/2014/main" id="{656716C0-B000-4BFE-8A3C-F96CEDBA4645}"/>
              </a:ext>
            </a:extLst>
          </p:cNvPr>
          <p:cNvSpPr txBox="1"/>
          <p:nvPr/>
        </p:nvSpPr>
        <p:spPr>
          <a:xfrm>
            <a:off x="1652099" y="205534"/>
            <a:ext cx="4714765" cy="505807"/>
          </a:xfrm>
          <a:prstGeom prst="rect">
            <a:avLst/>
          </a:prstGeom>
          <a:noFill/>
          <a:ln>
            <a:noFill/>
          </a:ln>
        </p:spPr>
        <p:txBody>
          <a:bodyPr wrap="square" lIns="91425" tIns="91425" rIns="91425" bIns="91425" anchor="t" anchorCtr="0">
            <a:noAutofit/>
          </a:bodyPr>
          <a:lstStyle/>
          <a:p>
            <a:pPr marL="0" lvl="0" indent="0">
              <a:spcBef>
                <a:spcPts val="0"/>
              </a:spcBef>
              <a:buNone/>
            </a:pPr>
            <a:r>
              <a:rPr lang="en-GB" sz="3200" b="1" dirty="0">
                <a:solidFill>
                  <a:srgbClr val="188541"/>
                </a:solidFill>
                <a:latin typeface="Brandon Grotesque" charset="0"/>
                <a:ea typeface="Brandon Grotesque" charset="0"/>
                <a:cs typeface="Brandon Grotesque" charset="0"/>
              </a:rPr>
              <a:t>Challenges</a:t>
            </a:r>
          </a:p>
        </p:txBody>
      </p:sp>
      <p:sp>
        <p:nvSpPr>
          <p:cNvPr id="14" name="Shape 71"/>
          <p:cNvSpPr txBox="1"/>
          <p:nvPr/>
        </p:nvSpPr>
        <p:spPr>
          <a:xfrm>
            <a:off x="1399921" y="1048315"/>
            <a:ext cx="7436581" cy="3887825"/>
          </a:xfrm>
          <a:prstGeom prst="rect">
            <a:avLst/>
          </a:prstGeom>
          <a:noFill/>
          <a:ln>
            <a:noFill/>
          </a:ln>
        </p:spPr>
        <p:txBody>
          <a:bodyPr wrap="square" lIns="91425" tIns="91425" rIns="91425" bIns="91425" anchor="t" anchorCtr="0">
            <a:noAutofit/>
          </a:bodyPr>
          <a:lstStyle/>
          <a:p>
            <a:pPr marL="264536" lvl="0"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Since the initial training in May 2018, there has been little progress in expanding the satellite data in the ARDC. We are recruiting a GIS Technical Manager and finalising institutional hosting (took longer than expected) to strengthen technical support and add new datasets</a:t>
            </a:r>
          </a:p>
          <a:p>
            <a:pPr marL="264536" lvl="0" indent="-265113" defTabSz="914400">
              <a:spcBef>
                <a:spcPts val="500"/>
              </a:spcBef>
              <a:buSzPct val="120000"/>
              <a:buFont typeface="Wingdings" charset="2"/>
              <a:buChar char="§"/>
              <a:defRPr/>
            </a:pPr>
            <a:r>
              <a:rPr lang="en-AU" sz="1800" dirty="0">
                <a:latin typeface="Calibri" charset="0"/>
                <a:ea typeface="ＭＳ Ｐゴシック" charset="0"/>
                <a:cs typeface="Calibri" charset="0"/>
              </a:rPr>
              <a:t>From May to July 2018 there was limited interaction with country users. July to August 2018 showed a significant increase in interactions with several remote training sessions and identification of use-cases</a:t>
            </a:r>
          </a:p>
          <a:p>
            <a:pPr marL="264536" lvl="0" indent="-265113" defTabSz="914400">
              <a:spcBef>
                <a:spcPts val="500"/>
              </a:spcBef>
              <a:buSzPct val="120000"/>
              <a:buFont typeface="Wingdings" charset="2"/>
              <a:buChar char="§"/>
              <a:defRPr/>
            </a:pPr>
            <a:r>
              <a:rPr lang="en-AU" sz="1800" dirty="0">
                <a:latin typeface="Calibri" charset="0"/>
                <a:ea typeface="ＭＳ Ｐゴシック" charset="0"/>
                <a:cs typeface="Calibri" charset="0"/>
              </a:rPr>
              <a:t>Limited capacity of partners means much training is needed to impart skills – especially face-face</a:t>
            </a:r>
          </a:p>
          <a:p>
            <a:pPr marL="264536" lvl="0" indent="-265113" defTabSz="914400">
              <a:spcBef>
                <a:spcPts val="500"/>
              </a:spcBef>
              <a:buSzPct val="120000"/>
              <a:buFont typeface="Wingdings" charset="2"/>
              <a:buChar char="§"/>
              <a:defRPr/>
            </a:pPr>
            <a:r>
              <a:rPr lang="en-AU" sz="1800" dirty="0">
                <a:latin typeface="Calibri" charset="0"/>
                <a:ea typeface="ＭＳ Ｐゴシック" charset="0"/>
                <a:cs typeface="Calibri" charset="0"/>
              </a:rPr>
              <a:t>Whereas remote training is possible, internet connectivity has hampered this in some instances – effective use hinged on good internet connectivity</a:t>
            </a:r>
          </a:p>
          <a:p>
            <a:pPr marL="264536" lvl="0" indent="-265113" defTabSz="914400">
              <a:spcBef>
                <a:spcPts val="500"/>
              </a:spcBef>
              <a:buSzPct val="120000"/>
              <a:buFont typeface="Wingdings" charset="2"/>
              <a:buChar char="§"/>
              <a:defRPr/>
            </a:pPr>
            <a:r>
              <a:rPr lang="en-AU" sz="1800" dirty="0">
                <a:latin typeface="Calibri" charset="0"/>
                <a:ea typeface="ＭＳ Ｐゴシック" charset="0"/>
                <a:cs typeface="Calibri" charset="0"/>
              </a:rPr>
              <a:t>Analytical products can be technical and need packaging to better communicate to broader audiences </a:t>
            </a:r>
          </a:p>
        </p:txBody>
      </p:sp>
      <p:pic>
        <p:nvPicPr>
          <p:cNvPr id="15" name="Picture 14"/>
          <p:cNvPicPr>
            <a:picLocks noChangeAspect="1"/>
          </p:cNvPicPr>
          <p:nvPr/>
        </p:nvPicPr>
        <p:blipFill>
          <a:blip r:embed="rId2"/>
          <a:stretch>
            <a:fillRect/>
          </a:stretch>
        </p:blipFill>
        <p:spPr>
          <a:xfrm>
            <a:off x="107686" y="4219602"/>
            <a:ext cx="969244" cy="646162"/>
          </a:xfrm>
          <a:prstGeom prst="rect">
            <a:avLst/>
          </a:prstGeom>
        </p:spPr>
      </p:pic>
      <p:pic>
        <p:nvPicPr>
          <p:cNvPr id="8" name="Shape 132">
            <a:extLst>
              <a:ext uri="{FF2B5EF4-FFF2-40B4-BE49-F238E27FC236}">
                <a16:creationId xmlns:a16="http://schemas.microsoft.com/office/drawing/2014/main" id="{04A33EBE-8452-D54D-AE4A-76BF9922E82A}"/>
              </a:ext>
            </a:extLst>
          </p:cNvPr>
          <p:cNvPicPr preferRelativeResize="0"/>
          <p:nvPr/>
        </p:nvPicPr>
        <p:blipFill>
          <a:blip r:embed="rId3">
            <a:alphaModFix/>
          </a:blip>
          <a:stretch>
            <a:fillRect/>
          </a:stretch>
        </p:blipFill>
        <p:spPr>
          <a:xfrm>
            <a:off x="-32954" y="155448"/>
            <a:ext cx="1250525" cy="590250"/>
          </a:xfrm>
          <a:prstGeom prst="rect">
            <a:avLst/>
          </a:prstGeom>
          <a:noFill/>
          <a:ln>
            <a:noFill/>
          </a:ln>
        </p:spPr>
      </p:pic>
      <p:cxnSp>
        <p:nvCxnSpPr>
          <p:cNvPr id="9" name="Shape 123">
            <a:extLst>
              <a:ext uri="{FF2B5EF4-FFF2-40B4-BE49-F238E27FC236}">
                <a16:creationId xmlns:a16="http://schemas.microsoft.com/office/drawing/2014/main" id="{8C4CD121-6BB3-AA47-83B4-AC231EAE9C7B}"/>
              </a:ext>
            </a:extLst>
          </p:cNvPr>
          <p:cNvCxnSpPr/>
          <p:nvPr/>
        </p:nvCxnSpPr>
        <p:spPr>
          <a:xfrm>
            <a:off x="1399921" y="903386"/>
            <a:ext cx="3377700" cy="0"/>
          </a:xfrm>
          <a:prstGeom prst="straightConnector1">
            <a:avLst/>
          </a:prstGeom>
          <a:noFill/>
          <a:ln w="38100" cap="flat" cmpd="sng">
            <a:solidFill>
              <a:srgbClr val="4BAE4F"/>
            </a:solidFill>
            <a:prstDash val="solid"/>
            <a:round/>
            <a:headEnd type="none" w="lg" len="lg"/>
            <a:tailEnd type="none" w="lg" len="lg"/>
          </a:ln>
        </p:spPr>
      </p:cxnSp>
    </p:spTree>
    <p:extLst>
      <p:ext uri="{BB962C8B-B14F-4D97-AF65-F5344CB8AC3E}">
        <p14:creationId xmlns:p14="http://schemas.microsoft.com/office/powerpoint/2010/main" val="319906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70">
            <a:extLst>
              <a:ext uri="{FF2B5EF4-FFF2-40B4-BE49-F238E27FC236}">
                <a16:creationId xmlns:a16="http://schemas.microsoft.com/office/drawing/2014/main" id="{656716C0-B000-4BFE-8A3C-F96CEDBA4645}"/>
              </a:ext>
            </a:extLst>
          </p:cNvPr>
          <p:cNvSpPr txBox="1"/>
          <p:nvPr/>
        </p:nvSpPr>
        <p:spPr>
          <a:xfrm>
            <a:off x="1652099" y="205534"/>
            <a:ext cx="4714765" cy="505807"/>
          </a:xfrm>
          <a:prstGeom prst="rect">
            <a:avLst/>
          </a:prstGeom>
          <a:noFill/>
          <a:ln>
            <a:noFill/>
          </a:ln>
        </p:spPr>
        <p:txBody>
          <a:bodyPr wrap="square" lIns="91425" tIns="91425" rIns="91425" bIns="91425" anchor="t" anchorCtr="0">
            <a:noAutofit/>
          </a:bodyPr>
          <a:lstStyle/>
          <a:p>
            <a:pPr marL="0" lvl="0" indent="0">
              <a:spcBef>
                <a:spcPts val="0"/>
              </a:spcBef>
              <a:buNone/>
            </a:pPr>
            <a:r>
              <a:rPr lang="en-GB" sz="3200" b="1" dirty="0">
                <a:solidFill>
                  <a:srgbClr val="188541"/>
                </a:solidFill>
                <a:latin typeface="Brandon Grotesque" charset="0"/>
                <a:ea typeface="Brandon Grotesque" charset="0"/>
                <a:cs typeface="Brandon Grotesque" charset="0"/>
              </a:rPr>
              <a:t>Learning</a:t>
            </a:r>
          </a:p>
        </p:txBody>
      </p:sp>
      <p:sp>
        <p:nvSpPr>
          <p:cNvPr id="14" name="Shape 71"/>
          <p:cNvSpPr txBox="1"/>
          <p:nvPr/>
        </p:nvSpPr>
        <p:spPr>
          <a:xfrm>
            <a:off x="1399921" y="901224"/>
            <a:ext cx="7436581" cy="3577322"/>
          </a:xfrm>
          <a:prstGeom prst="rect">
            <a:avLst/>
          </a:prstGeom>
          <a:noFill/>
          <a:ln>
            <a:noFill/>
          </a:ln>
        </p:spPr>
        <p:txBody>
          <a:bodyPr wrap="square" lIns="91425" tIns="91425" rIns="91425" bIns="91425" anchor="t" anchorCtr="0">
            <a:noAutofit/>
          </a:bodyPr>
          <a:lstStyle/>
          <a:p>
            <a:pPr marL="264536" lvl="0"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The infrastructure, data, and tools are great, but; leadership, coordination mechanisms, country buy-in and ownership are critical</a:t>
            </a:r>
          </a:p>
          <a:p>
            <a:pPr marL="264536"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Significant and sustained capacity development is needed to impart skills</a:t>
            </a:r>
          </a:p>
          <a:p>
            <a:pPr marL="264536"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EO and satellite data are great but depending on what you have available it may not be applicable across the board – define what’s useful for the type of data you have</a:t>
            </a:r>
          </a:p>
          <a:p>
            <a:pPr marL="264536"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Combining satellite data and other data sources yields optimum results</a:t>
            </a:r>
          </a:p>
          <a:p>
            <a:pPr marL="264536"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It takes time, you need patience and resources. </a:t>
            </a:r>
            <a:r>
              <a:rPr lang="en-AU" sz="1800" dirty="0">
                <a:latin typeface="Calibri" charset="0"/>
                <a:ea typeface="ＭＳ Ｐゴシック" charset="0"/>
                <a:cs typeface="Calibri" charset="0"/>
              </a:rPr>
              <a:t>More sustained training is needed to impart skills – especially face-face</a:t>
            </a:r>
            <a:endParaRPr lang="en-AU" sz="1800" dirty="0">
              <a:latin typeface="Calibri" charset="0"/>
              <a:ea typeface="ＭＳ Ｐゴシック" charset="0"/>
              <a:cs typeface="Calibri" charset="0"/>
              <a:sym typeface="Arial Bold"/>
            </a:endParaRPr>
          </a:p>
          <a:p>
            <a:pPr marL="264536"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It can’t work without solid partnerships with National Statistical Offices (NSOs), National Space Agencies, key Ministries and government agencies</a:t>
            </a:r>
          </a:p>
          <a:p>
            <a:pPr marL="264536" indent="-265113" defTabSz="914400">
              <a:spcBef>
                <a:spcPts val="500"/>
              </a:spcBef>
              <a:buSzPct val="120000"/>
              <a:buFont typeface="Wingdings" charset="2"/>
              <a:buChar char="§"/>
              <a:defRPr/>
            </a:pPr>
            <a:r>
              <a:rPr lang="en-AU" sz="1800" dirty="0">
                <a:latin typeface="Calibri" charset="0"/>
                <a:ea typeface="ＭＳ Ｐゴシック" charset="0"/>
                <a:cs typeface="Calibri" charset="0"/>
                <a:sym typeface="Arial Bold"/>
              </a:rPr>
              <a:t>Demand exists. Other data communities are needed to foster innovation and effectively respond to demand </a:t>
            </a:r>
            <a:endParaRPr lang="en-AU" sz="1800" dirty="0">
              <a:latin typeface="Calibri" charset="0"/>
              <a:ea typeface="ＭＳ Ｐゴシック" charset="0"/>
              <a:cs typeface="Calibri" charset="0"/>
            </a:endParaRPr>
          </a:p>
          <a:p>
            <a:pPr marL="264536" lvl="0" indent="-265113" defTabSz="914400">
              <a:spcBef>
                <a:spcPts val="500"/>
              </a:spcBef>
              <a:buSzPct val="120000"/>
              <a:buFont typeface="Wingdings" charset="2"/>
              <a:buChar char="§"/>
              <a:defRPr/>
            </a:pPr>
            <a:endParaRPr lang="en-AU" sz="1800" dirty="0">
              <a:latin typeface="Calibri" charset="0"/>
              <a:ea typeface="ＭＳ Ｐゴシック" charset="0"/>
              <a:cs typeface="Calibri" charset="0"/>
              <a:sym typeface="Arial Bold"/>
            </a:endParaRPr>
          </a:p>
        </p:txBody>
      </p:sp>
      <p:pic>
        <p:nvPicPr>
          <p:cNvPr id="15" name="Picture 14"/>
          <p:cNvPicPr>
            <a:picLocks noChangeAspect="1"/>
          </p:cNvPicPr>
          <p:nvPr/>
        </p:nvPicPr>
        <p:blipFill>
          <a:blip r:embed="rId2"/>
          <a:stretch>
            <a:fillRect/>
          </a:stretch>
        </p:blipFill>
        <p:spPr>
          <a:xfrm>
            <a:off x="107686" y="4219602"/>
            <a:ext cx="969244" cy="646162"/>
          </a:xfrm>
          <a:prstGeom prst="rect">
            <a:avLst/>
          </a:prstGeom>
        </p:spPr>
      </p:pic>
      <p:pic>
        <p:nvPicPr>
          <p:cNvPr id="8" name="Shape 132">
            <a:extLst>
              <a:ext uri="{FF2B5EF4-FFF2-40B4-BE49-F238E27FC236}">
                <a16:creationId xmlns:a16="http://schemas.microsoft.com/office/drawing/2014/main" id="{04A33EBE-8452-D54D-AE4A-76BF9922E82A}"/>
              </a:ext>
            </a:extLst>
          </p:cNvPr>
          <p:cNvPicPr preferRelativeResize="0"/>
          <p:nvPr/>
        </p:nvPicPr>
        <p:blipFill>
          <a:blip r:embed="rId3">
            <a:alphaModFix/>
          </a:blip>
          <a:stretch>
            <a:fillRect/>
          </a:stretch>
        </p:blipFill>
        <p:spPr>
          <a:xfrm>
            <a:off x="-32954" y="155448"/>
            <a:ext cx="1250525" cy="590250"/>
          </a:xfrm>
          <a:prstGeom prst="rect">
            <a:avLst/>
          </a:prstGeom>
          <a:noFill/>
          <a:ln>
            <a:noFill/>
          </a:ln>
        </p:spPr>
      </p:pic>
      <p:cxnSp>
        <p:nvCxnSpPr>
          <p:cNvPr id="9" name="Shape 123">
            <a:extLst>
              <a:ext uri="{FF2B5EF4-FFF2-40B4-BE49-F238E27FC236}">
                <a16:creationId xmlns:a16="http://schemas.microsoft.com/office/drawing/2014/main" id="{FF3948F7-9C2A-D243-8DF1-08BD56224F3A}"/>
              </a:ext>
            </a:extLst>
          </p:cNvPr>
          <p:cNvCxnSpPr/>
          <p:nvPr/>
        </p:nvCxnSpPr>
        <p:spPr>
          <a:xfrm>
            <a:off x="1399921" y="806282"/>
            <a:ext cx="3377700" cy="0"/>
          </a:xfrm>
          <a:prstGeom prst="straightConnector1">
            <a:avLst/>
          </a:prstGeom>
          <a:noFill/>
          <a:ln w="38100" cap="flat" cmpd="sng">
            <a:solidFill>
              <a:srgbClr val="4BAE4F"/>
            </a:solidFill>
            <a:prstDash val="solid"/>
            <a:round/>
            <a:headEnd type="none" w="lg" len="lg"/>
            <a:tailEnd type="none" w="lg" len="lg"/>
          </a:ln>
        </p:spPr>
      </p:cxnSp>
    </p:spTree>
    <p:extLst>
      <p:ext uri="{BB962C8B-B14F-4D97-AF65-F5344CB8AC3E}">
        <p14:creationId xmlns:p14="http://schemas.microsoft.com/office/powerpoint/2010/main" val="1326082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BBCED44-A6DA-9A4D-8FB3-D782F1A8339D}"/>
              </a:ext>
            </a:extLst>
          </p:cNvPr>
          <p:cNvSpPr txBox="1">
            <a:spLocks noChangeArrowheads="1"/>
          </p:cNvSpPr>
          <p:nvPr/>
        </p:nvSpPr>
        <p:spPr>
          <a:xfrm>
            <a:off x="1707304" y="3974204"/>
            <a:ext cx="6384731" cy="75154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ts val="18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9pPr>
          </a:lstStyle>
          <a:p>
            <a:pPr algn="ctr">
              <a:lnSpc>
                <a:spcPct val="100000"/>
              </a:lnSpc>
              <a:spcAft>
                <a:spcPts val="0"/>
              </a:spcAft>
              <a:buFont typeface="Arial" panose="020B0604020202020204" pitchFamily="34" charset="0"/>
              <a:buNone/>
            </a:pPr>
            <a:r>
              <a:rPr lang="en-US" altLang="en-US" dirty="0"/>
              <a:t>Contact: Davis </a:t>
            </a:r>
            <a:r>
              <a:rPr lang="en-US" altLang="en-US" dirty="0" err="1"/>
              <a:t>Adieno</a:t>
            </a:r>
            <a:endParaRPr lang="en-US" altLang="en-US" sz="1400" dirty="0"/>
          </a:p>
          <a:p>
            <a:pPr algn="ctr">
              <a:lnSpc>
                <a:spcPct val="100000"/>
              </a:lnSpc>
              <a:spcAft>
                <a:spcPts val="0"/>
              </a:spcAft>
              <a:buFont typeface="Arial" panose="020B0604020202020204" pitchFamily="34" charset="0"/>
              <a:buNone/>
            </a:pPr>
            <a:r>
              <a:rPr lang="en-US" altLang="en-US" sz="1800" dirty="0"/>
              <a:t>Email: </a:t>
            </a:r>
            <a:r>
              <a:rPr lang="en-US" altLang="en-US" sz="1800" dirty="0">
                <a:hlinkClick r:id="rId2"/>
              </a:rPr>
              <a:t>dadieno@data4sdgs.org</a:t>
            </a:r>
            <a:endParaRPr lang="en-US" altLang="en-US" sz="1800" dirty="0"/>
          </a:p>
        </p:txBody>
      </p:sp>
      <p:sp>
        <p:nvSpPr>
          <p:cNvPr id="11" name="Title 1">
            <a:extLst>
              <a:ext uri="{FF2B5EF4-FFF2-40B4-BE49-F238E27FC236}">
                <a16:creationId xmlns:a16="http://schemas.microsoft.com/office/drawing/2014/main" id="{66D42F51-8D61-9C48-ABDE-64ACA3F5E762}"/>
              </a:ext>
            </a:extLst>
          </p:cNvPr>
          <p:cNvSpPr txBox="1">
            <a:spLocks/>
          </p:cNvSpPr>
          <p:nvPr/>
        </p:nvSpPr>
        <p:spPr>
          <a:xfrm>
            <a:off x="1836391" y="2740364"/>
            <a:ext cx="6131416" cy="1143000"/>
          </a:xfrm>
          <a:prstGeom prst="rect">
            <a:avLst/>
          </a:prstGeom>
        </p:spPr>
        <p:txBody>
          <a:bodyPr anchor="ctr"/>
          <a:lst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charset="0"/>
              </a:defRPr>
            </a:lvl2pPr>
            <a:lvl3pPr algn="l" rtl="0" fontAlgn="base">
              <a:spcBef>
                <a:spcPct val="0"/>
              </a:spcBef>
              <a:spcAft>
                <a:spcPct val="0"/>
              </a:spcAft>
              <a:defRPr sz="4600">
                <a:solidFill>
                  <a:schemeClr val="tx2"/>
                </a:solidFill>
                <a:latin typeface="Cambria" charset="0"/>
              </a:defRPr>
            </a:lvl3pPr>
            <a:lvl4pPr algn="l" rtl="0" fontAlgn="base">
              <a:spcBef>
                <a:spcPct val="0"/>
              </a:spcBef>
              <a:spcAft>
                <a:spcPct val="0"/>
              </a:spcAft>
              <a:defRPr sz="4600">
                <a:solidFill>
                  <a:schemeClr val="tx2"/>
                </a:solidFill>
                <a:latin typeface="Cambria" charset="0"/>
              </a:defRPr>
            </a:lvl4pPr>
            <a:lvl5pPr algn="l" rtl="0" fontAlgn="base">
              <a:spcBef>
                <a:spcPct val="0"/>
              </a:spcBef>
              <a:spcAft>
                <a:spcPct val="0"/>
              </a:spcAft>
              <a:defRPr sz="4600">
                <a:solidFill>
                  <a:schemeClr val="tx2"/>
                </a:solidFill>
                <a:latin typeface="Cambria" charset="0"/>
              </a:defRPr>
            </a:lvl5pPr>
            <a:lvl6pPr marL="457200" algn="l" rtl="0" fontAlgn="base">
              <a:spcBef>
                <a:spcPct val="0"/>
              </a:spcBef>
              <a:spcAft>
                <a:spcPct val="0"/>
              </a:spcAft>
              <a:defRPr sz="4600">
                <a:solidFill>
                  <a:schemeClr val="tx2"/>
                </a:solidFill>
                <a:latin typeface="Cambria" charset="0"/>
              </a:defRPr>
            </a:lvl6pPr>
            <a:lvl7pPr marL="914400" algn="l" rtl="0" fontAlgn="base">
              <a:spcBef>
                <a:spcPct val="0"/>
              </a:spcBef>
              <a:spcAft>
                <a:spcPct val="0"/>
              </a:spcAft>
              <a:defRPr sz="4600">
                <a:solidFill>
                  <a:schemeClr val="tx2"/>
                </a:solidFill>
                <a:latin typeface="Cambria" charset="0"/>
              </a:defRPr>
            </a:lvl7pPr>
            <a:lvl8pPr marL="1371600" algn="l" rtl="0" fontAlgn="base">
              <a:spcBef>
                <a:spcPct val="0"/>
              </a:spcBef>
              <a:spcAft>
                <a:spcPct val="0"/>
              </a:spcAft>
              <a:defRPr sz="4600">
                <a:solidFill>
                  <a:schemeClr val="tx2"/>
                </a:solidFill>
                <a:latin typeface="Cambria" charset="0"/>
              </a:defRPr>
            </a:lvl8pPr>
            <a:lvl9pPr marL="1828800" algn="l" rtl="0" fontAlgn="base">
              <a:spcBef>
                <a:spcPct val="0"/>
              </a:spcBef>
              <a:spcAft>
                <a:spcPct val="0"/>
              </a:spcAft>
              <a:defRPr sz="4600">
                <a:solidFill>
                  <a:schemeClr val="tx2"/>
                </a:solidFill>
                <a:latin typeface="Cambria" charset="0"/>
              </a:defRPr>
            </a:lvl9pPr>
          </a:lstStyle>
          <a:p>
            <a:pPr algn="ctr" eaLnBrk="1" fontAlgn="auto" hangingPunct="1">
              <a:spcAft>
                <a:spcPts val="0"/>
              </a:spcAft>
              <a:defRPr/>
            </a:pPr>
            <a:r>
              <a:rPr lang="en-US" sz="4400" b="1" dirty="0">
                <a:solidFill>
                  <a:schemeClr val="accent3"/>
                </a:solidFill>
                <a:sym typeface="Helvetica Neue" charset="0"/>
              </a:rPr>
              <a:t>www.data4sdgs.org</a:t>
            </a:r>
          </a:p>
        </p:txBody>
      </p:sp>
      <p:pic>
        <p:nvPicPr>
          <p:cNvPr id="9" name="Picture 8" descr="Data-Forum-Logo_5-01 (002)">
            <a:extLst>
              <a:ext uri="{FF2B5EF4-FFF2-40B4-BE49-F238E27FC236}">
                <a16:creationId xmlns:a16="http://schemas.microsoft.com/office/drawing/2014/main" id="{9ACD9A65-1F7D-9C4B-9D6D-61489FD3FE3F}"/>
              </a:ext>
            </a:extLst>
          </p:cNvPr>
          <p:cNvPicPr/>
          <p:nvPr/>
        </p:nvPicPr>
        <p:blipFill rotWithShape="1">
          <a:blip r:embed="rId3">
            <a:extLst>
              <a:ext uri="{28A0092B-C50C-407E-A947-70E740481C1C}">
                <a14:useLocalDpi xmlns:a14="http://schemas.microsoft.com/office/drawing/2010/main" val="0"/>
              </a:ext>
            </a:extLst>
          </a:blip>
          <a:srcRect t="39359" r="53877" b="28896"/>
          <a:stretch/>
        </p:blipFill>
        <p:spPr bwMode="auto">
          <a:xfrm>
            <a:off x="2327818" y="716043"/>
            <a:ext cx="5127184" cy="19947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8839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70">
            <a:extLst>
              <a:ext uri="{FF2B5EF4-FFF2-40B4-BE49-F238E27FC236}">
                <a16:creationId xmlns:a16="http://schemas.microsoft.com/office/drawing/2014/main" id="{656716C0-B000-4BFE-8A3C-F96CEDBA4645}"/>
              </a:ext>
            </a:extLst>
          </p:cNvPr>
          <p:cNvSpPr txBox="1"/>
          <p:nvPr/>
        </p:nvSpPr>
        <p:spPr>
          <a:xfrm>
            <a:off x="1652099" y="205534"/>
            <a:ext cx="6367108" cy="505807"/>
          </a:xfrm>
          <a:prstGeom prst="rect">
            <a:avLst/>
          </a:prstGeom>
          <a:noFill/>
          <a:ln>
            <a:noFill/>
          </a:ln>
        </p:spPr>
        <p:txBody>
          <a:bodyPr wrap="square" lIns="91425" tIns="91425" rIns="91425" bIns="91425" anchor="t" anchorCtr="0">
            <a:noAutofit/>
          </a:bodyPr>
          <a:lstStyle/>
          <a:p>
            <a:pPr marL="0" lvl="0" indent="0">
              <a:spcBef>
                <a:spcPts val="0"/>
              </a:spcBef>
              <a:buNone/>
            </a:pPr>
            <a:r>
              <a:rPr lang="en-GB" sz="3200" b="1" dirty="0">
                <a:solidFill>
                  <a:srgbClr val="188541"/>
                </a:solidFill>
                <a:latin typeface="Brandon Grotesque" charset="0"/>
                <a:ea typeface="Brandon Grotesque" charset="0"/>
                <a:cs typeface="Brandon Grotesque" charset="0"/>
              </a:rPr>
              <a:t>TOPICS FOR PLENARY DISCUSSIONS</a:t>
            </a:r>
          </a:p>
        </p:txBody>
      </p:sp>
      <p:sp>
        <p:nvSpPr>
          <p:cNvPr id="14" name="Shape 71"/>
          <p:cNvSpPr txBox="1"/>
          <p:nvPr/>
        </p:nvSpPr>
        <p:spPr>
          <a:xfrm>
            <a:off x="1399921" y="901224"/>
            <a:ext cx="7436581" cy="3577322"/>
          </a:xfrm>
          <a:prstGeom prst="rect">
            <a:avLst/>
          </a:prstGeom>
          <a:noFill/>
          <a:ln>
            <a:noFill/>
          </a:ln>
        </p:spPr>
        <p:txBody>
          <a:bodyPr wrap="square" lIns="91425" tIns="91425" rIns="91425" bIns="91425" anchor="t" anchorCtr="0">
            <a:noAutofit/>
          </a:bodyPr>
          <a:lstStyle/>
          <a:p>
            <a:pPr marL="264536" lvl="0" indent="-265113" defTabSz="914400">
              <a:spcBef>
                <a:spcPts val="500"/>
              </a:spcBef>
              <a:buSzPct val="120000"/>
              <a:buFont typeface="Wingdings" charset="2"/>
              <a:buChar char="§"/>
              <a:defRPr/>
            </a:pPr>
            <a:r>
              <a:rPr lang="en-AU" sz="1800" b="1" dirty="0">
                <a:latin typeface="Calibri" charset="0"/>
                <a:ea typeface="ＭＳ Ｐゴシック" charset="0"/>
                <a:cs typeface="Calibri" charset="0"/>
                <a:sym typeface="Arial Bold"/>
              </a:rPr>
              <a:t>Topic 1: </a:t>
            </a:r>
            <a:r>
              <a:rPr lang="en-AU" sz="1800" dirty="0">
                <a:latin typeface="Calibri" charset="0"/>
                <a:ea typeface="ＭＳ Ｐゴシック" charset="0"/>
                <a:cs typeface="Calibri" charset="0"/>
                <a:sym typeface="Arial Bold"/>
              </a:rPr>
              <a:t>Tackling policy and legal barriers - what are the challenges, priorities and solutions?</a:t>
            </a:r>
          </a:p>
          <a:p>
            <a:pPr marL="264536" lvl="0" indent="-265113" defTabSz="914400">
              <a:spcBef>
                <a:spcPts val="500"/>
              </a:spcBef>
              <a:buSzPct val="120000"/>
              <a:buFont typeface="Wingdings" charset="2"/>
              <a:buChar char="§"/>
              <a:defRPr/>
            </a:pPr>
            <a:r>
              <a:rPr lang="en-AU" sz="1800" b="1" dirty="0">
                <a:latin typeface="Calibri" charset="0"/>
                <a:ea typeface="ＭＳ Ｐゴシック" charset="0"/>
                <a:cs typeface="Calibri" charset="0"/>
                <a:sym typeface="Arial Bold"/>
              </a:rPr>
              <a:t>Topic 2: </a:t>
            </a:r>
            <a:r>
              <a:rPr lang="en-AU" sz="1800" dirty="0">
                <a:latin typeface="Calibri" charset="0"/>
                <a:ea typeface="ＭＳ Ｐゴシック" charset="0"/>
                <a:cs typeface="Calibri" charset="0"/>
                <a:sym typeface="Arial Bold"/>
              </a:rPr>
              <a:t>What are the key capacity gaps or needs – how can these be met?</a:t>
            </a:r>
          </a:p>
          <a:p>
            <a:pPr marL="264536" lvl="0" indent="-265113" defTabSz="914400">
              <a:spcBef>
                <a:spcPts val="500"/>
              </a:spcBef>
              <a:buSzPct val="120000"/>
              <a:buFont typeface="Wingdings" charset="2"/>
              <a:buChar char="§"/>
              <a:defRPr/>
            </a:pPr>
            <a:r>
              <a:rPr lang="en-AU" sz="1800" b="1" dirty="0">
                <a:latin typeface="Calibri" charset="0"/>
                <a:ea typeface="ＭＳ Ｐゴシック" charset="0"/>
                <a:cs typeface="Calibri" charset="0"/>
                <a:sym typeface="Arial Bold"/>
              </a:rPr>
              <a:t>Topic 3: </a:t>
            </a:r>
            <a:r>
              <a:rPr lang="en-AU" sz="1800" dirty="0">
                <a:latin typeface="Calibri" charset="0"/>
                <a:ea typeface="ＭＳ Ｐゴシック" charset="0"/>
                <a:cs typeface="Calibri" charset="0"/>
                <a:sym typeface="Arial Bold"/>
              </a:rPr>
              <a:t>Governments sustainable investments in Earth Observations and satellite data - what approaches should be adopted and by who?</a:t>
            </a:r>
          </a:p>
          <a:p>
            <a:pPr marL="264536" lvl="0" indent="-265113" defTabSz="914400">
              <a:spcBef>
                <a:spcPts val="500"/>
              </a:spcBef>
              <a:buSzPct val="120000"/>
              <a:buFont typeface="Wingdings" charset="2"/>
              <a:buChar char="§"/>
              <a:defRPr/>
            </a:pPr>
            <a:r>
              <a:rPr lang="en-AU" sz="1800" b="1" dirty="0">
                <a:latin typeface="Calibri" charset="0"/>
                <a:ea typeface="ＭＳ Ｐゴシック" charset="0"/>
                <a:cs typeface="Calibri" charset="0"/>
                <a:sym typeface="Arial Bold"/>
              </a:rPr>
              <a:t>Topic 4: </a:t>
            </a:r>
            <a:r>
              <a:rPr lang="en-AU" sz="1800" dirty="0">
                <a:latin typeface="Calibri" charset="0"/>
                <a:ea typeface="ＭＳ Ｐゴシック" charset="0"/>
                <a:cs typeface="Calibri" charset="0"/>
                <a:sym typeface="Arial Bold"/>
              </a:rPr>
              <a:t>Exploring practical use and innovation around Earth Observations and satellite data - what are the priority sectors?</a:t>
            </a:r>
          </a:p>
          <a:p>
            <a:pPr marL="264536" lvl="0" indent="-265113" defTabSz="914400">
              <a:spcBef>
                <a:spcPts val="500"/>
              </a:spcBef>
              <a:buSzPct val="120000"/>
              <a:buFont typeface="Wingdings" charset="2"/>
              <a:buChar char="§"/>
              <a:defRPr/>
            </a:pPr>
            <a:r>
              <a:rPr lang="en-AU" sz="1800" b="1" dirty="0">
                <a:latin typeface="Calibri" charset="0"/>
                <a:ea typeface="ＭＳ Ｐゴシック" charset="0"/>
                <a:cs typeface="Calibri" charset="0"/>
                <a:sym typeface="Arial Bold"/>
              </a:rPr>
              <a:t>Topic 5: </a:t>
            </a:r>
            <a:r>
              <a:rPr lang="en-AU" sz="1800" dirty="0">
                <a:latin typeface="Calibri" charset="0"/>
                <a:ea typeface="ＭＳ Ｐゴシック" charset="0"/>
                <a:cs typeface="Calibri" charset="0"/>
                <a:sym typeface="Arial Bold"/>
              </a:rPr>
              <a:t>Government coordinating mechanisms and building data communities around Earth Observations and satellite data - how can this be effectively achieved and communicated?</a:t>
            </a:r>
          </a:p>
        </p:txBody>
      </p:sp>
      <p:pic>
        <p:nvPicPr>
          <p:cNvPr id="15" name="Picture 14"/>
          <p:cNvPicPr>
            <a:picLocks noChangeAspect="1"/>
          </p:cNvPicPr>
          <p:nvPr/>
        </p:nvPicPr>
        <p:blipFill>
          <a:blip r:embed="rId2"/>
          <a:stretch>
            <a:fillRect/>
          </a:stretch>
        </p:blipFill>
        <p:spPr>
          <a:xfrm>
            <a:off x="107686" y="4219602"/>
            <a:ext cx="969244" cy="646162"/>
          </a:xfrm>
          <a:prstGeom prst="rect">
            <a:avLst/>
          </a:prstGeom>
        </p:spPr>
      </p:pic>
      <p:pic>
        <p:nvPicPr>
          <p:cNvPr id="8" name="Shape 132">
            <a:extLst>
              <a:ext uri="{FF2B5EF4-FFF2-40B4-BE49-F238E27FC236}">
                <a16:creationId xmlns:a16="http://schemas.microsoft.com/office/drawing/2014/main" id="{04A33EBE-8452-D54D-AE4A-76BF9922E82A}"/>
              </a:ext>
            </a:extLst>
          </p:cNvPr>
          <p:cNvPicPr preferRelativeResize="0"/>
          <p:nvPr/>
        </p:nvPicPr>
        <p:blipFill>
          <a:blip r:embed="rId3">
            <a:alphaModFix/>
          </a:blip>
          <a:stretch>
            <a:fillRect/>
          </a:stretch>
        </p:blipFill>
        <p:spPr>
          <a:xfrm>
            <a:off x="-32954" y="155448"/>
            <a:ext cx="1250525" cy="590250"/>
          </a:xfrm>
          <a:prstGeom prst="rect">
            <a:avLst/>
          </a:prstGeom>
          <a:noFill/>
          <a:ln>
            <a:noFill/>
          </a:ln>
        </p:spPr>
      </p:pic>
      <p:cxnSp>
        <p:nvCxnSpPr>
          <p:cNvPr id="9" name="Shape 123">
            <a:extLst>
              <a:ext uri="{FF2B5EF4-FFF2-40B4-BE49-F238E27FC236}">
                <a16:creationId xmlns:a16="http://schemas.microsoft.com/office/drawing/2014/main" id="{FF3948F7-9C2A-D243-8DF1-08BD56224F3A}"/>
              </a:ext>
            </a:extLst>
          </p:cNvPr>
          <p:cNvCxnSpPr/>
          <p:nvPr/>
        </p:nvCxnSpPr>
        <p:spPr>
          <a:xfrm>
            <a:off x="1399921" y="806282"/>
            <a:ext cx="3377700" cy="0"/>
          </a:xfrm>
          <a:prstGeom prst="straightConnector1">
            <a:avLst/>
          </a:prstGeom>
          <a:noFill/>
          <a:ln w="38100" cap="flat" cmpd="sng">
            <a:solidFill>
              <a:srgbClr val="4BAE4F"/>
            </a:solidFill>
            <a:prstDash val="solid"/>
            <a:round/>
            <a:headEnd type="none" w="lg" len="lg"/>
            <a:tailEnd type="none" w="lg" len="lg"/>
          </a:ln>
        </p:spPr>
      </p:cxnSp>
    </p:spTree>
    <p:extLst>
      <p:ext uri="{BB962C8B-B14F-4D97-AF65-F5344CB8AC3E}">
        <p14:creationId xmlns:p14="http://schemas.microsoft.com/office/powerpoint/2010/main" val="382388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00">
            <a:extLst>
              <a:ext uri="{FF2B5EF4-FFF2-40B4-BE49-F238E27FC236}">
                <a16:creationId xmlns:a16="http://schemas.microsoft.com/office/drawing/2014/main" id="{DB2DE25A-31A9-C443-A593-2A5CD43DAAD1}"/>
              </a:ext>
            </a:extLst>
          </p:cNvPr>
          <p:cNvSpPr txBox="1"/>
          <p:nvPr/>
        </p:nvSpPr>
        <p:spPr>
          <a:xfrm>
            <a:off x="1399921" y="654437"/>
            <a:ext cx="7559539" cy="856200"/>
          </a:xfrm>
          <a:prstGeom prst="rect">
            <a:avLst/>
          </a:prstGeom>
          <a:noFill/>
          <a:ln>
            <a:noFill/>
          </a:ln>
        </p:spPr>
        <p:txBody>
          <a:bodyPr wrap="square" lIns="91425" tIns="91425" rIns="91425" bIns="91425" anchor="t" anchorCtr="0">
            <a:noAutofit/>
          </a:bodyPr>
          <a:lstStyle/>
          <a:p>
            <a:pPr lvl="0"/>
            <a:r>
              <a:rPr lang="en-US" sz="2800" b="1" dirty="0"/>
              <a:t>About the GPSDD</a:t>
            </a:r>
            <a:endParaRPr lang="en" sz="2800" b="1" dirty="0"/>
          </a:p>
        </p:txBody>
      </p:sp>
      <p:sp>
        <p:nvSpPr>
          <p:cNvPr id="25" name="Shape 101">
            <a:extLst>
              <a:ext uri="{FF2B5EF4-FFF2-40B4-BE49-F238E27FC236}">
                <a16:creationId xmlns:a16="http://schemas.microsoft.com/office/drawing/2014/main" id="{78739B09-23F0-F247-97D5-BE9ABBA51D2B}"/>
              </a:ext>
            </a:extLst>
          </p:cNvPr>
          <p:cNvSpPr txBox="1"/>
          <p:nvPr/>
        </p:nvSpPr>
        <p:spPr>
          <a:xfrm>
            <a:off x="1399921" y="1332176"/>
            <a:ext cx="7304692" cy="2224641"/>
          </a:xfrm>
          <a:prstGeom prst="rect">
            <a:avLst/>
          </a:prstGeom>
          <a:noFill/>
          <a:ln>
            <a:noFill/>
          </a:ln>
        </p:spPr>
        <p:txBody>
          <a:bodyPr wrap="square" lIns="91425" tIns="91425" rIns="91425" bIns="91425" anchor="t" anchorCtr="0">
            <a:noAutofit/>
          </a:bodyPr>
          <a:lstStyle/>
          <a:p>
            <a:pPr marL="285750" indent="-323850" algn="just" eaLnBrk="1" hangingPunct="1">
              <a:lnSpc>
                <a:spcPct val="90000"/>
              </a:lnSpc>
              <a:spcBef>
                <a:spcPct val="0"/>
              </a:spcBef>
              <a:buClr>
                <a:srgbClr val="58595C"/>
              </a:buClr>
              <a:buFont typeface="Raleway" charset="0"/>
              <a:buChar char="•"/>
              <a:defRPr/>
            </a:pPr>
            <a:r>
              <a:rPr lang="en-US" sz="1800" dirty="0"/>
              <a:t>The Global Partnership for Sustainable Development Data (GPSDD) is a multi-stakeholder partnership consisting of over 330-member organizations across sectors focused on leveraging data and technology to support achievement against the Sustainable Development Goals (SDGs) and other regional and national development frameworks.  </a:t>
            </a:r>
          </a:p>
          <a:p>
            <a:pPr marL="285750" indent="-323850" algn="just" eaLnBrk="1" hangingPunct="1">
              <a:lnSpc>
                <a:spcPct val="90000"/>
              </a:lnSpc>
              <a:spcBef>
                <a:spcPct val="0"/>
              </a:spcBef>
              <a:buClr>
                <a:srgbClr val="58595C"/>
              </a:buClr>
              <a:buFont typeface="Raleway" charset="0"/>
              <a:buChar char="•"/>
              <a:defRPr/>
            </a:pPr>
            <a:r>
              <a:rPr lang="en-US" sz="1800" dirty="0"/>
              <a:t>Within the context of the data revolution, the GPSDD is working to develop an ecosystem approach where governments, private sector and civil society are working together to achieve the SDGs inclusive of the political, technical, institutional and capacity and resource issues.</a:t>
            </a:r>
          </a:p>
          <a:p>
            <a:pPr marL="285750" indent="-323850" algn="just" eaLnBrk="1" hangingPunct="1">
              <a:lnSpc>
                <a:spcPct val="90000"/>
              </a:lnSpc>
              <a:spcBef>
                <a:spcPct val="0"/>
              </a:spcBef>
              <a:buClr>
                <a:srgbClr val="58595C"/>
              </a:buClr>
              <a:buFont typeface="Raleway" charset="0"/>
              <a:buChar char="•"/>
              <a:defRPr/>
            </a:pPr>
            <a:r>
              <a:rPr lang="en-US" altLang="en-US" sz="1800" dirty="0">
                <a:sym typeface="Raleway" charset="0"/>
              </a:rPr>
              <a:t>GPSDD was launched during the United Nations General Assembly in </a:t>
            </a:r>
            <a:r>
              <a:rPr lang="en-US" altLang="en-US" sz="1800" b="1" dirty="0">
                <a:sym typeface="Raleway" charset="0"/>
              </a:rPr>
              <a:t>September, 2015</a:t>
            </a:r>
            <a:r>
              <a:rPr lang="en-US" altLang="en-US" sz="1800" dirty="0">
                <a:sym typeface="Raleway" charset="0"/>
              </a:rPr>
              <a:t> to support countries around the world and stakeholders across sectors to better harness the data revolution to achieve the SDGs.</a:t>
            </a:r>
            <a:r>
              <a:rPr lang="en-US" sz="1800" dirty="0"/>
              <a:t> </a:t>
            </a:r>
            <a:endParaRPr lang="en-US" altLang="en-US" sz="1800" dirty="0"/>
          </a:p>
        </p:txBody>
      </p:sp>
      <p:cxnSp>
        <p:nvCxnSpPr>
          <p:cNvPr id="26" name="Shape 123">
            <a:extLst>
              <a:ext uri="{FF2B5EF4-FFF2-40B4-BE49-F238E27FC236}">
                <a16:creationId xmlns:a16="http://schemas.microsoft.com/office/drawing/2014/main" id="{1B81CB94-999B-434A-A907-3B538B215F58}"/>
              </a:ext>
            </a:extLst>
          </p:cNvPr>
          <p:cNvCxnSpPr/>
          <p:nvPr/>
        </p:nvCxnSpPr>
        <p:spPr>
          <a:xfrm>
            <a:off x="1399921" y="1210882"/>
            <a:ext cx="3377700" cy="0"/>
          </a:xfrm>
          <a:prstGeom prst="straightConnector1">
            <a:avLst/>
          </a:prstGeom>
          <a:noFill/>
          <a:ln w="38100" cap="flat" cmpd="sng">
            <a:solidFill>
              <a:srgbClr val="4BAE4F"/>
            </a:solidFill>
            <a:prstDash val="solid"/>
            <a:round/>
            <a:headEnd type="none" w="lg" len="lg"/>
            <a:tailEnd type="none" w="lg" len="lg"/>
          </a:ln>
        </p:spPr>
      </p:cxnSp>
      <p:sp>
        <p:nvSpPr>
          <p:cNvPr id="7" name="Rectangle 6">
            <a:extLst>
              <a:ext uri="{FF2B5EF4-FFF2-40B4-BE49-F238E27FC236}">
                <a16:creationId xmlns:a16="http://schemas.microsoft.com/office/drawing/2014/main" id="{02292202-4422-A343-95CE-A49AC80BC545}"/>
              </a:ext>
            </a:extLst>
          </p:cNvPr>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hape 132">
            <a:extLst>
              <a:ext uri="{FF2B5EF4-FFF2-40B4-BE49-F238E27FC236}">
                <a16:creationId xmlns:a16="http://schemas.microsoft.com/office/drawing/2014/main" id="{5BF75190-8662-5046-83D0-DAEC9D37F23A}"/>
              </a:ext>
            </a:extLst>
          </p:cNvPr>
          <p:cNvPicPr preferRelativeResize="0"/>
          <p:nvPr/>
        </p:nvPicPr>
        <p:blipFill>
          <a:blip r:embed="rId2">
            <a:alphaModFix/>
          </a:blip>
          <a:stretch>
            <a:fillRect/>
          </a:stretch>
        </p:blipFill>
        <p:spPr>
          <a:xfrm>
            <a:off x="-32954" y="155448"/>
            <a:ext cx="1250525" cy="590250"/>
          </a:xfrm>
          <a:prstGeom prst="rect">
            <a:avLst/>
          </a:prstGeom>
          <a:noFill/>
          <a:ln>
            <a:noFill/>
          </a:ln>
        </p:spPr>
      </p:pic>
    </p:spTree>
    <p:extLst>
      <p:ext uri="{BB962C8B-B14F-4D97-AF65-F5344CB8AC3E}">
        <p14:creationId xmlns:p14="http://schemas.microsoft.com/office/powerpoint/2010/main" val="903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5">
            <a:extLst>
              <a:ext uri="{FF2B5EF4-FFF2-40B4-BE49-F238E27FC236}">
                <a16:creationId xmlns:a16="http://schemas.microsoft.com/office/drawing/2014/main" id="{1F66DF18-BA43-4147-9986-76D413C7F619}"/>
              </a:ext>
            </a:extLst>
          </p:cNvPr>
          <p:cNvGrpSpPr>
            <a:grpSpLocks/>
          </p:cNvGrpSpPr>
          <p:nvPr/>
        </p:nvGrpSpPr>
        <p:grpSpPr bwMode="auto">
          <a:xfrm>
            <a:off x="237384" y="679390"/>
            <a:ext cx="8684427" cy="4464110"/>
            <a:chOff x="372639" y="862943"/>
            <a:chExt cx="9399582" cy="4611734"/>
          </a:xfrm>
        </p:grpSpPr>
        <p:pic>
          <p:nvPicPr>
            <p:cNvPr id="28" name="Picture 27">
              <a:extLst>
                <a:ext uri="{FF2B5EF4-FFF2-40B4-BE49-F238E27FC236}">
                  <a16:creationId xmlns:a16="http://schemas.microsoft.com/office/drawing/2014/main" id="{E282DEC6-4362-DE4C-9EFB-E7C0BF403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39" y="862944"/>
              <a:ext cx="3072290" cy="412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A54AC479-99EF-794F-A3C1-3383D3CB8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034" y="862945"/>
              <a:ext cx="3247075" cy="412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CC379062-4D39-6248-965A-D6A499C0B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300" y="862944"/>
              <a:ext cx="1213279" cy="412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a:extLst>
                <a:ext uri="{FF2B5EF4-FFF2-40B4-BE49-F238E27FC236}">
                  <a16:creationId xmlns:a16="http://schemas.microsoft.com/office/drawing/2014/main" id="{7D9CC1E6-B13C-424D-A719-F1E30CD8E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3578" y="862943"/>
              <a:ext cx="1909439" cy="176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a:extLst>
                <a:ext uri="{FF2B5EF4-FFF2-40B4-BE49-F238E27FC236}">
                  <a16:creationId xmlns:a16="http://schemas.microsoft.com/office/drawing/2014/main" id="{BA783C19-C0CB-CD44-9CBB-496E6EE256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578" y="2747192"/>
              <a:ext cx="2005192" cy="223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48E303F3-61AA-DE4F-9D09-880480E56E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33" y="4959471"/>
              <a:ext cx="2425266" cy="49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a:extLst>
                <a:ext uri="{FF2B5EF4-FFF2-40B4-BE49-F238E27FC236}">
                  <a16:creationId xmlns:a16="http://schemas.microsoft.com/office/drawing/2014/main" id="{BE723066-5B9E-A841-9FDE-8D584281C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0453" y="4959471"/>
              <a:ext cx="2447264" cy="43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a:extLst>
                <a:ext uri="{FF2B5EF4-FFF2-40B4-BE49-F238E27FC236}">
                  <a16:creationId xmlns:a16="http://schemas.microsoft.com/office/drawing/2014/main" id="{30551E7C-89FB-624D-B50C-33B9778066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7717" y="4924670"/>
              <a:ext cx="3116706" cy="55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4DEC8D1A-BE68-B640-9329-18B85AEEAC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4423" y="5033168"/>
              <a:ext cx="1337798" cy="4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3887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300">
            <a:extLst>
              <a:ext uri="{FF2B5EF4-FFF2-40B4-BE49-F238E27FC236}">
                <a16:creationId xmlns:a16="http://schemas.microsoft.com/office/drawing/2014/main" id="{563F98B0-95BF-6F45-8F25-0C6E1413E81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362" y="1260662"/>
            <a:ext cx="5298052" cy="385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302">
            <a:extLst>
              <a:ext uri="{FF2B5EF4-FFF2-40B4-BE49-F238E27FC236}">
                <a16:creationId xmlns:a16="http://schemas.microsoft.com/office/drawing/2014/main" id="{C0CE4F63-200E-424A-8CF0-228A871A3EF3}"/>
              </a:ext>
            </a:extLst>
          </p:cNvPr>
          <p:cNvSpPr txBox="1">
            <a:spLocks noChangeArrowheads="1"/>
          </p:cNvSpPr>
          <p:nvPr/>
        </p:nvSpPr>
        <p:spPr bwMode="auto">
          <a:xfrm>
            <a:off x="1277373" y="661122"/>
            <a:ext cx="791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marL="342900" indent="-342900">
              <a:spcBef>
                <a:spcPct val="20000"/>
              </a:spcBef>
              <a:buClr>
                <a:schemeClr val="accent1"/>
              </a:buClr>
              <a:buFont typeface="Arial" panose="020B0604020202020204" pitchFamily="34" charset="0"/>
              <a:buChar char="•"/>
              <a:defRPr sz="2800">
                <a:solidFill>
                  <a:schemeClr val="tx1"/>
                </a:solidFill>
                <a:latin typeface="Calibri" panose="020F0502020204030204" pitchFamily="34" charset="0"/>
              </a:defRPr>
            </a:lvl1pPr>
            <a:lvl2pPr>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Clr>
                <a:srgbClr val="7EC251"/>
              </a:buClr>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Clr>
                <a:srgbClr val="E1DC53"/>
              </a:buClr>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Clr>
                <a:srgbClr val="B54721"/>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9pPr>
          </a:lstStyle>
          <a:p>
            <a:pPr marL="0" lvl="1" eaLnBrk="1" hangingPunct="1">
              <a:spcBef>
                <a:spcPct val="0"/>
              </a:spcBef>
              <a:buClrTx/>
              <a:buSzPct val="25000"/>
              <a:buFontTx/>
              <a:buNone/>
            </a:pPr>
            <a:r>
              <a:rPr lang="en-US" altLang="en-US" sz="2800" b="1" dirty="0">
                <a:latin typeface="+mj-lt"/>
                <a:ea typeface="Raleway"/>
                <a:cs typeface="Raleway"/>
                <a:sym typeface="Raleway"/>
              </a:rPr>
              <a:t>Harnessing the Data Revolution</a:t>
            </a:r>
          </a:p>
        </p:txBody>
      </p:sp>
      <p:sp>
        <p:nvSpPr>
          <p:cNvPr id="14" name="Shape 304">
            <a:extLst>
              <a:ext uri="{FF2B5EF4-FFF2-40B4-BE49-F238E27FC236}">
                <a16:creationId xmlns:a16="http://schemas.microsoft.com/office/drawing/2014/main" id="{37A890B2-34A4-5B41-A6EC-0E3C3BC4E0ED}"/>
              </a:ext>
            </a:extLst>
          </p:cNvPr>
          <p:cNvSpPr txBox="1">
            <a:spLocks/>
          </p:cNvSpPr>
          <p:nvPr/>
        </p:nvSpPr>
        <p:spPr>
          <a:xfrm>
            <a:off x="5850541" y="1488935"/>
            <a:ext cx="3033047" cy="3405823"/>
          </a:xfrm>
          <a:prstGeom prst="rect">
            <a:avLst/>
          </a:prstGeom>
        </p:spPr>
        <p:txBody>
          <a:bodyPr vert="horz" lIns="91425" tIns="45700" rIns="91425" bIns="45700" rtlCol="0">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a:lnSpc>
                <a:spcPct val="120000"/>
              </a:lnSpc>
              <a:spcBef>
                <a:spcPct val="0"/>
              </a:spcBef>
              <a:buClr>
                <a:srgbClr val="58595C"/>
              </a:buClr>
              <a:buFont typeface="Raleway"/>
              <a:buChar char="•"/>
            </a:pPr>
            <a:r>
              <a:rPr lang="en-US" altLang="en-US" sz="2000" dirty="0">
                <a:solidFill>
                  <a:schemeClr val="tx2"/>
                </a:solidFill>
                <a:latin typeface="Arial" panose="020B0604020202020204" pitchFamily="34" charset="0"/>
                <a:ea typeface="Raleway"/>
                <a:cs typeface="Arial" panose="020B0604020202020204" pitchFamily="34" charset="0"/>
                <a:sym typeface="Raleway"/>
              </a:rPr>
              <a:t>Supporting and complementing government and civil society efforts to generate data for statistics for the formal SDG monitoring framework</a:t>
            </a:r>
          </a:p>
          <a:p>
            <a:pPr marL="457200" indent="-342900">
              <a:lnSpc>
                <a:spcPct val="120000"/>
              </a:lnSpc>
              <a:spcBef>
                <a:spcPct val="0"/>
              </a:spcBef>
              <a:buClr>
                <a:srgbClr val="58595C"/>
              </a:buClr>
              <a:buFont typeface="Raleway"/>
              <a:buChar char="•"/>
            </a:pPr>
            <a:r>
              <a:rPr lang="en-US" altLang="en-US" sz="2000" dirty="0">
                <a:solidFill>
                  <a:schemeClr val="tx2"/>
                </a:solidFill>
                <a:latin typeface="Arial" panose="020B0604020202020204" pitchFamily="34" charset="0"/>
                <a:ea typeface="Raleway"/>
                <a:cs typeface="Arial" panose="020B0604020202020204" pitchFamily="34" charset="0"/>
                <a:sym typeface="Raleway"/>
              </a:rPr>
              <a:t>Unleashing innovation in production, accessibility and use of real-time, dynamic, disaggregated data from multiple sources</a:t>
            </a:r>
          </a:p>
        </p:txBody>
      </p:sp>
      <p:sp>
        <p:nvSpPr>
          <p:cNvPr id="15" name="Slide Number Placeholder 4">
            <a:extLst>
              <a:ext uri="{FF2B5EF4-FFF2-40B4-BE49-F238E27FC236}">
                <a16:creationId xmlns:a16="http://schemas.microsoft.com/office/drawing/2014/main" id="{C090BE7E-39EC-114C-863E-D79BC34794EC}"/>
              </a:ext>
            </a:extLst>
          </p:cNvPr>
          <p:cNvSpPr>
            <a:spLocks/>
          </p:cNvSpPr>
          <p:nvPr/>
        </p:nvSpPr>
        <p:spPr bwMode="auto">
          <a:xfrm>
            <a:off x="11363325" y="5648325"/>
            <a:ext cx="731838"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mbria" panose="02040503050406030204" pitchFamily="18" charset="0"/>
                <a:sym typeface="Helvetica Neue" panose="02000503000000020004" pitchFamily="2" charset="0"/>
              </a:defRPr>
            </a:lvl1pPr>
            <a:lvl2pPr marL="742950" indent="-285750">
              <a:defRPr>
                <a:solidFill>
                  <a:schemeClr val="tx1"/>
                </a:solidFill>
                <a:latin typeface="Cambria" panose="02040503050406030204" pitchFamily="18" charset="0"/>
                <a:sym typeface="Helvetica Neue" panose="02000503000000020004" pitchFamily="2" charset="0"/>
              </a:defRPr>
            </a:lvl2pPr>
            <a:lvl3pPr marL="1143000" indent="-228600">
              <a:defRPr>
                <a:solidFill>
                  <a:schemeClr val="tx1"/>
                </a:solidFill>
                <a:latin typeface="Cambria" panose="02040503050406030204" pitchFamily="18" charset="0"/>
                <a:sym typeface="Helvetica Neue" panose="02000503000000020004" pitchFamily="2" charset="0"/>
              </a:defRPr>
            </a:lvl3pPr>
            <a:lvl4pPr marL="1600200" indent="-228600">
              <a:defRPr>
                <a:solidFill>
                  <a:schemeClr val="tx1"/>
                </a:solidFill>
                <a:latin typeface="Cambria" panose="02040503050406030204" pitchFamily="18" charset="0"/>
                <a:sym typeface="Helvetica Neue" panose="02000503000000020004" pitchFamily="2" charset="0"/>
              </a:defRPr>
            </a:lvl4pPr>
            <a:lvl5pPr marL="2057400" indent="-228600">
              <a:defRPr>
                <a:solidFill>
                  <a:schemeClr val="tx1"/>
                </a:solidFill>
                <a:latin typeface="Cambria" panose="02040503050406030204" pitchFamily="18" charset="0"/>
                <a:sym typeface="Helvetica Neue" panose="02000503000000020004" pitchFamily="2" charset="0"/>
              </a:defRPr>
            </a:lvl5pPr>
            <a:lvl6pPr marL="25146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6pPr>
            <a:lvl7pPr marL="29718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7pPr>
            <a:lvl8pPr marL="34290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8pPr>
            <a:lvl9pPr marL="38862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9pPr>
          </a:lstStyle>
          <a:p>
            <a:pPr algn="ctr" eaLnBrk="1" hangingPunct="1"/>
            <a:fld id="{DE8D075E-04C4-5847-8183-821E9872576B}" type="slidenum">
              <a:rPr lang="en-US" altLang="en-US">
                <a:solidFill>
                  <a:srgbClr val="FFFFFF"/>
                </a:solidFill>
              </a:rPr>
              <a:pPr algn="ctr" eaLnBrk="1" hangingPunct="1"/>
              <a:t>4</a:t>
            </a:fld>
            <a:endParaRPr lang="en-US" altLang="en-US">
              <a:solidFill>
                <a:srgbClr val="FFFFFF"/>
              </a:solidFill>
            </a:endParaRPr>
          </a:p>
        </p:txBody>
      </p:sp>
      <p:cxnSp>
        <p:nvCxnSpPr>
          <p:cNvPr id="17" name="Shape 123">
            <a:extLst>
              <a:ext uri="{FF2B5EF4-FFF2-40B4-BE49-F238E27FC236}">
                <a16:creationId xmlns:a16="http://schemas.microsoft.com/office/drawing/2014/main" id="{E5656E0B-FC25-8840-98AA-9C5B447DC3C5}"/>
              </a:ext>
            </a:extLst>
          </p:cNvPr>
          <p:cNvCxnSpPr/>
          <p:nvPr/>
        </p:nvCxnSpPr>
        <p:spPr>
          <a:xfrm>
            <a:off x="1399921" y="1210882"/>
            <a:ext cx="3377700" cy="0"/>
          </a:xfrm>
          <a:prstGeom prst="straightConnector1">
            <a:avLst/>
          </a:prstGeom>
          <a:noFill/>
          <a:ln w="38100" cap="flat" cmpd="sng">
            <a:solidFill>
              <a:srgbClr val="4BAE4F"/>
            </a:solidFill>
            <a:prstDash val="solid"/>
            <a:round/>
            <a:headEnd type="none" w="lg" len="lg"/>
            <a:tailEnd type="none" w="lg" len="lg"/>
          </a:ln>
        </p:spPr>
      </p:cxnSp>
      <p:sp>
        <p:nvSpPr>
          <p:cNvPr id="18" name="Rectangle 17">
            <a:extLst>
              <a:ext uri="{FF2B5EF4-FFF2-40B4-BE49-F238E27FC236}">
                <a16:creationId xmlns:a16="http://schemas.microsoft.com/office/drawing/2014/main" id="{9AEB3DDF-3D87-C646-9EA3-7D5BF8882F32}"/>
              </a:ext>
            </a:extLst>
          </p:cNvPr>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hape 132">
            <a:extLst>
              <a:ext uri="{FF2B5EF4-FFF2-40B4-BE49-F238E27FC236}">
                <a16:creationId xmlns:a16="http://schemas.microsoft.com/office/drawing/2014/main" id="{B41F776E-FD71-BA42-A822-DC7598DE44CC}"/>
              </a:ext>
            </a:extLst>
          </p:cNvPr>
          <p:cNvPicPr preferRelativeResize="0"/>
          <p:nvPr/>
        </p:nvPicPr>
        <p:blipFill>
          <a:blip r:embed="rId3">
            <a:alphaModFix/>
          </a:blip>
          <a:stretch>
            <a:fillRect/>
          </a:stretch>
        </p:blipFill>
        <p:spPr>
          <a:xfrm>
            <a:off x="-32954" y="155448"/>
            <a:ext cx="1250525" cy="590250"/>
          </a:xfrm>
          <a:prstGeom prst="rect">
            <a:avLst/>
          </a:prstGeom>
          <a:noFill/>
          <a:ln>
            <a:noFill/>
          </a:ln>
        </p:spPr>
      </p:pic>
    </p:spTree>
    <p:extLst>
      <p:ext uri="{BB962C8B-B14F-4D97-AF65-F5344CB8AC3E}">
        <p14:creationId xmlns:p14="http://schemas.microsoft.com/office/powerpoint/2010/main" val="237625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45">
            <a:extLst>
              <a:ext uri="{FF2B5EF4-FFF2-40B4-BE49-F238E27FC236}">
                <a16:creationId xmlns:a16="http://schemas.microsoft.com/office/drawing/2014/main" id="{8532FE21-F8EE-BD4A-BE4E-8B362605C8B5}"/>
              </a:ext>
            </a:extLst>
          </p:cNvPr>
          <p:cNvSpPr txBox="1"/>
          <p:nvPr/>
        </p:nvSpPr>
        <p:spPr>
          <a:xfrm>
            <a:off x="1554480" y="106591"/>
            <a:ext cx="7134321" cy="856200"/>
          </a:xfrm>
          <a:prstGeom prst="rect">
            <a:avLst/>
          </a:prstGeom>
          <a:noFill/>
          <a:ln>
            <a:noFill/>
          </a:ln>
        </p:spPr>
        <p:txBody>
          <a:bodyPr wrap="square" lIns="91425" tIns="91425" rIns="91425" bIns="91425" anchor="t" anchorCtr="0">
            <a:noAutofit/>
          </a:bodyPr>
          <a:lstStyle/>
          <a:p>
            <a:r>
              <a:rPr lang="en-US" sz="3200" b="1" dirty="0">
                <a:solidFill>
                  <a:srgbClr val="188541"/>
                </a:solidFill>
              </a:rPr>
              <a:t>Africa Regional Data Cube</a:t>
            </a:r>
            <a:endParaRPr lang="en-US" sz="3200" dirty="0">
              <a:solidFill>
                <a:srgbClr val="188541"/>
              </a:solidFill>
            </a:endParaRPr>
          </a:p>
        </p:txBody>
      </p:sp>
      <p:sp>
        <p:nvSpPr>
          <p:cNvPr id="9" name="Shape 146">
            <a:extLst>
              <a:ext uri="{FF2B5EF4-FFF2-40B4-BE49-F238E27FC236}">
                <a16:creationId xmlns:a16="http://schemas.microsoft.com/office/drawing/2014/main" id="{48A16DA7-3A29-0447-940F-CFD438D8C9DD}"/>
              </a:ext>
            </a:extLst>
          </p:cNvPr>
          <p:cNvSpPr txBox="1"/>
          <p:nvPr/>
        </p:nvSpPr>
        <p:spPr>
          <a:xfrm>
            <a:off x="1554480" y="654200"/>
            <a:ext cx="7557084" cy="1034462"/>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800" dirty="0"/>
              <a:t>The</a:t>
            </a:r>
            <a:r>
              <a:rPr lang="en" sz="1800" dirty="0"/>
              <a:t> </a:t>
            </a:r>
            <a:r>
              <a:rPr lang="en-US" sz="1800" dirty="0"/>
              <a:t>data cube provides analytically ready data across decades allowing for easily accessible geospatial analysis on priority thematic sectors. Initial focus for the data cube will be on algorithms to address priorities identified by GPSDD partners across </a:t>
            </a:r>
            <a:r>
              <a:rPr lang="en-US" sz="1800" b="1" dirty="0"/>
              <a:t>5 countries</a:t>
            </a:r>
            <a:r>
              <a:rPr lang="en-US" sz="1800" dirty="0"/>
              <a:t>:</a:t>
            </a:r>
            <a:endParaRPr sz="1800" dirty="0"/>
          </a:p>
        </p:txBody>
      </p:sp>
      <p:pic>
        <p:nvPicPr>
          <p:cNvPr id="10" name="Picture 9">
            <a:extLst>
              <a:ext uri="{FF2B5EF4-FFF2-40B4-BE49-F238E27FC236}">
                <a16:creationId xmlns:a16="http://schemas.microsoft.com/office/drawing/2014/main" id="{EB981CDA-A65B-314B-8E3F-A84FA5258B27}"/>
              </a:ext>
            </a:extLst>
          </p:cNvPr>
          <p:cNvPicPr>
            <a:picLocks noChangeAspect="1"/>
          </p:cNvPicPr>
          <p:nvPr/>
        </p:nvPicPr>
        <p:blipFill rotWithShape="1">
          <a:blip r:embed="rId2"/>
          <a:srcRect r="2082"/>
          <a:stretch/>
        </p:blipFill>
        <p:spPr>
          <a:xfrm>
            <a:off x="7118189" y="2051271"/>
            <a:ext cx="2015285" cy="2002487"/>
          </a:xfrm>
          <a:prstGeom prst="rect">
            <a:avLst/>
          </a:prstGeom>
        </p:spPr>
      </p:pic>
      <p:pic>
        <p:nvPicPr>
          <p:cNvPr id="12" name="Picture 11">
            <a:extLst>
              <a:ext uri="{FF2B5EF4-FFF2-40B4-BE49-F238E27FC236}">
                <a16:creationId xmlns:a16="http://schemas.microsoft.com/office/drawing/2014/main" id="{1C5B41AE-8F7E-6D4B-BBC3-1D3FAF2CA3BA}"/>
              </a:ext>
            </a:extLst>
          </p:cNvPr>
          <p:cNvPicPr>
            <a:picLocks noChangeAspect="1"/>
          </p:cNvPicPr>
          <p:nvPr/>
        </p:nvPicPr>
        <p:blipFill rotWithShape="1">
          <a:blip r:embed="rId3"/>
          <a:srcRect r="3309"/>
          <a:stretch/>
        </p:blipFill>
        <p:spPr>
          <a:xfrm>
            <a:off x="1" y="2459184"/>
            <a:ext cx="5735360" cy="2684315"/>
          </a:xfrm>
          <a:prstGeom prst="rect">
            <a:avLst/>
          </a:prstGeom>
        </p:spPr>
      </p:pic>
      <p:pic>
        <p:nvPicPr>
          <p:cNvPr id="14" name="Picture 13">
            <a:extLst>
              <a:ext uri="{FF2B5EF4-FFF2-40B4-BE49-F238E27FC236}">
                <a16:creationId xmlns:a16="http://schemas.microsoft.com/office/drawing/2014/main" id="{3E663AC6-BCF7-D945-946E-853884CC5842}"/>
              </a:ext>
            </a:extLst>
          </p:cNvPr>
          <p:cNvPicPr>
            <a:picLocks noChangeAspect="1"/>
          </p:cNvPicPr>
          <p:nvPr/>
        </p:nvPicPr>
        <p:blipFill>
          <a:blip r:embed="rId4"/>
          <a:stretch>
            <a:fillRect/>
          </a:stretch>
        </p:blipFill>
        <p:spPr>
          <a:xfrm>
            <a:off x="7897620" y="4673563"/>
            <a:ext cx="1130659" cy="386718"/>
          </a:xfrm>
          <a:prstGeom prst="rect">
            <a:avLst/>
          </a:prstGeom>
        </p:spPr>
      </p:pic>
      <p:pic>
        <p:nvPicPr>
          <p:cNvPr id="15" name="Picture 14">
            <a:extLst>
              <a:ext uri="{FF2B5EF4-FFF2-40B4-BE49-F238E27FC236}">
                <a16:creationId xmlns:a16="http://schemas.microsoft.com/office/drawing/2014/main" id="{B7A9946D-37A8-5749-9FB8-8D0C6196FC5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8510" y="4109238"/>
            <a:ext cx="748753" cy="596224"/>
          </a:xfrm>
          <a:prstGeom prst="rect">
            <a:avLst/>
          </a:prstGeom>
          <a:noFill/>
          <a:ln w="9525">
            <a:noFill/>
            <a:miter lim="800000"/>
            <a:headEnd/>
            <a:tailEnd/>
          </a:ln>
        </p:spPr>
      </p:pic>
      <p:pic>
        <p:nvPicPr>
          <p:cNvPr id="17" name="Picture 16">
            <a:extLst>
              <a:ext uri="{FF2B5EF4-FFF2-40B4-BE49-F238E27FC236}">
                <a16:creationId xmlns:a16="http://schemas.microsoft.com/office/drawing/2014/main" id="{13EC6B93-1528-F34D-B10C-C5E46A2B75AE}"/>
              </a:ext>
            </a:extLst>
          </p:cNvPr>
          <p:cNvPicPr>
            <a:picLocks noChangeAspect="1"/>
          </p:cNvPicPr>
          <p:nvPr/>
        </p:nvPicPr>
        <p:blipFill>
          <a:blip r:embed="rId6"/>
          <a:stretch>
            <a:fillRect/>
          </a:stretch>
        </p:blipFill>
        <p:spPr>
          <a:xfrm>
            <a:off x="7072396" y="4170958"/>
            <a:ext cx="2061079" cy="385405"/>
          </a:xfrm>
          <a:prstGeom prst="rect">
            <a:avLst/>
          </a:prstGeom>
        </p:spPr>
      </p:pic>
      <p:pic>
        <p:nvPicPr>
          <p:cNvPr id="18" name="Picture 17">
            <a:extLst>
              <a:ext uri="{FF2B5EF4-FFF2-40B4-BE49-F238E27FC236}">
                <a16:creationId xmlns:a16="http://schemas.microsoft.com/office/drawing/2014/main" id="{36A0B744-E6B8-914B-A85E-F006B9DB8F3B}"/>
              </a:ext>
            </a:extLst>
          </p:cNvPr>
          <p:cNvPicPr>
            <a:picLocks noChangeAspect="1"/>
          </p:cNvPicPr>
          <p:nvPr/>
        </p:nvPicPr>
        <p:blipFill>
          <a:blip r:embed="rId7"/>
          <a:stretch>
            <a:fillRect/>
          </a:stretch>
        </p:blipFill>
        <p:spPr>
          <a:xfrm>
            <a:off x="6696888" y="4718616"/>
            <a:ext cx="947921" cy="341252"/>
          </a:xfrm>
          <a:prstGeom prst="rect">
            <a:avLst/>
          </a:prstGeom>
        </p:spPr>
      </p:pic>
      <p:cxnSp>
        <p:nvCxnSpPr>
          <p:cNvPr id="19" name="Straight Connector 18">
            <a:extLst>
              <a:ext uri="{FF2B5EF4-FFF2-40B4-BE49-F238E27FC236}">
                <a16:creationId xmlns:a16="http://schemas.microsoft.com/office/drawing/2014/main" id="{B74BC4F7-ACA5-B640-9B76-ECD42FA710E7}"/>
              </a:ext>
            </a:extLst>
          </p:cNvPr>
          <p:cNvCxnSpPr/>
          <p:nvPr/>
        </p:nvCxnSpPr>
        <p:spPr>
          <a:xfrm>
            <a:off x="1471915" y="229629"/>
            <a:ext cx="4330" cy="914004"/>
          </a:xfrm>
          <a:prstGeom prst="line">
            <a:avLst/>
          </a:prstGeom>
          <a:ln w="25400">
            <a:solidFill>
              <a:srgbClr val="188541"/>
            </a:solidFill>
          </a:ln>
        </p:spPr>
        <p:style>
          <a:lnRef idx="1">
            <a:schemeClr val="accent1"/>
          </a:lnRef>
          <a:fillRef idx="0">
            <a:schemeClr val="accent1"/>
          </a:fillRef>
          <a:effectRef idx="0">
            <a:schemeClr val="accent1"/>
          </a:effectRef>
          <a:fontRef idx="minor">
            <a:schemeClr val="tx1"/>
          </a:fontRef>
        </p:style>
      </p:cxnSp>
      <p:sp>
        <p:nvSpPr>
          <p:cNvPr id="20" name="Shape 70">
            <a:extLst>
              <a:ext uri="{FF2B5EF4-FFF2-40B4-BE49-F238E27FC236}">
                <a16:creationId xmlns:a16="http://schemas.microsoft.com/office/drawing/2014/main" id="{3A99463E-E630-CF43-B2E3-18C493D0D1E6}"/>
              </a:ext>
            </a:extLst>
          </p:cNvPr>
          <p:cNvSpPr txBox="1"/>
          <p:nvPr/>
        </p:nvSpPr>
        <p:spPr>
          <a:xfrm>
            <a:off x="1554479" y="1858149"/>
            <a:ext cx="4956049" cy="391510"/>
          </a:xfrm>
          <a:prstGeom prst="rect">
            <a:avLst/>
          </a:prstGeom>
          <a:noFill/>
          <a:ln>
            <a:noFill/>
          </a:ln>
        </p:spPr>
        <p:txBody>
          <a:bodyPr wrap="square" lIns="91425" tIns="91425" rIns="91425" bIns="91425" anchor="t" anchorCtr="0">
            <a:noAutofit/>
          </a:bodyPr>
          <a:lstStyle/>
          <a:p>
            <a:pPr lvl="0"/>
            <a:r>
              <a:rPr lang="en-GB" sz="1800" b="1" dirty="0">
                <a:solidFill>
                  <a:srgbClr val="C00000"/>
                </a:solidFill>
                <a:latin typeface="Brandon Grotesque" charset="0"/>
                <a:ea typeface="Brandon Grotesque" charset="0"/>
                <a:cs typeface="Brandon Grotesque" charset="0"/>
              </a:rPr>
              <a:t>Ghana | Kenya | Senegal l Sierra Leone | Tanzania</a:t>
            </a:r>
          </a:p>
        </p:txBody>
      </p:sp>
      <p:pic>
        <p:nvPicPr>
          <p:cNvPr id="21" name="Shape 132">
            <a:extLst>
              <a:ext uri="{FF2B5EF4-FFF2-40B4-BE49-F238E27FC236}">
                <a16:creationId xmlns:a16="http://schemas.microsoft.com/office/drawing/2014/main" id="{DFCC1F66-DB0B-8144-97C5-32B381F412AA}"/>
              </a:ext>
            </a:extLst>
          </p:cNvPr>
          <p:cNvPicPr preferRelativeResize="0"/>
          <p:nvPr/>
        </p:nvPicPr>
        <p:blipFill>
          <a:blip r:embed="rId8">
            <a:alphaModFix/>
          </a:blip>
          <a:stretch>
            <a:fillRect/>
          </a:stretch>
        </p:blipFill>
        <p:spPr>
          <a:xfrm>
            <a:off x="-32954" y="155448"/>
            <a:ext cx="1250525" cy="590250"/>
          </a:xfrm>
          <a:prstGeom prst="rect">
            <a:avLst/>
          </a:prstGeom>
          <a:noFill/>
          <a:ln>
            <a:noFill/>
          </a:ln>
        </p:spPr>
      </p:pic>
      <p:pic>
        <p:nvPicPr>
          <p:cNvPr id="22" name="Picture 21">
            <a:extLst>
              <a:ext uri="{FF2B5EF4-FFF2-40B4-BE49-F238E27FC236}">
                <a16:creationId xmlns:a16="http://schemas.microsoft.com/office/drawing/2014/main" id="{88793F8B-7889-4079-B69E-2A121B8AC2A8}"/>
              </a:ext>
            </a:extLst>
          </p:cNvPr>
          <p:cNvPicPr/>
          <p:nvPr/>
        </p:nvPicPr>
        <p:blipFill>
          <a:blip r:embed="rId9">
            <a:extLst>
              <a:ext uri="{28A0092B-C50C-407E-A947-70E740481C1C}">
                <a14:useLocalDpi xmlns:a14="http://schemas.microsoft.com/office/drawing/2010/main" val="0"/>
              </a:ext>
            </a:extLst>
          </a:blip>
          <a:stretch>
            <a:fillRect/>
          </a:stretch>
        </p:blipFill>
        <p:spPr>
          <a:xfrm>
            <a:off x="5958510" y="3562661"/>
            <a:ext cx="1143000" cy="395347"/>
          </a:xfrm>
          <a:prstGeom prst="rect">
            <a:avLst/>
          </a:prstGeom>
        </p:spPr>
      </p:pic>
      <p:pic>
        <p:nvPicPr>
          <p:cNvPr id="16" name="Picture 15"/>
          <p:cNvPicPr>
            <a:picLocks noChangeAspect="1"/>
          </p:cNvPicPr>
          <p:nvPr/>
        </p:nvPicPr>
        <p:blipFill>
          <a:blip r:embed="rId10"/>
          <a:stretch>
            <a:fillRect/>
          </a:stretch>
        </p:blipFill>
        <p:spPr>
          <a:xfrm>
            <a:off x="135930" y="2546234"/>
            <a:ext cx="969244" cy="646162"/>
          </a:xfrm>
          <a:prstGeom prst="rect">
            <a:avLst/>
          </a:prstGeom>
        </p:spPr>
      </p:pic>
      <p:grpSp>
        <p:nvGrpSpPr>
          <p:cNvPr id="2" name="Group 1">
            <a:extLst>
              <a:ext uri="{FF2B5EF4-FFF2-40B4-BE49-F238E27FC236}">
                <a16:creationId xmlns:a16="http://schemas.microsoft.com/office/drawing/2014/main" id="{53629BEE-6D83-8849-9748-FAC227AE28E9}"/>
              </a:ext>
            </a:extLst>
          </p:cNvPr>
          <p:cNvGrpSpPr/>
          <p:nvPr/>
        </p:nvGrpSpPr>
        <p:grpSpPr>
          <a:xfrm>
            <a:off x="5827357" y="2463083"/>
            <a:ext cx="1218005" cy="1093001"/>
            <a:chOff x="5901907" y="2525358"/>
            <a:chExt cx="1218005" cy="1093001"/>
          </a:xfrm>
        </p:grpSpPr>
        <p:pic>
          <p:nvPicPr>
            <p:cNvPr id="1026" name="Picture 2" descr="Image result for Kenya government logo">
              <a:extLst>
                <a:ext uri="{FF2B5EF4-FFF2-40B4-BE49-F238E27FC236}">
                  <a16:creationId xmlns:a16="http://schemas.microsoft.com/office/drawing/2014/main" id="{4B330325-884D-EB4B-933A-34E5ABBFC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6762" y="2525358"/>
              <a:ext cx="787866" cy="761604"/>
            </a:xfrm>
            <a:prstGeom prst="rect">
              <a:avLst/>
            </a:prstGeom>
            <a:noFill/>
            <a:extLst>
              <a:ext uri="{909E8E84-426E-40DD-AFC4-6F175D3DCCD1}">
                <a14:hiddenFill xmlns:a14="http://schemas.microsoft.com/office/drawing/2010/main">
                  <a:solidFill>
                    <a:srgbClr val="FFFFFF"/>
                  </a:solidFill>
                </a14:hiddenFill>
              </a:ext>
            </a:extLst>
          </p:spPr>
        </p:pic>
        <p:sp>
          <p:nvSpPr>
            <p:cNvPr id="23" name="Shape 146">
              <a:extLst>
                <a:ext uri="{FF2B5EF4-FFF2-40B4-BE49-F238E27FC236}">
                  <a16:creationId xmlns:a16="http://schemas.microsoft.com/office/drawing/2014/main" id="{8D6754A7-9ADB-7D4B-ACBC-0DAF1484DF6F}"/>
                </a:ext>
              </a:extLst>
            </p:cNvPr>
            <p:cNvSpPr txBox="1"/>
            <p:nvPr/>
          </p:nvSpPr>
          <p:spPr>
            <a:xfrm>
              <a:off x="5901907" y="3172254"/>
              <a:ext cx="1218005" cy="446105"/>
            </a:xfrm>
            <a:prstGeom prst="rect">
              <a:avLst/>
            </a:prstGeom>
            <a:noFill/>
            <a:ln>
              <a:noFill/>
            </a:ln>
          </p:spPr>
          <p:txBody>
            <a:bodyPr wrap="square" lIns="91425" tIns="91425" rIns="91425" bIns="91425" anchor="t" anchorCtr="0">
              <a:noAutofit/>
            </a:bodyPr>
            <a:lstStyle/>
            <a:p>
              <a:pPr lvl="0" algn="ctr">
                <a:spcBef>
                  <a:spcPts val="0"/>
                </a:spcBef>
                <a:buClr>
                  <a:schemeClr val="dk1"/>
                </a:buClr>
                <a:buSzPts val="1100"/>
                <a:buFont typeface="Arial"/>
                <a:buNone/>
              </a:pPr>
              <a:r>
                <a:rPr lang="en-US" sz="1000" dirty="0"/>
                <a:t>Kenya Government</a:t>
              </a:r>
              <a:endParaRPr sz="1000" dirty="0"/>
            </a:p>
          </p:txBody>
        </p:sp>
      </p:grpSp>
    </p:spTree>
    <p:extLst>
      <p:ext uri="{BB962C8B-B14F-4D97-AF65-F5344CB8AC3E}">
        <p14:creationId xmlns:p14="http://schemas.microsoft.com/office/powerpoint/2010/main" val="32364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70">
            <a:extLst>
              <a:ext uri="{FF2B5EF4-FFF2-40B4-BE49-F238E27FC236}">
                <a16:creationId xmlns:a16="http://schemas.microsoft.com/office/drawing/2014/main" id="{656716C0-B000-4BFE-8A3C-F96CEDBA4645}"/>
              </a:ext>
            </a:extLst>
          </p:cNvPr>
          <p:cNvSpPr txBox="1"/>
          <p:nvPr/>
        </p:nvSpPr>
        <p:spPr>
          <a:xfrm>
            <a:off x="1652099" y="205534"/>
            <a:ext cx="4714765" cy="505807"/>
          </a:xfrm>
          <a:prstGeom prst="rect">
            <a:avLst/>
          </a:prstGeom>
          <a:noFill/>
          <a:ln>
            <a:noFill/>
          </a:ln>
        </p:spPr>
        <p:txBody>
          <a:bodyPr wrap="square" lIns="91425" tIns="91425" rIns="91425" bIns="91425" anchor="t" anchorCtr="0">
            <a:noAutofit/>
          </a:bodyPr>
          <a:lstStyle/>
          <a:p>
            <a:pPr marL="0" lvl="0" indent="0">
              <a:spcBef>
                <a:spcPts val="0"/>
              </a:spcBef>
              <a:buNone/>
            </a:pPr>
            <a:r>
              <a:rPr lang="en-GB" sz="3200" b="1" dirty="0">
                <a:solidFill>
                  <a:srgbClr val="188541"/>
                </a:solidFill>
                <a:latin typeface="Brandon Grotesque" charset="0"/>
                <a:ea typeface="Brandon Grotesque" charset="0"/>
                <a:cs typeface="Brandon Grotesque" charset="0"/>
              </a:rPr>
              <a:t>Breaking New Barriers</a:t>
            </a:r>
          </a:p>
        </p:txBody>
      </p:sp>
      <p:sp>
        <p:nvSpPr>
          <p:cNvPr id="14" name="Shape 71"/>
          <p:cNvSpPr txBox="1"/>
          <p:nvPr/>
        </p:nvSpPr>
        <p:spPr>
          <a:xfrm>
            <a:off x="1686823" y="789372"/>
            <a:ext cx="7149679" cy="2918594"/>
          </a:xfrm>
          <a:prstGeom prst="rect">
            <a:avLst/>
          </a:prstGeom>
          <a:noFill/>
          <a:ln>
            <a:noFill/>
          </a:ln>
        </p:spPr>
        <p:txBody>
          <a:bodyPr wrap="square" lIns="91425" tIns="91425" rIns="91425" bIns="91425" anchor="t" anchorCtr="0">
            <a:noAutofit/>
          </a:bodyPr>
          <a:lstStyle/>
          <a:p>
            <a:pPr marL="285750" lvl="0" indent="-285750" algn="just">
              <a:lnSpc>
                <a:spcPct val="150000"/>
              </a:lnSpc>
              <a:buSzPct val="140000"/>
              <a:buFont typeface="Wingdings" pitchFamily="2" charset="2"/>
              <a:buChar char="§"/>
            </a:pPr>
            <a:r>
              <a:rPr lang="en-GB" sz="1800" dirty="0">
                <a:solidFill>
                  <a:srgbClr val="0B3F58"/>
                </a:solidFill>
                <a:latin typeface="Helvetica Neue" charset="0"/>
                <a:ea typeface="Helvetica Neue" charset="0"/>
                <a:cs typeface="Helvetica Neue" charset="0"/>
              </a:rPr>
              <a:t>A regional, demand-driven data solution</a:t>
            </a:r>
          </a:p>
          <a:p>
            <a:pPr marL="285750" lvl="0" indent="-285750" algn="just">
              <a:lnSpc>
                <a:spcPct val="150000"/>
              </a:lnSpc>
              <a:buSzPct val="140000"/>
              <a:buFont typeface="Wingdings" pitchFamily="2" charset="2"/>
              <a:buChar char="§"/>
            </a:pPr>
            <a:r>
              <a:rPr lang="en-GB" sz="1800" dirty="0">
                <a:solidFill>
                  <a:srgbClr val="0B3F58"/>
                </a:solidFill>
                <a:latin typeface="Helvetica Neue" charset="0"/>
                <a:ea typeface="Helvetica Neue" charset="0"/>
                <a:cs typeface="Helvetica Neue" charset="0"/>
              </a:rPr>
              <a:t>Availing satellite </a:t>
            </a:r>
            <a:r>
              <a:rPr lang="en-GB" sz="1800" b="1" dirty="0">
                <a:solidFill>
                  <a:srgbClr val="0B3F58"/>
                </a:solidFill>
                <a:latin typeface="Helvetica Neue" charset="0"/>
                <a:ea typeface="Helvetica Neue" charset="0"/>
                <a:cs typeface="Helvetica Neue" charset="0"/>
              </a:rPr>
              <a:t>data free and open source </a:t>
            </a:r>
            <a:r>
              <a:rPr lang="en-GB" sz="1800" dirty="0">
                <a:solidFill>
                  <a:srgbClr val="0B3F58"/>
                </a:solidFill>
                <a:latin typeface="Helvetica Neue" charset="0"/>
                <a:ea typeface="Helvetica Neue" charset="0"/>
                <a:cs typeface="Helvetica Neue" charset="0"/>
              </a:rPr>
              <a:t>to countries</a:t>
            </a:r>
          </a:p>
          <a:p>
            <a:pPr marL="285750" lvl="0" indent="-285750" algn="just">
              <a:lnSpc>
                <a:spcPct val="150000"/>
              </a:lnSpc>
              <a:buSzPct val="140000"/>
              <a:buFont typeface="Wingdings" pitchFamily="2" charset="2"/>
              <a:buChar char="§"/>
            </a:pPr>
            <a:r>
              <a:rPr lang="en-GB" sz="1800" dirty="0">
                <a:solidFill>
                  <a:srgbClr val="0B3F58"/>
                </a:solidFill>
                <a:latin typeface="Helvetica Neue" charset="0"/>
                <a:ea typeface="Helvetica Neue" charset="0"/>
                <a:cs typeface="Helvetica Neue" charset="0"/>
              </a:rPr>
              <a:t>Implementation is in the cloud with a wide-range of applications</a:t>
            </a:r>
          </a:p>
          <a:p>
            <a:pPr marL="285750" lvl="0" indent="-285750" algn="just">
              <a:lnSpc>
                <a:spcPct val="150000"/>
              </a:lnSpc>
              <a:buSzPct val="140000"/>
              <a:buFont typeface="Wingdings" pitchFamily="2" charset="2"/>
              <a:buChar char="§"/>
            </a:pPr>
            <a:r>
              <a:rPr lang="en-GB" sz="1800" dirty="0">
                <a:solidFill>
                  <a:srgbClr val="0B3F58"/>
                </a:solidFill>
                <a:latin typeface="Helvetica Neue" charset="0"/>
                <a:ea typeface="Helvetica Neue" charset="0"/>
                <a:cs typeface="Helvetica Neue" charset="0"/>
              </a:rPr>
              <a:t>Facilitating data and analytics (algorithms)-sharing among users</a:t>
            </a:r>
          </a:p>
          <a:p>
            <a:pPr marL="285750" lvl="0" indent="-285750" algn="just">
              <a:lnSpc>
                <a:spcPct val="150000"/>
              </a:lnSpc>
              <a:buSzPct val="140000"/>
              <a:buFont typeface="Wingdings" pitchFamily="2" charset="2"/>
              <a:buChar char="§"/>
            </a:pPr>
            <a:r>
              <a:rPr lang="en-GB" sz="1800" dirty="0">
                <a:solidFill>
                  <a:srgbClr val="0B3F58"/>
                </a:solidFill>
                <a:latin typeface="Helvetica Neue" charset="0"/>
                <a:ea typeface="Helvetica Neue" charset="0"/>
                <a:cs typeface="Helvetica Neue" charset="0"/>
              </a:rPr>
              <a:t>Increasing regional and global capacity to use satellite data</a:t>
            </a:r>
          </a:p>
          <a:p>
            <a:pPr marL="285750" lvl="0" indent="-285750" algn="just">
              <a:lnSpc>
                <a:spcPct val="150000"/>
              </a:lnSpc>
              <a:buSzPct val="140000"/>
              <a:buFont typeface="Wingdings" pitchFamily="2" charset="2"/>
              <a:buChar char="§"/>
            </a:pPr>
            <a:r>
              <a:rPr lang="en-GB" sz="1800" dirty="0">
                <a:solidFill>
                  <a:srgbClr val="0B3F58"/>
                </a:solidFill>
                <a:latin typeface="Helvetica Neue" charset="0"/>
                <a:ea typeface="Helvetica Neue" charset="0"/>
                <a:cs typeface="Helvetica Neue" charset="0"/>
              </a:rPr>
              <a:t>Supporting the delivery of the SDGs &amp; other development goals</a:t>
            </a:r>
          </a:p>
        </p:txBody>
      </p:sp>
      <p:pic>
        <p:nvPicPr>
          <p:cNvPr id="15" name="Picture 14"/>
          <p:cNvPicPr>
            <a:picLocks noChangeAspect="1"/>
          </p:cNvPicPr>
          <p:nvPr/>
        </p:nvPicPr>
        <p:blipFill>
          <a:blip r:embed="rId2"/>
          <a:stretch>
            <a:fillRect/>
          </a:stretch>
        </p:blipFill>
        <p:spPr>
          <a:xfrm>
            <a:off x="107686" y="4219602"/>
            <a:ext cx="969244" cy="646162"/>
          </a:xfrm>
          <a:prstGeom prst="rect">
            <a:avLst/>
          </a:prstGeom>
        </p:spPr>
      </p:pic>
      <p:cxnSp>
        <p:nvCxnSpPr>
          <p:cNvPr id="16" name="Straight Connector 15">
            <a:extLst>
              <a:ext uri="{FF2B5EF4-FFF2-40B4-BE49-F238E27FC236}">
                <a16:creationId xmlns:a16="http://schemas.microsoft.com/office/drawing/2014/main" id="{36A199CD-CDA4-4503-881D-78599F70F2F7}"/>
              </a:ext>
            </a:extLst>
          </p:cNvPr>
          <p:cNvCxnSpPr/>
          <p:nvPr/>
        </p:nvCxnSpPr>
        <p:spPr>
          <a:xfrm>
            <a:off x="1518215" y="99225"/>
            <a:ext cx="4330" cy="914004"/>
          </a:xfrm>
          <a:prstGeom prst="line">
            <a:avLst/>
          </a:prstGeom>
          <a:ln w="25400">
            <a:solidFill>
              <a:srgbClr val="18854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AC128D4-1C48-804A-9628-25FE1F9BC2E8}"/>
              </a:ext>
            </a:extLst>
          </p:cNvPr>
          <p:cNvPicPr>
            <a:picLocks noChangeAspect="1"/>
          </p:cNvPicPr>
          <p:nvPr/>
        </p:nvPicPr>
        <p:blipFill>
          <a:blip r:embed="rId3"/>
          <a:stretch>
            <a:fillRect/>
          </a:stretch>
        </p:blipFill>
        <p:spPr>
          <a:xfrm>
            <a:off x="1518215" y="3619798"/>
            <a:ext cx="7625785" cy="1523702"/>
          </a:xfrm>
          <a:prstGeom prst="rect">
            <a:avLst/>
          </a:prstGeom>
        </p:spPr>
      </p:pic>
      <p:pic>
        <p:nvPicPr>
          <p:cNvPr id="8" name="Shape 132">
            <a:extLst>
              <a:ext uri="{FF2B5EF4-FFF2-40B4-BE49-F238E27FC236}">
                <a16:creationId xmlns:a16="http://schemas.microsoft.com/office/drawing/2014/main" id="{04A33EBE-8452-D54D-AE4A-76BF9922E82A}"/>
              </a:ext>
            </a:extLst>
          </p:cNvPr>
          <p:cNvPicPr preferRelativeResize="0"/>
          <p:nvPr/>
        </p:nvPicPr>
        <p:blipFill>
          <a:blip r:embed="rId4">
            <a:alphaModFix/>
          </a:blip>
          <a:stretch>
            <a:fillRect/>
          </a:stretch>
        </p:blipFill>
        <p:spPr>
          <a:xfrm>
            <a:off x="-32954" y="155448"/>
            <a:ext cx="1250525" cy="590250"/>
          </a:xfrm>
          <a:prstGeom prst="rect">
            <a:avLst/>
          </a:prstGeom>
          <a:noFill/>
          <a:ln>
            <a:noFill/>
          </a:ln>
        </p:spPr>
      </p:pic>
    </p:spTree>
    <p:extLst>
      <p:ext uri="{BB962C8B-B14F-4D97-AF65-F5344CB8AC3E}">
        <p14:creationId xmlns:p14="http://schemas.microsoft.com/office/powerpoint/2010/main" val="32809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99795" y="4166820"/>
            <a:ext cx="969244" cy="646162"/>
          </a:xfrm>
          <a:prstGeom prst="rect">
            <a:avLst/>
          </a:prstGeom>
        </p:spPr>
      </p:pic>
      <p:pic>
        <p:nvPicPr>
          <p:cNvPr id="8" name="Picture 7">
            <a:extLst>
              <a:ext uri="{FF2B5EF4-FFF2-40B4-BE49-F238E27FC236}">
                <a16:creationId xmlns:a16="http://schemas.microsoft.com/office/drawing/2014/main" id="{0EC02E26-BA4F-E448-9226-55F536ABAB1E}"/>
              </a:ext>
            </a:extLst>
          </p:cNvPr>
          <p:cNvPicPr>
            <a:picLocks noChangeAspect="1"/>
          </p:cNvPicPr>
          <p:nvPr/>
        </p:nvPicPr>
        <p:blipFill>
          <a:blip r:embed="rId3"/>
          <a:stretch>
            <a:fillRect/>
          </a:stretch>
        </p:blipFill>
        <p:spPr>
          <a:xfrm>
            <a:off x="1211280" y="263644"/>
            <a:ext cx="6507560" cy="3521721"/>
          </a:xfrm>
          <a:prstGeom prst="rect">
            <a:avLst/>
          </a:prstGeom>
        </p:spPr>
      </p:pic>
      <p:pic>
        <p:nvPicPr>
          <p:cNvPr id="9" name="Picture 8">
            <a:extLst>
              <a:ext uri="{FF2B5EF4-FFF2-40B4-BE49-F238E27FC236}">
                <a16:creationId xmlns:a16="http://schemas.microsoft.com/office/drawing/2014/main" id="{9FA04A9B-E895-DC41-BEEF-7F04D8D43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949" y="1653125"/>
            <a:ext cx="857336" cy="984253"/>
          </a:xfrm>
          <a:prstGeom prst="rect">
            <a:avLst/>
          </a:prstGeom>
        </p:spPr>
      </p:pic>
      <p:cxnSp>
        <p:nvCxnSpPr>
          <p:cNvPr id="10" name="Straight Arrow Connector 9">
            <a:extLst>
              <a:ext uri="{FF2B5EF4-FFF2-40B4-BE49-F238E27FC236}">
                <a16:creationId xmlns:a16="http://schemas.microsoft.com/office/drawing/2014/main" id="{57339D10-B2B8-814A-804C-D0E51C62043B}"/>
              </a:ext>
            </a:extLst>
          </p:cNvPr>
          <p:cNvCxnSpPr/>
          <p:nvPr/>
        </p:nvCxnSpPr>
        <p:spPr bwMode="auto">
          <a:xfrm flipH="1">
            <a:off x="1853799" y="2637378"/>
            <a:ext cx="2257356" cy="1635772"/>
          </a:xfrm>
          <a:prstGeom prst="straightConnector1">
            <a:avLst/>
          </a:prstGeom>
          <a:ln w="76200">
            <a:solidFill>
              <a:srgbClr val="FF0000"/>
            </a:solidFill>
            <a:headEnd type="triangle" w="med" len="med"/>
            <a:tailEnd type="triangle" w="med" len="lg"/>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302B5CCC-247C-3D48-97CD-ACFA9637E1A3}"/>
              </a:ext>
            </a:extLst>
          </p:cNvPr>
          <p:cNvSpPr txBox="1"/>
          <p:nvPr/>
        </p:nvSpPr>
        <p:spPr>
          <a:xfrm>
            <a:off x="1211280" y="4166820"/>
            <a:ext cx="1074104"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rtl="0" latinLnBrk="1" hangingPunct="0"/>
            <a:r>
              <a:rPr lang="en-US" sz="2200" b="1" kern="1200" dirty="0">
                <a:solidFill>
                  <a:prstClr val="black"/>
                </a:solidFill>
                <a:latin typeface="Calibri" panose="020F0502020204030204"/>
                <a:ea typeface=""/>
                <a:cs typeface=""/>
              </a:rPr>
              <a:t>Kenya</a:t>
            </a:r>
          </a:p>
        </p:txBody>
      </p:sp>
      <p:sp>
        <p:nvSpPr>
          <p:cNvPr id="12" name="TextBox 11">
            <a:extLst>
              <a:ext uri="{FF2B5EF4-FFF2-40B4-BE49-F238E27FC236}">
                <a16:creationId xmlns:a16="http://schemas.microsoft.com/office/drawing/2014/main" id="{44545410-7665-C042-A40D-028D13AB720C}"/>
              </a:ext>
            </a:extLst>
          </p:cNvPr>
          <p:cNvSpPr txBox="1"/>
          <p:nvPr/>
        </p:nvSpPr>
        <p:spPr>
          <a:xfrm>
            <a:off x="2297712" y="4166820"/>
            <a:ext cx="1625921"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rtl="0" latinLnBrk="1" hangingPunct="0"/>
            <a:r>
              <a:rPr lang="en-US" sz="2200" b="1" kern="1200">
                <a:solidFill>
                  <a:prstClr val="black"/>
                </a:solidFill>
                <a:latin typeface="Calibri" panose="020F0502020204030204"/>
                <a:ea typeface=""/>
                <a:cs typeface=""/>
              </a:rPr>
              <a:t>Sierra Leone</a:t>
            </a:r>
          </a:p>
        </p:txBody>
      </p:sp>
      <p:sp>
        <p:nvSpPr>
          <p:cNvPr id="17" name="TextBox 16">
            <a:extLst>
              <a:ext uri="{FF2B5EF4-FFF2-40B4-BE49-F238E27FC236}">
                <a16:creationId xmlns:a16="http://schemas.microsoft.com/office/drawing/2014/main" id="{B50CF5D5-6572-B440-9A43-B79711369FE0}"/>
              </a:ext>
            </a:extLst>
          </p:cNvPr>
          <p:cNvSpPr txBox="1"/>
          <p:nvPr/>
        </p:nvSpPr>
        <p:spPr>
          <a:xfrm>
            <a:off x="3907082" y="4166820"/>
            <a:ext cx="1276264"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rtl="0" latinLnBrk="1" hangingPunct="0"/>
            <a:r>
              <a:rPr lang="en-US" sz="2200" b="1" kern="1200" dirty="0">
                <a:solidFill>
                  <a:prstClr val="black"/>
                </a:solidFill>
                <a:latin typeface="Calibri" panose="020F0502020204030204"/>
                <a:ea typeface=""/>
                <a:cs typeface=""/>
              </a:rPr>
              <a:t>Senegal</a:t>
            </a:r>
          </a:p>
        </p:txBody>
      </p:sp>
      <p:sp>
        <p:nvSpPr>
          <p:cNvPr id="18" name="TextBox 17">
            <a:extLst>
              <a:ext uri="{FF2B5EF4-FFF2-40B4-BE49-F238E27FC236}">
                <a16:creationId xmlns:a16="http://schemas.microsoft.com/office/drawing/2014/main" id="{8AA6C3FC-B764-E646-8623-69E238DDE547}"/>
              </a:ext>
            </a:extLst>
          </p:cNvPr>
          <p:cNvSpPr txBox="1"/>
          <p:nvPr/>
        </p:nvSpPr>
        <p:spPr>
          <a:xfrm>
            <a:off x="5300169" y="4174807"/>
            <a:ext cx="981940"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rtl="0" latinLnBrk="1" hangingPunct="0"/>
            <a:r>
              <a:rPr lang="en-US" sz="2200" b="1" kern="1200" dirty="0">
                <a:solidFill>
                  <a:prstClr val="black"/>
                </a:solidFill>
                <a:latin typeface="Calibri" panose="020F0502020204030204"/>
                <a:ea typeface=""/>
                <a:cs typeface=""/>
              </a:rPr>
              <a:t>Ghana</a:t>
            </a:r>
          </a:p>
        </p:txBody>
      </p:sp>
      <p:sp>
        <p:nvSpPr>
          <p:cNvPr id="19" name="TextBox 18">
            <a:extLst>
              <a:ext uri="{FF2B5EF4-FFF2-40B4-BE49-F238E27FC236}">
                <a16:creationId xmlns:a16="http://schemas.microsoft.com/office/drawing/2014/main" id="{33724D00-B069-A54F-9D67-FBA17B95AACC}"/>
              </a:ext>
            </a:extLst>
          </p:cNvPr>
          <p:cNvSpPr txBox="1"/>
          <p:nvPr/>
        </p:nvSpPr>
        <p:spPr>
          <a:xfrm>
            <a:off x="6282109" y="4166820"/>
            <a:ext cx="1916022"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rtl="0" latinLnBrk="1" hangingPunct="0"/>
            <a:r>
              <a:rPr lang="en-US" sz="2200" b="1" kern="1200" dirty="0">
                <a:solidFill>
                  <a:prstClr val="black"/>
                </a:solidFill>
                <a:latin typeface="Calibri" panose="020F0502020204030204"/>
                <a:ea typeface=""/>
                <a:cs typeface=""/>
              </a:rPr>
              <a:t>Tanzania</a:t>
            </a:r>
          </a:p>
        </p:txBody>
      </p:sp>
      <p:cxnSp>
        <p:nvCxnSpPr>
          <p:cNvPr id="20" name="Straight Arrow Connector 19">
            <a:extLst>
              <a:ext uri="{FF2B5EF4-FFF2-40B4-BE49-F238E27FC236}">
                <a16:creationId xmlns:a16="http://schemas.microsoft.com/office/drawing/2014/main" id="{8C1FD373-8940-E045-8C87-8325C4C9C3D5}"/>
              </a:ext>
            </a:extLst>
          </p:cNvPr>
          <p:cNvCxnSpPr/>
          <p:nvPr/>
        </p:nvCxnSpPr>
        <p:spPr bwMode="auto">
          <a:xfrm flipH="1">
            <a:off x="3250637" y="2776245"/>
            <a:ext cx="1077548" cy="1496905"/>
          </a:xfrm>
          <a:prstGeom prst="straightConnector1">
            <a:avLst/>
          </a:prstGeom>
          <a:ln w="76200">
            <a:solidFill>
              <a:srgbClr val="FF0000"/>
            </a:solidFill>
            <a:headEnd type="triangle" w="med" len="med"/>
            <a:tailEnd type="triangle" w="med" len="lg"/>
          </a:ln>
        </p:spPr>
        <p:style>
          <a:lnRef idx="3">
            <a:schemeClr val="accent6"/>
          </a:lnRef>
          <a:fillRef idx="0">
            <a:schemeClr val="accent6"/>
          </a:fillRef>
          <a:effectRef idx="2">
            <a:schemeClr val="accent6"/>
          </a:effectRef>
          <a:fontRef idx="minor">
            <a:schemeClr val="tx1"/>
          </a:fontRef>
        </p:style>
      </p:cxnSp>
      <p:cxnSp>
        <p:nvCxnSpPr>
          <p:cNvPr id="21" name="Straight Arrow Connector 20">
            <a:extLst>
              <a:ext uri="{FF2B5EF4-FFF2-40B4-BE49-F238E27FC236}">
                <a16:creationId xmlns:a16="http://schemas.microsoft.com/office/drawing/2014/main" id="{A6FD09E7-9D55-F14C-9AE8-1B0CF4C66F9C}"/>
              </a:ext>
            </a:extLst>
          </p:cNvPr>
          <p:cNvCxnSpPr>
            <a:cxnSpLocks/>
          </p:cNvCxnSpPr>
          <p:nvPr/>
        </p:nvCxnSpPr>
        <p:spPr bwMode="auto">
          <a:xfrm>
            <a:off x="4545214" y="2776245"/>
            <a:ext cx="34864" cy="1504892"/>
          </a:xfrm>
          <a:prstGeom prst="straightConnector1">
            <a:avLst/>
          </a:prstGeom>
          <a:ln w="76200">
            <a:solidFill>
              <a:srgbClr val="FF0000"/>
            </a:solidFill>
            <a:headEnd type="triangle" w="med" len="med"/>
            <a:tailEnd type="triangle" w="med" len="lg"/>
          </a:ln>
        </p:spPr>
        <p:style>
          <a:lnRef idx="3">
            <a:schemeClr val="accent6"/>
          </a:lnRef>
          <a:fillRef idx="0">
            <a:schemeClr val="accent6"/>
          </a:fillRef>
          <a:effectRef idx="2">
            <a:schemeClr val="accent6"/>
          </a:effectRef>
          <a:fontRef idx="minor">
            <a:schemeClr val="tx1"/>
          </a:fontRef>
        </p:style>
      </p:cxnSp>
      <p:cxnSp>
        <p:nvCxnSpPr>
          <p:cNvPr id="22" name="Straight Arrow Connector 21">
            <a:extLst>
              <a:ext uri="{FF2B5EF4-FFF2-40B4-BE49-F238E27FC236}">
                <a16:creationId xmlns:a16="http://schemas.microsoft.com/office/drawing/2014/main" id="{D517AB12-8513-FA47-8EB9-7630C9A28E25}"/>
              </a:ext>
            </a:extLst>
          </p:cNvPr>
          <p:cNvCxnSpPr>
            <a:endCxn id="28" idx="0"/>
          </p:cNvCxnSpPr>
          <p:nvPr/>
        </p:nvCxnSpPr>
        <p:spPr bwMode="auto">
          <a:xfrm>
            <a:off x="4685220" y="2728736"/>
            <a:ext cx="1105919" cy="1552401"/>
          </a:xfrm>
          <a:prstGeom prst="straightConnector1">
            <a:avLst/>
          </a:prstGeom>
          <a:ln w="76200">
            <a:solidFill>
              <a:srgbClr val="FF0000"/>
            </a:solidFill>
            <a:headEnd type="triangle" w="med" len="med"/>
            <a:tailEnd type="triangle" w="med" len="lg"/>
          </a:ln>
        </p:spPr>
        <p:style>
          <a:lnRef idx="3">
            <a:schemeClr val="accent6"/>
          </a:lnRef>
          <a:fillRef idx="0">
            <a:schemeClr val="accent6"/>
          </a:fillRef>
          <a:effectRef idx="2">
            <a:schemeClr val="accent6"/>
          </a:effectRef>
          <a:fontRef idx="minor">
            <a:schemeClr val="tx1"/>
          </a:fontRef>
        </p:style>
      </p:cxnSp>
      <p:cxnSp>
        <p:nvCxnSpPr>
          <p:cNvPr id="23" name="Straight Arrow Connector 22">
            <a:extLst>
              <a:ext uri="{FF2B5EF4-FFF2-40B4-BE49-F238E27FC236}">
                <a16:creationId xmlns:a16="http://schemas.microsoft.com/office/drawing/2014/main" id="{1DA69BF9-0637-C34E-88EF-8FD2B6350A2A}"/>
              </a:ext>
            </a:extLst>
          </p:cNvPr>
          <p:cNvCxnSpPr>
            <a:cxnSpLocks/>
          </p:cNvCxnSpPr>
          <p:nvPr/>
        </p:nvCxnSpPr>
        <p:spPr bwMode="auto">
          <a:xfrm flipH="1" flipV="1">
            <a:off x="4836052" y="2646522"/>
            <a:ext cx="2305412" cy="1626628"/>
          </a:xfrm>
          <a:prstGeom prst="straightConnector1">
            <a:avLst/>
          </a:prstGeom>
          <a:ln w="76200">
            <a:solidFill>
              <a:srgbClr val="FF0000"/>
            </a:solidFill>
            <a:headEnd type="triangle" w="med" len="med"/>
            <a:tailEnd type="triangle" w="med" len="lg"/>
          </a:ln>
        </p:spPr>
        <p:style>
          <a:lnRef idx="3">
            <a:schemeClr val="accent6"/>
          </a:lnRef>
          <a:fillRef idx="0">
            <a:schemeClr val="accent6"/>
          </a:fillRef>
          <a:effectRef idx="2">
            <a:schemeClr val="accent6"/>
          </a:effectRef>
          <a:fontRef idx="minor">
            <a:schemeClr val="tx1"/>
          </a:fontRef>
        </p:style>
      </p:cxnSp>
      <p:sp>
        <p:nvSpPr>
          <p:cNvPr id="24" name="TextBox 23">
            <a:extLst>
              <a:ext uri="{FF2B5EF4-FFF2-40B4-BE49-F238E27FC236}">
                <a16:creationId xmlns:a16="http://schemas.microsoft.com/office/drawing/2014/main" id="{5CD076D7-DD34-8D48-9D5A-3ACC23BE0C5F}"/>
              </a:ext>
            </a:extLst>
          </p:cNvPr>
          <p:cNvSpPr txBox="1"/>
          <p:nvPr/>
        </p:nvSpPr>
        <p:spPr>
          <a:xfrm>
            <a:off x="2195336" y="1646276"/>
            <a:ext cx="213285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defTabSz="914400" rtl="0" latinLnBrk="1" hangingPunct="0"/>
            <a:r>
              <a:rPr lang="en-US" sz="2000" b="1" kern="1200" dirty="0">
                <a:solidFill>
                  <a:prstClr val="black"/>
                </a:solidFill>
                <a:latin typeface="Calibri" panose="020F0502020204030204"/>
                <a:ea typeface=""/>
                <a:cs typeface=""/>
              </a:rPr>
              <a:t>S3 Data Storage</a:t>
            </a:r>
          </a:p>
          <a:p>
            <a:pPr algn="l" defTabSz="914400" rtl="0" latinLnBrk="1" hangingPunct="0"/>
            <a:r>
              <a:rPr lang="en-US" sz="2000" kern="1200" dirty="0">
                <a:solidFill>
                  <a:prstClr val="black"/>
                </a:solidFill>
                <a:latin typeface="Calibri" panose="020F0502020204030204"/>
                <a:ea typeface=""/>
                <a:cs typeface=""/>
              </a:rPr>
              <a:t>(13 to 23 TB)</a:t>
            </a:r>
          </a:p>
        </p:txBody>
      </p:sp>
      <p:sp>
        <p:nvSpPr>
          <p:cNvPr id="25" name="TextBox 24">
            <a:extLst>
              <a:ext uri="{FF2B5EF4-FFF2-40B4-BE49-F238E27FC236}">
                <a16:creationId xmlns:a16="http://schemas.microsoft.com/office/drawing/2014/main" id="{BCC43A2D-B5CA-664F-B8B0-A84A307560CE}"/>
              </a:ext>
            </a:extLst>
          </p:cNvPr>
          <p:cNvSpPr txBox="1"/>
          <p:nvPr/>
        </p:nvSpPr>
        <p:spPr>
          <a:xfrm>
            <a:off x="2195335" y="2274896"/>
            <a:ext cx="1870110"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defTabSz="914400" rtl="0" latinLnBrk="1" hangingPunct="0"/>
            <a:r>
              <a:rPr lang="en-US" kern="1200" dirty="0">
                <a:solidFill>
                  <a:srgbClr val="00B050"/>
                </a:solidFill>
                <a:latin typeface="Calibri" panose="020F0502020204030204"/>
                <a:ea typeface=""/>
                <a:cs typeface=""/>
              </a:rPr>
              <a:t>Landsat 7/8</a:t>
            </a:r>
          </a:p>
          <a:p>
            <a:pPr algn="l" defTabSz="914400" rtl="0" latinLnBrk="1" hangingPunct="0"/>
            <a:r>
              <a:rPr lang="en-US" kern="1200" dirty="0">
                <a:solidFill>
                  <a:srgbClr val="00B050"/>
                </a:solidFill>
                <a:latin typeface="Calibri" panose="020F0502020204030204"/>
                <a:ea typeface=""/>
                <a:cs typeface=""/>
              </a:rPr>
              <a:t>Sentinel-1</a:t>
            </a:r>
          </a:p>
          <a:p>
            <a:pPr algn="l" defTabSz="914400" rtl="0" latinLnBrk="1" hangingPunct="0"/>
            <a:r>
              <a:rPr lang="en-US" kern="1200" dirty="0">
                <a:solidFill>
                  <a:srgbClr val="00B050"/>
                </a:solidFill>
                <a:latin typeface="Calibri" panose="020F0502020204030204"/>
                <a:ea typeface=""/>
                <a:cs typeface=""/>
              </a:rPr>
              <a:t>Sentinel-2 (year 2)</a:t>
            </a:r>
          </a:p>
        </p:txBody>
      </p:sp>
      <p:sp>
        <p:nvSpPr>
          <p:cNvPr id="26" name="TextBox 25">
            <a:extLst>
              <a:ext uri="{FF2B5EF4-FFF2-40B4-BE49-F238E27FC236}">
                <a16:creationId xmlns:a16="http://schemas.microsoft.com/office/drawing/2014/main" id="{962D5C52-A0AB-4A4F-A9B6-FB801ABBF821}"/>
              </a:ext>
            </a:extLst>
          </p:cNvPr>
          <p:cNvSpPr txBox="1"/>
          <p:nvPr/>
        </p:nvSpPr>
        <p:spPr>
          <a:xfrm>
            <a:off x="4912709" y="1653494"/>
            <a:ext cx="4231291" cy="13542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r>
              <a:rPr lang="en-US" sz="1800" b="1" dirty="0">
                <a:latin typeface="Calibri" panose="020F0502020204030204" pitchFamily="34" charset="0"/>
                <a:cs typeface="Calibri" panose="020F0502020204030204" pitchFamily="34" charset="0"/>
              </a:rPr>
              <a:t>Elastic Compute Cloud (</a:t>
            </a:r>
            <a:r>
              <a:rPr lang="en-US" sz="1800" b="1" kern="1200" dirty="0">
                <a:solidFill>
                  <a:prstClr val="black"/>
                </a:solidFill>
                <a:latin typeface="Calibri" panose="020F0502020204030204" pitchFamily="34" charset="0"/>
                <a:ea typeface=""/>
                <a:cs typeface="Calibri" panose="020F0502020204030204" pitchFamily="34" charset="0"/>
              </a:rPr>
              <a:t>EC2) Computing </a:t>
            </a:r>
          </a:p>
          <a:p>
            <a:pPr algn="l" defTabSz="914400" rtl="0" latinLnBrk="1" hangingPunct="0"/>
            <a:r>
              <a:rPr lang="en-US" sz="1600" kern="1200" dirty="0">
                <a:solidFill>
                  <a:prstClr val="black"/>
                </a:solidFill>
                <a:latin typeface="Calibri" panose="020F0502020204030204"/>
                <a:ea typeface=""/>
                <a:cs typeface=""/>
              </a:rPr>
              <a:t>* Data Cube management, new data ingestion,     web-based user interface</a:t>
            </a:r>
          </a:p>
          <a:p>
            <a:pPr algn="l" defTabSz="914400" rtl="0" latinLnBrk="1" hangingPunct="0"/>
            <a:r>
              <a:rPr lang="en-US" sz="1600" kern="1200" dirty="0">
                <a:solidFill>
                  <a:prstClr val="black"/>
                </a:solidFill>
                <a:latin typeface="Calibri" panose="020F0502020204030204"/>
                <a:ea typeface=""/>
                <a:cs typeface=""/>
              </a:rPr>
              <a:t>* Managed by Strathmore University with support     </a:t>
            </a:r>
          </a:p>
          <a:p>
            <a:pPr algn="l" defTabSz="914400" rtl="0" latinLnBrk="1" hangingPunct="0"/>
            <a:r>
              <a:rPr lang="en-US" sz="1600" dirty="0">
                <a:solidFill>
                  <a:prstClr val="black"/>
                </a:solidFill>
                <a:latin typeface="Calibri" panose="020F0502020204030204"/>
                <a:ea typeface=""/>
                <a:cs typeface=""/>
              </a:rPr>
              <a:t>        </a:t>
            </a:r>
            <a:r>
              <a:rPr lang="en-US" sz="1600" kern="1200" dirty="0">
                <a:solidFill>
                  <a:prstClr val="black"/>
                </a:solidFill>
                <a:latin typeface="Calibri" panose="020F0502020204030204"/>
                <a:ea typeface=""/>
                <a:cs typeface=""/>
              </a:rPr>
              <a:t>from NASA-SEO</a:t>
            </a:r>
          </a:p>
        </p:txBody>
      </p:sp>
      <p:sp>
        <p:nvSpPr>
          <p:cNvPr id="27" name="TextBox 26">
            <a:extLst>
              <a:ext uri="{FF2B5EF4-FFF2-40B4-BE49-F238E27FC236}">
                <a16:creationId xmlns:a16="http://schemas.microsoft.com/office/drawing/2014/main" id="{8C320E7D-093F-5A44-A0EF-87B780727BB3}"/>
              </a:ext>
            </a:extLst>
          </p:cNvPr>
          <p:cNvSpPr txBox="1"/>
          <p:nvPr/>
        </p:nvSpPr>
        <p:spPr>
          <a:xfrm>
            <a:off x="1185862" y="4521449"/>
            <a:ext cx="7866697"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rtl="0" latinLnBrk="1" hangingPunct="0"/>
            <a:r>
              <a:rPr lang="en-US" sz="1700" i="1" kern="1200" dirty="0">
                <a:solidFill>
                  <a:prstClr val="black"/>
                </a:solidFill>
                <a:latin typeface="Calibri" panose="020F0502020204030204"/>
                <a:ea typeface=""/>
                <a:cs typeface=""/>
              </a:rPr>
              <a:t>Each country has its own EC2 Computing “instance” for analysis purposes (User Interface</a:t>
            </a:r>
            <a:br>
              <a:rPr lang="en-US" sz="1700" i="1" kern="1200" dirty="0">
                <a:solidFill>
                  <a:prstClr val="black"/>
                </a:solidFill>
                <a:latin typeface="Calibri" panose="020F0502020204030204"/>
                <a:ea typeface=""/>
                <a:cs typeface=""/>
              </a:rPr>
            </a:br>
            <a:r>
              <a:rPr lang="en-US" sz="1700" i="1" kern="1200" dirty="0">
                <a:solidFill>
                  <a:prstClr val="black"/>
                </a:solidFill>
                <a:latin typeface="Calibri" panose="020F0502020204030204"/>
                <a:ea typeface=""/>
                <a:cs typeface=""/>
              </a:rPr>
              <a:t>and </a:t>
            </a:r>
            <a:r>
              <a:rPr lang="en-US" sz="1700" i="1" kern="1200" dirty="0" err="1">
                <a:solidFill>
                  <a:prstClr val="black"/>
                </a:solidFill>
                <a:latin typeface="Calibri" panose="020F0502020204030204"/>
                <a:ea typeface=""/>
                <a:cs typeface=""/>
              </a:rPr>
              <a:t>Jupyter</a:t>
            </a:r>
            <a:r>
              <a:rPr lang="en-US" sz="1700" i="1" kern="1200" dirty="0">
                <a:solidFill>
                  <a:prstClr val="black"/>
                </a:solidFill>
                <a:latin typeface="Calibri" panose="020F0502020204030204"/>
                <a:ea typeface=""/>
                <a:cs typeface=""/>
              </a:rPr>
              <a:t> Notebooks), but S3 data storage is shared among countries in the AWS cloud</a:t>
            </a:r>
          </a:p>
        </p:txBody>
      </p:sp>
      <p:cxnSp>
        <p:nvCxnSpPr>
          <p:cNvPr id="28" name="Straight Arrow Connector 27">
            <a:extLst>
              <a:ext uri="{FF2B5EF4-FFF2-40B4-BE49-F238E27FC236}">
                <a16:creationId xmlns:a16="http://schemas.microsoft.com/office/drawing/2014/main" id="{CA06B8E7-89E4-2240-8904-B85B978BF6C9}"/>
              </a:ext>
            </a:extLst>
          </p:cNvPr>
          <p:cNvCxnSpPr/>
          <p:nvPr/>
        </p:nvCxnSpPr>
        <p:spPr bwMode="auto">
          <a:xfrm flipH="1">
            <a:off x="4802183" y="640691"/>
            <a:ext cx="1596889" cy="1134661"/>
          </a:xfrm>
          <a:prstGeom prst="straightConnector1">
            <a:avLst/>
          </a:prstGeom>
          <a:ln w="76200">
            <a:solidFill>
              <a:srgbClr val="FF0000"/>
            </a:solidFill>
            <a:headEnd type="triangle" w="med" len="med"/>
            <a:tailEnd type="triangle" w="med" len="lg"/>
          </a:ln>
        </p:spPr>
        <p:style>
          <a:lnRef idx="3">
            <a:schemeClr val="accent6"/>
          </a:lnRef>
          <a:fillRef idx="0">
            <a:schemeClr val="accent6"/>
          </a:fillRef>
          <a:effectRef idx="2">
            <a:schemeClr val="accent6"/>
          </a:effectRef>
          <a:fontRef idx="minor">
            <a:schemeClr val="tx1"/>
          </a:fontRef>
        </p:style>
      </p:cxnSp>
      <p:sp>
        <p:nvSpPr>
          <p:cNvPr id="29" name="TextBox 28">
            <a:extLst>
              <a:ext uri="{FF2B5EF4-FFF2-40B4-BE49-F238E27FC236}">
                <a16:creationId xmlns:a16="http://schemas.microsoft.com/office/drawing/2014/main" id="{673A1C0A-D5CB-EC45-A280-BEAF6C062E45}"/>
              </a:ext>
            </a:extLst>
          </p:cNvPr>
          <p:cNvSpPr txBox="1"/>
          <p:nvPr/>
        </p:nvSpPr>
        <p:spPr>
          <a:xfrm>
            <a:off x="6282109" y="391756"/>
            <a:ext cx="2659112"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rtl="0" latinLnBrk="1" hangingPunct="0"/>
            <a:r>
              <a:rPr lang="en-US" sz="2000" b="1" kern="1200" dirty="0">
                <a:solidFill>
                  <a:prstClr val="black"/>
                </a:solidFill>
                <a:latin typeface="Calibri" panose="020F0502020204030204"/>
                <a:ea typeface=""/>
                <a:cs typeface=""/>
              </a:rPr>
              <a:t> </a:t>
            </a:r>
            <a:r>
              <a:rPr lang="en-US" sz="2000" b="1" dirty="0">
                <a:solidFill>
                  <a:prstClr val="black"/>
                </a:solidFill>
                <a:latin typeface="Calibri" panose="020F0502020204030204"/>
                <a:ea typeface=""/>
                <a:cs typeface=""/>
              </a:rPr>
              <a:t>Strathmore </a:t>
            </a:r>
            <a:r>
              <a:rPr lang="en-US" sz="2000" b="1" kern="1200" dirty="0">
                <a:solidFill>
                  <a:prstClr val="black"/>
                </a:solidFill>
                <a:latin typeface="Calibri" panose="020F0502020204030204"/>
                <a:ea typeface=""/>
                <a:cs typeface=""/>
              </a:rPr>
              <a:t>University</a:t>
            </a:r>
            <a:br>
              <a:rPr lang="en-US" sz="2000" b="1" kern="1200" dirty="0">
                <a:solidFill>
                  <a:prstClr val="black"/>
                </a:solidFill>
                <a:latin typeface="Calibri" panose="020F0502020204030204"/>
                <a:ea typeface=""/>
                <a:cs typeface=""/>
              </a:rPr>
            </a:br>
            <a:r>
              <a:rPr lang="en-US" sz="2000" kern="1200" dirty="0">
                <a:solidFill>
                  <a:prstClr val="black"/>
                </a:solidFill>
                <a:latin typeface="Calibri" panose="020F0502020204030204"/>
                <a:ea typeface=""/>
                <a:cs typeface=""/>
              </a:rPr>
              <a:t>(Host in Nairobi, Kenya)</a:t>
            </a:r>
          </a:p>
        </p:txBody>
      </p:sp>
      <p:sp>
        <p:nvSpPr>
          <p:cNvPr id="30" name="TextBox 29">
            <a:extLst>
              <a:ext uri="{FF2B5EF4-FFF2-40B4-BE49-F238E27FC236}">
                <a16:creationId xmlns:a16="http://schemas.microsoft.com/office/drawing/2014/main" id="{9A69C4F8-4900-324C-B6C8-25296FA698D2}"/>
              </a:ext>
            </a:extLst>
          </p:cNvPr>
          <p:cNvSpPr txBox="1"/>
          <p:nvPr/>
        </p:nvSpPr>
        <p:spPr>
          <a:xfrm>
            <a:off x="2103174" y="1061729"/>
            <a:ext cx="3407471" cy="707886"/>
          </a:xfrm>
          <a:prstGeom prst="rect">
            <a:avLst/>
          </a:prstGeom>
          <a:noFill/>
        </p:spPr>
        <p:txBody>
          <a:bodyPr wrap="square" rtlCol="0">
            <a:spAutoFit/>
          </a:bodyPr>
          <a:lstStyle/>
          <a:p>
            <a:pPr algn="l" defTabSz="914400" rtl="0"/>
            <a:r>
              <a:rPr lang="en-US" sz="2000" b="1" kern="1200" dirty="0">
                <a:solidFill>
                  <a:srgbClr val="0070C0"/>
                </a:solidFill>
                <a:latin typeface="Calibri" panose="020F0502020204030204"/>
                <a:ea typeface=""/>
                <a:cs typeface=""/>
              </a:rPr>
              <a:t>Amazon Web Services (AWS) Cloud (Simple Storage)</a:t>
            </a:r>
          </a:p>
        </p:txBody>
      </p:sp>
      <p:sp>
        <p:nvSpPr>
          <p:cNvPr id="31" name="TextBox 30">
            <a:extLst>
              <a:ext uri="{FF2B5EF4-FFF2-40B4-BE49-F238E27FC236}">
                <a16:creationId xmlns:a16="http://schemas.microsoft.com/office/drawing/2014/main" id="{ECD52B7B-D2C9-5540-B746-C4507997C008}"/>
              </a:ext>
            </a:extLst>
          </p:cNvPr>
          <p:cNvSpPr txBox="1"/>
          <p:nvPr/>
        </p:nvSpPr>
        <p:spPr>
          <a:xfrm>
            <a:off x="1185862" y="-1289"/>
            <a:ext cx="7958138" cy="369332"/>
          </a:xfrm>
          <a:prstGeom prst="rect">
            <a:avLst/>
          </a:prstGeom>
          <a:solidFill>
            <a:schemeClr val="accent4">
              <a:lumMod val="20000"/>
              <a:lumOff val="80000"/>
            </a:schemeClr>
          </a:solidFill>
        </p:spPr>
        <p:txBody>
          <a:bodyPr wrap="square" rtlCol="0">
            <a:spAutoFit/>
          </a:bodyPr>
          <a:lstStyle/>
          <a:p>
            <a:pPr algn="ctr" defTabSz="914400" rtl="0"/>
            <a:r>
              <a:rPr lang="en-US" sz="1800" b="1" kern="1200" dirty="0">
                <a:solidFill>
                  <a:prstClr val="black"/>
                </a:solidFill>
                <a:latin typeface="Calibri" panose="020F0502020204030204"/>
                <a:ea typeface=""/>
                <a:cs typeface=""/>
              </a:rPr>
              <a:t>African Regional Data Cube (ARDC) Operational Model</a:t>
            </a:r>
          </a:p>
        </p:txBody>
      </p:sp>
      <p:pic>
        <p:nvPicPr>
          <p:cNvPr id="34" name="Shape 132">
            <a:extLst>
              <a:ext uri="{FF2B5EF4-FFF2-40B4-BE49-F238E27FC236}">
                <a16:creationId xmlns:a16="http://schemas.microsoft.com/office/drawing/2014/main" id="{7DAABB20-16AE-B347-91B3-CCCA74A08E9F}"/>
              </a:ext>
            </a:extLst>
          </p:cNvPr>
          <p:cNvPicPr preferRelativeResize="0"/>
          <p:nvPr/>
        </p:nvPicPr>
        <p:blipFill>
          <a:blip r:embed="rId5">
            <a:alphaModFix/>
          </a:blip>
          <a:stretch>
            <a:fillRect/>
          </a:stretch>
        </p:blipFill>
        <p:spPr>
          <a:xfrm>
            <a:off x="-32954" y="155448"/>
            <a:ext cx="1250525" cy="590250"/>
          </a:xfrm>
          <a:prstGeom prst="rect">
            <a:avLst/>
          </a:prstGeom>
          <a:noFill/>
          <a:ln>
            <a:noFill/>
          </a:ln>
        </p:spPr>
      </p:pic>
    </p:spTree>
    <p:extLst>
      <p:ext uri="{BB962C8B-B14F-4D97-AF65-F5344CB8AC3E}">
        <p14:creationId xmlns:p14="http://schemas.microsoft.com/office/powerpoint/2010/main" val="179202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302">
            <a:extLst>
              <a:ext uri="{FF2B5EF4-FFF2-40B4-BE49-F238E27FC236}">
                <a16:creationId xmlns:a16="http://schemas.microsoft.com/office/drawing/2014/main" id="{C0CE4F63-200E-424A-8CF0-228A871A3EF3}"/>
              </a:ext>
            </a:extLst>
          </p:cNvPr>
          <p:cNvSpPr txBox="1">
            <a:spLocks noChangeArrowheads="1"/>
          </p:cNvSpPr>
          <p:nvPr/>
        </p:nvSpPr>
        <p:spPr bwMode="auto">
          <a:xfrm>
            <a:off x="1277373" y="29946"/>
            <a:ext cx="791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marL="342900" indent="-342900">
              <a:spcBef>
                <a:spcPct val="20000"/>
              </a:spcBef>
              <a:buClr>
                <a:schemeClr val="accent1"/>
              </a:buClr>
              <a:buFont typeface="Arial" panose="020B0604020202020204" pitchFamily="34" charset="0"/>
              <a:buChar char="•"/>
              <a:defRPr sz="2800">
                <a:solidFill>
                  <a:schemeClr val="tx1"/>
                </a:solidFill>
                <a:latin typeface="Calibri" panose="020F0502020204030204" pitchFamily="34" charset="0"/>
              </a:defRPr>
            </a:lvl1pPr>
            <a:lvl2pPr>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Clr>
                <a:srgbClr val="7EC251"/>
              </a:buClr>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Clr>
                <a:srgbClr val="E1DC53"/>
              </a:buClr>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Clr>
                <a:srgbClr val="B54721"/>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B54721"/>
              </a:buClr>
              <a:buFont typeface="Arial" panose="020B0604020202020204" pitchFamily="34" charset="0"/>
              <a:buChar char="•"/>
              <a:defRPr sz="1600">
                <a:solidFill>
                  <a:schemeClr val="tx1"/>
                </a:solidFill>
                <a:latin typeface="Calibri" panose="020F0502020204030204" pitchFamily="34" charset="0"/>
              </a:defRPr>
            </a:lvl9pPr>
          </a:lstStyle>
          <a:p>
            <a:pPr marL="0" lvl="1" eaLnBrk="1" hangingPunct="1">
              <a:spcBef>
                <a:spcPct val="0"/>
              </a:spcBef>
              <a:buClrTx/>
              <a:buSzPct val="25000"/>
              <a:buFontTx/>
              <a:buNone/>
            </a:pPr>
            <a:r>
              <a:rPr lang="en-US" altLang="en-US" sz="2800" b="1" dirty="0">
                <a:latin typeface="+mj-lt"/>
                <a:ea typeface="Raleway"/>
                <a:cs typeface="Raleway"/>
                <a:sym typeface="Raleway"/>
              </a:rPr>
              <a:t>Application Products</a:t>
            </a:r>
          </a:p>
        </p:txBody>
      </p:sp>
      <p:sp>
        <p:nvSpPr>
          <p:cNvPr id="15" name="Slide Number Placeholder 4">
            <a:extLst>
              <a:ext uri="{FF2B5EF4-FFF2-40B4-BE49-F238E27FC236}">
                <a16:creationId xmlns:a16="http://schemas.microsoft.com/office/drawing/2014/main" id="{C090BE7E-39EC-114C-863E-D79BC34794EC}"/>
              </a:ext>
            </a:extLst>
          </p:cNvPr>
          <p:cNvSpPr>
            <a:spLocks/>
          </p:cNvSpPr>
          <p:nvPr/>
        </p:nvSpPr>
        <p:spPr bwMode="auto">
          <a:xfrm>
            <a:off x="11363325" y="5648325"/>
            <a:ext cx="731838"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mbria" panose="02040503050406030204" pitchFamily="18" charset="0"/>
                <a:sym typeface="Helvetica Neue" panose="02000503000000020004" pitchFamily="2" charset="0"/>
              </a:defRPr>
            </a:lvl1pPr>
            <a:lvl2pPr marL="742950" indent="-285750">
              <a:defRPr>
                <a:solidFill>
                  <a:schemeClr val="tx1"/>
                </a:solidFill>
                <a:latin typeface="Cambria" panose="02040503050406030204" pitchFamily="18" charset="0"/>
                <a:sym typeface="Helvetica Neue" panose="02000503000000020004" pitchFamily="2" charset="0"/>
              </a:defRPr>
            </a:lvl2pPr>
            <a:lvl3pPr marL="1143000" indent="-228600">
              <a:defRPr>
                <a:solidFill>
                  <a:schemeClr val="tx1"/>
                </a:solidFill>
                <a:latin typeface="Cambria" panose="02040503050406030204" pitchFamily="18" charset="0"/>
                <a:sym typeface="Helvetica Neue" panose="02000503000000020004" pitchFamily="2" charset="0"/>
              </a:defRPr>
            </a:lvl3pPr>
            <a:lvl4pPr marL="1600200" indent="-228600">
              <a:defRPr>
                <a:solidFill>
                  <a:schemeClr val="tx1"/>
                </a:solidFill>
                <a:latin typeface="Cambria" panose="02040503050406030204" pitchFamily="18" charset="0"/>
                <a:sym typeface="Helvetica Neue" panose="02000503000000020004" pitchFamily="2" charset="0"/>
              </a:defRPr>
            </a:lvl4pPr>
            <a:lvl5pPr marL="2057400" indent="-228600">
              <a:defRPr>
                <a:solidFill>
                  <a:schemeClr val="tx1"/>
                </a:solidFill>
                <a:latin typeface="Cambria" panose="02040503050406030204" pitchFamily="18" charset="0"/>
                <a:sym typeface="Helvetica Neue" panose="02000503000000020004" pitchFamily="2" charset="0"/>
              </a:defRPr>
            </a:lvl5pPr>
            <a:lvl6pPr marL="25146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6pPr>
            <a:lvl7pPr marL="29718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7pPr>
            <a:lvl8pPr marL="34290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8pPr>
            <a:lvl9pPr marL="3886200" indent="-228600" eaLnBrk="0" fontAlgn="base" hangingPunct="0">
              <a:spcBef>
                <a:spcPct val="0"/>
              </a:spcBef>
              <a:spcAft>
                <a:spcPct val="0"/>
              </a:spcAft>
              <a:defRPr>
                <a:solidFill>
                  <a:schemeClr val="tx1"/>
                </a:solidFill>
                <a:latin typeface="Cambria" panose="02040503050406030204" pitchFamily="18" charset="0"/>
                <a:sym typeface="Helvetica Neue" panose="02000503000000020004" pitchFamily="2" charset="0"/>
              </a:defRPr>
            </a:lvl9pPr>
          </a:lstStyle>
          <a:p>
            <a:pPr algn="ctr" eaLnBrk="1" hangingPunct="1"/>
            <a:fld id="{DE8D075E-04C4-5847-8183-821E9872576B}" type="slidenum">
              <a:rPr lang="en-US" altLang="en-US">
                <a:solidFill>
                  <a:srgbClr val="FFFFFF"/>
                </a:solidFill>
              </a:rPr>
              <a:pPr algn="ctr" eaLnBrk="1" hangingPunct="1"/>
              <a:t>8</a:t>
            </a:fld>
            <a:endParaRPr lang="en-US" altLang="en-US">
              <a:solidFill>
                <a:srgbClr val="FFFFFF"/>
              </a:solidFill>
            </a:endParaRPr>
          </a:p>
        </p:txBody>
      </p:sp>
      <p:cxnSp>
        <p:nvCxnSpPr>
          <p:cNvPr id="17" name="Shape 123">
            <a:extLst>
              <a:ext uri="{FF2B5EF4-FFF2-40B4-BE49-F238E27FC236}">
                <a16:creationId xmlns:a16="http://schemas.microsoft.com/office/drawing/2014/main" id="{E5656E0B-FC25-8840-98AA-9C5B447DC3C5}"/>
              </a:ext>
            </a:extLst>
          </p:cNvPr>
          <p:cNvCxnSpPr/>
          <p:nvPr/>
        </p:nvCxnSpPr>
        <p:spPr>
          <a:xfrm>
            <a:off x="1399921" y="579706"/>
            <a:ext cx="3377700" cy="0"/>
          </a:xfrm>
          <a:prstGeom prst="straightConnector1">
            <a:avLst/>
          </a:prstGeom>
          <a:noFill/>
          <a:ln w="38100" cap="flat" cmpd="sng">
            <a:solidFill>
              <a:srgbClr val="4BAE4F"/>
            </a:solidFill>
            <a:prstDash val="solid"/>
            <a:round/>
            <a:headEnd type="none" w="lg" len="lg"/>
            <a:tailEnd type="none" w="lg" len="lg"/>
          </a:ln>
        </p:spPr>
      </p:cxnSp>
      <p:sp>
        <p:nvSpPr>
          <p:cNvPr id="18" name="Rectangle 17">
            <a:extLst>
              <a:ext uri="{FF2B5EF4-FFF2-40B4-BE49-F238E27FC236}">
                <a16:creationId xmlns:a16="http://schemas.microsoft.com/office/drawing/2014/main" id="{9AEB3DDF-3D87-C646-9EA3-7D5BF8882F32}"/>
              </a:ext>
            </a:extLst>
          </p:cNvPr>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hape 132">
            <a:extLst>
              <a:ext uri="{FF2B5EF4-FFF2-40B4-BE49-F238E27FC236}">
                <a16:creationId xmlns:a16="http://schemas.microsoft.com/office/drawing/2014/main" id="{B41F776E-FD71-BA42-A822-DC7598DE44CC}"/>
              </a:ext>
            </a:extLst>
          </p:cNvPr>
          <p:cNvPicPr preferRelativeResize="0"/>
          <p:nvPr/>
        </p:nvPicPr>
        <p:blipFill>
          <a:blip r:embed="rId2">
            <a:alphaModFix/>
          </a:blip>
          <a:stretch>
            <a:fillRect/>
          </a:stretch>
        </p:blipFill>
        <p:spPr>
          <a:xfrm>
            <a:off x="-32954" y="155448"/>
            <a:ext cx="1250525" cy="590250"/>
          </a:xfrm>
          <a:prstGeom prst="rect">
            <a:avLst/>
          </a:prstGeom>
          <a:noFill/>
          <a:ln>
            <a:noFill/>
          </a:ln>
        </p:spPr>
      </p:pic>
      <p:sp>
        <p:nvSpPr>
          <p:cNvPr id="10" name="Content Placeholder 2">
            <a:extLst>
              <a:ext uri="{FF2B5EF4-FFF2-40B4-BE49-F238E27FC236}">
                <a16:creationId xmlns:a16="http://schemas.microsoft.com/office/drawing/2014/main" id="{4FCBF65E-5D75-9643-B39B-E7A79E59EF14}"/>
              </a:ext>
            </a:extLst>
          </p:cNvPr>
          <p:cNvSpPr txBox="1">
            <a:spLocks/>
          </p:cNvSpPr>
          <p:nvPr/>
        </p:nvSpPr>
        <p:spPr>
          <a:xfrm>
            <a:off x="184867" y="729931"/>
            <a:ext cx="4749300" cy="4334886"/>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marR="0" lvl="0" indent="0" defTabSz="457200" eaLnBrk="1" fontAlgn="auto" latinLnBrk="0" hangingPunct="1">
              <a:lnSpc>
                <a:spcPct val="100000"/>
              </a:lnSpc>
              <a:spcBef>
                <a:spcPts val="500"/>
              </a:spcBef>
              <a:spcAft>
                <a:spcPts val="0"/>
              </a:spcAft>
              <a:buClrTx/>
              <a:buSzPct val="100000"/>
              <a:buFont typeface="Arial"/>
              <a:buNone/>
              <a:tabLst/>
              <a:defRPr/>
            </a:pPr>
            <a:r>
              <a:rPr kumimoji="0" lang="en-US" sz="2400" b="1" i="0" u="none" strike="noStrike" kern="0" cap="none" spc="0" normalizeH="0" baseline="0" noProof="0" dirty="0">
                <a:ln>
                  <a:noFill/>
                </a:ln>
                <a:solidFill>
                  <a:srgbClr val="00B050"/>
                </a:solidFill>
                <a:effectLst/>
                <a:uLnTx/>
                <a:uFillTx/>
                <a:latin typeface="Calibri" charset="0"/>
                <a:ea typeface="ＭＳ Ｐゴシック" charset="0"/>
                <a:cs typeface="Calibri" charset="0"/>
                <a:sym typeface="Arial Bold"/>
              </a:rPr>
              <a:t>20+ algorithms &amp; 17+ years of data</a:t>
            </a:r>
          </a:p>
          <a:p>
            <a:pPr marL="241300" marR="0" lvl="0" indent="-241300" defTabSz="457200" eaLnBrk="1" fontAlgn="auto" latinLnBrk="0" hangingPunct="1">
              <a:lnSpc>
                <a:spcPct val="100000"/>
              </a:lnSpc>
              <a:spcBef>
                <a:spcPts val="500"/>
              </a:spcBef>
              <a:spcAft>
                <a:spcPts val="0"/>
              </a:spcAft>
              <a:buClrTx/>
              <a:buSzPct val="100000"/>
              <a:buFont typeface="Wingdings" charset="2"/>
              <a:buChar char="§"/>
              <a:tabLst/>
              <a:defRPr/>
            </a:pPr>
            <a:r>
              <a:rPr kumimoji="0" lang="en-US" sz="1800" b="1"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Cloud-free Mosaics: </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Recent Pixel, Median, </a:t>
            </a:r>
            <a:r>
              <a:rPr kumimoji="0" lang="en-US" sz="1800" b="0" i="0" u="none" strike="noStrike" kern="0" cap="none" spc="0" normalizeH="0" baseline="0" noProof="0" dirty="0" err="1">
                <a:ln>
                  <a:noFill/>
                </a:ln>
                <a:solidFill>
                  <a:srgbClr val="002569"/>
                </a:solidFill>
                <a:effectLst/>
                <a:uLnTx/>
                <a:uFillTx/>
                <a:latin typeface="Calibri" charset="0"/>
                <a:ea typeface="ＭＳ Ｐゴシック" charset="0"/>
                <a:cs typeface="Calibri" charset="0"/>
                <a:sym typeface="Arial Bold"/>
              </a:rPr>
              <a:t>Geomedian</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 Max-NDVI</a:t>
            </a:r>
          </a:p>
          <a:p>
            <a:pPr marL="241300" marR="0" lvl="0" indent="-241300" defTabSz="457200" eaLnBrk="1" fontAlgn="auto" latinLnBrk="0" hangingPunct="1">
              <a:lnSpc>
                <a:spcPct val="100000"/>
              </a:lnSpc>
              <a:spcBef>
                <a:spcPts val="500"/>
              </a:spcBef>
              <a:spcAft>
                <a:spcPts val="0"/>
              </a:spcAft>
              <a:buClrTx/>
              <a:buSzPct val="100000"/>
              <a:buFont typeface="Wingdings" charset="2"/>
              <a:buChar char="§"/>
              <a:tabLst/>
              <a:defRPr/>
            </a:pPr>
            <a:r>
              <a:rPr kumimoji="0" lang="en-US" sz="1800" b="1"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Spectral Indices: </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NDVI, EVI, NDBI, NDSI, NDWI, FC, TCT</a:t>
            </a:r>
          </a:p>
          <a:p>
            <a:pPr marL="241300" marR="0" lvl="0" indent="-241300" defTabSz="457200" eaLnBrk="1" fontAlgn="auto" latinLnBrk="0" hangingPunct="1">
              <a:lnSpc>
                <a:spcPct val="100000"/>
              </a:lnSpc>
              <a:spcBef>
                <a:spcPts val="500"/>
              </a:spcBef>
              <a:spcAft>
                <a:spcPts val="0"/>
              </a:spcAft>
              <a:buClrTx/>
              <a:buSzPct val="100000"/>
              <a:buFont typeface="Wingdings" charset="2"/>
              <a:buChar char="§"/>
              <a:tabLst/>
              <a:defRPr/>
            </a:pPr>
            <a:r>
              <a:rPr kumimoji="0" lang="en-US" sz="1800" b="1"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Land Classification: </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K-Means, Random Forest, Snow (from Swiss)</a:t>
            </a:r>
          </a:p>
          <a:p>
            <a:pPr marL="241300" marR="0" lvl="0" indent="-241300" defTabSz="457200" eaLnBrk="1" fontAlgn="auto" latinLnBrk="0" hangingPunct="1">
              <a:lnSpc>
                <a:spcPct val="100000"/>
              </a:lnSpc>
              <a:spcBef>
                <a:spcPts val="500"/>
              </a:spcBef>
              <a:spcAft>
                <a:spcPts val="0"/>
              </a:spcAft>
              <a:buClrTx/>
              <a:buSzPct val="100000"/>
              <a:buFont typeface="Wingdings" charset="2"/>
              <a:buChar char="§"/>
              <a:tabLst/>
              <a:defRPr/>
            </a:pPr>
            <a:r>
              <a:rPr kumimoji="0" lang="en-US" sz="1800" b="1"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Water:</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 WOFS (from Australia), WASARD (radar), Total Suspended Matter (TSM)</a:t>
            </a:r>
          </a:p>
          <a:p>
            <a:pPr marL="241300" marR="0" lvl="0" indent="-241300" defTabSz="457200" eaLnBrk="1" fontAlgn="auto" latinLnBrk="0" hangingPunct="1">
              <a:lnSpc>
                <a:spcPct val="100000"/>
              </a:lnSpc>
              <a:spcBef>
                <a:spcPts val="500"/>
              </a:spcBef>
              <a:spcAft>
                <a:spcPts val="0"/>
              </a:spcAft>
              <a:buClrTx/>
              <a:buSzPct val="100000"/>
              <a:buFont typeface="Wingdings" charset="2"/>
              <a:buChar char="§"/>
              <a:tabLst/>
              <a:defRPr/>
            </a:pPr>
            <a:r>
              <a:rPr kumimoji="0" lang="en-US" sz="1800" b="1"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Land Change: </a:t>
            </a:r>
            <a:r>
              <a:rPr kumimoji="0" lang="en-US" sz="1800" b="0" i="0" u="none" strike="noStrike" kern="0" cap="none" spc="0" normalizeH="0" baseline="0" noProof="0" dirty="0" err="1">
                <a:ln>
                  <a:noFill/>
                </a:ln>
                <a:solidFill>
                  <a:srgbClr val="002569"/>
                </a:solidFill>
                <a:effectLst/>
                <a:uLnTx/>
                <a:uFillTx/>
                <a:latin typeface="Calibri" charset="0"/>
                <a:ea typeface="ＭＳ Ｐゴシック" charset="0"/>
                <a:cs typeface="Calibri" charset="0"/>
                <a:sym typeface="Arial Bold"/>
              </a:rPr>
              <a:t>PyCCD</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 (from USGS), </a:t>
            </a:r>
            <a:b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b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PCA (from Colombia), NDVI Trend (</a:t>
            </a:r>
            <a:r>
              <a:rPr kumimoji="0" lang="en-US" sz="1800" b="0" i="0" u="none" strike="noStrike" kern="0" cap="none" spc="0" normalizeH="0" baseline="0" noProof="0" dirty="0" err="1">
                <a:ln>
                  <a:noFill/>
                </a:ln>
                <a:solidFill>
                  <a:srgbClr val="002569"/>
                </a:solidFill>
                <a:effectLst/>
                <a:uLnTx/>
                <a:uFillTx/>
                <a:latin typeface="Calibri" charset="0"/>
                <a:ea typeface="ＭＳ Ｐゴシック" charset="0"/>
                <a:cs typeface="Calibri" charset="0"/>
                <a:sym typeface="Arial Bold"/>
              </a:rPr>
              <a:t>Vogelmann</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 NDVI Anomaly, S1 Radar (</a:t>
            </a:r>
            <a:r>
              <a:rPr kumimoji="0" lang="en-US" sz="1800" b="0" i="0" u="none" strike="noStrike" kern="0" cap="none" spc="0" normalizeH="0" baseline="0" noProof="0" dirty="0" err="1">
                <a:ln>
                  <a:noFill/>
                </a:ln>
                <a:solidFill>
                  <a:srgbClr val="002569"/>
                </a:solidFill>
                <a:effectLst/>
                <a:uLnTx/>
                <a:uFillTx/>
                <a:latin typeface="Calibri" charset="0"/>
                <a:ea typeface="ＭＳ Ｐゴシック" charset="0"/>
                <a:cs typeface="Calibri" charset="0"/>
                <a:sym typeface="Arial Bold"/>
              </a:rPr>
              <a:t>Deutscher</a:t>
            </a: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 Coastal Change, </a:t>
            </a:r>
            <a:b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br>
            <a:r>
              <a:rPr kumimoji="0" lang="en-US" sz="1800" b="0" i="0" u="none" strike="noStrike" kern="0" cap="none" spc="0" normalizeH="0" baseline="0" noProof="0" dirty="0">
                <a:ln>
                  <a:noFill/>
                </a:ln>
                <a:solidFill>
                  <a:srgbClr val="002569"/>
                </a:solidFill>
                <a:effectLst/>
                <a:uLnTx/>
                <a:uFillTx/>
                <a:latin typeface="Calibri" charset="0"/>
                <a:ea typeface="ＭＳ Ｐゴシック" charset="0"/>
                <a:cs typeface="Calibri" charset="0"/>
                <a:sym typeface="Arial Bold"/>
              </a:rPr>
              <a:t>SLIP-Landslides (NASA GSFC) </a:t>
            </a:r>
          </a:p>
        </p:txBody>
      </p:sp>
      <p:grpSp>
        <p:nvGrpSpPr>
          <p:cNvPr id="2" name="Group 1">
            <a:extLst>
              <a:ext uri="{FF2B5EF4-FFF2-40B4-BE49-F238E27FC236}">
                <a16:creationId xmlns:a16="http://schemas.microsoft.com/office/drawing/2014/main" id="{F1F01CB3-AF5C-6E49-8B5A-F473C33342BF}"/>
              </a:ext>
            </a:extLst>
          </p:cNvPr>
          <p:cNvGrpSpPr/>
          <p:nvPr/>
        </p:nvGrpSpPr>
        <p:grpSpPr>
          <a:xfrm>
            <a:off x="2490358" y="153810"/>
            <a:ext cx="6653642" cy="4844034"/>
            <a:chOff x="1816100" y="704200"/>
            <a:chExt cx="7271737" cy="5294024"/>
          </a:xfrm>
        </p:grpSpPr>
        <p:cxnSp>
          <p:nvCxnSpPr>
            <p:cNvPr id="9" name="Straight Arrow Connector 2">
              <a:extLst>
                <a:ext uri="{FF2B5EF4-FFF2-40B4-BE49-F238E27FC236}">
                  <a16:creationId xmlns:a16="http://schemas.microsoft.com/office/drawing/2014/main" id="{9C1BF684-5F49-FA4C-BFAD-B04ABF6E001B}"/>
                </a:ext>
              </a:extLst>
            </p:cNvPr>
            <p:cNvCxnSpPr>
              <a:cxnSpLocks noChangeShapeType="1"/>
            </p:cNvCxnSpPr>
            <p:nvPr/>
          </p:nvCxnSpPr>
          <p:spPr bwMode="auto">
            <a:xfrm flipH="1">
              <a:off x="1816100" y="5653737"/>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pic>
          <p:nvPicPr>
            <p:cNvPr id="11" name="Picture 10" title="Water Detection">
              <a:extLst>
                <a:ext uri="{FF2B5EF4-FFF2-40B4-BE49-F238E27FC236}">
                  <a16:creationId xmlns:a16="http://schemas.microsoft.com/office/drawing/2014/main" id="{1AAB89EA-D45E-A04D-868E-979E00ED0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1037" y="704200"/>
              <a:ext cx="2768835" cy="2210510"/>
            </a:xfrm>
            <a:prstGeom prst="rect">
              <a:avLst/>
            </a:prstGeom>
          </p:spPr>
        </p:pic>
        <p:pic>
          <p:nvPicPr>
            <p:cNvPr id="16" name="Picture 15">
              <a:extLst>
                <a:ext uri="{FF2B5EF4-FFF2-40B4-BE49-F238E27FC236}">
                  <a16:creationId xmlns:a16="http://schemas.microsoft.com/office/drawing/2014/main" id="{501BE2D8-7717-6844-8444-6D86C3DCC4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9836" y="4027866"/>
              <a:ext cx="2645564" cy="1884365"/>
            </a:xfrm>
            <a:prstGeom prst="rect">
              <a:avLst/>
            </a:prstGeom>
          </p:spPr>
        </p:pic>
        <p:pic>
          <p:nvPicPr>
            <p:cNvPr id="20" name="Picture 19">
              <a:extLst>
                <a:ext uri="{FF2B5EF4-FFF2-40B4-BE49-F238E27FC236}">
                  <a16:creationId xmlns:a16="http://schemas.microsoft.com/office/drawing/2014/main" id="{C54E8144-0C4C-FD4D-8AF9-7291C9C8C1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8912" y="1598226"/>
              <a:ext cx="2267413" cy="2213556"/>
            </a:xfrm>
            <a:prstGeom prst="rect">
              <a:avLst/>
            </a:prstGeom>
          </p:spPr>
        </p:pic>
        <p:pic>
          <p:nvPicPr>
            <p:cNvPr id="21" name="Picture 20">
              <a:extLst>
                <a:ext uri="{FF2B5EF4-FFF2-40B4-BE49-F238E27FC236}">
                  <a16:creationId xmlns:a16="http://schemas.microsoft.com/office/drawing/2014/main" id="{D9105723-5FF6-6449-A44F-6CCCBFEF5B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22779" y="754321"/>
              <a:ext cx="2065058" cy="2150864"/>
            </a:xfrm>
            <a:prstGeom prst="rect">
              <a:avLst/>
            </a:prstGeom>
          </p:spPr>
        </p:pic>
        <p:pic>
          <p:nvPicPr>
            <p:cNvPr id="22" name="Picture 21">
              <a:extLst>
                <a:ext uri="{FF2B5EF4-FFF2-40B4-BE49-F238E27FC236}">
                  <a16:creationId xmlns:a16="http://schemas.microsoft.com/office/drawing/2014/main" id="{023D64E6-19D7-DF45-9E57-06B8161BCC9E}"/>
                </a:ext>
              </a:extLst>
            </p:cNvPr>
            <p:cNvPicPr>
              <a:picLocks noChangeAspect="1"/>
            </p:cNvPicPr>
            <p:nvPr/>
          </p:nvPicPr>
          <p:blipFill>
            <a:blip r:embed="rId7"/>
            <a:stretch>
              <a:fillRect/>
            </a:stretch>
          </p:blipFill>
          <p:spPr>
            <a:xfrm>
              <a:off x="5762271" y="2161242"/>
              <a:ext cx="2707912" cy="1779581"/>
            </a:xfrm>
            <a:prstGeom prst="rect">
              <a:avLst/>
            </a:prstGeom>
          </p:spPr>
        </p:pic>
        <p:pic>
          <p:nvPicPr>
            <p:cNvPr id="23" name="Picture 22">
              <a:extLst>
                <a:ext uri="{FF2B5EF4-FFF2-40B4-BE49-F238E27FC236}">
                  <a16:creationId xmlns:a16="http://schemas.microsoft.com/office/drawing/2014/main" id="{6585A490-3125-AB47-BE02-841FAA837AEF}"/>
                </a:ext>
              </a:extLst>
            </p:cNvPr>
            <p:cNvPicPr>
              <a:picLocks noChangeAspect="1"/>
            </p:cNvPicPr>
            <p:nvPr/>
          </p:nvPicPr>
          <p:blipFill>
            <a:blip r:embed="rId8"/>
            <a:stretch>
              <a:fillRect/>
            </a:stretch>
          </p:blipFill>
          <p:spPr>
            <a:xfrm>
              <a:off x="6659008" y="4262866"/>
              <a:ext cx="2341891" cy="1735358"/>
            </a:xfrm>
            <a:prstGeom prst="rect">
              <a:avLst/>
            </a:prstGeom>
          </p:spPr>
        </p:pic>
      </p:grpSp>
    </p:spTree>
    <p:extLst>
      <p:ext uri="{BB962C8B-B14F-4D97-AF65-F5344CB8AC3E}">
        <p14:creationId xmlns:p14="http://schemas.microsoft.com/office/powerpoint/2010/main" val="440241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185863" cy="5143501"/>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70">
            <a:extLst>
              <a:ext uri="{FF2B5EF4-FFF2-40B4-BE49-F238E27FC236}">
                <a16:creationId xmlns:a16="http://schemas.microsoft.com/office/drawing/2014/main" id="{656716C0-B000-4BFE-8A3C-F96CEDBA4645}"/>
              </a:ext>
            </a:extLst>
          </p:cNvPr>
          <p:cNvSpPr txBox="1"/>
          <p:nvPr/>
        </p:nvSpPr>
        <p:spPr>
          <a:xfrm>
            <a:off x="1660191" y="205534"/>
            <a:ext cx="4714765" cy="505807"/>
          </a:xfrm>
          <a:prstGeom prst="rect">
            <a:avLst/>
          </a:prstGeom>
          <a:noFill/>
          <a:ln>
            <a:noFill/>
          </a:ln>
        </p:spPr>
        <p:txBody>
          <a:bodyPr wrap="square" lIns="91425" tIns="91425" rIns="91425" bIns="91425" anchor="t" anchorCtr="0">
            <a:noAutofit/>
          </a:bodyPr>
          <a:lstStyle/>
          <a:p>
            <a:pPr marL="0" lvl="0" indent="0">
              <a:spcBef>
                <a:spcPts val="0"/>
              </a:spcBef>
              <a:buNone/>
            </a:pPr>
            <a:r>
              <a:rPr lang="en-GB" sz="3200" b="1" dirty="0">
                <a:solidFill>
                  <a:srgbClr val="188541"/>
                </a:solidFill>
                <a:latin typeface="Brandon Grotesque" charset="0"/>
                <a:ea typeface="Brandon Grotesque" charset="0"/>
                <a:cs typeface="Brandon Grotesque" charset="0"/>
              </a:rPr>
              <a:t>ARDC timelines</a:t>
            </a:r>
          </a:p>
        </p:txBody>
      </p:sp>
      <p:pic>
        <p:nvPicPr>
          <p:cNvPr id="15" name="Picture 14"/>
          <p:cNvPicPr>
            <a:picLocks noChangeAspect="1"/>
          </p:cNvPicPr>
          <p:nvPr/>
        </p:nvPicPr>
        <p:blipFill>
          <a:blip r:embed="rId2"/>
          <a:stretch>
            <a:fillRect/>
          </a:stretch>
        </p:blipFill>
        <p:spPr>
          <a:xfrm>
            <a:off x="107686" y="4219602"/>
            <a:ext cx="969244" cy="646162"/>
          </a:xfrm>
          <a:prstGeom prst="rect">
            <a:avLst/>
          </a:prstGeom>
        </p:spPr>
      </p:pic>
      <p:pic>
        <p:nvPicPr>
          <p:cNvPr id="8" name="Shape 132">
            <a:extLst>
              <a:ext uri="{FF2B5EF4-FFF2-40B4-BE49-F238E27FC236}">
                <a16:creationId xmlns:a16="http://schemas.microsoft.com/office/drawing/2014/main" id="{04A33EBE-8452-D54D-AE4A-76BF9922E82A}"/>
              </a:ext>
            </a:extLst>
          </p:cNvPr>
          <p:cNvPicPr preferRelativeResize="0"/>
          <p:nvPr/>
        </p:nvPicPr>
        <p:blipFill>
          <a:blip r:embed="rId3">
            <a:alphaModFix/>
          </a:blip>
          <a:stretch>
            <a:fillRect/>
          </a:stretch>
        </p:blipFill>
        <p:spPr>
          <a:xfrm>
            <a:off x="-32954" y="155448"/>
            <a:ext cx="1250525" cy="590250"/>
          </a:xfrm>
          <a:prstGeom prst="rect">
            <a:avLst/>
          </a:prstGeom>
          <a:noFill/>
          <a:ln>
            <a:noFill/>
          </a:ln>
        </p:spPr>
      </p:pic>
      <p:cxnSp>
        <p:nvCxnSpPr>
          <p:cNvPr id="12" name="Straight Connector 11">
            <a:extLst>
              <a:ext uri="{FF2B5EF4-FFF2-40B4-BE49-F238E27FC236}">
                <a16:creationId xmlns:a16="http://schemas.microsoft.com/office/drawing/2014/main" id="{445E8337-F7D8-6246-9DAF-83AE049AC6B3}"/>
              </a:ext>
            </a:extLst>
          </p:cNvPr>
          <p:cNvCxnSpPr/>
          <p:nvPr/>
        </p:nvCxnSpPr>
        <p:spPr>
          <a:xfrm>
            <a:off x="1526307" y="99225"/>
            <a:ext cx="4330" cy="914004"/>
          </a:xfrm>
          <a:prstGeom prst="line">
            <a:avLst/>
          </a:prstGeom>
          <a:ln w="25400">
            <a:solidFill>
              <a:srgbClr val="18854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BEE0F0F-F9B8-0246-9EF8-D1BB1530385B}"/>
              </a:ext>
            </a:extLst>
          </p:cNvPr>
          <p:cNvSpPr/>
          <p:nvPr/>
        </p:nvSpPr>
        <p:spPr>
          <a:xfrm>
            <a:off x="2469993" y="1619164"/>
            <a:ext cx="1966142" cy="3487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146">
            <a:extLst>
              <a:ext uri="{FF2B5EF4-FFF2-40B4-BE49-F238E27FC236}">
                <a16:creationId xmlns:a16="http://schemas.microsoft.com/office/drawing/2014/main" id="{87EC275A-EEFA-4C43-83CD-AED48629EB83}"/>
              </a:ext>
            </a:extLst>
          </p:cNvPr>
          <p:cNvSpPr txBox="1"/>
          <p:nvPr/>
        </p:nvSpPr>
        <p:spPr>
          <a:xfrm>
            <a:off x="2510265" y="1576383"/>
            <a:ext cx="3599221"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Country engagement</a:t>
            </a:r>
            <a:endParaRPr sz="1600" dirty="0"/>
          </a:p>
        </p:txBody>
      </p:sp>
      <p:sp>
        <p:nvSpPr>
          <p:cNvPr id="27" name="Rectangle 26">
            <a:extLst>
              <a:ext uri="{FF2B5EF4-FFF2-40B4-BE49-F238E27FC236}">
                <a16:creationId xmlns:a16="http://schemas.microsoft.com/office/drawing/2014/main" id="{63A1B9BD-ABC8-9F45-9F24-1373B5E53AC7}"/>
              </a:ext>
            </a:extLst>
          </p:cNvPr>
          <p:cNvSpPr/>
          <p:nvPr/>
        </p:nvSpPr>
        <p:spPr>
          <a:xfrm>
            <a:off x="3085823" y="2209301"/>
            <a:ext cx="1801368" cy="3487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146">
            <a:extLst>
              <a:ext uri="{FF2B5EF4-FFF2-40B4-BE49-F238E27FC236}">
                <a16:creationId xmlns:a16="http://schemas.microsoft.com/office/drawing/2014/main" id="{76A92C6D-F2F2-0C45-80F3-1CDA9E80CBC7}"/>
              </a:ext>
            </a:extLst>
          </p:cNvPr>
          <p:cNvSpPr txBox="1"/>
          <p:nvPr/>
        </p:nvSpPr>
        <p:spPr>
          <a:xfrm>
            <a:off x="3108664" y="2158428"/>
            <a:ext cx="1851754"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Country use-cases     </a:t>
            </a:r>
          </a:p>
        </p:txBody>
      </p:sp>
      <p:sp>
        <p:nvSpPr>
          <p:cNvPr id="29" name="Rectangle 28">
            <a:extLst>
              <a:ext uri="{FF2B5EF4-FFF2-40B4-BE49-F238E27FC236}">
                <a16:creationId xmlns:a16="http://schemas.microsoft.com/office/drawing/2014/main" id="{1388C572-8261-E948-A063-15B92AD2462D}"/>
              </a:ext>
            </a:extLst>
          </p:cNvPr>
          <p:cNvSpPr/>
          <p:nvPr/>
        </p:nvSpPr>
        <p:spPr>
          <a:xfrm>
            <a:off x="3626394" y="2807744"/>
            <a:ext cx="1801368" cy="3487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5FF1743-1720-F14A-87D0-1C2C972F0FDE}"/>
              </a:ext>
            </a:extLst>
          </p:cNvPr>
          <p:cNvSpPr/>
          <p:nvPr/>
        </p:nvSpPr>
        <p:spPr>
          <a:xfrm>
            <a:off x="1924441" y="1074437"/>
            <a:ext cx="1801368" cy="3487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hape 146">
            <a:extLst>
              <a:ext uri="{FF2B5EF4-FFF2-40B4-BE49-F238E27FC236}">
                <a16:creationId xmlns:a16="http://schemas.microsoft.com/office/drawing/2014/main" id="{E2869D24-F000-2443-AFAE-D2C3A47A665F}"/>
              </a:ext>
            </a:extLst>
          </p:cNvPr>
          <p:cNvSpPr txBox="1"/>
          <p:nvPr/>
        </p:nvSpPr>
        <p:spPr>
          <a:xfrm>
            <a:off x="2028202" y="1031656"/>
            <a:ext cx="1697608"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Training + Launch</a:t>
            </a:r>
            <a:endParaRPr sz="1600" dirty="0"/>
          </a:p>
        </p:txBody>
      </p:sp>
      <p:sp>
        <p:nvSpPr>
          <p:cNvPr id="40" name="Shape 70">
            <a:extLst>
              <a:ext uri="{FF2B5EF4-FFF2-40B4-BE49-F238E27FC236}">
                <a16:creationId xmlns:a16="http://schemas.microsoft.com/office/drawing/2014/main" id="{8CEEEE91-7AE2-2A48-8379-91CBE004621E}"/>
              </a:ext>
            </a:extLst>
          </p:cNvPr>
          <p:cNvSpPr txBox="1"/>
          <p:nvPr/>
        </p:nvSpPr>
        <p:spPr>
          <a:xfrm>
            <a:off x="1325535" y="1025171"/>
            <a:ext cx="882391" cy="391510"/>
          </a:xfrm>
          <a:prstGeom prst="rect">
            <a:avLst/>
          </a:prstGeom>
          <a:noFill/>
          <a:ln>
            <a:noFill/>
          </a:ln>
        </p:spPr>
        <p:txBody>
          <a:bodyPr wrap="square" lIns="91425" tIns="91425" rIns="91425" bIns="91425" anchor="t" anchorCtr="0">
            <a:noAutofit/>
          </a:bodyPr>
          <a:lstStyle/>
          <a:p>
            <a:pPr lvl="0"/>
            <a:r>
              <a:rPr lang="en-GB" sz="1800" b="1" dirty="0">
                <a:solidFill>
                  <a:srgbClr val="C00000"/>
                </a:solidFill>
                <a:latin typeface="Brandon Grotesque" charset="0"/>
                <a:ea typeface="Brandon Grotesque" charset="0"/>
                <a:cs typeface="Brandon Grotesque" charset="0"/>
              </a:rPr>
              <a:t>May</a:t>
            </a:r>
          </a:p>
        </p:txBody>
      </p:sp>
      <p:sp>
        <p:nvSpPr>
          <p:cNvPr id="42" name="Shape 70">
            <a:extLst>
              <a:ext uri="{FF2B5EF4-FFF2-40B4-BE49-F238E27FC236}">
                <a16:creationId xmlns:a16="http://schemas.microsoft.com/office/drawing/2014/main" id="{10FF252C-9EBE-D944-8CD2-D6CF3B260478}"/>
              </a:ext>
            </a:extLst>
          </p:cNvPr>
          <p:cNvSpPr txBox="1"/>
          <p:nvPr/>
        </p:nvSpPr>
        <p:spPr>
          <a:xfrm>
            <a:off x="1326498" y="1563528"/>
            <a:ext cx="1245083" cy="391510"/>
          </a:xfrm>
          <a:prstGeom prst="rect">
            <a:avLst/>
          </a:prstGeom>
          <a:noFill/>
          <a:ln>
            <a:noFill/>
          </a:ln>
        </p:spPr>
        <p:txBody>
          <a:bodyPr wrap="square" lIns="91425" tIns="91425" rIns="91425" bIns="91425" anchor="t" anchorCtr="0">
            <a:noAutofit/>
          </a:bodyPr>
          <a:lstStyle/>
          <a:p>
            <a:pPr lvl="0"/>
            <a:r>
              <a:rPr lang="en-GB" sz="1800" b="1" dirty="0">
                <a:solidFill>
                  <a:srgbClr val="C00000"/>
                </a:solidFill>
                <a:latin typeface="Brandon Grotesque" charset="0"/>
                <a:ea typeface="Brandon Grotesque" charset="0"/>
                <a:cs typeface="Brandon Grotesque" charset="0"/>
              </a:rPr>
              <a:t>June - July</a:t>
            </a:r>
          </a:p>
        </p:txBody>
      </p:sp>
      <p:sp>
        <p:nvSpPr>
          <p:cNvPr id="43" name="Shape 70">
            <a:extLst>
              <a:ext uri="{FF2B5EF4-FFF2-40B4-BE49-F238E27FC236}">
                <a16:creationId xmlns:a16="http://schemas.microsoft.com/office/drawing/2014/main" id="{7A8C4739-43A8-2945-8BC2-CB7B52AAC95B}"/>
              </a:ext>
            </a:extLst>
          </p:cNvPr>
          <p:cNvSpPr txBox="1"/>
          <p:nvPr/>
        </p:nvSpPr>
        <p:spPr>
          <a:xfrm>
            <a:off x="2022872" y="2134389"/>
            <a:ext cx="1245083" cy="391510"/>
          </a:xfrm>
          <a:prstGeom prst="rect">
            <a:avLst/>
          </a:prstGeom>
          <a:noFill/>
          <a:ln>
            <a:noFill/>
          </a:ln>
        </p:spPr>
        <p:txBody>
          <a:bodyPr wrap="square" lIns="91425" tIns="91425" rIns="91425" bIns="91425" anchor="t" anchorCtr="0">
            <a:noAutofit/>
          </a:bodyPr>
          <a:lstStyle/>
          <a:p>
            <a:pPr lvl="0"/>
            <a:r>
              <a:rPr lang="en-GB" sz="1800" b="1" dirty="0">
                <a:solidFill>
                  <a:srgbClr val="C00000"/>
                </a:solidFill>
                <a:latin typeface="Brandon Grotesque" charset="0"/>
                <a:ea typeface="Brandon Grotesque" charset="0"/>
                <a:cs typeface="Brandon Grotesque" charset="0"/>
              </a:rPr>
              <a:t>July - Sep</a:t>
            </a:r>
          </a:p>
        </p:txBody>
      </p:sp>
      <p:sp>
        <p:nvSpPr>
          <p:cNvPr id="44" name="Shape 70">
            <a:extLst>
              <a:ext uri="{FF2B5EF4-FFF2-40B4-BE49-F238E27FC236}">
                <a16:creationId xmlns:a16="http://schemas.microsoft.com/office/drawing/2014/main" id="{9D3F2408-EB2B-6F4F-8B09-91844F31C16F}"/>
              </a:ext>
            </a:extLst>
          </p:cNvPr>
          <p:cNvSpPr txBox="1"/>
          <p:nvPr/>
        </p:nvSpPr>
        <p:spPr>
          <a:xfrm>
            <a:off x="2522203" y="2774057"/>
            <a:ext cx="1245083" cy="391510"/>
          </a:xfrm>
          <a:prstGeom prst="rect">
            <a:avLst/>
          </a:prstGeom>
          <a:noFill/>
          <a:ln>
            <a:noFill/>
          </a:ln>
        </p:spPr>
        <p:txBody>
          <a:bodyPr wrap="square" lIns="91425" tIns="91425" rIns="91425" bIns="91425" anchor="t" anchorCtr="0">
            <a:noAutofit/>
          </a:bodyPr>
          <a:lstStyle/>
          <a:p>
            <a:pPr lvl="0"/>
            <a:r>
              <a:rPr lang="en-GB" sz="1800" b="1" dirty="0">
                <a:solidFill>
                  <a:srgbClr val="C00000"/>
                </a:solidFill>
                <a:latin typeface="Brandon Grotesque" charset="0"/>
                <a:ea typeface="Brandon Grotesque" charset="0"/>
                <a:cs typeface="Brandon Grotesque" charset="0"/>
              </a:rPr>
              <a:t>Sept - Oct</a:t>
            </a:r>
          </a:p>
        </p:txBody>
      </p:sp>
      <p:sp>
        <p:nvSpPr>
          <p:cNvPr id="45" name="Shape 70">
            <a:extLst>
              <a:ext uri="{FF2B5EF4-FFF2-40B4-BE49-F238E27FC236}">
                <a16:creationId xmlns:a16="http://schemas.microsoft.com/office/drawing/2014/main" id="{2CDFA25F-CCBA-364D-8104-E73E01E96C0D}"/>
              </a:ext>
            </a:extLst>
          </p:cNvPr>
          <p:cNvSpPr txBox="1"/>
          <p:nvPr/>
        </p:nvSpPr>
        <p:spPr>
          <a:xfrm>
            <a:off x="2970048" y="3363754"/>
            <a:ext cx="1245083" cy="391510"/>
          </a:xfrm>
          <a:prstGeom prst="rect">
            <a:avLst/>
          </a:prstGeom>
          <a:noFill/>
          <a:ln>
            <a:noFill/>
          </a:ln>
        </p:spPr>
        <p:txBody>
          <a:bodyPr wrap="square" lIns="91425" tIns="91425" rIns="91425" bIns="91425" anchor="t" anchorCtr="0">
            <a:noAutofit/>
          </a:bodyPr>
          <a:lstStyle/>
          <a:p>
            <a:pPr lvl="0"/>
            <a:r>
              <a:rPr lang="en-GB" sz="1800" b="1" dirty="0">
                <a:solidFill>
                  <a:srgbClr val="C00000"/>
                </a:solidFill>
                <a:latin typeface="Brandon Grotesque" charset="0"/>
                <a:ea typeface="Brandon Grotesque" charset="0"/>
                <a:cs typeface="Brandon Grotesque" charset="0"/>
              </a:rPr>
              <a:t>Oct - Dec</a:t>
            </a:r>
          </a:p>
        </p:txBody>
      </p:sp>
      <p:sp>
        <p:nvSpPr>
          <p:cNvPr id="50" name="Rectangle 49">
            <a:extLst>
              <a:ext uri="{FF2B5EF4-FFF2-40B4-BE49-F238E27FC236}">
                <a16:creationId xmlns:a16="http://schemas.microsoft.com/office/drawing/2014/main" id="{644DA37B-34CB-974C-AC16-AAAC58437BD8}"/>
              </a:ext>
            </a:extLst>
          </p:cNvPr>
          <p:cNvSpPr/>
          <p:nvPr/>
        </p:nvSpPr>
        <p:spPr>
          <a:xfrm>
            <a:off x="3725809" y="1080222"/>
            <a:ext cx="2078250" cy="3487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486A727-820C-A349-99EE-8E7CA46E2F14}"/>
              </a:ext>
            </a:extLst>
          </p:cNvPr>
          <p:cNvSpPr/>
          <p:nvPr/>
        </p:nvSpPr>
        <p:spPr>
          <a:xfrm>
            <a:off x="4421881" y="1621693"/>
            <a:ext cx="2043656" cy="3487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A0C84C8-3212-404A-BD97-B072849BBF67}"/>
              </a:ext>
            </a:extLst>
          </p:cNvPr>
          <p:cNvSpPr/>
          <p:nvPr/>
        </p:nvSpPr>
        <p:spPr>
          <a:xfrm>
            <a:off x="4887191" y="2209301"/>
            <a:ext cx="2031500" cy="3487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42E1D4E-A844-9941-A7F0-379B8EEC91FD}"/>
              </a:ext>
            </a:extLst>
          </p:cNvPr>
          <p:cNvSpPr/>
          <p:nvPr/>
        </p:nvSpPr>
        <p:spPr>
          <a:xfrm>
            <a:off x="5416229" y="2807744"/>
            <a:ext cx="2036536" cy="3487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146">
            <a:extLst>
              <a:ext uri="{FF2B5EF4-FFF2-40B4-BE49-F238E27FC236}">
                <a16:creationId xmlns:a16="http://schemas.microsoft.com/office/drawing/2014/main" id="{69A68273-2187-384E-B98B-B79A23339D45}"/>
              </a:ext>
            </a:extLst>
          </p:cNvPr>
          <p:cNvSpPr txBox="1"/>
          <p:nvPr/>
        </p:nvSpPr>
        <p:spPr>
          <a:xfrm>
            <a:off x="3616866" y="2764963"/>
            <a:ext cx="1846976"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Showcase products</a:t>
            </a:r>
            <a:endParaRPr sz="1600" dirty="0"/>
          </a:p>
        </p:txBody>
      </p:sp>
      <p:sp>
        <p:nvSpPr>
          <p:cNvPr id="54" name="Shape 146">
            <a:extLst>
              <a:ext uri="{FF2B5EF4-FFF2-40B4-BE49-F238E27FC236}">
                <a16:creationId xmlns:a16="http://schemas.microsoft.com/office/drawing/2014/main" id="{ED2635B4-5EC0-5346-B01E-F41BE1BA98C2}"/>
              </a:ext>
            </a:extLst>
          </p:cNvPr>
          <p:cNvSpPr txBox="1"/>
          <p:nvPr/>
        </p:nvSpPr>
        <p:spPr>
          <a:xfrm>
            <a:off x="5437076" y="2774190"/>
            <a:ext cx="1846976"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UNGA/WDF</a:t>
            </a:r>
            <a:endParaRPr sz="1600" dirty="0"/>
          </a:p>
        </p:txBody>
      </p:sp>
      <p:sp>
        <p:nvSpPr>
          <p:cNvPr id="55" name="Rectangle 54">
            <a:extLst>
              <a:ext uri="{FF2B5EF4-FFF2-40B4-BE49-F238E27FC236}">
                <a16:creationId xmlns:a16="http://schemas.microsoft.com/office/drawing/2014/main" id="{A79F2CD2-84EA-A642-B9C9-C9E9D2EA4B26}"/>
              </a:ext>
            </a:extLst>
          </p:cNvPr>
          <p:cNvSpPr/>
          <p:nvPr/>
        </p:nvSpPr>
        <p:spPr>
          <a:xfrm>
            <a:off x="4026967" y="3423082"/>
            <a:ext cx="1801368" cy="3487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158985A-BD2B-6244-8BD9-9C9379CF7E73}"/>
              </a:ext>
            </a:extLst>
          </p:cNvPr>
          <p:cNvSpPr/>
          <p:nvPr/>
        </p:nvSpPr>
        <p:spPr>
          <a:xfrm>
            <a:off x="5816801" y="3423082"/>
            <a:ext cx="2064111" cy="3487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hape 146">
            <a:extLst>
              <a:ext uri="{FF2B5EF4-FFF2-40B4-BE49-F238E27FC236}">
                <a16:creationId xmlns:a16="http://schemas.microsoft.com/office/drawing/2014/main" id="{ADDA4640-00A7-5C42-AD24-C1161DD4244C}"/>
              </a:ext>
            </a:extLst>
          </p:cNvPr>
          <p:cNvSpPr txBox="1"/>
          <p:nvPr/>
        </p:nvSpPr>
        <p:spPr>
          <a:xfrm>
            <a:off x="4025530" y="3380301"/>
            <a:ext cx="2052945"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Products + users </a:t>
            </a:r>
            <a:endParaRPr sz="1600" dirty="0"/>
          </a:p>
        </p:txBody>
      </p:sp>
      <p:sp>
        <p:nvSpPr>
          <p:cNvPr id="58" name="Shape 146">
            <a:extLst>
              <a:ext uri="{FF2B5EF4-FFF2-40B4-BE49-F238E27FC236}">
                <a16:creationId xmlns:a16="http://schemas.microsoft.com/office/drawing/2014/main" id="{966DAF4B-BBB1-DA46-B7C6-BF34A24345F6}"/>
              </a:ext>
            </a:extLst>
          </p:cNvPr>
          <p:cNvSpPr txBox="1"/>
          <p:nvPr/>
        </p:nvSpPr>
        <p:spPr>
          <a:xfrm>
            <a:off x="5861925" y="3373344"/>
            <a:ext cx="1974016"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Regional + In-country</a:t>
            </a:r>
            <a:endParaRPr sz="1600" dirty="0"/>
          </a:p>
        </p:txBody>
      </p:sp>
      <p:grpSp>
        <p:nvGrpSpPr>
          <p:cNvPr id="78" name="Group 77">
            <a:extLst>
              <a:ext uri="{FF2B5EF4-FFF2-40B4-BE49-F238E27FC236}">
                <a16:creationId xmlns:a16="http://schemas.microsoft.com/office/drawing/2014/main" id="{22F84BF9-546D-094F-911B-82D4612F7E81}"/>
              </a:ext>
            </a:extLst>
          </p:cNvPr>
          <p:cNvGrpSpPr/>
          <p:nvPr/>
        </p:nvGrpSpPr>
        <p:grpSpPr>
          <a:xfrm>
            <a:off x="3513010" y="4759430"/>
            <a:ext cx="4746632" cy="376044"/>
            <a:chOff x="3928025" y="4564887"/>
            <a:chExt cx="4746632" cy="376044"/>
          </a:xfrm>
        </p:grpSpPr>
        <p:sp>
          <p:nvSpPr>
            <p:cNvPr id="17" name="Rectangle 16">
              <a:extLst>
                <a:ext uri="{FF2B5EF4-FFF2-40B4-BE49-F238E27FC236}">
                  <a16:creationId xmlns:a16="http://schemas.microsoft.com/office/drawing/2014/main" id="{4AC8CB2F-C94E-8446-9C79-4D26F3E110B7}"/>
                </a:ext>
              </a:extLst>
            </p:cNvPr>
            <p:cNvSpPr/>
            <p:nvPr/>
          </p:nvSpPr>
          <p:spPr>
            <a:xfrm>
              <a:off x="5032726" y="4564887"/>
              <a:ext cx="1801368" cy="37556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4B5FE-0393-4046-B275-1B4F0EF130A4}"/>
                </a:ext>
              </a:extLst>
            </p:cNvPr>
            <p:cNvSpPr/>
            <p:nvPr/>
          </p:nvSpPr>
          <p:spPr>
            <a:xfrm>
              <a:off x="6736429" y="4565453"/>
              <a:ext cx="1938228" cy="375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EDD2C16-CE85-8243-8333-04DF5A70C0FB}"/>
                </a:ext>
              </a:extLst>
            </p:cNvPr>
            <p:cNvSpPr/>
            <p:nvPr/>
          </p:nvSpPr>
          <p:spPr>
            <a:xfrm>
              <a:off x="3928025" y="4565452"/>
              <a:ext cx="1226601" cy="375479"/>
            </a:xfrm>
            <a:prstGeom prst="rect">
              <a:avLst/>
            </a:prstGeom>
            <a:solidFill>
              <a:srgbClr val="FA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Shape 70">
            <a:extLst>
              <a:ext uri="{FF2B5EF4-FFF2-40B4-BE49-F238E27FC236}">
                <a16:creationId xmlns:a16="http://schemas.microsoft.com/office/drawing/2014/main" id="{44441394-C07D-BE45-A843-E7C7F3C0B6DB}"/>
              </a:ext>
            </a:extLst>
          </p:cNvPr>
          <p:cNvSpPr txBox="1"/>
          <p:nvPr/>
        </p:nvSpPr>
        <p:spPr>
          <a:xfrm>
            <a:off x="3592941" y="3983864"/>
            <a:ext cx="825782" cy="391510"/>
          </a:xfrm>
          <a:prstGeom prst="rect">
            <a:avLst/>
          </a:prstGeom>
          <a:noFill/>
          <a:ln>
            <a:noFill/>
          </a:ln>
        </p:spPr>
        <p:txBody>
          <a:bodyPr wrap="square" lIns="91425" tIns="91425" rIns="91425" bIns="91425" anchor="t" anchorCtr="0">
            <a:noAutofit/>
          </a:bodyPr>
          <a:lstStyle/>
          <a:p>
            <a:pPr lvl="0"/>
            <a:r>
              <a:rPr lang="en-GB" sz="1800" b="1" dirty="0">
                <a:solidFill>
                  <a:srgbClr val="C00000"/>
                </a:solidFill>
                <a:latin typeface="Brandon Grotesque" charset="0"/>
                <a:ea typeface="Brandon Grotesque" charset="0"/>
                <a:cs typeface="Brandon Grotesque" charset="0"/>
              </a:rPr>
              <a:t>2019 + </a:t>
            </a:r>
          </a:p>
        </p:txBody>
      </p:sp>
      <p:sp>
        <p:nvSpPr>
          <p:cNvPr id="65" name="Shape 146">
            <a:extLst>
              <a:ext uri="{FF2B5EF4-FFF2-40B4-BE49-F238E27FC236}">
                <a16:creationId xmlns:a16="http://schemas.microsoft.com/office/drawing/2014/main" id="{0AC6332B-3ED3-5943-99DB-8AA3F9703C79}"/>
              </a:ext>
            </a:extLst>
          </p:cNvPr>
          <p:cNvSpPr txBox="1"/>
          <p:nvPr/>
        </p:nvSpPr>
        <p:spPr>
          <a:xfrm>
            <a:off x="4890533" y="2166846"/>
            <a:ext cx="2028157"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Scope + development</a:t>
            </a:r>
            <a:endParaRPr sz="1600" dirty="0"/>
          </a:p>
        </p:txBody>
      </p:sp>
      <p:sp>
        <p:nvSpPr>
          <p:cNvPr id="66" name="Shape 146">
            <a:extLst>
              <a:ext uri="{FF2B5EF4-FFF2-40B4-BE49-F238E27FC236}">
                <a16:creationId xmlns:a16="http://schemas.microsoft.com/office/drawing/2014/main" id="{BD782B94-D0D9-D74A-B764-0FFDE9258B9F}"/>
              </a:ext>
            </a:extLst>
          </p:cNvPr>
          <p:cNvSpPr txBox="1"/>
          <p:nvPr/>
        </p:nvSpPr>
        <p:spPr>
          <a:xfrm>
            <a:off x="4429630" y="1582846"/>
            <a:ext cx="2028157"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Buy-in + coordination</a:t>
            </a:r>
            <a:endParaRPr sz="1600" dirty="0"/>
          </a:p>
        </p:txBody>
      </p:sp>
      <p:sp>
        <p:nvSpPr>
          <p:cNvPr id="68" name="Shape 146">
            <a:extLst>
              <a:ext uri="{FF2B5EF4-FFF2-40B4-BE49-F238E27FC236}">
                <a16:creationId xmlns:a16="http://schemas.microsoft.com/office/drawing/2014/main" id="{F76B1538-9511-254D-9C0B-B6EABB99D081}"/>
              </a:ext>
            </a:extLst>
          </p:cNvPr>
          <p:cNvSpPr txBox="1"/>
          <p:nvPr/>
        </p:nvSpPr>
        <p:spPr>
          <a:xfrm>
            <a:off x="3676728" y="1030521"/>
            <a:ext cx="2127331"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Countries + Strathmore</a:t>
            </a:r>
            <a:endParaRPr sz="1600" dirty="0"/>
          </a:p>
        </p:txBody>
      </p:sp>
      <p:sp>
        <p:nvSpPr>
          <p:cNvPr id="71" name="Shape 146">
            <a:extLst>
              <a:ext uri="{FF2B5EF4-FFF2-40B4-BE49-F238E27FC236}">
                <a16:creationId xmlns:a16="http://schemas.microsoft.com/office/drawing/2014/main" id="{6BBCA406-DCD8-2641-8542-86B7F28C1838}"/>
              </a:ext>
            </a:extLst>
          </p:cNvPr>
          <p:cNvSpPr txBox="1"/>
          <p:nvPr/>
        </p:nvSpPr>
        <p:spPr>
          <a:xfrm>
            <a:off x="2483318" y="4722786"/>
            <a:ext cx="1335399"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b="1" dirty="0">
                <a:solidFill>
                  <a:schemeClr val="accent2"/>
                </a:solidFill>
              </a:rPr>
              <a:t>Strategies</a:t>
            </a:r>
            <a:endParaRPr sz="1600" b="1" dirty="0">
              <a:solidFill>
                <a:schemeClr val="accent2"/>
              </a:solidFill>
            </a:endParaRPr>
          </a:p>
        </p:txBody>
      </p:sp>
      <p:sp>
        <p:nvSpPr>
          <p:cNvPr id="72" name="Shape 146">
            <a:extLst>
              <a:ext uri="{FF2B5EF4-FFF2-40B4-BE49-F238E27FC236}">
                <a16:creationId xmlns:a16="http://schemas.microsoft.com/office/drawing/2014/main" id="{55AF926E-DE5B-2549-8FEC-10E9CE8EB623}"/>
              </a:ext>
            </a:extLst>
          </p:cNvPr>
          <p:cNvSpPr txBox="1"/>
          <p:nvPr/>
        </p:nvSpPr>
        <p:spPr>
          <a:xfrm>
            <a:off x="3570450" y="4722786"/>
            <a:ext cx="4753928"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solidFill>
                  <a:schemeClr val="bg1"/>
                </a:solidFill>
              </a:rPr>
              <a:t>Operational    Communications    Country engagement</a:t>
            </a:r>
            <a:endParaRPr sz="1600" dirty="0">
              <a:solidFill>
                <a:schemeClr val="bg1"/>
              </a:solidFill>
            </a:endParaRPr>
          </a:p>
        </p:txBody>
      </p:sp>
      <p:sp>
        <p:nvSpPr>
          <p:cNvPr id="74" name="Rectangle 73">
            <a:extLst>
              <a:ext uri="{FF2B5EF4-FFF2-40B4-BE49-F238E27FC236}">
                <a16:creationId xmlns:a16="http://schemas.microsoft.com/office/drawing/2014/main" id="{F531410B-A0F4-DA4A-83C5-C89AF3E7A051}"/>
              </a:ext>
            </a:extLst>
          </p:cNvPr>
          <p:cNvSpPr/>
          <p:nvPr/>
        </p:nvSpPr>
        <p:spPr>
          <a:xfrm>
            <a:off x="4405697" y="4037293"/>
            <a:ext cx="1801368" cy="34879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D74C24E-325A-A242-854B-C2160BFDA68E}"/>
              </a:ext>
            </a:extLst>
          </p:cNvPr>
          <p:cNvSpPr/>
          <p:nvPr/>
        </p:nvSpPr>
        <p:spPr>
          <a:xfrm>
            <a:off x="6195531" y="4037293"/>
            <a:ext cx="2064111" cy="3487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hape 146">
            <a:extLst>
              <a:ext uri="{FF2B5EF4-FFF2-40B4-BE49-F238E27FC236}">
                <a16:creationId xmlns:a16="http://schemas.microsoft.com/office/drawing/2014/main" id="{FB85BF20-79E8-B549-A531-17F210C70C7B}"/>
              </a:ext>
            </a:extLst>
          </p:cNvPr>
          <p:cNvSpPr txBox="1"/>
          <p:nvPr/>
        </p:nvSpPr>
        <p:spPr>
          <a:xfrm>
            <a:off x="4396168" y="3994512"/>
            <a:ext cx="2052945"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Scale-up model</a:t>
            </a:r>
            <a:endParaRPr sz="1600" dirty="0"/>
          </a:p>
        </p:txBody>
      </p:sp>
      <p:sp>
        <p:nvSpPr>
          <p:cNvPr id="77" name="Shape 146">
            <a:extLst>
              <a:ext uri="{FF2B5EF4-FFF2-40B4-BE49-F238E27FC236}">
                <a16:creationId xmlns:a16="http://schemas.microsoft.com/office/drawing/2014/main" id="{40962A3D-0013-D446-9875-806EF12BFC8A}"/>
              </a:ext>
            </a:extLst>
          </p:cNvPr>
          <p:cNvSpPr txBox="1"/>
          <p:nvPr/>
        </p:nvSpPr>
        <p:spPr>
          <a:xfrm>
            <a:off x="6224471" y="3987555"/>
            <a:ext cx="1974016" cy="318268"/>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Digital Earth Africa</a:t>
            </a:r>
            <a:endParaRPr sz="1600" dirty="0"/>
          </a:p>
        </p:txBody>
      </p:sp>
      <p:sp>
        <p:nvSpPr>
          <p:cNvPr id="79" name="Shape 146">
            <a:extLst>
              <a:ext uri="{FF2B5EF4-FFF2-40B4-BE49-F238E27FC236}">
                <a16:creationId xmlns:a16="http://schemas.microsoft.com/office/drawing/2014/main" id="{52AD3CCB-9DAF-774E-A0C2-D125374A25A2}"/>
              </a:ext>
            </a:extLst>
          </p:cNvPr>
          <p:cNvSpPr txBox="1"/>
          <p:nvPr/>
        </p:nvSpPr>
        <p:spPr>
          <a:xfrm>
            <a:off x="1213027" y="2741385"/>
            <a:ext cx="2202758" cy="1169185"/>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Innovation</a:t>
            </a:r>
          </a:p>
          <a:p>
            <a:pPr lvl="0">
              <a:spcBef>
                <a:spcPts val="0"/>
              </a:spcBef>
              <a:buClr>
                <a:schemeClr val="dk1"/>
              </a:buClr>
              <a:buSzPts val="1100"/>
              <a:buFont typeface="Arial"/>
              <a:buNone/>
            </a:pPr>
            <a:r>
              <a:rPr lang="en-US" sz="1600" dirty="0"/>
              <a:t>     </a:t>
            </a:r>
          </a:p>
          <a:p>
            <a:pPr lvl="0">
              <a:spcBef>
                <a:spcPts val="0"/>
              </a:spcBef>
              <a:buClr>
                <a:schemeClr val="dk1"/>
              </a:buClr>
              <a:buSzPts val="1100"/>
              <a:buFont typeface="Arial"/>
              <a:buNone/>
            </a:pPr>
            <a:r>
              <a:rPr lang="en-US" sz="1600" dirty="0"/>
              <a:t>            Sharing</a:t>
            </a:r>
          </a:p>
          <a:p>
            <a:pPr lvl="0">
              <a:spcBef>
                <a:spcPts val="0"/>
              </a:spcBef>
              <a:buClr>
                <a:schemeClr val="dk1"/>
              </a:buClr>
              <a:buSzPts val="1100"/>
              <a:buFont typeface="Arial"/>
              <a:buNone/>
            </a:pPr>
            <a:r>
              <a:rPr lang="en-US" sz="1600" dirty="0"/>
              <a:t>           </a:t>
            </a:r>
          </a:p>
          <a:p>
            <a:pPr lvl="0">
              <a:spcBef>
                <a:spcPts val="0"/>
              </a:spcBef>
              <a:buClr>
                <a:schemeClr val="dk1"/>
              </a:buClr>
              <a:buSzPts val="1100"/>
              <a:buFont typeface="Arial"/>
              <a:buNone/>
            </a:pPr>
            <a:r>
              <a:rPr lang="en-US" sz="1600" dirty="0"/>
              <a:t>                 Learning</a:t>
            </a:r>
          </a:p>
          <a:p>
            <a:pPr lvl="0">
              <a:spcBef>
                <a:spcPts val="0"/>
              </a:spcBef>
              <a:buClr>
                <a:schemeClr val="dk1"/>
              </a:buClr>
              <a:buSzPts val="1100"/>
              <a:buFont typeface="Arial"/>
              <a:buNone/>
            </a:pPr>
            <a:r>
              <a:rPr lang="en-US" sz="1600" dirty="0"/>
              <a:t>	  Online Forum</a:t>
            </a:r>
          </a:p>
        </p:txBody>
      </p:sp>
      <p:sp>
        <p:nvSpPr>
          <p:cNvPr id="82" name="Shape 146">
            <a:extLst>
              <a:ext uri="{FF2B5EF4-FFF2-40B4-BE49-F238E27FC236}">
                <a16:creationId xmlns:a16="http://schemas.microsoft.com/office/drawing/2014/main" id="{3107063B-8009-F64E-A055-E796251C3A9E}"/>
              </a:ext>
            </a:extLst>
          </p:cNvPr>
          <p:cNvSpPr txBox="1"/>
          <p:nvPr/>
        </p:nvSpPr>
        <p:spPr>
          <a:xfrm>
            <a:off x="7164693" y="1846899"/>
            <a:ext cx="1504010" cy="916711"/>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Partnerships</a:t>
            </a:r>
          </a:p>
          <a:p>
            <a:pPr lvl="0">
              <a:spcBef>
                <a:spcPts val="0"/>
              </a:spcBef>
              <a:buClr>
                <a:schemeClr val="dk1"/>
              </a:buClr>
              <a:buSzPts val="1100"/>
              <a:buFont typeface="Arial"/>
              <a:buNone/>
            </a:pPr>
            <a:endParaRPr lang="en-US" sz="1600" dirty="0"/>
          </a:p>
          <a:p>
            <a:pPr lvl="0">
              <a:spcBef>
                <a:spcPts val="0"/>
              </a:spcBef>
              <a:buClr>
                <a:schemeClr val="dk1"/>
              </a:buClr>
              <a:buSzPts val="1100"/>
              <a:buFont typeface="Arial"/>
              <a:buNone/>
            </a:pPr>
            <a:r>
              <a:rPr lang="en-US" sz="1600" dirty="0"/>
              <a:t>       Fundraising</a:t>
            </a:r>
            <a:endParaRPr sz="1600" dirty="0"/>
          </a:p>
        </p:txBody>
      </p:sp>
      <p:cxnSp>
        <p:nvCxnSpPr>
          <p:cNvPr id="90" name="Straight Arrow Connector 89">
            <a:extLst>
              <a:ext uri="{FF2B5EF4-FFF2-40B4-BE49-F238E27FC236}">
                <a16:creationId xmlns:a16="http://schemas.microsoft.com/office/drawing/2014/main" id="{F8FB2B67-E3D3-2945-8295-C2A561966610}"/>
              </a:ext>
            </a:extLst>
          </p:cNvPr>
          <p:cNvCxnSpPr>
            <a:cxnSpLocks/>
          </p:cNvCxnSpPr>
          <p:nvPr/>
        </p:nvCxnSpPr>
        <p:spPr>
          <a:xfrm>
            <a:off x="1558126" y="1967957"/>
            <a:ext cx="1958272" cy="25069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8712C584-8C0D-8743-A078-4C7ACE8DFDAB}"/>
              </a:ext>
            </a:extLst>
          </p:cNvPr>
          <p:cNvCxnSpPr>
            <a:cxnSpLocks/>
          </p:cNvCxnSpPr>
          <p:nvPr/>
        </p:nvCxnSpPr>
        <p:spPr>
          <a:xfrm>
            <a:off x="6906221" y="1901114"/>
            <a:ext cx="1945915" cy="26789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Shape 146">
            <a:extLst>
              <a:ext uri="{FF2B5EF4-FFF2-40B4-BE49-F238E27FC236}">
                <a16:creationId xmlns:a16="http://schemas.microsoft.com/office/drawing/2014/main" id="{D7226110-1A85-964B-8873-15DCB8222CE1}"/>
              </a:ext>
            </a:extLst>
          </p:cNvPr>
          <p:cNvSpPr txBox="1"/>
          <p:nvPr/>
        </p:nvSpPr>
        <p:spPr>
          <a:xfrm>
            <a:off x="7893448" y="2843614"/>
            <a:ext cx="1384871" cy="916711"/>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en-US" sz="1600" dirty="0"/>
              <a:t>Hiring GIS</a:t>
            </a:r>
          </a:p>
          <a:p>
            <a:pPr lvl="0">
              <a:spcBef>
                <a:spcPts val="0"/>
              </a:spcBef>
              <a:buClr>
                <a:schemeClr val="dk1"/>
              </a:buClr>
              <a:buSzPts val="1100"/>
              <a:buFont typeface="Arial"/>
              <a:buNone/>
            </a:pPr>
            <a:r>
              <a:rPr lang="en-US" sz="1600" dirty="0"/>
              <a:t>   Technical</a:t>
            </a:r>
          </a:p>
          <a:p>
            <a:pPr lvl="0">
              <a:spcBef>
                <a:spcPts val="0"/>
              </a:spcBef>
              <a:buClr>
                <a:schemeClr val="dk1"/>
              </a:buClr>
              <a:buSzPts val="1100"/>
              <a:buFont typeface="Arial"/>
              <a:buNone/>
            </a:pPr>
            <a:r>
              <a:rPr lang="en-US" sz="1600" dirty="0"/>
              <a:t>      Manager</a:t>
            </a:r>
            <a:endParaRPr sz="1600" dirty="0"/>
          </a:p>
        </p:txBody>
      </p:sp>
    </p:spTree>
    <p:extLst>
      <p:ext uri="{BB962C8B-B14F-4D97-AF65-F5344CB8AC3E}">
        <p14:creationId xmlns:p14="http://schemas.microsoft.com/office/powerpoint/2010/main" val="35479910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6987</TotalTime>
  <Words>1191</Words>
  <Application>Microsoft Macintosh PowerPoint</Application>
  <PresentationFormat>On-screen Show (16:9)</PresentationFormat>
  <Paragraphs>128</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ＭＳ Ｐゴシック</vt:lpstr>
      <vt:lpstr>Arial</vt:lpstr>
      <vt:lpstr>Arial Bold</vt:lpstr>
      <vt:lpstr>Brandon Grotesque</vt:lpstr>
      <vt:lpstr>Calibri</vt:lpstr>
      <vt:lpstr>Calibri Light</vt:lpstr>
      <vt:lpstr>Cambria</vt:lpstr>
      <vt:lpstr>Helvetica</vt:lpstr>
      <vt:lpstr>Helvetica Neue</vt:lpstr>
      <vt:lpstr>Raleway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Illegal Mining on the Ankobra River in Ghana</vt:lpstr>
      <vt:lpstr>Deforestation and Settlements along the East Chenene Forest Reserve in Tanzania</vt:lpstr>
      <vt:lpstr>Urbanization in Freetown, Sierra Leone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107</cp:revision>
  <dcterms:created xsi:type="dcterms:W3CDTF">2018-05-03T23:33:38Z</dcterms:created>
  <dcterms:modified xsi:type="dcterms:W3CDTF">2018-10-02T10:54:00Z</dcterms:modified>
</cp:coreProperties>
</file>