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4" r:id="rId1"/>
    <p:sldMasterId id="2147483757" r:id="rId2"/>
    <p:sldMasterId id="2147483767" r:id="rId3"/>
    <p:sldMasterId id="2147483772" r:id="rId4"/>
    <p:sldMasterId id="2147483776" r:id="rId5"/>
  </p:sldMasterIdLst>
  <p:notesMasterIdLst>
    <p:notesMasterId r:id="rId35"/>
  </p:notesMasterIdLst>
  <p:handoutMasterIdLst>
    <p:handoutMasterId r:id="rId36"/>
  </p:handoutMasterIdLst>
  <p:sldIdLst>
    <p:sldId id="317" r:id="rId6"/>
    <p:sldId id="422" r:id="rId7"/>
    <p:sldId id="426" r:id="rId8"/>
    <p:sldId id="423" r:id="rId9"/>
    <p:sldId id="424" r:id="rId10"/>
    <p:sldId id="425" r:id="rId11"/>
    <p:sldId id="427" r:id="rId12"/>
    <p:sldId id="432" r:id="rId13"/>
    <p:sldId id="412" r:id="rId14"/>
    <p:sldId id="413" r:id="rId15"/>
    <p:sldId id="414" r:id="rId16"/>
    <p:sldId id="416" r:id="rId17"/>
    <p:sldId id="415" r:id="rId18"/>
    <p:sldId id="401" r:id="rId19"/>
    <p:sldId id="400" r:id="rId20"/>
    <p:sldId id="396" r:id="rId21"/>
    <p:sldId id="397" r:id="rId22"/>
    <p:sldId id="392" r:id="rId23"/>
    <p:sldId id="399" r:id="rId24"/>
    <p:sldId id="384" r:id="rId25"/>
    <p:sldId id="386" r:id="rId26"/>
    <p:sldId id="391" r:id="rId27"/>
    <p:sldId id="387" r:id="rId28"/>
    <p:sldId id="390" r:id="rId29"/>
    <p:sldId id="420" r:id="rId30"/>
    <p:sldId id="394" r:id="rId31"/>
    <p:sldId id="421" r:id="rId32"/>
    <p:sldId id="433" r:id="rId33"/>
    <p:sldId id="402" r:id="rId34"/>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science Australia" initials="G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AAB4"/>
    <a:srgbClr val="FFFFFF"/>
    <a:srgbClr val="3595B7"/>
    <a:srgbClr val="005FAA"/>
    <a:srgbClr val="E02F0C"/>
    <a:srgbClr val="E01D0E"/>
    <a:srgbClr val="008C7D"/>
    <a:srgbClr val="5D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1" autoAdjust="0"/>
    <p:restoredTop sz="94244" autoAdjust="0"/>
  </p:normalViewPr>
  <p:slideViewPr>
    <p:cSldViewPr>
      <p:cViewPr>
        <p:scale>
          <a:sx n="70" d="100"/>
          <a:sy n="70" d="100"/>
        </p:scale>
        <p:origin x="1032"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2456" y="216"/>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3-28T12:57:36.923" idx="2">
    <p:pos x="10" y="10"/>
    <p:text>Then add the 20%/80% on here</p:text>
  </p:cm>
</p:cmLst>
</file>

<file path=ppt/diagrams/_rels/data4.xml.rels><?xml version="1.0" encoding="UTF-8" standalone="yes"?>
<Relationships xmlns="http://schemas.openxmlformats.org/package/2006/relationships"><Relationship Id="rId1" Type="http://schemas.openxmlformats.org/officeDocument/2006/relationships/image" Target="../media/image55.jpg"/><Relationship Id="rId2" Type="http://schemas.openxmlformats.org/officeDocument/2006/relationships/image" Target="../media/image56.jpeg"/><Relationship Id="rId3" Type="http://schemas.openxmlformats.org/officeDocument/2006/relationships/image" Target="../media/image57.jpg"/></Relationships>
</file>

<file path=ppt/diagrams/_rels/drawing4.xml.rels><?xml version="1.0" encoding="UTF-8" standalone="yes"?>
<Relationships xmlns="http://schemas.openxmlformats.org/package/2006/relationships"><Relationship Id="rId1" Type="http://schemas.openxmlformats.org/officeDocument/2006/relationships/image" Target="../media/image55.jpg"/><Relationship Id="rId2" Type="http://schemas.openxmlformats.org/officeDocument/2006/relationships/image" Target="../media/image56.jpeg"/><Relationship Id="rId3"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447E3-D143-3645-861D-6FB63F687137}" type="doc">
      <dgm:prSet loTypeId="urn:microsoft.com/office/officeart/2005/8/layout/arrow2" loCatId="" qsTypeId="urn:microsoft.com/office/officeart/2005/8/quickstyle/simple3" qsCatId="simple" csTypeId="urn:microsoft.com/office/officeart/2005/8/colors/accent1_2" csCatId="accent1" phldr="1"/>
      <dgm:spPr/>
      <dgm:t>
        <a:bodyPr/>
        <a:lstStyle/>
        <a:p>
          <a:endParaRPr lang="en-US"/>
        </a:p>
      </dgm:t>
    </dgm:pt>
    <dgm:pt modelId="{82972215-5C81-6649-BC25-85B3169AAA2B}">
      <dgm:prSet phldrT="[Text]" custT="1"/>
      <dgm:spPr/>
      <dgm:t>
        <a:bodyPr/>
        <a:lstStyle/>
        <a:p>
          <a:r>
            <a:rPr lang="en-US" sz="1800" b="1" dirty="0" smtClean="0">
              <a:solidFill>
                <a:srgbClr val="800000"/>
              </a:solidFill>
            </a:rPr>
            <a:t>2013</a:t>
          </a:r>
        </a:p>
        <a:p>
          <a:r>
            <a:rPr lang="en-US" sz="1500" b="0" dirty="0" smtClean="0">
              <a:solidFill>
                <a:srgbClr val="005FAA"/>
              </a:solidFill>
            </a:rPr>
            <a:t>Launch</a:t>
          </a:r>
          <a:r>
            <a:rPr lang="en-US" sz="1500" b="1" dirty="0" smtClean="0">
              <a:solidFill>
                <a:srgbClr val="005FAA"/>
              </a:solidFill>
            </a:rPr>
            <a:t> </a:t>
          </a:r>
          <a:r>
            <a:rPr lang="en-US" sz="1500" dirty="0" smtClean="0">
              <a:solidFill>
                <a:srgbClr val="005FAA"/>
              </a:solidFill>
            </a:rPr>
            <a:t> </a:t>
          </a:r>
          <a:endParaRPr lang="en-US" sz="1500" b="1" dirty="0">
            <a:solidFill>
              <a:srgbClr val="005FAA"/>
            </a:solidFill>
          </a:endParaRPr>
        </a:p>
      </dgm:t>
    </dgm:pt>
    <dgm:pt modelId="{C2DBA54B-5A30-8849-9315-40679349EC80}" type="parTrans" cxnId="{A908A02B-2844-5C49-8441-E867E3F17571}">
      <dgm:prSet/>
      <dgm:spPr/>
      <dgm:t>
        <a:bodyPr/>
        <a:lstStyle/>
        <a:p>
          <a:endParaRPr lang="en-US">
            <a:solidFill>
              <a:srgbClr val="005FAA"/>
            </a:solidFill>
          </a:endParaRPr>
        </a:p>
      </dgm:t>
    </dgm:pt>
    <dgm:pt modelId="{D7F9349F-CBD0-6345-8394-68D332B85C4B}" type="sibTrans" cxnId="{A908A02B-2844-5C49-8441-E867E3F17571}">
      <dgm:prSet/>
      <dgm:spPr/>
      <dgm:t>
        <a:bodyPr/>
        <a:lstStyle/>
        <a:p>
          <a:endParaRPr lang="en-US">
            <a:solidFill>
              <a:srgbClr val="005FAA"/>
            </a:solidFill>
          </a:endParaRPr>
        </a:p>
      </dgm:t>
    </dgm:pt>
    <dgm:pt modelId="{195A0874-EC19-2A4B-86B4-66A0D7E64B88}">
      <dgm:prSet phldrT="[Text]" custT="1"/>
      <dgm:spPr/>
      <dgm:t>
        <a:bodyPr/>
        <a:lstStyle/>
        <a:p>
          <a:r>
            <a:rPr lang="en-US" sz="1800" b="1" dirty="0" smtClean="0">
              <a:solidFill>
                <a:srgbClr val="800000"/>
              </a:solidFill>
            </a:rPr>
            <a:t>2015</a:t>
          </a:r>
        </a:p>
        <a:p>
          <a:r>
            <a:rPr lang="en-US" sz="1500" dirty="0" smtClean="0">
              <a:solidFill>
                <a:srgbClr val="005FAA"/>
              </a:solidFill>
            </a:rPr>
            <a:t>AMCOMET-3</a:t>
          </a:r>
        </a:p>
        <a:p>
          <a:r>
            <a:rPr lang="en-US" sz="1500" dirty="0" smtClean="0">
              <a:solidFill>
                <a:srgbClr val="000090"/>
              </a:solidFill>
            </a:rPr>
            <a:t>AU STC-EST</a:t>
          </a:r>
        </a:p>
        <a:p>
          <a:r>
            <a:rPr lang="en-US" sz="1500" dirty="0" smtClean="0">
              <a:solidFill>
                <a:srgbClr val="005FAA"/>
              </a:solidFill>
            </a:rPr>
            <a:t>+3 Members</a:t>
          </a:r>
        </a:p>
        <a:p>
          <a:r>
            <a:rPr lang="en-US" sz="1500" dirty="0" smtClean="0">
              <a:solidFill>
                <a:srgbClr val="000090"/>
              </a:solidFill>
            </a:rPr>
            <a:t>DICT</a:t>
          </a:r>
          <a:endParaRPr lang="en-US" sz="1500" dirty="0">
            <a:solidFill>
              <a:srgbClr val="000090"/>
            </a:solidFill>
          </a:endParaRPr>
        </a:p>
      </dgm:t>
    </dgm:pt>
    <dgm:pt modelId="{1D045B6A-7337-B547-8869-ECA7D29E5A80}" type="parTrans" cxnId="{54AC2E55-96DE-624C-A329-EAEE9E3EF1DE}">
      <dgm:prSet/>
      <dgm:spPr/>
      <dgm:t>
        <a:bodyPr/>
        <a:lstStyle/>
        <a:p>
          <a:endParaRPr lang="en-US">
            <a:solidFill>
              <a:srgbClr val="005FAA"/>
            </a:solidFill>
          </a:endParaRPr>
        </a:p>
      </dgm:t>
    </dgm:pt>
    <dgm:pt modelId="{5D4FAB16-1A85-D947-A108-24C915F047FE}" type="sibTrans" cxnId="{54AC2E55-96DE-624C-A329-EAEE9E3EF1DE}">
      <dgm:prSet/>
      <dgm:spPr/>
      <dgm:t>
        <a:bodyPr/>
        <a:lstStyle/>
        <a:p>
          <a:endParaRPr lang="en-US">
            <a:solidFill>
              <a:srgbClr val="005FAA"/>
            </a:solidFill>
          </a:endParaRPr>
        </a:p>
      </dgm:t>
    </dgm:pt>
    <dgm:pt modelId="{7FD7BD0E-8CEE-2C41-BA35-C92863CC8D4D}">
      <dgm:prSet phldrT="[Text]" custT="1"/>
      <dgm:spPr/>
      <dgm:t>
        <a:bodyPr/>
        <a:lstStyle/>
        <a:p>
          <a:pPr defTabSz="800100">
            <a:lnSpc>
              <a:spcPct val="90000"/>
            </a:lnSpc>
            <a:spcBef>
              <a:spcPct val="0"/>
            </a:spcBef>
            <a:spcAft>
              <a:spcPct val="35000"/>
            </a:spcAft>
          </a:pPr>
          <a:r>
            <a:rPr lang="en-US" sz="1800" b="1" dirty="0" smtClean="0">
              <a:solidFill>
                <a:srgbClr val="800000"/>
              </a:solidFill>
            </a:rPr>
            <a:t>2016</a:t>
          </a:r>
        </a:p>
        <a:p>
          <a:pPr defTabSz="800100">
            <a:lnSpc>
              <a:spcPct val="90000"/>
            </a:lnSpc>
            <a:spcBef>
              <a:spcPct val="0"/>
            </a:spcBef>
            <a:spcAft>
              <a:spcPct val="35000"/>
            </a:spcAft>
          </a:pPr>
          <a:r>
            <a:rPr lang="en-US" sz="1500" dirty="0" smtClean="0">
              <a:solidFill>
                <a:srgbClr val="005FAA"/>
              </a:solidFill>
            </a:rPr>
            <a:t>26</a:t>
          </a:r>
          <a:r>
            <a:rPr lang="en-US" sz="1500" baseline="30000" dirty="0" smtClean="0">
              <a:solidFill>
                <a:srgbClr val="005FAA"/>
              </a:solidFill>
            </a:rPr>
            <a:t>th</a:t>
          </a:r>
          <a:r>
            <a:rPr lang="en-US" sz="1500" dirty="0" smtClean="0">
              <a:solidFill>
                <a:srgbClr val="005FAA"/>
              </a:solidFill>
            </a:rPr>
            <a:t> AU Summit</a:t>
          </a:r>
        </a:p>
        <a:p>
          <a:pPr marL="0" marR="0" indent="0" defTabSz="914400" eaLnBrk="1" fontAlgn="auto" latinLnBrk="0" hangingPunct="1">
            <a:lnSpc>
              <a:spcPct val="100000"/>
            </a:lnSpc>
            <a:spcBef>
              <a:spcPts val="0"/>
            </a:spcBef>
            <a:spcAft>
              <a:spcPts val="0"/>
            </a:spcAft>
            <a:buClrTx/>
            <a:buSzTx/>
            <a:buFontTx/>
            <a:buNone/>
            <a:tabLst/>
            <a:defRPr/>
          </a:pPr>
          <a:r>
            <a:rPr lang="en-US" sz="1500" dirty="0" smtClean="0">
              <a:solidFill>
                <a:srgbClr val="000090"/>
              </a:solidFill>
            </a:rPr>
            <a:t>1</a:t>
          </a:r>
          <a:r>
            <a:rPr lang="en-US" sz="1500" baseline="30000" dirty="0" smtClean="0">
              <a:solidFill>
                <a:srgbClr val="000090"/>
              </a:solidFill>
            </a:rPr>
            <a:t>st</a:t>
          </a:r>
          <a:r>
            <a:rPr lang="en-US" sz="1500" dirty="0" smtClean="0">
              <a:solidFill>
                <a:srgbClr val="000090"/>
              </a:solidFill>
            </a:rPr>
            <a:t> Steering Committee Meeting</a:t>
          </a:r>
        </a:p>
        <a:p>
          <a:pPr defTabSz="800100">
            <a:lnSpc>
              <a:spcPct val="90000"/>
            </a:lnSpc>
            <a:spcBef>
              <a:spcPct val="0"/>
            </a:spcBef>
            <a:spcAft>
              <a:spcPct val="35000"/>
            </a:spcAft>
          </a:pPr>
          <a:r>
            <a:rPr lang="en-US" sz="1500" dirty="0" smtClean="0">
              <a:solidFill>
                <a:srgbClr val="005FAA"/>
              </a:solidFill>
            </a:rPr>
            <a:t>1</a:t>
          </a:r>
          <a:r>
            <a:rPr lang="en-US" sz="1500" baseline="30000" dirty="0" smtClean="0">
              <a:solidFill>
                <a:srgbClr val="005FAA"/>
              </a:solidFill>
            </a:rPr>
            <a:t>st</a:t>
          </a:r>
          <a:r>
            <a:rPr lang="en-US" sz="1500" dirty="0" smtClean="0">
              <a:solidFill>
                <a:srgbClr val="005FAA"/>
              </a:solidFill>
            </a:rPr>
            <a:t> AfriGEOSS Symposium</a:t>
          </a:r>
        </a:p>
        <a:p>
          <a:pPr defTabSz="800100">
            <a:lnSpc>
              <a:spcPct val="90000"/>
            </a:lnSpc>
            <a:spcBef>
              <a:spcPct val="0"/>
            </a:spcBef>
            <a:spcAft>
              <a:spcPct val="35000"/>
            </a:spcAft>
          </a:pPr>
          <a:r>
            <a:rPr lang="en-US" sz="1500" dirty="0" smtClean="0">
              <a:solidFill>
                <a:srgbClr val="000090"/>
              </a:solidFill>
            </a:rPr>
            <a:t>AfriGAM</a:t>
          </a:r>
        </a:p>
        <a:p>
          <a:pPr defTabSz="800100">
            <a:lnSpc>
              <a:spcPct val="90000"/>
            </a:lnSpc>
            <a:spcBef>
              <a:spcPct val="0"/>
            </a:spcBef>
            <a:spcAft>
              <a:spcPct val="35000"/>
            </a:spcAft>
          </a:pPr>
          <a:r>
            <a:rPr lang="en-US" sz="1500" dirty="0" smtClean="0">
              <a:solidFill>
                <a:srgbClr val="005FAA"/>
              </a:solidFill>
            </a:rPr>
            <a:t>SFS CT</a:t>
          </a:r>
        </a:p>
        <a:p>
          <a:pPr defTabSz="800100">
            <a:lnSpc>
              <a:spcPct val="90000"/>
            </a:lnSpc>
            <a:spcBef>
              <a:spcPct val="0"/>
            </a:spcBef>
            <a:spcAft>
              <a:spcPct val="35000"/>
            </a:spcAft>
          </a:pPr>
          <a:r>
            <a:rPr lang="en-US" sz="1500" dirty="0" smtClean="0">
              <a:solidFill>
                <a:srgbClr val="000090"/>
              </a:solidFill>
            </a:rPr>
            <a:t>2017-2019 WP</a:t>
          </a:r>
        </a:p>
        <a:p>
          <a:pPr defTabSz="800100">
            <a:lnSpc>
              <a:spcPct val="90000"/>
            </a:lnSpc>
            <a:spcBef>
              <a:spcPct val="0"/>
            </a:spcBef>
            <a:spcAft>
              <a:spcPct val="35000"/>
            </a:spcAft>
          </a:pPr>
          <a:r>
            <a:rPr lang="en-US" sz="1500" dirty="0" smtClean="0">
              <a:solidFill>
                <a:srgbClr val="005FAA"/>
              </a:solidFill>
            </a:rPr>
            <a:t>+1 EXCOM</a:t>
          </a:r>
        </a:p>
        <a:p>
          <a:pPr defTabSz="800100">
            <a:lnSpc>
              <a:spcPct val="90000"/>
            </a:lnSpc>
            <a:spcBef>
              <a:spcPct val="0"/>
            </a:spcBef>
            <a:spcAft>
              <a:spcPct val="35000"/>
            </a:spcAft>
          </a:pPr>
          <a:r>
            <a:rPr lang="en-US" sz="1500" dirty="0" smtClean="0">
              <a:solidFill>
                <a:srgbClr val="000090"/>
              </a:solidFill>
            </a:rPr>
            <a:t>+1 PO</a:t>
          </a:r>
        </a:p>
        <a:p>
          <a:pPr defTabSz="800100">
            <a:lnSpc>
              <a:spcPct val="90000"/>
            </a:lnSpc>
            <a:spcBef>
              <a:spcPct val="0"/>
            </a:spcBef>
            <a:spcAft>
              <a:spcPct val="35000"/>
            </a:spcAft>
          </a:pPr>
          <a:r>
            <a:rPr lang="en-US" sz="1500" b="1" dirty="0" smtClean="0">
              <a:solidFill>
                <a:srgbClr val="FF0000"/>
              </a:solidFill>
            </a:rPr>
            <a:t>EO in ADIRC</a:t>
          </a:r>
          <a:endParaRPr lang="en-US" sz="1500" b="1" dirty="0">
            <a:solidFill>
              <a:srgbClr val="FF0000"/>
            </a:solidFill>
          </a:endParaRPr>
        </a:p>
      </dgm:t>
    </dgm:pt>
    <dgm:pt modelId="{9971D4AC-4609-AC46-A790-DAB4294830D8}" type="parTrans" cxnId="{57A384DC-CB79-484E-A2D6-BD712F3FCF06}">
      <dgm:prSet/>
      <dgm:spPr/>
      <dgm:t>
        <a:bodyPr/>
        <a:lstStyle/>
        <a:p>
          <a:endParaRPr lang="en-US">
            <a:solidFill>
              <a:srgbClr val="005FAA"/>
            </a:solidFill>
          </a:endParaRPr>
        </a:p>
      </dgm:t>
    </dgm:pt>
    <dgm:pt modelId="{484A1A38-8D55-CE4D-B3F3-B5FF38372EFA}" type="sibTrans" cxnId="{57A384DC-CB79-484E-A2D6-BD712F3FCF06}">
      <dgm:prSet/>
      <dgm:spPr/>
      <dgm:t>
        <a:bodyPr/>
        <a:lstStyle/>
        <a:p>
          <a:endParaRPr lang="en-US">
            <a:solidFill>
              <a:srgbClr val="005FAA"/>
            </a:solidFill>
          </a:endParaRPr>
        </a:p>
      </dgm:t>
    </dgm:pt>
    <dgm:pt modelId="{23129CFA-0E21-C84B-B46E-661BEE9955FC}">
      <dgm:prSet custT="1"/>
      <dgm:spPr/>
      <dgm:t>
        <a:bodyPr/>
        <a:lstStyle/>
        <a:p>
          <a:r>
            <a:rPr lang="en-US" sz="1800" b="1" dirty="0" smtClean="0">
              <a:solidFill>
                <a:srgbClr val="800000"/>
              </a:solidFill>
            </a:rPr>
            <a:t>2014</a:t>
          </a:r>
        </a:p>
        <a:p>
          <a:r>
            <a:rPr lang="en-US" sz="1500" dirty="0" smtClean="0">
              <a:solidFill>
                <a:srgbClr val="005FAA"/>
              </a:solidFill>
            </a:rPr>
            <a:t>SADC Ministers STI &amp; ET</a:t>
          </a:r>
        </a:p>
        <a:p>
          <a:r>
            <a:rPr lang="en-US" sz="1500" dirty="0" smtClean="0">
              <a:solidFill>
                <a:srgbClr val="000090"/>
              </a:solidFill>
            </a:rPr>
            <a:t>EU-Africa Summit</a:t>
          </a:r>
        </a:p>
        <a:p>
          <a:r>
            <a:rPr lang="en-US" sz="1500" dirty="0" smtClean="0">
              <a:solidFill>
                <a:srgbClr val="005FAA"/>
              </a:solidFill>
            </a:rPr>
            <a:t>Implementation Plan</a:t>
          </a:r>
        </a:p>
        <a:p>
          <a:r>
            <a:rPr lang="en-US" sz="1500" dirty="0" smtClean="0">
              <a:solidFill>
                <a:srgbClr val="000090"/>
              </a:solidFill>
            </a:rPr>
            <a:t>Steering Committee</a:t>
          </a:r>
        </a:p>
        <a:p>
          <a:r>
            <a:rPr lang="en-US" sz="1500" smtClean="0">
              <a:solidFill>
                <a:srgbClr val="005FAA"/>
              </a:solidFill>
            </a:rPr>
            <a:t>+2 </a:t>
          </a:r>
          <a:r>
            <a:rPr lang="en-US" sz="1500" dirty="0" smtClean="0">
              <a:solidFill>
                <a:srgbClr val="005FAA"/>
              </a:solidFill>
            </a:rPr>
            <a:t>Member &amp; PO</a:t>
          </a:r>
        </a:p>
      </dgm:t>
    </dgm:pt>
    <dgm:pt modelId="{F33B46FB-7176-8945-947B-316E920215ED}" type="parTrans" cxnId="{D866CF71-964A-3F45-A2A1-A03937F571D0}">
      <dgm:prSet/>
      <dgm:spPr/>
      <dgm:t>
        <a:bodyPr/>
        <a:lstStyle/>
        <a:p>
          <a:endParaRPr lang="en-US">
            <a:solidFill>
              <a:srgbClr val="005FAA"/>
            </a:solidFill>
          </a:endParaRPr>
        </a:p>
      </dgm:t>
    </dgm:pt>
    <dgm:pt modelId="{8C22AD9F-B43F-5643-990A-890C5403776B}" type="sibTrans" cxnId="{D866CF71-964A-3F45-A2A1-A03937F571D0}">
      <dgm:prSet/>
      <dgm:spPr/>
      <dgm:t>
        <a:bodyPr/>
        <a:lstStyle/>
        <a:p>
          <a:endParaRPr lang="en-US">
            <a:solidFill>
              <a:srgbClr val="005FAA"/>
            </a:solidFill>
          </a:endParaRPr>
        </a:p>
      </dgm:t>
    </dgm:pt>
    <dgm:pt modelId="{6E391F6A-E84D-D546-99B7-0C93C7FBC4F1}">
      <dgm:prSet custT="1"/>
      <dgm:spPr/>
      <dgm:t>
        <a:bodyPr/>
        <a:lstStyle/>
        <a:p>
          <a:r>
            <a:rPr lang="en-US" sz="1800" b="1" dirty="0" smtClean="0">
              <a:solidFill>
                <a:srgbClr val="800000"/>
              </a:solidFill>
            </a:rPr>
            <a:t>2017</a:t>
          </a:r>
        </a:p>
        <a:p>
          <a:r>
            <a:rPr lang="en-US" sz="1600" b="0" dirty="0" smtClean="0">
              <a:solidFill>
                <a:srgbClr val="005FAA"/>
              </a:solidFill>
            </a:rPr>
            <a:t>WRM CT</a:t>
          </a:r>
        </a:p>
        <a:p>
          <a:r>
            <a:rPr lang="en-US" sz="1600" b="0" dirty="0" smtClean="0">
              <a:solidFill>
                <a:srgbClr val="000090"/>
              </a:solidFill>
            </a:rPr>
            <a:t>SUD CT</a:t>
          </a:r>
        </a:p>
        <a:p>
          <a:r>
            <a:rPr lang="en-US" sz="1600" b="0" dirty="0" smtClean="0">
              <a:solidFill>
                <a:srgbClr val="005FAA"/>
              </a:solidFill>
            </a:rPr>
            <a:t>2</a:t>
          </a:r>
          <a:r>
            <a:rPr lang="en-US" sz="1600" b="0" baseline="30000" dirty="0" smtClean="0">
              <a:solidFill>
                <a:srgbClr val="005FAA"/>
              </a:solidFill>
            </a:rPr>
            <a:t>nd</a:t>
          </a:r>
          <a:r>
            <a:rPr lang="en-US" sz="1600" b="0" dirty="0" smtClean="0">
              <a:solidFill>
                <a:srgbClr val="005FAA"/>
              </a:solidFill>
            </a:rPr>
            <a:t> AfriGEOSS Symposium</a:t>
          </a:r>
        </a:p>
        <a:p>
          <a:r>
            <a:rPr lang="en-US" sz="1600" b="0" dirty="0" smtClean="0">
              <a:solidFill>
                <a:srgbClr val="000090"/>
              </a:solidFill>
            </a:rPr>
            <a:t>1</a:t>
          </a:r>
          <a:r>
            <a:rPr lang="en-US" sz="1600" b="0" baseline="30000" dirty="0" smtClean="0">
              <a:solidFill>
                <a:srgbClr val="000090"/>
              </a:solidFill>
            </a:rPr>
            <a:t>st</a:t>
          </a:r>
          <a:r>
            <a:rPr lang="en-US" sz="1600" b="0" dirty="0" smtClean="0">
              <a:solidFill>
                <a:srgbClr val="000090"/>
              </a:solidFill>
            </a:rPr>
            <a:t> Training Programme</a:t>
          </a:r>
        </a:p>
        <a:p>
          <a:r>
            <a:rPr lang="en-US" sz="1600" b="0" dirty="0" smtClean="0">
              <a:solidFill>
                <a:srgbClr val="005FAA"/>
              </a:solidFill>
            </a:rPr>
            <a:t>+2 PO</a:t>
          </a:r>
          <a:endParaRPr lang="en-US" sz="1600" b="0" dirty="0">
            <a:solidFill>
              <a:srgbClr val="005FAA"/>
            </a:solidFill>
          </a:endParaRPr>
        </a:p>
      </dgm:t>
    </dgm:pt>
    <dgm:pt modelId="{82148DF1-F824-6643-A31D-BD199B08CDF6}" type="parTrans" cxnId="{4DCBD86E-D95D-E240-8330-B7E90FCAEB9B}">
      <dgm:prSet/>
      <dgm:spPr/>
      <dgm:t>
        <a:bodyPr/>
        <a:lstStyle/>
        <a:p>
          <a:endParaRPr lang="en-US">
            <a:solidFill>
              <a:srgbClr val="005FAA"/>
            </a:solidFill>
          </a:endParaRPr>
        </a:p>
      </dgm:t>
    </dgm:pt>
    <dgm:pt modelId="{A229F2A2-4D8E-3C45-8419-FF218817D683}" type="sibTrans" cxnId="{4DCBD86E-D95D-E240-8330-B7E90FCAEB9B}">
      <dgm:prSet/>
      <dgm:spPr/>
      <dgm:t>
        <a:bodyPr/>
        <a:lstStyle/>
        <a:p>
          <a:endParaRPr lang="en-US">
            <a:solidFill>
              <a:srgbClr val="005FAA"/>
            </a:solidFill>
          </a:endParaRPr>
        </a:p>
      </dgm:t>
    </dgm:pt>
    <dgm:pt modelId="{60B016D6-B740-1C45-86C0-AD437D96A333}" type="pres">
      <dgm:prSet presAssocID="{183447E3-D143-3645-861D-6FB63F687137}" presName="arrowDiagram" presStyleCnt="0">
        <dgm:presLayoutVars>
          <dgm:chMax val="5"/>
          <dgm:dir/>
          <dgm:resizeHandles val="exact"/>
        </dgm:presLayoutVars>
      </dgm:prSet>
      <dgm:spPr/>
      <dgm:t>
        <a:bodyPr/>
        <a:lstStyle/>
        <a:p>
          <a:endParaRPr lang="en-US"/>
        </a:p>
      </dgm:t>
    </dgm:pt>
    <dgm:pt modelId="{1919A445-8D0A-1448-A722-8AF6518AAEB3}" type="pres">
      <dgm:prSet presAssocID="{183447E3-D143-3645-861D-6FB63F687137}" presName="arrow" presStyleLbl="bgShp" presStyleIdx="0" presStyleCnt="1" custLinFactNeighborY="-4331"/>
      <dgm:spPr>
        <a:solidFill>
          <a:schemeClr val="accent1">
            <a:lumMod val="50000"/>
          </a:schemeClr>
        </a:solidFill>
        <a:effectLst>
          <a:glow rad="101600">
            <a:srgbClr val="CCFFCC">
              <a:alpha val="75000"/>
            </a:srgbClr>
          </a:glow>
        </a:effectLst>
      </dgm:spPr>
    </dgm:pt>
    <dgm:pt modelId="{37A9D2FD-2D39-A648-8F8A-D27B27B5C196}" type="pres">
      <dgm:prSet presAssocID="{183447E3-D143-3645-861D-6FB63F687137}" presName="arrowDiagram5" presStyleCnt="0"/>
      <dgm:spPr/>
    </dgm:pt>
    <dgm:pt modelId="{0E9726F3-C7F4-D149-90EA-B11C02DC7C70}" type="pres">
      <dgm:prSet presAssocID="{82972215-5C81-6649-BC25-85B3169AAA2B}" presName="bullet5a" presStyleLbl="node1" presStyleIdx="0" presStyleCnt="5" custLinFactNeighborY="-76365"/>
      <dgm:spPr/>
      <dgm:t>
        <a:bodyPr/>
        <a:lstStyle/>
        <a:p>
          <a:endParaRPr lang="en-US"/>
        </a:p>
      </dgm:t>
    </dgm:pt>
    <dgm:pt modelId="{A28E55EC-1162-7649-8922-7ADC8BC9F326}" type="pres">
      <dgm:prSet presAssocID="{82972215-5C81-6649-BC25-85B3169AAA2B}" presName="textBox5a" presStyleLbl="revTx" presStyleIdx="0" presStyleCnt="5" custLinFactNeighborY="-11808">
        <dgm:presLayoutVars>
          <dgm:bulletEnabled val="1"/>
        </dgm:presLayoutVars>
      </dgm:prSet>
      <dgm:spPr/>
      <dgm:t>
        <a:bodyPr/>
        <a:lstStyle/>
        <a:p>
          <a:endParaRPr lang="en-US"/>
        </a:p>
      </dgm:t>
    </dgm:pt>
    <dgm:pt modelId="{F840F466-0E39-FA4D-968C-B06C242F23E6}" type="pres">
      <dgm:prSet presAssocID="{23129CFA-0E21-C84B-B46E-661BEE9955FC}" presName="bullet5b" presStyleLbl="node1" presStyleIdx="1" presStyleCnt="5" custLinFactNeighborY="-42261"/>
      <dgm:spPr/>
    </dgm:pt>
    <dgm:pt modelId="{FE890375-5C35-A447-BCD4-7787EC478301}" type="pres">
      <dgm:prSet presAssocID="{23129CFA-0E21-C84B-B46E-661BEE9955FC}" presName="textBox5b" presStyleLbl="revTx" presStyleIdx="1" presStyleCnt="5" custScaleX="128270" custScaleY="110034" custLinFactNeighborX="-1176" custLinFactNeighborY="2235">
        <dgm:presLayoutVars>
          <dgm:bulletEnabled val="1"/>
        </dgm:presLayoutVars>
      </dgm:prSet>
      <dgm:spPr/>
      <dgm:t>
        <a:bodyPr/>
        <a:lstStyle/>
        <a:p>
          <a:endParaRPr lang="en-US"/>
        </a:p>
      </dgm:t>
    </dgm:pt>
    <dgm:pt modelId="{D906E41E-0470-B347-9E47-A4B82F9F19F2}" type="pres">
      <dgm:prSet presAssocID="{195A0874-EC19-2A4B-86B4-66A0D7E64B88}" presName="bullet5c" presStyleLbl="node1" presStyleIdx="2" presStyleCnt="5" custLinFactNeighborX="-26523" custLinFactNeighborY="-16264"/>
      <dgm:spPr/>
      <dgm:t>
        <a:bodyPr/>
        <a:lstStyle/>
        <a:p>
          <a:endParaRPr lang="en-US"/>
        </a:p>
      </dgm:t>
    </dgm:pt>
    <dgm:pt modelId="{4ED70278-74EE-A340-9556-7D18987450C5}" type="pres">
      <dgm:prSet presAssocID="{195A0874-EC19-2A4B-86B4-66A0D7E64B88}" presName="textBox5c" presStyleLbl="revTx" presStyleIdx="2" presStyleCnt="5" custLinFactNeighborX="-5652">
        <dgm:presLayoutVars>
          <dgm:bulletEnabled val="1"/>
        </dgm:presLayoutVars>
      </dgm:prSet>
      <dgm:spPr/>
      <dgm:t>
        <a:bodyPr/>
        <a:lstStyle/>
        <a:p>
          <a:endParaRPr lang="en-US"/>
        </a:p>
      </dgm:t>
    </dgm:pt>
    <dgm:pt modelId="{05B71D03-68F7-E343-A772-F35740823265}" type="pres">
      <dgm:prSet presAssocID="{7FD7BD0E-8CEE-2C41-BA35-C92863CC8D4D}" presName="bullet5d" presStyleLbl="node1" presStyleIdx="3" presStyleCnt="5" custLinFactNeighborX="-55727" custLinFactNeighborY="-15740"/>
      <dgm:spPr/>
    </dgm:pt>
    <dgm:pt modelId="{3190AEE9-6937-904D-A75B-9687959A892F}" type="pres">
      <dgm:prSet presAssocID="{7FD7BD0E-8CEE-2C41-BA35-C92863CC8D4D}" presName="textBox5d" presStyleLbl="revTx" presStyleIdx="3" presStyleCnt="5" custLinFactNeighborX="-17271">
        <dgm:presLayoutVars>
          <dgm:bulletEnabled val="1"/>
        </dgm:presLayoutVars>
      </dgm:prSet>
      <dgm:spPr/>
      <dgm:t>
        <a:bodyPr/>
        <a:lstStyle/>
        <a:p>
          <a:endParaRPr lang="en-US"/>
        </a:p>
      </dgm:t>
    </dgm:pt>
    <dgm:pt modelId="{D2BEE0AE-1DC6-E845-B89F-8B6DC398D04B}" type="pres">
      <dgm:prSet presAssocID="{6E391F6A-E84D-D546-99B7-0C93C7FBC4F1}" presName="bullet5e" presStyleLbl="node1" presStyleIdx="4" presStyleCnt="5" custLinFactNeighborX="-75966" custLinFactNeighborY="-3142"/>
      <dgm:spPr/>
    </dgm:pt>
    <dgm:pt modelId="{DB21973E-756D-F648-B15C-B52E53101694}" type="pres">
      <dgm:prSet presAssocID="{6E391F6A-E84D-D546-99B7-0C93C7FBC4F1}" presName="textBox5e" presStyleLbl="revTx" presStyleIdx="4" presStyleCnt="5" custLinFactNeighborX="-29997" custLinFactNeighborY="1580">
        <dgm:presLayoutVars>
          <dgm:bulletEnabled val="1"/>
        </dgm:presLayoutVars>
      </dgm:prSet>
      <dgm:spPr/>
      <dgm:t>
        <a:bodyPr/>
        <a:lstStyle/>
        <a:p>
          <a:endParaRPr lang="en-US"/>
        </a:p>
      </dgm:t>
    </dgm:pt>
  </dgm:ptLst>
  <dgm:cxnLst>
    <dgm:cxn modelId="{FE17066A-7996-4949-A6EB-21D4685F69D1}" type="presOf" srcId="{6E391F6A-E84D-D546-99B7-0C93C7FBC4F1}" destId="{DB21973E-756D-F648-B15C-B52E53101694}" srcOrd="0" destOrd="0" presId="urn:microsoft.com/office/officeart/2005/8/layout/arrow2"/>
    <dgm:cxn modelId="{4DCBD86E-D95D-E240-8330-B7E90FCAEB9B}" srcId="{183447E3-D143-3645-861D-6FB63F687137}" destId="{6E391F6A-E84D-D546-99B7-0C93C7FBC4F1}" srcOrd="4" destOrd="0" parTransId="{82148DF1-F824-6643-A31D-BD199B08CDF6}" sibTransId="{A229F2A2-4D8E-3C45-8419-FF218817D683}"/>
    <dgm:cxn modelId="{54AC2E55-96DE-624C-A329-EAEE9E3EF1DE}" srcId="{183447E3-D143-3645-861D-6FB63F687137}" destId="{195A0874-EC19-2A4B-86B4-66A0D7E64B88}" srcOrd="2" destOrd="0" parTransId="{1D045B6A-7337-B547-8869-ECA7D29E5A80}" sibTransId="{5D4FAB16-1A85-D947-A108-24C915F047FE}"/>
    <dgm:cxn modelId="{7F37BC96-9D34-8549-A184-47E64964B2A3}" type="presOf" srcId="{183447E3-D143-3645-861D-6FB63F687137}" destId="{60B016D6-B740-1C45-86C0-AD437D96A333}" srcOrd="0" destOrd="0" presId="urn:microsoft.com/office/officeart/2005/8/layout/arrow2"/>
    <dgm:cxn modelId="{13875ABF-9517-714B-AD25-6B25E4DCAD1E}" type="presOf" srcId="{23129CFA-0E21-C84B-B46E-661BEE9955FC}" destId="{FE890375-5C35-A447-BCD4-7787EC478301}" srcOrd="0" destOrd="0" presId="urn:microsoft.com/office/officeart/2005/8/layout/arrow2"/>
    <dgm:cxn modelId="{D866CF71-964A-3F45-A2A1-A03937F571D0}" srcId="{183447E3-D143-3645-861D-6FB63F687137}" destId="{23129CFA-0E21-C84B-B46E-661BEE9955FC}" srcOrd="1" destOrd="0" parTransId="{F33B46FB-7176-8945-947B-316E920215ED}" sibTransId="{8C22AD9F-B43F-5643-990A-890C5403776B}"/>
    <dgm:cxn modelId="{A1461A85-39F1-B244-B34A-15CFAD389ED6}" type="presOf" srcId="{195A0874-EC19-2A4B-86B4-66A0D7E64B88}" destId="{4ED70278-74EE-A340-9556-7D18987450C5}" srcOrd="0" destOrd="0" presId="urn:microsoft.com/office/officeart/2005/8/layout/arrow2"/>
    <dgm:cxn modelId="{EB4520E5-02BF-AE4D-9345-DD5A16782BB2}" type="presOf" srcId="{7FD7BD0E-8CEE-2C41-BA35-C92863CC8D4D}" destId="{3190AEE9-6937-904D-A75B-9687959A892F}" srcOrd="0" destOrd="0" presId="urn:microsoft.com/office/officeart/2005/8/layout/arrow2"/>
    <dgm:cxn modelId="{33EB2077-5774-CA45-8FB4-71150E41C60B}" type="presOf" srcId="{82972215-5C81-6649-BC25-85B3169AAA2B}" destId="{A28E55EC-1162-7649-8922-7ADC8BC9F326}" srcOrd="0" destOrd="0" presId="urn:microsoft.com/office/officeart/2005/8/layout/arrow2"/>
    <dgm:cxn modelId="{A908A02B-2844-5C49-8441-E867E3F17571}" srcId="{183447E3-D143-3645-861D-6FB63F687137}" destId="{82972215-5C81-6649-BC25-85B3169AAA2B}" srcOrd="0" destOrd="0" parTransId="{C2DBA54B-5A30-8849-9315-40679349EC80}" sibTransId="{D7F9349F-CBD0-6345-8394-68D332B85C4B}"/>
    <dgm:cxn modelId="{57A384DC-CB79-484E-A2D6-BD712F3FCF06}" srcId="{183447E3-D143-3645-861D-6FB63F687137}" destId="{7FD7BD0E-8CEE-2C41-BA35-C92863CC8D4D}" srcOrd="3" destOrd="0" parTransId="{9971D4AC-4609-AC46-A790-DAB4294830D8}" sibTransId="{484A1A38-8D55-CE4D-B3F3-B5FF38372EFA}"/>
    <dgm:cxn modelId="{D32F5B13-829D-2448-AA45-C05355E7BB23}" type="presParOf" srcId="{60B016D6-B740-1C45-86C0-AD437D96A333}" destId="{1919A445-8D0A-1448-A722-8AF6518AAEB3}" srcOrd="0" destOrd="0" presId="urn:microsoft.com/office/officeart/2005/8/layout/arrow2"/>
    <dgm:cxn modelId="{42AA8662-28E0-3643-B99A-A0D96DCFEE09}" type="presParOf" srcId="{60B016D6-B740-1C45-86C0-AD437D96A333}" destId="{37A9D2FD-2D39-A648-8F8A-D27B27B5C196}" srcOrd="1" destOrd="0" presId="urn:microsoft.com/office/officeart/2005/8/layout/arrow2"/>
    <dgm:cxn modelId="{ACFF85B1-5228-9B45-B65D-2677DBD87C1D}" type="presParOf" srcId="{37A9D2FD-2D39-A648-8F8A-D27B27B5C196}" destId="{0E9726F3-C7F4-D149-90EA-B11C02DC7C70}" srcOrd="0" destOrd="0" presId="urn:microsoft.com/office/officeart/2005/8/layout/arrow2"/>
    <dgm:cxn modelId="{E3C9B58E-6A41-1B42-AEF5-372AA1E321F5}" type="presParOf" srcId="{37A9D2FD-2D39-A648-8F8A-D27B27B5C196}" destId="{A28E55EC-1162-7649-8922-7ADC8BC9F326}" srcOrd="1" destOrd="0" presId="urn:microsoft.com/office/officeart/2005/8/layout/arrow2"/>
    <dgm:cxn modelId="{D763B071-A9CC-9449-890D-2F39C7AE2BDC}" type="presParOf" srcId="{37A9D2FD-2D39-A648-8F8A-D27B27B5C196}" destId="{F840F466-0E39-FA4D-968C-B06C242F23E6}" srcOrd="2" destOrd="0" presId="urn:microsoft.com/office/officeart/2005/8/layout/arrow2"/>
    <dgm:cxn modelId="{771CD259-86AB-6A40-AE51-58A2EC1F7456}" type="presParOf" srcId="{37A9D2FD-2D39-A648-8F8A-D27B27B5C196}" destId="{FE890375-5C35-A447-BCD4-7787EC478301}" srcOrd="3" destOrd="0" presId="urn:microsoft.com/office/officeart/2005/8/layout/arrow2"/>
    <dgm:cxn modelId="{C5694BCD-0592-CE42-B69A-918AB3C778F4}" type="presParOf" srcId="{37A9D2FD-2D39-A648-8F8A-D27B27B5C196}" destId="{D906E41E-0470-B347-9E47-A4B82F9F19F2}" srcOrd="4" destOrd="0" presId="urn:microsoft.com/office/officeart/2005/8/layout/arrow2"/>
    <dgm:cxn modelId="{49CCF31E-112E-4E42-9D07-0D72985E1F85}" type="presParOf" srcId="{37A9D2FD-2D39-A648-8F8A-D27B27B5C196}" destId="{4ED70278-74EE-A340-9556-7D18987450C5}" srcOrd="5" destOrd="0" presId="urn:microsoft.com/office/officeart/2005/8/layout/arrow2"/>
    <dgm:cxn modelId="{60CD9E59-4451-A14D-978F-139B62C2BFFA}" type="presParOf" srcId="{37A9D2FD-2D39-A648-8F8A-D27B27B5C196}" destId="{05B71D03-68F7-E343-A772-F35740823265}" srcOrd="6" destOrd="0" presId="urn:microsoft.com/office/officeart/2005/8/layout/arrow2"/>
    <dgm:cxn modelId="{6AE7867B-4989-544C-AEE7-901189F9FEEF}" type="presParOf" srcId="{37A9D2FD-2D39-A648-8F8A-D27B27B5C196}" destId="{3190AEE9-6937-904D-A75B-9687959A892F}" srcOrd="7" destOrd="0" presId="urn:microsoft.com/office/officeart/2005/8/layout/arrow2"/>
    <dgm:cxn modelId="{B71C5080-036D-FE48-BFDD-73E7DD227E34}" type="presParOf" srcId="{37A9D2FD-2D39-A648-8F8A-D27B27B5C196}" destId="{D2BEE0AE-1DC6-E845-B89F-8B6DC398D04B}" srcOrd="8" destOrd="0" presId="urn:microsoft.com/office/officeart/2005/8/layout/arrow2"/>
    <dgm:cxn modelId="{83E43B85-05D2-D14F-93F4-0079281AE30A}" type="presParOf" srcId="{37A9D2FD-2D39-A648-8F8A-D27B27B5C196}" destId="{DB21973E-756D-F648-B15C-B52E53101694}" srcOrd="9"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9E8D3F6-0704-C641-9ED0-625E3883D98C}"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355D5C0D-E925-9C47-A2DD-14D6BEBF94BD}">
      <dgm:prSet phldrT="[Text]" custT="1"/>
      <dgm:spPr/>
      <dgm:t>
        <a:bodyPr/>
        <a:lstStyle/>
        <a:p>
          <a:r>
            <a:rPr lang="en-US" sz="1400" b="1" dirty="0" smtClean="0">
              <a:solidFill>
                <a:srgbClr val="000090"/>
              </a:solidFill>
            </a:rPr>
            <a:t>Data</a:t>
          </a:r>
          <a:endParaRPr lang="en-US" sz="1400" b="1" dirty="0">
            <a:solidFill>
              <a:srgbClr val="000090"/>
            </a:solidFill>
          </a:endParaRPr>
        </a:p>
      </dgm:t>
    </dgm:pt>
    <dgm:pt modelId="{70888273-AE5C-D84D-A1C7-FDB9D8648DF1}" type="parTrans" cxnId="{80FAD12C-4EAD-3847-B4D3-EDD3ECC81FA7}">
      <dgm:prSet/>
      <dgm:spPr/>
      <dgm:t>
        <a:bodyPr/>
        <a:lstStyle/>
        <a:p>
          <a:endParaRPr lang="en-US" sz="1200"/>
        </a:p>
      </dgm:t>
    </dgm:pt>
    <dgm:pt modelId="{6C0DCF77-9651-DA45-88C4-660BCB9CA404}" type="sibTrans" cxnId="{80FAD12C-4EAD-3847-B4D3-EDD3ECC81FA7}">
      <dgm:prSet custT="1"/>
      <dgm:spPr/>
      <dgm:t>
        <a:bodyPr/>
        <a:lstStyle/>
        <a:p>
          <a:endParaRPr lang="en-US" sz="1200"/>
        </a:p>
      </dgm:t>
    </dgm:pt>
    <dgm:pt modelId="{933D1FD8-080B-6646-A5D1-CC39941637CB}">
      <dgm:prSet phldrT="[Text]" custT="1"/>
      <dgm:spPr/>
      <dgm:t>
        <a:bodyPr/>
        <a:lstStyle/>
        <a:p>
          <a:r>
            <a:rPr lang="en-US" sz="1200" dirty="0" smtClean="0"/>
            <a:t>Enables effective decisions</a:t>
          </a:r>
          <a:endParaRPr lang="en-US" sz="1200" dirty="0"/>
        </a:p>
      </dgm:t>
    </dgm:pt>
    <dgm:pt modelId="{B0B1D185-8E73-5E44-BEEB-F1083FC6D3CE}" type="parTrans" cxnId="{B7550658-B7E9-FD45-B796-2376ECE68A9E}">
      <dgm:prSet/>
      <dgm:spPr/>
      <dgm:t>
        <a:bodyPr/>
        <a:lstStyle/>
        <a:p>
          <a:endParaRPr lang="en-US" sz="1200"/>
        </a:p>
      </dgm:t>
    </dgm:pt>
    <dgm:pt modelId="{0F62FFD4-C628-B147-8717-4461CE55EB9D}" type="sibTrans" cxnId="{B7550658-B7E9-FD45-B796-2376ECE68A9E}">
      <dgm:prSet/>
      <dgm:spPr/>
      <dgm:t>
        <a:bodyPr/>
        <a:lstStyle/>
        <a:p>
          <a:endParaRPr lang="en-US" sz="1200"/>
        </a:p>
      </dgm:t>
    </dgm:pt>
    <dgm:pt modelId="{99EEB6AB-79D3-B748-81AB-C4C4BCD74C0C}">
      <dgm:prSet phldrT="[Text]" custT="1"/>
      <dgm:spPr/>
      <dgm:t>
        <a:bodyPr/>
        <a:lstStyle/>
        <a:p>
          <a:r>
            <a:rPr lang="en-US" sz="1400" b="1" dirty="0" smtClean="0">
              <a:solidFill>
                <a:srgbClr val="000090"/>
              </a:solidFill>
            </a:rPr>
            <a:t>Policy</a:t>
          </a:r>
          <a:endParaRPr lang="en-US" sz="1400" b="1" dirty="0">
            <a:solidFill>
              <a:srgbClr val="000090"/>
            </a:solidFill>
          </a:endParaRPr>
        </a:p>
      </dgm:t>
    </dgm:pt>
    <dgm:pt modelId="{904F5F6B-DD3C-2849-89D6-BCEFC5EFEDB5}" type="parTrans" cxnId="{2426F56E-D410-9146-B405-399CAC66C25D}">
      <dgm:prSet/>
      <dgm:spPr/>
      <dgm:t>
        <a:bodyPr/>
        <a:lstStyle/>
        <a:p>
          <a:endParaRPr lang="en-US" sz="1200"/>
        </a:p>
      </dgm:t>
    </dgm:pt>
    <dgm:pt modelId="{9FB0DB06-996B-4B40-8C27-4045C54418B3}" type="sibTrans" cxnId="{2426F56E-D410-9146-B405-399CAC66C25D}">
      <dgm:prSet custT="1"/>
      <dgm:spPr/>
      <dgm:t>
        <a:bodyPr/>
        <a:lstStyle/>
        <a:p>
          <a:endParaRPr lang="en-US" sz="1200"/>
        </a:p>
      </dgm:t>
    </dgm:pt>
    <dgm:pt modelId="{59D1280F-445C-704C-A574-DC4829396D82}">
      <dgm:prSet phldrT="[Text]" custT="1"/>
      <dgm:spPr/>
      <dgm:t>
        <a:bodyPr/>
        <a:lstStyle/>
        <a:p>
          <a:r>
            <a:rPr lang="en-US" sz="1200" dirty="0" smtClean="0"/>
            <a:t>Allow free access, use and re-use</a:t>
          </a:r>
          <a:endParaRPr lang="en-US" sz="1200" dirty="0"/>
        </a:p>
      </dgm:t>
    </dgm:pt>
    <dgm:pt modelId="{17C4E845-2D3D-D149-A0AB-30A90FD463C7}" type="parTrans" cxnId="{57CECEB5-52E2-904E-BEEE-9FABAC35726C}">
      <dgm:prSet/>
      <dgm:spPr/>
      <dgm:t>
        <a:bodyPr/>
        <a:lstStyle/>
        <a:p>
          <a:endParaRPr lang="en-US" sz="1200"/>
        </a:p>
      </dgm:t>
    </dgm:pt>
    <dgm:pt modelId="{A45D6E4F-7994-5746-AB12-08D6D6BDEFE0}" type="sibTrans" cxnId="{57CECEB5-52E2-904E-BEEE-9FABAC35726C}">
      <dgm:prSet/>
      <dgm:spPr/>
      <dgm:t>
        <a:bodyPr/>
        <a:lstStyle/>
        <a:p>
          <a:endParaRPr lang="en-US" sz="1200"/>
        </a:p>
      </dgm:t>
    </dgm:pt>
    <dgm:pt modelId="{C9FC256F-9570-724C-ABBC-36C616987D93}">
      <dgm:prSet phldrT="[Text]" custT="1"/>
      <dgm:spPr/>
      <dgm:t>
        <a:bodyPr/>
        <a:lstStyle/>
        <a:p>
          <a:r>
            <a:rPr lang="en-US" sz="1400" b="1" dirty="0" smtClean="0">
              <a:solidFill>
                <a:srgbClr val="000090"/>
              </a:solidFill>
            </a:rPr>
            <a:t>Infrastructure and Technical capability</a:t>
          </a:r>
          <a:endParaRPr lang="en-US" sz="1400" b="1" dirty="0">
            <a:solidFill>
              <a:srgbClr val="000090"/>
            </a:solidFill>
          </a:endParaRPr>
        </a:p>
      </dgm:t>
    </dgm:pt>
    <dgm:pt modelId="{2907ED98-95BA-294B-8EBE-13B7C8B49C1D}" type="parTrans" cxnId="{ABF88CB0-0D78-064E-AE08-766F182A6365}">
      <dgm:prSet/>
      <dgm:spPr/>
      <dgm:t>
        <a:bodyPr/>
        <a:lstStyle/>
        <a:p>
          <a:endParaRPr lang="en-US" sz="1200"/>
        </a:p>
      </dgm:t>
    </dgm:pt>
    <dgm:pt modelId="{5F8DB656-EFF3-CE4C-BE65-94A352688FDD}" type="sibTrans" cxnId="{ABF88CB0-0D78-064E-AE08-766F182A6365}">
      <dgm:prSet custT="1"/>
      <dgm:spPr/>
      <dgm:t>
        <a:bodyPr/>
        <a:lstStyle/>
        <a:p>
          <a:endParaRPr lang="en-US" sz="1200"/>
        </a:p>
      </dgm:t>
    </dgm:pt>
    <dgm:pt modelId="{6EAF7200-8FC7-CC47-B1CC-40B9EBAEA06F}">
      <dgm:prSet phldrT="[Text]" custT="1"/>
      <dgm:spPr/>
      <dgm:t>
        <a:bodyPr/>
        <a:lstStyle/>
        <a:p>
          <a:r>
            <a:rPr lang="en-US" sz="1200" dirty="0" smtClean="0"/>
            <a:t>Enable discovery, access, product development and dissemination</a:t>
          </a:r>
          <a:endParaRPr lang="en-US" sz="1200" dirty="0"/>
        </a:p>
      </dgm:t>
    </dgm:pt>
    <dgm:pt modelId="{F71263A9-C1A3-B143-B908-A20FA6C93CE2}" type="sibTrans" cxnId="{14B99733-61D3-BC43-BC62-7EC268863FEA}">
      <dgm:prSet/>
      <dgm:spPr/>
      <dgm:t>
        <a:bodyPr/>
        <a:lstStyle/>
        <a:p>
          <a:endParaRPr lang="en-US" sz="1200"/>
        </a:p>
      </dgm:t>
    </dgm:pt>
    <dgm:pt modelId="{7DFCE97F-CD35-674D-B348-36A8D743E3AA}" type="parTrans" cxnId="{14B99733-61D3-BC43-BC62-7EC268863FEA}">
      <dgm:prSet/>
      <dgm:spPr/>
      <dgm:t>
        <a:bodyPr/>
        <a:lstStyle/>
        <a:p>
          <a:endParaRPr lang="en-US" sz="1200"/>
        </a:p>
      </dgm:t>
    </dgm:pt>
    <dgm:pt modelId="{A441255F-CB66-7D45-A7EF-0EA0779B466C}">
      <dgm:prSet custT="1"/>
      <dgm:spPr/>
      <dgm:t>
        <a:bodyPr/>
        <a:lstStyle/>
        <a:p>
          <a:r>
            <a:rPr lang="en-US" sz="1400" b="1" dirty="0" smtClean="0">
              <a:solidFill>
                <a:srgbClr val="000090"/>
              </a:solidFill>
            </a:rPr>
            <a:t>Local Context</a:t>
          </a:r>
          <a:endParaRPr lang="en-US" sz="1400" b="1" dirty="0">
            <a:solidFill>
              <a:srgbClr val="000090"/>
            </a:solidFill>
          </a:endParaRPr>
        </a:p>
      </dgm:t>
    </dgm:pt>
    <dgm:pt modelId="{5BBB6643-936A-3841-A438-EBB7FF03F78A}" type="parTrans" cxnId="{64C20EC5-D911-224B-BCD1-5B6900C4DDFD}">
      <dgm:prSet/>
      <dgm:spPr/>
      <dgm:t>
        <a:bodyPr/>
        <a:lstStyle/>
        <a:p>
          <a:endParaRPr lang="en-US" sz="1200"/>
        </a:p>
      </dgm:t>
    </dgm:pt>
    <dgm:pt modelId="{0FE51DCB-C67B-8540-8DBD-B57D7142EFE3}" type="sibTrans" cxnId="{64C20EC5-D911-224B-BCD1-5B6900C4DDFD}">
      <dgm:prSet/>
      <dgm:spPr/>
      <dgm:t>
        <a:bodyPr/>
        <a:lstStyle/>
        <a:p>
          <a:endParaRPr lang="en-US" sz="1200"/>
        </a:p>
      </dgm:t>
    </dgm:pt>
    <dgm:pt modelId="{BA5FF127-44EB-0D46-B46B-DCD8EF7BFE08}">
      <dgm:prSet custT="1"/>
      <dgm:spPr/>
      <dgm:t>
        <a:bodyPr/>
        <a:lstStyle/>
        <a:p>
          <a:r>
            <a:rPr lang="en-US" sz="1200" dirty="0" smtClean="0"/>
            <a:t>Provide needs,  build partnerships and design own innovative solutions</a:t>
          </a:r>
          <a:endParaRPr lang="en-US" sz="1200" dirty="0"/>
        </a:p>
      </dgm:t>
    </dgm:pt>
    <dgm:pt modelId="{D8E107F9-6EF2-AA46-A430-B53D71AB8C60}" type="parTrans" cxnId="{1495D3C0-D796-D749-A414-63812B112C26}">
      <dgm:prSet/>
      <dgm:spPr/>
      <dgm:t>
        <a:bodyPr/>
        <a:lstStyle/>
        <a:p>
          <a:endParaRPr lang="en-US" sz="1200"/>
        </a:p>
      </dgm:t>
    </dgm:pt>
    <dgm:pt modelId="{B113B530-31FD-F547-9122-B95A68822E23}" type="sibTrans" cxnId="{1495D3C0-D796-D749-A414-63812B112C26}">
      <dgm:prSet/>
      <dgm:spPr/>
      <dgm:t>
        <a:bodyPr/>
        <a:lstStyle/>
        <a:p>
          <a:endParaRPr lang="en-US" sz="1200"/>
        </a:p>
      </dgm:t>
    </dgm:pt>
    <dgm:pt modelId="{5038F829-597A-624A-9D25-B7F09B751D15}" type="pres">
      <dgm:prSet presAssocID="{49E8D3F6-0704-C641-9ED0-625E3883D98C}" presName="linearFlow" presStyleCnt="0">
        <dgm:presLayoutVars>
          <dgm:dir/>
          <dgm:animLvl val="lvl"/>
          <dgm:resizeHandles val="exact"/>
        </dgm:presLayoutVars>
      </dgm:prSet>
      <dgm:spPr/>
      <dgm:t>
        <a:bodyPr/>
        <a:lstStyle/>
        <a:p>
          <a:endParaRPr lang="en-US"/>
        </a:p>
      </dgm:t>
    </dgm:pt>
    <dgm:pt modelId="{030E24DB-2B5C-3F49-A735-0B5B1337A167}" type="pres">
      <dgm:prSet presAssocID="{355D5C0D-E925-9C47-A2DD-14D6BEBF94BD}" presName="composite" presStyleCnt="0"/>
      <dgm:spPr/>
    </dgm:pt>
    <dgm:pt modelId="{E0D6EFBF-D717-D14B-8D4C-F94E01222DC6}" type="pres">
      <dgm:prSet presAssocID="{355D5C0D-E925-9C47-A2DD-14D6BEBF94BD}" presName="parTx" presStyleLbl="node1" presStyleIdx="0" presStyleCnt="4">
        <dgm:presLayoutVars>
          <dgm:chMax val="0"/>
          <dgm:chPref val="0"/>
          <dgm:bulletEnabled val="1"/>
        </dgm:presLayoutVars>
      </dgm:prSet>
      <dgm:spPr/>
      <dgm:t>
        <a:bodyPr/>
        <a:lstStyle/>
        <a:p>
          <a:endParaRPr lang="en-US"/>
        </a:p>
      </dgm:t>
    </dgm:pt>
    <dgm:pt modelId="{6FB69324-E3B5-B447-9A52-D5C29CBB8221}" type="pres">
      <dgm:prSet presAssocID="{355D5C0D-E925-9C47-A2DD-14D6BEBF94BD}" presName="parSh" presStyleLbl="node1" presStyleIdx="0" presStyleCnt="4"/>
      <dgm:spPr/>
      <dgm:t>
        <a:bodyPr/>
        <a:lstStyle/>
        <a:p>
          <a:endParaRPr lang="en-US"/>
        </a:p>
      </dgm:t>
    </dgm:pt>
    <dgm:pt modelId="{CF862690-A921-AF4A-B720-326AAE6DC528}" type="pres">
      <dgm:prSet presAssocID="{355D5C0D-E925-9C47-A2DD-14D6BEBF94BD}" presName="desTx" presStyleLbl="fgAcc1" presStyleIdx="0" presStyleCnt="4" custLinFactNeighborY="12838">
        <dgm:presLayoutVars>
          <dgm:bulletEnabled val="1"/>
        </dgm:presLayoutVars>
      </dgm:prSet>
      <dgm:spPr/>
      <dgm:t>
        <a:bodyPr/>
        <a:lstStyle/>
        <a:p>
          <a:endParaRPr lang="en-US"/>
        </a:p>
      </dgm:t>
    </dgm:pt>
    <dgm:pt modelId="{4D9F4AAF-A6FE-7942-827D-C72CE7B8A816}" type="pres">
      <dgm:prSet presAssocID="{6C0DCF77-9651-DA45-88C4-660BCB9CA404}" presName="sibTrans" presStyleLbl="sibTrans2D1" presStyleIdx="0" presStyleCnt="3"/>
      <dgm:spPr/>
      <dgm:t>
        <a:bodyPr/>
        <a:lstStyle/>
        <a:p>
          <a:endParaRPr lang="en-US"/>
        </a:p>
      </dgm:t>
    </dgm:pt>
    <dgm:pt modelId="{E3DF4309-1B19-984F-9EF6-24189417629E}" type="pres">
      <dgm:prSet presAssocID="{6C0DCF77-9651-DA45-88C4-660BCB9CA404}" presName="connTx" presStyleLbl="sibTrans2D1" presStyleIdx="0" presStyleCnt="3"/>
      <dgm:spPr/>
      <dgm:t>
        <a:bodyPr/>
        <a:lstStyle/>
        <a:p>
          <a:endParaRPr lang="en-US"/>
        </a:p>
      </dgm:t>
    </dgm:pt>
    <dgm:pt modelId="{C7559308-4678-994A-B4DD-FAB67E45D0A3}" type="pres">
      <dgm:prSet presAssocID="{99EEB6AB-79D3-B748-81AB-C4C4BCD74C0C}" presName="composite" presStyleCnt="0"/>
      <dgm:spPr/>
    </dgm:pt>
    <dgm:pt modelId="{E292996C-F8AC-0C41-8759-5A2242AD9324}" type="pres">
      <dgm:prSet presAssocID="{99EEB6AB-79D3-B748-81AB-C4C4BCD74C0C}" presName="parTx" presStyleLbl="node1" presStyleIdx="0" presStyleCnt="4">
        <dgm:presLayoutVars>
          <dgm:chMax val="0"/>
          <dgm:chPref val="0"/>
          <dgm:bulletEnabled val="1"/>
        </dgm:presLayoutVars>
      </dgm:prSet>
      <dgm:spPr/>
      <dgm:t>
        <a:bodyPr/>
        <a:lstStyle/>
        <a:p>
          <a:endParaRPr lang="en-US"/>
        </a:p>
      </dgm:t>
    </dgm:pt>
    <dgm:pt modelId="{E7D98B4D-7799-6849-AE6A-FD540093D860}" type="pres">
      <dgm:prSet presAssocID="{99EEB6AB-79D3-B748-81AB-C4C4BCD74C0C}" presName="parSh" presStyleLbl="node1" presStyleIdx="1" presStyleCnt="4"/>
      <dgm:spPr/>
      <dgm:t>
        <a:bodyPr/>
        <a:lstStyle/>
        <a:p>
          <a:endParaRPr lang="en-US"/>
        </a:p>
      </dgm:t>
    </dgm:pt>
    <dgm:pt modelId="{DDBABFD2-775D-9646-8FBC-4C7C64D4115B}" type="pres">
      <dgm:prSet presAssocID="{99EEB6AB-79D3-B748-81AB-C4C4BCD74C0C}" presName="desTx" presStyleLbl="fgAcc1" presStyleIdx="1" presStyleCnt="4" custLinFactNeighborY="12838">
        <dgm:presLayoutVars>
          <dgm:bulletEnabled val="1"/>
        </dgm:presLayoutVars>
      </dgm:prSet>
      <dgm:spPr/>
      <dgm:t>
        <a:bodyPr/>
        <a:lstStyle/>
        <a:p>
          <a:endParaRPr lang="en-US"/>
        </a:p>
      </dgm:t>
    </dgm:pt>
    <dgm:pt modelId="{B3D42A90-79DF-C84C-A59D-14E870836574}" type="pres">
      <dgm:prSet presAssocID="{9FB0DB06-996B-4B40-8C27-4045C54418B3}" presName="sibTrans" presStyleLbl="sibTrans2D1" presStyleIdx="1" presStyleCnt="3"/>
      <dgm:spPr/>
      <dgm:t>
        <a:bodyPr/>
        <a:lstStyle/>
        <a:p>
          <a:endParaRPr lang="en-US"/>
        </a:p>
      </dgm:t>
    </dgm:pt>
    <dgm:pt modelId="{0EF26647-F484-1E4E-9707-02C9AADF89A9}" type="pres">
      <dgm:prSet presAssocID="{9FB0DB06-996B-4B40-8C27-4045C54418B3}" presName="connTx" presStyleLbl="sibTrans2D1" presStyleIdx="1" presStyleCnt="3"/>
      <dgm:spPr/>
      <dgm:t>
        <a:bodyPr/>
        <a:lstStyle/>
        <a:p>
          <a:endParaRPr lang="en-US"/>
        </a:p>
      </dgm:t>
    </dgm:pt>
    <dgm:pt modelId="{FF63756E-28E7-144F-99C3-8CF6F36C4DBB}" type="pres">
      <dgm:prSet presAssocID="{C9FC256F-9570-724C-ABBC-36C616987D93}" presName="composite" presStyleCnt="0"/>
      <dgm:spPr/>
    </dgm:pt>
    <dgm:pt modelId="{E0FF2958-CE1A-2544-A797-7ACB7798AF17}" type="pres">
      <dgm:prSet presAssocID="{C9FC256F-9570-724C-ABBC-36C616987D93}" presName="parTx" presStyleLbl="node1" presStyleIdx="1" presStyleCnt="4">
        <dgm:presLayoutVars>
          <dgm:chMax val="0"/>
          <dgm:chPref val="0"/>
          <dgm:bulletEnabled val="1"/>
        </dgm:presLayoutVars>
      </dgm:prSet>
      <dgm:spPr/>
      <dgm:t>
        <a:bodyPr/>
        <a:lstStyle/>
        <a:p>
          <a:endParaRPr lang="en-US"/>
        </a:p>
      </dgm:t>
    </dgm:pt>
    <dgm:pt modelId="{DC069253-F139-3B48-BF44-49B6A0EB26CB}" type="pres">
      <dgm:prSet presAssocID="{C9FC256F-9570-724C-ABBC-36C616987D93}" presName="parSh" presStyleLbl="node1" presStyleIdx="2" presStyleCnt="4"/>
      <dgm:spPr/>
      <dgm:t>
        <a:bodyPr/>
        <a:lstStyle/>
        <a:p>
          <a:endParaRPr lang="en-US"/>
        </a:p>
      </dgm:t>
    </dgm:pt>
    <dgm:pt modelId="{61DFE937-17D1-9540-A58C-6568F31FD9C8}" type="pres">
      <dgm:prSet presAssocID="{C9FC256F-9570-724C-ABBC-36C616987D93}" presName="desTx" presStyleLbl="fgAcc1" presStyleIdx="2" presStyleCnt="4" custLinFactNeighborY="12838">
        <dgm:presLayoutVars>
          <dgm:bulletEnabled val="1"/>
        </dgm:presLayoutVars>
      </dgm:prSet>
      <dgm:spPr/>
      <dgm:t>
        <a:bodyPr/>
        <a:lstStyle/>
        <a:p>
          <a:endParaRPr lang="en-US"/>
        </a:p>
      </dgm:t>
    </dgm:pt>
    <dgm:pt modelId="{9B37D5C0-2AA2-1043-BF2B-2C7C563AF2FF}" type="pres">
      <dgm:prSet presAssocID="{5F8DB656-EFF3-CE4C-BE65-94A352688FDD}" presName="sibTrans" presStyleLbl="sibTrans2D1" presStyleIdx="2" presStyleCnt="3"/>
      <dgm:spPr/>
      <dgm:t>
        <a:bodyPr/>
        <a:lstStyle/>
        <a:p>
          <a:endParaRPr lang="en-US"/>
        </a:p>
      </dgm:t>
    </dgm:pt>
    <dgm:pt modelId="{9BE65D93-6128-864B-82BE-60F4ADF64594}" type="pres">
      <dgm:prSet presAssocID="{5F8DB656-EFF3-CE4C-BE65-94A352688FDD}" presName="connTx" presStyleLbl="sibTrans2D1" presStyleIdx="2" presStyleCnt="3"/>
      <dgm:spPr/>
      <dgm:t>
        <a:bodyPr/>
        <a:lstStyle/>
        <a:p>
          <a:endParaRPr lang="en-US"/>
        </a:p>
      </dgm:t>
    </dgm:pt>
    <dgm:pt modelId="{1E77899D-5E1A-6D4B-8510-ED8F7C73C5B2}" type="pres">
      <dgm:prSet presAssocID="{A441255F-CB66-7D45-A7EF-0EA0779B466C}" presName="composite" presStyleCnt="0"/>
      <dgm:spPr/>
    </dgm:pt>
    <dgm:pt modelId="{3E8A3C05-2539-F040-A78E-0289D27680F0}" type="pres">
      <dgm:prSet presAssocID="{A441255F-CB66-7D45-A7EF-0EA0779B466C}" presName="parTx" presStyleLbl="node1" presStyleIdx="2" presStyleCnt="4">
        <dgm:presLayoutVars>
          <dgm:chMax val="0"/>
          <dgm:chPref val="0"/>
          <dgm:bulletEnabled val="1"/>
        </dgm:presLayoutVars>
      </dgm:prSet>
      <dgm:spPr/>
      <dgm:t>
        <a:bodyPr/>
        <a:lstStyle/>
        <a:p>
          <a:endParaRPr lang="en-US"/>
        </a:p>
      </dgm:t>
    </dgm:pt>
    <dgm:pt modelId="{42DE835C-8709-E64A-B3F8-6A20C2DA94F4}" type="pres">
      <dgm:prSet presAssocID="{A441255F-CB66-7D45-A7EF-0EA0779B466C}" presName="parSh" presStyleLbl="node1" presStyleIdx="3" presStyleCnt="4"/>
      <dgm:spPr/>
      <dgm:t>
        <a:bodyPr/>
        <a:lstStyle/>
        <a:p>
          <a:endParaRPr lang="en-US"/>
        </a:p>
      </dgm:t>
    </dgm:pt>
    <dgm:pt modelId="{530A4128-C065-ED42-A7F0-5BA5039B48F3}" type="pres">
      <dgm:prSet presAssocID="{A441255F-CB66-7D45-A7EF-0EA0779B466C}" presName="desTx" presStyleLbl="fgAcc1" presStyleIdx="3" presStyleCnt="4" custLinFactNeighborY="12838">
        <dgm:presLayoutVars>
          <dgm:bulletEnabled val="1"/>
        </dgm:presLayoutVars>
      </dgm:prSet>
      <dgm:spPr/>
      <dgm:t>
        <a:bodyPr/>
        <a:lstStyle/>
        <a:p>
          <a:endParaRPr lang="en-US"/>
        </a:p>
      </dgm:t>
    </dgm:pt>
  </dgm:ptLst>
  <dgm:cxnLst>
    <dgm:cxn modelId="{FC59A995-755F-8449-AEA8-9A65E77FF304}" type="presOf" srcId="{933D1FD8-080B-6646-A5D1-CC39941637CB}" destId="{CF862690-A921-AF4A-B720-326AAE6DC528}" srcOrd="0" destOrd="0" presId="urn:microsoft.com/office/officeart/2005/8/layout/process3"/>
    <dgm:cxn modelId="{57CECEB5-52E2-904E-BEEE-9FABAC35726C}" srcId="{99EEB6AB-79D3-B748-81AB-C4C4BCD74C0C}" destId="{59D1280F-445C-704C-A574-DC4829396D82}" srcOrd="0" destOrd="0" parTransId="{17C4E845-2D3D-D149-A0AB-30A90FD463C7}" sibTransId="{A45D6E4F-7994-5746-AB12-08D6D6BDEFE0}"/>
    <dgm:cxn modelId="{0904A385-A569-0146-9E12-A5FB1B502EC7}" type="presOf" srcId="{9FB0DB06-996B-4B40-8C27-4045C54418B3}" destId="{0EF26647-F484-1E4E-9707-02C9AADF89A9}" srcOrd="1" destOrd="0" presId="urn:microsoft.com/office/officeart/2005/8/layout/process3"/>
    <dgm:cxn modelId="{1495D3C0-D796-D749-A414-63812B112C26}" srcId="{A441255F-CB66-7D45-A7EF-0EA0779B466C}" destId="{BA5FF127-44EB-0D46-B46B-DCD8EF7BFE08}" srcOrd="0" destOrd="0" parTransId="{D8E107F9-6EF2-AA46-A430-B53D71AB8C60}" sibTransId="{B113B530-31FD-F547-9122-B95A68822E23}"/>
    <dgm:cxn modelId="{64C20EC5-D911-224B-BCD1-5B6900C4DDFD}" srcId="{49E8D3F6-0704-C641-9ED0-625E3883D98C}" destId="{A441255F-CB66-7D45-A7EF-0EA0779B466C}" srcOrd="3" destOrd="0" parTransId="{5BBB6643-936A-3841-A438-EBB7FF03F78A}" sibTransId="{0FE51DCB-C67B-8540-8DBD-B57D7142EFE3}"/>
    <dgm:cxn modelId="{15CE9315-4ABF-3540-83A1-5A3BD04BEE1E}" type="presOf" srcId="{6EAF7200-8FC7-CC47-B1CC-40B9EBAEA06F}" destId="{61DFE937-17D1-9540-A58C-6568F31FD9C8}" srcOrd="0" destOrd="0" presId="urn:microsoft.com/office/officeart/2005/8/layout/process3"/>
    <dgm:cxn modelId="{735D070A-9CB1-E341-8961-03FE15E0E77A}" type="presOf" srcId="{355D5C0D-E925-9C47-A2DD-14D6BEBF94BD}" destId="{6FB69324-E3B5-B447-9A52-D5C29CBB8221}" srcOrd="1" destOrd="0" presId="urn:microsoft.com/office/officeart/2005/8/layout/process3"/>
    <dgm:cxn modelId="{A7FC977E-A6D8-1849-86B6-04FB630028B1}" type="presOf" srcId="{49E8D3F6-0704-C641-9ED0-625E3883D98C}" destId="{5038F829-597A-624A-9D25-B7F09B751D15}" srcOrd="0" destOrd="0" presId="urn:microsoft.com/office/officeart/2005/8/layout/process3"/>
    <dgm:cxn modelId="{D2F82A3B-E481-0448-A964-3DCCE34467F0}" type="presOf" srcId="{59D1280F-445C-704C-A574-DC4829396D82}" destId="{DDBABFD2-775D-9646-8FBC-4C7C64D4115B}" srcOrd="0" destOrd="0" presId="urn:microsoft.com/office/officeart/2005/8/layout/process3"/>
    <dgm:cxn modelId="{14B99733-61D3-BC43-BC62-7EC268863FEA}" srcId="{C9FC256F-9570-724C-ABBC-36C616987D93}" destId="{6EAF7200-8FC7-CC47-B1CC-40B9EBAEA06F}" srcOrd="0" destOrd="0" parTransId="{7DFCE97F-CD35-674D-B348-36A8D743E3AA}" sibTransId="{F71263A9-C1A3-B143-B908-A20FA6C93CE2}"/>
    <dgm:cxn modelId="{80FAD12C-4EAD-3847-B4D3-EDD3ECC81FA7}" srcId="{49E8D3F6-0704-C641-9ED0-625E3883D98C}" destId="{355D5C0D-E925-9C47-A2DD-14D6BEBF94BD}" srcOrd="0" destOrd="0" parTransId="{70888273-AE5C-D84D-A1C7-FDB9D8648DF1}" sibTransId="{6C0DCF77-9651-DA45-88C4-660BCB9CA404}"/>
    <dgm:cxn modelId="{822A1EE3-31A0-9849-A75E-B5AFD729980E}" type="presOf" srcId="{C9FC256F-9570-724C-ABBC-36C616987D93}" destId="{DC069253-F139-3B48-BF44-49B6A0EB26CB}" srcOrd="1" destOrd="0" presId="urn:microsoft.com/office/officeart/2005/8/layout/process3"/>
    <dgm:cxn modelId="{5DAF4DA8-A0E2-164A-B0EB-4598281CE545}" type="presOf" srcId="{99EEB6AB-79D3-B748-81AB-C4C4BCD74C0C}" destId="{E7D98B4D-7799-6849-AE6A-FD540093D860}" srcOrd="1" destOrd="0" presId="urn:microsoft.com/office/officeart/2005/8/layout/process3"/>
    <dgm:cxn modelId="{ABF88CB0-0D78-064E-AE08-766F182A6365}" srcId="{49E8D3F6-0704-C641-9ED0-625E3883D98C}" destId="{C9FC256F-9570-724C-ABBC-36C616987D93}" srcOrd="2" destOrd="0" parTransId="{2907ED98-95BA-294B-8EBE-13B7C8B49C1D}" sibTransId="{5F8DB656-EFF3-CE4C-BE65-94A352688FDD}"/>
    <dgm:cxn modelId="{4D0425DC-1AF7-6444-BC11-6551FA525E79}" type="presOf" srcId="{5F8DB656-EFF3-CE4C-BE65-94A352688FDD}" destId="{9B37D5C0-2AA2-1043-BF2B-2C7C563AF2FF}" srcOrd="0" destOrd="0" presId="urn:microsoft.com/office/officeart/2005/8/layout/process3"/>
    <dgm:cxn modelId="{32EAE0E4-3829-C949-9AF8-175FCE9E30D4}" type="presOf" srcId="{BA5FF127-44EB-0D46-B46B-DCD8EF7BFE08}" destId="{530A4128-C065-ED42-A7F0-5BA5039B48F3}" srcOrd="0" destOrd="0" presId="urn:microsoft.com/office/officeart/2005/8/layout/process3"/>
    <dgm:cxn modelId="{F4FDD222-7497-C64D-9289-6FCE56D5AB80}" type="presOf" srcId="{A441255F-CB66-7D45-A7EF-0EA0779B466C}" destId="{42DE835C-8709-E64A-B3F8-6A20C2DA94F4}" srcOrd="1" destOrd="0" presId="urn:microsoft.com/office/officeart/2005/8/layout/process3"/>
    <dgm:cxn modelId="{8952AA63-790C-3941-B370-637892DEFBB6}" type="presOf" srcId="{355D5C0D-E925-9C47-A2DD-14D6BEBF94BD}" destId="{E0D6EFBF-D717-D14B-8D4C-F94E01222DC6}" srcOrd="0" destOrd="0" presId="urn:microsoft.com/office/officeart/2005/8/layout/process3"/>
    <dgm:cxn modelId="{8CCF6404-BCA2-1748-A46E-CD3BD96D642E}" type="presOf" srcId="{C9FC256F-9570-724C-ABBC-36C616987D93}" destId="{E0FF2958-CE1A-2544-A797-7ACB7798AF17}" srcOrd="0" destOrd="0" presId="urn:microsoft.com/office/officeart/2005/8/layout/process3"/>
    <dgm:cxn modelId="{CB31D4F4-96A9-3A4A-9B53-8632094F1739}" type="presOf" srcId="{6C0DCF77-9651-DA45-88C4-660BCB9CA404}" destId="{E3DF4309-1B19-984F-9EF6-24189417629E}" srcOrd="1" destOrd="0" presId="urn:microsoft.com/office/officeart/2005/8/layout/process3"/>
    <dgm:cxn modelId="{B70A87DA-C8D3-6241-BBE7-B0889F18F844}" type="presOf" srcId="{6C0DCF77-9651-DA45-88C4-660BCB9CA404}" destId="{4D9F4AAF-A6FE-7942-827D-C72CE7B8A816}" srcOrd="0" destOrd="0" presId="urn:microsoft.com/office/officeart/2005/8/layout/process3"/>
    <dgm:cxn modelId="{F526F193-4EA7-9540-8753-8B8C8953C1BA}" type="presOf" srcId="{5F8DB656-EFF3-CE4C-BE65-94A352688FDD}" destId="{9BE65D93-6128-864B-82BE-60F4ADF64594}" srcOrd="1" destOrd="0" presId="urn:microsoft.com/office/officeart/2005/8/layout/process3"/>
    <dgm:cxn modelId="{DAECB814-4B1E-794D-843C-65269EC743CF}" type="presOf" srcId="{9FB0DB06-996B-4B40-8C27-4045C54418B3}" destId="{B3D42A90-79DF-C84C-A59D-14E870836574}" srcOrd="0" destOrd="0" presId="urn:microsoft.com/office/officeart/2005/8/layout/process3"/>
    <dgm:cxn modelId="{9FEB17DF-DD4C-194B-BEE1-A890A2FE4ED8}" type="presOf" srcId="{99EEB6AB-79D3-B748-81AB-C4C4BCD74C0C}" destId="{E292996C-F8AC-0C41-8759-5A2242AD9324}" srcOrd="0" destOrd="0" presId="urn:microsoft.com/office/officeart/2005/8/layout/process3"/>
    <dgm:cxn modelId="{2426F56E-D410-9146-B405-399CAC66C25D}" srcId="{49E8D3F6-0704-C641-9ED0-625E3883D98C}" destId="{99EEB6AB-79D3-B748-81AB-C4C4BCD74C0C}" srcOrd="1" destOrd="0" parTransId="{904F5F6B-DD3C-2849-89D6-BCEFC5EFEDB5}" sibTransId="{9FB0DB06-996B-4B40-8C27-4045C54418B3}"/>
    <dgm:cxn modelId="{11CD1DC9-D476-AB4C-AD56-FFF56705335C}" type="presOf" srcId="{A441255F-CB66-7D45-A7EF-0EA0779B466C}" destId="{3E8A3C05-2539-F040-A78E-0289D27680F0}" srcOrd="0" destOrd="0" presId="urn:microsoft.com/office/officeart/2005/8/layout/process3"/>
    <dgm:cxn modelId="{B7550658-B7E9-FD45-B796-2376ECE68A9E}" srcId="{355D5C0D-E925-9C47-A2DD-14D6BEBF94BD}" destId="{933D1FD8-080B-6646-A5D1-CC39941637CB}" srcOrd="0" destOrd="0" parTransId="{B0B1D185-8E73-5E44-BEEB-F1083FC6D3CE}" sibTransId="{0F62FFD4-C628-B147-8717-4461CE55EB9D}"/>
    <dgm:cxn modelId="{19AC9FF2-F71E-C443-B719-E79CD4737861}" type="presParOf" srcId="{5038F829-597A-624A-9D25-B7F09B751D15}" destId="{030E24DB-2B5C-3F49-A735-0B5B1337A167}" srcOrd="0" destOrd="0" presId="urn:microsoft.com/office/officeart/2005/8/layout/process3"/>
    <dgm:cxn modelId="{123E25EF-5CDE-844D-8F88-85513C7E06F0}" type="presParOf" srcId="{030E24DB-2B5C-3F49-A735-0B5B1337A167}" destId="{E0D6EFBF-D717-D14B-8D4C-F94E01222DC6}" srcOrd="0" destOrd="0" presId="urn:microsoft.com/office/officeart/2005/8/layout/process3"/>
    <dgm:cxn modelId="{7C71F9DA-7C7A-7842-91E1-D1FB017A4AD7}" type="presParOf" srcId="{030E24DB-2B5C-3F49-A735-0B5B1337A167}" destId="{6FB69324-E3B5-B447-9A52-D5C29CBB8221}" srcOrd="1" destOrd="0" presId="urn:microsoft.com/office/officeart/2005/8/layout/process3"/>
    <dgm:cxn modelId="{10AA7ADD-05A6-F447-8781-A77A7BB4D709}" type="presParOf" srcId="{030E24DB-2B5C-3F49-A735-0B5B1337A167}" destId="{CF862690-A921-AF4A-B720-326AAE6DC528}" srcOrd="2" destOrd="0" presId="urn:microsoft.com/office/officeart/2005/8/layout/process3"/>
    <dgm:cxn modelId="{CF495734-121F-FC4A-AF14-B658C53253CB}" type="presParOf" srcId="{5038F829-597A-624A-9D25-B7F09B751D15}" destId="{4D9F4AAF-A6FE-7942-827D-C72CE7B8A816}" srcOrd="1" destOrd="0" presId="urn:microsoft.com/office/officeart/2005/8/layout/process3"/>
    <dgm:cxn modelId="{6C232B6C-0A19-084B-8DCC-AADA18526D84}" type="presParOf" srcId="{4D9F4AAF-A6FE-7942-827D-C72CE7B8A816}" destId="{E3DF4309-1B19-984F-9EF6-24189417629E}" srcOrd="0" destOrd="0" presId="urn:microsoft.com/office/officeart/2005/8/layout/process3"/>
    <dgm:cxn modelId="{EC000457-366F-1143-B045-DBEE6924BA14}" type="presParOf" srcId="{5038F829-597A-624A-9D25-B7F09B751D15}" destId="{C7559308-4678-994A-B4DD-FAB67E45D0A3}" srcOrd="2" destOrd="0" presId="urn:microsoft.com/office/officeart/2005/8/layout/process3"/>
    <dgm:cxn modelId="{C2D1CCD6-C47D-9D46-BC74-0EE89FE3A5F7}" type="presParOf" srcId="{C7559308-4678-994A-B4DD-FAB67E45D0A3}" destId="{E292996C-F8AC-0C41-8759-5A2242AD9324}" srcOrd="0" destOrd="0" presId="urn:microsoft.com/office/officeart/2005/8/layout/process3"/>
    <dgm:cxn modelId="{F3AF4999-3442-0041-8224-997226BDC950}" type="presParOf" srcId="{C7559308-4678-994A-B4DD-FAB67E45D0A3}" destId="{E7D98B4D-7799-6849-AE6A-FD540093D860}" srcOrd="1" destOrd="0" presId="urn:microsoft.com/office/officeart/2005/8/layout/process3"/>
    <dgm:cxn modelId="{DF9B1863-4E30-564B-B5FF-50D47340DD58}" type="presParOf" srcId="{C7559308-4678-994A-B4DD-FAB67E45D0A3}" destId="{DDBABFD2-775D-9646-8FBC-4C7C64D4115B}" srcOrd="2" destOrd="0" presId="urn:microsoft.com/office/officeart/2005/8/layout/process3"/>
    <dgm:cxn modelId="{265405EA-D747-1B47-8993-DB7853DFE769}" type="presParOf" srcId="{5038F829-597A-624A-9D25-B7F09B751D15}" destId="{B3D42A90-79DF-C84C-A59D-14E870836574}" srcOrd="3" destOrd="0" presId="urn:microsoft.com/office/officeart/2005/8/layout/process3"/>
    <dgm:cxn modelId="{3BB0EA10-66D1-474D-8BE8-7D13AF1F0435}" type="presParOf" srcId="{B3D42A90-79DF-C84C-A59D-14E870836574}" destId="{0EF26647-F484-1E4E-9707-02C9AADF89A9}" srcOrd="0" destOrd="0" presId="urn:microsoft.com/office/officeart/2005/8/layout/process3"/>
    <dgm:cxn modelId="{E90E42A6-D5E2-9242-9A33-6A3876454C34}" type="presParOf" srcId="{5038F829-597A-624A-9D25-B7F09B751D15}" destId="{FF63756E-28E7-144F-99C3-8CF6F36C4DBB}" srcOrd="4" destOrd="0" presId="urn:microsoft.com/office/officeart/2005/8/layout/process3"/>
    <dgm:cxn modelId="{964E8721-3834-904F-9E95-AD27FD08555B}" type="presParOf" srcId="{FF63756E-28E7-144F-99C3-8CF6F36C4DBB}" destId="{E0FF2958-CE1A-2544-A797-7ACB7798AF17}" srcOrd="0" destOrd="0" presId="urn:microsoft.com/office/officeart/2005/8/layout/process3"/>
    <dgm:cxn modelId="{D428F48E-BB36-E741-A07D-F668D31F0F5D}" type="presParOf" srcId="{FF63756E-28E7-144F-99C3-8CF6F36C4DBB}" destId="{DC069253-F139-3B48-BF44-49B6A0EB26CB}" srcOrd="1" destOrd="0" presId="urn:microsoft.com/office/officeart/2005/8/layout/process3"/>
    <dgm:cxn modelId="{BFEFD53F-930B-9E48-8DC6-9F7C1CE92C74}" type="presParOf" srcId="{FF63756E-28E7-144F-99C3-8CF6F36C4DBB}" destId="{61DFE937-17D1-9540-A58C-6568F31FD9C8}" srcOrd="2" destOrd="0" presId="urn:microsoft.com/office/officeart/2005/8/layout/process3"/>
    <dgm:cxn modelId="{DDE27434-591A-0548-A8A4-DBC8A9581F1C}" type="presParOf" srcId="{5038F829-597A-624A-9D25-B7F09B751D15}" destId="{9B37D5C0-2AA2-1043-BF2B-2C7C563AF2FF}" srcOrd="5" destOrd="0" presId="urn:microsoft.com/office/officeart/2005/8/layout/process3"/>
    <dgm:cxn modelId="{3730589D-A2A4-EB43-A79F-AC4238C4BFD5}" type="presParOf" srcId="{9B37D5C0-2AA2-1043-BF2B-2C7C563AF2FF}" destId="{9BE65D93-6128-864B-82BE-60F4ADF64594}" srcOrd="0" destOrd="0" presId="urn:microsoft.com/office/officeart/2005/8/layout/process3"/>
    <dgm:cxn modelId="{4EB42626-F897-E745-AB2E-59089462D2B0}" type="presParOf" srcId="{5038F829-597A-624A-9D25-B7F09B751D15}" destId="{1E77899D-5E1A-6D4B-8510-ED8F7C73C5B2}" srcOrd="6" destOrd="0" presId="urn:microsoft.com/office/officeart/2005/8/layout/process3"/>
    <dgm:cxn modelId="{F319B039-FB56-6640-9EC4-FAB395C737F4}" type="presParOf" srcId="{1E77899D-5E1A-6D4B-8510-ED8F7C73C5B2}" destId="{3E8A3C05-2539-F040-A78E-0289D27680F0}" srcOrd="0" destOrd="0" presId="urn:microsoft.com/office/officeart/2005/8/layout/process3"/>
    <dgm:cxn modelId="{DBC07AEB-24FA-DE4D-8BEC-7330DD1EA363}" type="presParOf" srcId="{1E77899D-5E1A-6D4B-8510-ED8F7C73C5B2}" destId="{42DE835C-8709-E64A-B3F8-6A20C2DA94F4}" srcOrd="1" destOrd="0" presId="urn:microsoft.com/office/officeart/2005/8/layout/process3"/>
    <dgm:cxn modelId="{2AB455C7-4850-BD4E-A028-C32B0C5DF2B7}" type="presParOf" srcId="{1E77899D-5E1A-6D4B-8510-ED8F7C73C5B2}" destId="{530A4128-C065-ED42-A7F0-5BA5039B48F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C996C3-F856-4023-B9B8-5124B2F9D3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2ADBB309-D646-4BCC-9644-83A3BA24668F}">
      <dgm:prSet/>
      <dgm:spPr>
        <a:solidFill>
          <a:srgbClr val="3595B7"/>
        </a:solidFill>
      </dgm:spPr>
      <dgm:t>
        <a:bodyPr/>
        <a:lstStyle/>
        <a:p>
          <a:pPr rtl="0"/>
          <a:r>
            <a:rPr lang="en-ZA" dirty="0" smtClean="0"/>
            <a:t>Develop a common understanding of the African Data Intensive Research Cloud;</a:t>
          </a:r>
          <a:endParaRPr lang="en-ZA" dirty="0"/>
        </a:p>
      </dgm:t>
    </dgm:pt>
    <dgm:pt modelId="{E271F5D9-541D-43AD-8EA0-00051567076E}" type="parTrans" cxnId="{EDD04A30-773C-48A9-9D1A-502BCB06EE62}">
      <dgm:prSet/>
      <dgm:spPr/>
      <dgm:t>
        <a:bodyPr/>
        <a:lstStyle/>
        <a:p>
          <a:endParaRPr lang="en-ZA"/>
        </a:p>
      </dgm:t>
    </dgm:pt>
    <dgm:pt modelId="{D9C7B807-A5F3-4373-B012-E374099C4B0B}" type="sibTrans" cxnId="{EDD04A30-773C-48A9-9D1A-502BCB06EE62}">
      <dgm:prSet/>
      <dgm:spPr/>
      <dgm:t>
        <a:bodyPr/>
        <a:lstStyle/>
        <a:p>
          <a:endParaRPr lang="en-ZA"/>
        </a:p>
      </dgm:t>
    </dgm:pt>
    <dgm:pt modelId="{A640720E-D52E-4E5F-AC9B-802F8D9F088E}">
      <dgm:prSet/>
      <dgm:spPr>
        <a:solidFill>
          <a:srgbClr val="3595B7"/>
        </a:solidFill>
      </dgm:spPr>
      <dgm:t>
        <a:bodyPr/>
        <a:lstStyle/>
        <a:p>
          <a:pPr rtl="0"/>
          <a:r>
            <a:rPr lang="en-ZA" dirty="0" smtClean="0"/>
            <a:t>Review of existing and planned data and infrastructure efforts on the continent;</a:t>
          </a:r>
          <a:endParaRPr lang="en-ZA" dirty="0"/>
        </a:p>
      </dgm:t>
    </dgm:pt>
    <dgm:pt modelId="{E69F97BA-C2BE-4F0F-9A7F-2F4568810E6E}" type="parTrans" cxnId="{0B40232F-6D84-45E9-92CB-5A23CA2D0B56}">
      <dgm:prSet/>
      <dgm:spPr/>
      <dgm:t>
        <a:bodyPr/>
        <a:lstStyle/>
        <a:p>
          <a:endParaRPr lang="en-ZA"/>
        </a:p>
      </dgm:t>
    </dgm:pt>
    <dgm:pt modelId="{81E0798B-C012-4BA3-98BB-8DF669D085BE}" type="sibTrans" cxnId="{0B40232F-6D84-45E9-92CB-5A23CA2D0B56}">
      <dgm:prSet/>
      <dgm:spPr/>
      <dgm:t>
        <a:bodyPr/>
        <a:lstStyle/>
        <a:p>
          <a:endParaRPr lang="en-ZA"/>
        </a:p>
      </dgm:t>
    </dgm:pt>
    <dgm:pt modelId="{F9E240CB-8919-4ED7-A07C-43B25B72323B}">
      <dgm:prSet/>
      <dgm:spPr>
        <a:solidFill>
          <a:srgbClr val="3595B7"/>
        </a:solidFill>
      </dgm:spPr>
      <dgm:t>
        <a:bodyPr/>
        <a:lstStyle/>
        <a:p>
          <a:pPr rtl="0"/>
          <a:r>
            <a:rPr lang="en-ZA" dirty="0" smtClean="0"/>
            <a:t>Identify potential nodes/contributions to ADIRC</a:t>
          </a:r>
          <a:endParaRPr lang="en-ZA" dirty="0"/>
        </a:p>
      </dgm:t>
    </dgm:pt>
    <dgm:pt modelId="{6E9705B3-D47F-4E7F-A7BB-38DD34157A2C}" type="parTrans" cxnId="{39D5D959-494F-40BA-9BB3-A80EC97E5D3D}">
      <dgm:prSet/>
      <dgm:spPr/>
      <dgm:t>
        <a:bodyPr/>
        <a:lstStyle/>
        <a:p>
          <a:endParaRPr lang="en-ZA"/>
        </a:p>
      </dgm:t>
    </dgm:pt>
    <dgm:pt modelId="{426AAB9F-81A5-4E0A-8E87-9AE882F6B64A}" type="sibTrans" cxnId="{39D5D959-494F-40BA-9BB3-A80EC97E5D3D}">
      <dgm:prSet/>
      <dgm:spPr/>
      <dgm:t>
        <a:bodyPr/>
        <a:lstStyle/>
        <a:p>
          <a:endParaRPr lang="en-ZA"/>
        </a:p>
      </dgm:t>
    </dgm:pt>
    <dgm:pt modelId="{7AADD9EA-AAA8-421D-AF75-F993F41526B7}">
      <dgm:prSet/>
      <dgm:spPr>
        <a:solidFill>
          <a:srgbClr val="3595B7"/>
        </a:solidFill>
      </dgm:spPr>
      <dgm:t>
        <a:bodyPr/>
        <a:lstStyle/>
        <a:p>
          <a:pPr rtl="0"/>
          <a:r>
            <a:rPr lang="en-ZA" dirty="0" smtClean="0"/>
            <a:t>Outline elements of a roadmap towards an EO platform in the ADIRC;</a:t>
          </a:r>
          <a:endParaRPr lang="en-ZA" dirty="0"/>
        </a:p>
      </dgm:t>
    </dgm:pt>
    <dgm:pt modelId="{26BF9C5C-3E07-4071-8051-4D71BE8EA299}" type="parTrans" cxnId="{663DFC62-0CC6-40FF-9155-971BE280F892}">
      <dgm:prSet/>
      <dgm:spPr/>
      <dgm:t>
        <a:bodyPr/>
        <a:lstStyle/>
        <a:p>
          <a:endParaRPr lang="en-ZA"/>
        </a:p>
      </dgm:t>
    </dgm:pt>
    <dgm:pt modelId="{42C56AA1-0772-42DC-8DD1-CD0CB29564C4}" type="sibTrans" cxnId="{663DFC62-0CC6-40FF-9155-971BE280F892}">
      <dgm:prSet/>
      <dgm:spPr/>
      <dgm:t>
        <a:bodyPr/>
        <a:lstStyle/>
        <a:p>
          <a:endParaRPr lang="en-ZA"/>
        </a:p>
      </dgm:t>
    </dgm:pt>
    <dgm:pt modelId="{F9C1111C-1378-4EA0-ADF8-34EF49281C04}">
      <dgm:prSet/>
      <dgm:spPr>
        <a:solidFill>
          <a:srgbClr val="3595B7"/>
        </a:solidFill>
      </dgm:spPr>
      <dgm:t>
        <a:bodyPr/>
        <a:lstStyle/>
        <a:p>
          <a:pPr rtl="0"/>
          <a:r>
            <a:rPr lang="en-ZA" dirty="0" smtClean="0"/>
            <a:t>Establish a task team to develop a roadmap towards an EO platform in the ADIRC;</a:t>
          </a:r>
          <a:endParaRPr lang="en-ZA" dirty="0"/>
        </a:p>
      </dgm:t>
    </dgm:pt>
    <dgm:pt modelId="{362328EA-95B4-401B-8D07-9E0228705A01}" type="parTrans" cxnId="{9B1E7CAB-3C43-4936-85C0-8E623A33A6C1}">
      <dgm:prSet/>
      <dgm:spPr/>
      <dgm:t>
        <a:bodyPr/>
        <a:lstStyle/>
        <a:p>
          <a:endParaRPr lang="en-ZA"/>
        </a:p>
      </dgm:t>
    </dgm:pt>
    <dgm:pt modelId="{DFEFBC93-15EB-4B35-A6E3-4526335CDC9E}" type="sibTrans" cxnId="{9B1E7CAB-3C43-4936-85C0-8E623A33A6C1}">
      <dgm:prSet/>
      <dgm:spPr/>
      <dgm:t>
        <a:bodyPr/>
        <a:lstStyle/>
        <a:p>
          <a:endParaRPr lang="en-ZA"/>
        </a:p>
      </dgm:t>
    </dgm:pt>
    <dgm:pt modelId="{FB50DE5D-B62E-46C9-96F2-957491878386}" type="pres">
      <dgm:prSet presAssocID="{24C996C3-F856-4023-B9B8-5124B2F9D316}" presName="linear" presStyleCnt="0">
        <dgm:presLayoutVars>
          <dgm:animLvl val="lvl"/>
          <dgm:resizeHandles val="exact"/>
        </dgm:presLayoutVars>
      </dgm:prSet>
      <dgm:spPr/>
      <dgm:t>
        <a:bodyPr/>
        <a:lstStyle/>
        <a:p>
          <a:endParaRPr lang="en-ZA"/>
        </a:p>
      </dgm:t>
    </dgm:pt>
    <dgm:pt modelId="{59F3EDF1-1112-4F40-80D1-5037FB1BC4AF}" type="pres">
      <dgm:prSet presAssocID="{2ADBB309-D646-4BCC-9644-83A3BA24668F}" presName="parentText" presStyleLbl="node1" presStyleIdx="0" presStyleCnt="5">
        <dgm:presLayoutVars>
          <dgm:chMax val="0"/>
          <dgm:bulletEnabled val="1"/>
        </dgm:presLayoutVars>
      </dgm:prSet>
      <dgm:spPr/>
      <dgm:t>
        <a:bodyPr/>
        <a:lstStyle/>
        <a:p>
          <a:endParaRPr lang="en-ZA"/>
        </a:p>
      </dgm:t>
    </dgm:pt>
    <dgm:pt modelId="{1B676235-A5CB-4AB5-AD84-8358EB144858}" type="pres">
      <dgm:prSet presAssocID="{D9C7B807-A5F3-4373-B012-E374099C4B0B}" presName="spacer" presStyleCnt="0"/>
      <dgm:spPr/>
    </dgm:pt>
    <dgm:pt modelId="{644A17F7-E8D4-400B-BC9B-12DD69A2C8AE}" type="pres">
      <dgm:prSet presAssocID="{A640720E-D52E-4E5F-AC9B-802F8D9F088E}" presName="parentText" presStyleLbl="node1" presStyleIdx="1" presStyleCnt="5">
        <dgm:presLayoutVars>
          <dgm:chMax val="0"/>
          <dgm:bulletEnabled val="1"/>
        </dgm:presLayoutVars>
      </dgm:prSet>
      <dgm:spPr/>
      <dgm:t>
        <a:bodyPr/>
        <a:lstStyle/>
        <a:p>
          <a:endParaRPr lang="en-ZA"/>
        </a:p>
      </dgm:t>
    </dgm:pt>
    <dgm:pt modelId="{AC90C91D-4ADC-4C74-9422-6BE68FD74121}" type="pres">
      <dgm:prSet presAssocID="{81E0798B-C012-4BA3-98BB-8DF669D085BE}" presName="spacer" presStyleCnt="0"/>
      <dgm:spPr/>
    </dgm:pt>
    <dgm:pt modelId="{4DF7A65B-B997-4C4F-BCC1-64D7C95B42F0}" type="pres">
      <dgm:prSet presAssocID="{F9E240CB-8919-4ED7-A07C-43B25B72323B}" presName="parentText" presStyleLbl="node1" presStyleIdx="2" presStyleCnt="5">
        <dgm:presLayoutVars>
          <dgm:chMax val="0"/>
          <dgm:bulletEnabled val="1"/>
        </dgm:presLayoutVars>
      </dgm:prSet>
      <dgm:spPr/>
      <dgm:t>
        <a:bodyPr/>
        <a:lstStyle/>
        <a:p>
          <a:endParaRPr lang="en-ZA"/>
        </a:p>
      </dgm:t>
    </dgm:pt>
    <dgm:pt modelId="{A0FC97B5-459D-427B-A647-E3D9BDBF0D2D}" type="pres">
      <dgm:prSet presAssocID="{426AAB9F-81A5-4E0A-8E87-9AE882F6B64A}" presName="spacer" presStyleCnt="0"/>
      <dgm:spPr/>
    </dgm:pt>
    <dgm:pt modelId="{0C195616-076D-4690-B998-B3D3BE08FE05}" type="pres">
      <dgm:prSet presAssocID="{7AADD9EA-AAA8-421D-AF75-F993F41526B7}" presName="parentText" presStyleLbl="node1" presStyleIdx="3" presStyleCnt="5">
        <dgm:presLayoutVars>
          <dgm:chMax val="0"/>
          <dgm:bulletEnabled val="1"/>
        </dgm:presLayoutVars>
      </dgm:prSet>
      <dgm:spPr/>
      <dgm:t>
        <a:bodyPr/>
        <a:lstStyle/>
        <a:p>
          <a:endParaRPr lang="en-ZA"/>
        </a:p>
      </dgm:t>
    </dgm:pt>
    <dgm:pt modelId="{C544F5D8-D724-466A-BE36-D58F39FEBF7E}" type="pres">
      <dgm:prSet presAssocID="{42C56AA1-0772-42DC-8DD1-CD0CB29564C4}" presName="spacer" presStyleCnt="0"/>
      <dgm:spPr/>
    </dgm:pt>
    <dgm:pt modelId="{04F0A306-CF00-483C-88CE-203391BAFA7E}" type="pres">
      <dgm:prSet presAssocID="{F9C1111C-1378-4EA0-ADF8-34EF49281C04}" presName="parentText" presStyleLbl="node1" presStyleIdx="4" presStyleCnt="5">
        <dgm:presLayoutVars>
          <dgm:chMax val="0"/>
          <dgm:bulletEnabled val="1"/>
        </dgm:presLayoutVars>
      </dgm:prSet>
      <dgm:spPr/>
      <dgm:t>
        <a:bodyPr/>
        <a:lstStyle/>
        <a:p>
          <a:endParaRPr lang="en-ZA"/>
        </a:p>
      </dgm:t>
    </dgm:pt>
  </dgm:ptLst>
  <dgm:cxnLst>
    <dgm:cxn modelId="{A1B3892C-B7E6-47B0-84D0-38B73A586859}" type="presOf" srcId="{F9E240CB-8919-4ED7-A07C-43B25B72323B}" destId="{4DF7A65B-B997-4C4F-BCC1-64D7C95B42F0}" srcOrd="0" destOrd="0" presId="urn:microsoft.com/office/officeart/2005/8/layout/vList2"/>
    <dgm:cxn modelId="{9B1E7CAB-3C43-4936-85C0-8E623A33A6C1}" srcId="{24C996C3-F856-4023-B9B8-5124B2F9D316}" destId="{F9C1111C-1378-4EA0-ADF8-34EF49281C04}" srcOrd="4" destOrd="0" parTransId="{362328EA-95B4-401B-8D07-9E0228705A01}" sibTransId="{DFEFBC93-15EB-4B35-A6E3-4526335CDC9E}"/>
    <dgm:cxn modelId="{0B40232F-6D84-45E9-92CB-5A23CA2D0B56}" srcId="{24C996C3-F856-4023-B9B8-5124B2F9D316}" destId="{A640720E-D52E-4E5F-AC9B-802F8D9F088E}" srcOrd="1" destOrd="0" parTransId="{E69F97BA-C2BE-4F0F-9A7F-2F4568810E6E}" sibTransId="{81E0798B-C012-4BA3-98BB-8DF669D085BE}"/>
    <dgm:cxn modelId="{39D5D959-494F-40BA-9BB3-A80EC97E5D3D}" srcId="{24C996C3-F856-4023-B9B8-5124B2F9D316}" destId="{F9E240CB-8919-4ED7-A07C-43B25B72323B}" srcOrd="2" destOrd="0" parTransId="{6E9705B3-D47F-4E7F-A7BB-38DD34157A2C}" sibTransId="{426AAB9F-81A5-4E0A-8E87-9AE882F6B64A}"/>
    <dgm:cxn modelId="{E9970B87-27FC-49AE-B7F6-5A405AF6FEFF}" type="presOf" srcId="{7AADD9EA-AAA8-421D-AF75-F993F41526B7}" destId="{0C195616-076D-4690-B998-B3D3BE08FE05}" srcOrd="0" destOrd="0" presId="urn:microsoft.com/office/officeart/2005/8/layout/vList2"/>
    <dgm:cxn modelId="{EDD04A30-773C-48A9-9D1A-502BCB06EE62}" srcId="{24C996C3-F856-4023-B9B8-5124B2F9D316}" destId="{2ADBB309-D646-4BCC-9644-83A3BA24668F}" srcOrd="0" destOrd="0" parTransId="{E271F5D9-541D-43AD-8EA0-00051567076E}" sibTransId="{D9C7B807-A5F3-4373-B012-E374099C4B0B}"/>
    <dgm:cxn modelId="{406083D7-4AA5-4B4A-B92F-D7E8295FCF9A}" type="presOf" srcId="{2ADBB309-D646-4BCC-9644-83A3BA24668F}" destId="{59F3EDF1-1112-4F40-80D1-5037FB1BC4AF}" srcOrd="0" destOrd="0" presId="urn:microsoft.com/office/officeart/2005/8/layout/vList2"/>
    <dgm:cxn modelId="{D80027BE-C94C-411E-A15E-34335F2A6F0B}" type="presOf" srcId="{A640720E-D52E-4E5F-AC9B-802F8D9F088E}" destId="{644A17F7-E8D4-400B-BC9B-12DD69A2C8AE}" srcOrd="0" destOrd="0" presId="urn:microsoft.com/office/officeart/2005/8/layout/vList2"/>
    <dgm:cxn modelId="{663DFC62-0CC6-40FF-9155-971BE280F892}" srcId="{24C996C3-F856-4023-B9B8-5124B2F9D316}" destId="{7AADD9EA-AAA8-421D-AF75-F993F41526B7}" srcOrd="3" destOrd="0" parTransId="{26BF9C5C-3E07-4071-8051-4D71BE8EA299}" sibTransId="{42C56AA1-0772-42DC-8DD1-CD0CB29564C4}"/>
    <dgm:cxn modelId="{76BF0C39-89D7-47C5-A737-9FE9ECBAB5CF}" type="presOf" srcId="{F9C1111C-1378-4EA0-ADF8-34EF49281C04}" destId="{04F0A306-CF00-483C-88CE-203391BAFA7E}" srcOrd="0" destOrd="0" presId="urn:microsoft.com/office/officeart/2005/8/layout/vList2"/>
    <dgm:cxn modelId="{4F101B7E-A1AC-4A52-9787-A5A002C470E4}" type="presOf" srcId="{24C996C3-F856-4023-B9B8-5124B2F9D316}" destId="{FB50DE5D-B62E-46C9-96F2-957491878386}" srcOrd="0" destOrd="0" presId="urn:microsoft.com/office/officeart/2005/8/layout/vList2"/>
    <dgm:cxn modelId="{E64380B2-A7D8-4DB5-831E-AB31C5BF3B73}" type="presParOf" srcId="{FB50DE5D-B62E-46C9-96F2-957491878386}" destId="{59F3EDF1-1112-4F40-80D1-5037FB1BC4AF}" srcOrd="0" destOrd="0" presId="urn:microsoft.com/office/officeart/2005/8/layout/vList2"/>
    <dgm:cxn modelId="{FC60F72F-7C39-4FC0-9F18-5423A12EAB54}" type="presParOf" srcId="{FB50DE5D-B62E-46C9-96F2-957491878386}" destId="{1B676235-A5CB-4AB5-AD84-8358EB144858}" srcOrd="1" destOrd="0" presId="urn:microsoft.com/office/officeart/2005/8/layout/vList2"/>
    <dgm:cxn modelId="{8FB87F5D-642E-45AD-B52C-45B0B665CF3D}" type="presParOf" srcId="{FB50DE5D-B62E-46C9-96F2-957491878386}" destId="{644A17F7-E8D4-400B-BC9B-12DD69A2C8AE}" srcOrd="2" destOrd="0" presId="urn:microsoft.com/office/officeart/2005/8/layout/vList2"/>
    <dgm:cxn modelId="{5295A2EF-99B6-4131-A0D8-D5B37742770C}" type="presParOf" srcId="{FB50DE5D-B62E-46C9-96F2-957491878386}" destId="{AC90C91D-4ADC-4C74-9422-6BE68FD74121}" srcOrd="3" destOrd="0" presId="urn:microsoft.com/office/officeart/2005/8/layout/vList2"/>
    <dgm:cxn modelId="{48A3E8EA-390C-44F9-8CE8-556E6D6D11B0}" type="presParOf" srcId="{FB50DE5D-B62E-46C9-96F2-957491878386}" destId="{4DF7A65B-B997-4C4F-BCC1-64D7C95B42F0}" srcOrd="4" destOrd="0" presId="urn:microsoft.com/office/officeart/2005/8/layout/vList2"/>
    <dgm:cxn modelId="{92ECFDD8-2BBD-4EA4-A001-FF71257C2FF1}" type="presParOf" srcId="{FB50DE5D-B62E-46C9-96F2-957491878386}" destId="{A0FC97B5-459D-427B-A647-E3D9BDBF0D2D}" srcOrd="5" destOrd="0" presId="urn:microsoft.com/office/officeart/2005/8/layout/vList2"/>
    <dgm:cxn modelId="{E26C61A9-416B-4E82-84E8-E0281FC8FA49}" type="presParOf" srcId="{FB50DE5D-B62E-46C9-96F2-957491878386}" destId="{0C195616-076D-4690-B998-B3D3BE08FE05}" srcOrd="6" destOrd="0" presId="urn:microsoft.com/office/officeart/2005/8/layout/vList2"/>
    <dgm:cxn modelId="{C1ABA18A-11D4-4835-8AE4-F79A299ED637}" type="presParOf" srcId="{FB50DE5D-B62E-46C9-96F2-957491878386}" destId="{C544F5D8-D724-466A-BE36-D58F39FEBF7E}" srcOrd="7" destOrd="0" presId="urn:microsoft.com/office/officeart/2005/8/layout/vList2"/>
    <dgm:cxn modelId="{2FF0677A-063C-428E-87F8-9AF5B86FAB2A}" type="presParOf" srcId="{FB50DE5D-B62E-46C9-96F2-957491878386}" destId="{04F0A306-CF00-483C-88CE-203391BAFA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1067DE-8E14-442B-B4F6-E4505EAB7CA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ZA"/>
        </a:p>
      </dgm:t>
    </dgm:pt>
    <dgm:pt modelId="{E57D8DC3-EAA0-4F54-8473-51698FE548D1}">
      <dgm:prSet phldrT="[Text]"/>
      <dgm:spPr/>
      <dgm:t>
        <a:bodyPr/>
        <a:lstStyle/>
        <a:p>
          <a:r>
            <a:rPr lang="en-ZA" dirty="0" smtClean="0"/>
            <a:t>Astronomy</a:t>
          </a:r>
          <a:endParaRPr lang="en-ZA" dirty="0"/>
        </a:p>
      </dgm:t>
    </dgm:pt>
    <dgm:pt modelId="{AD93AD51-352A-4878-AF91-D54873AA8B09}" type="parTrans" cxnId="{B9268A50-1337-49AF-A714-BBAB37068074}">
      <dgm:prSet/>
      <dgm:spPr/>
      <dgm:t>
        <a:bodyPr/>
        <a:lstStyle/>
        <a:p>
          <a:endParaRPr lang="en-ZA"/>
        </a:p>
      </dgm:t>
    </dgm:pt>
    <dgm:pt modelId="{14D27662-43E2-4495-AFF2-CFFA95D92DB0}" type="sibTrans" cxnId="{B9268A50-1337-49AF-A714-BBAB37068074}">
      <dgm:prSet/>
      <dgm:spPr/>
      <dgm:t>
        <a:bodyPr/>
        <a:lstStyle/>
        <a:p>
          <a:endParaRPr lang="en-ZA"/>
        </a:p>
      </dgm:t>
    </dgm:pt>
    <dgm:pt modelId="{9D51D8B9-6AF9-4BE5-9E90-FE4BC9E8AB6A}">
      <dgm:prSet phldrT="[Text]"/>
      <dgm:spPr/>
      <dgm:t>
        <a:bodyPr/>
        <a:lstStyle/>
        <a:p>
          <a:r>
            <a:rPr lang="en-ZA" dirty="0" smtClean="0"/>
            <a:t>Bioinformatics</a:t>
          </a:r>
          <a:endParaRPr lang="en-ZA" dirty="0"/>
        </a:p>
      </dgm:t>
    </dgm:pt>
    <dgm:pt modelId="{B2A12602-70F3-445F-BE02-E3D053A5705A}" type="parTrans" cxnId="{D9E372E5-41D2-4F79-82F1-148A196E75A3}">
      <dgm:prSet/>
      <dgm:spPr/>
      <dgm:t>
        <a:bodyPr/>
        <a:lstStyle/>
        <a:p>
          <a:endParaRPr lang="en-ZA"/>
        </a:p>
      </dgm:t>
    </dgm:pt>
    <dgm:pt modelId="{6F516069-DAD7-41FF-B617-4DA55B1EEA29}" type="sibTrans" cxnId="{D9E372E5-41D2-4F79-82F1-148A196E75A3}">
      <dgm:prSet/>
      <dgm:spPr/>
      <dgm:t>
        <a:bodyPr/>
        <a:lstStyle/>
        <a:p>
          <a:endParaRPr lang="en-ZA"/>
        </a:p>
      </dgm:t>
    </dgm:pt>
    <dgm:pt modelId="{753E584E-6866-41D2-BEBE-ABFA27335EC5}">
      <dgm:prSet phldrT="[Text]"/>
      <dgm:spPr/>
      <dgm:t>
        <a:bodyPr/>
        <a:lstStyle/>
        <a:p>
          <a:r>
            <a:rPr lang="en-ZA" dirty="0" smtClean="0"/>
            <a:t>Earth Observation</a:t>
          </a:r>
          <a:endParaRPr lang="en-ZA" dirty="0"/>
        </a:p>
      </dgm:t>
    </dgm:pt>
    <dgm:pt modelId="{04D39A78-908A-4032-AFC8-F544963DA393}" type="parTrans" cxnId="{6FBF1170-12D3-4DC3-8EFB-7729D513A2B3}">
      <dgm:prSet/>
      <dgm:spPr/>
      <dgm:t>
        <a:bodyPr/>
        <a:lstStyle/>
        <a:p>
          <a:endParaRPr lang="en-ZA"/>
        </a:p>
      </dgm:t>
    </dgm:pt>
    <dgm:pt modelId="{60CFB4E6-528E-4F4F-A48D-9B2387525707}" type="sibTrans" cxnId="{6FBF1170-12D3-4DC3-8EFB-7729D513A2B3}">
      <dgm:prSet/>
      <dgm:spPr/>
      <dgm:t>
        <a:bodyPr/>
        <a:lstStyle/>
        <a:p>
          <a:endParaRPr lang="en-ZA"/>
        </a:p>
      </dgm:t>
    </dgm:pt>
    <dgm:pt modelId="{82185C08-5557-430E-8A0F-DBE18CF14936}" type="pres">
      <dgm:prSet presAssocID="{011067DE-8E14-442B-B4F6-E4505EAB7CAB}" presName="Name0" presStyleCnt="0">
        <dgm:presLayoutVars>
          <dgm:dir/>
          <dgm:resizeHandles val="exact"/>
        </dgm:presLayoutVars>
      </dgm:prSet>
      <dgm:spPr/>
      <dgm:t>
        <a:bodyPr/>
        <a:lstStyle/>
        <a:p>
          <a:endParaRPr lang="en-ZA"/>
        </a:p>
      </dgm:t>
    </dgm:pt>
    <dgm:pt modelId="{DC81DF68-AE7D-485D-90D1-1040054C5383}" type="pres">
      <dgm:prSet presAssocID="{E57D8DC3-EAA0-4F54-8473-51698FE548D1}" presName="compNode" presStyleCnt="0"/>
      <dgm:spPr/>
    </dgm:pt>
    <dgm:pt modelId="{432274CF-F42D-4EE7-B9A8-9DB8F67AFD2D}" type="pres">
      <dgm:prSet presAssocID="{E57D8DC3-EAA0-4F54-8473-51698FE548D1}"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ZA"/>
        </a:p>
      </dgm:t>
    </dgm:pt>
    <dgm:pt modelId="{025E7120-BBE1-4BD0-94DD-E9B45FB0B81C}" type="pres">
      <dgm:prSet presAssocID="{E57D8DC3-EAA0-4F54-8473-51698FE548D1}" presName="textRect" presStyleLbl="revTx" presStyleIdx="0" presStyleCnt="3">
        <dgm:presLayoutVars>
          <dgm:bulletEnabled val="1"/>
        </dgm:presLayoutVars>
      </dgm:prSet>
      <dgm:spPr/>
      <dgm:t>
        <a:bodyPr/>
        <a:lstStyle/>
        <a:p>
          <a:endParaRPr lang="en-ZA"/>
        </a:p>
      </dgm:t>
    </dgm:pt>
    <dgm:pt modelId="{E4D8A839-719D-4A46-9542-8613A3606177}" type="pres">
      <dgm:prSet presAssocID="{14D27662-43E2-4495-AFF2-CFFA95D92DB0}" presName="sibTrans" presStyleLbl="sibTrans2D1" presStyleIdx="0" presStyleCnt="0"/>
      <dgm:spPr/>
      <dgm:t>
        <a:bodyPr/>
        <a:lstStyle/>
        <a:p>
          <a:endParaRPr lang="en-ZA"/>
        </a:p>
      </dgm:t>
    </dgm:pt>
    <dgm:pt modelId="{B868B710-7F25-4DD3-ACD5-9DA430C51B41}" type="pres">
      <dgm:prSet presAssocID="{9D51D8B9-6AF9-4BE5-9E90-FE4BC9E8AB6A}" presName="compNode" presStyleCnt="0"/>
      <dgm:spPr/>
    </dgm:pt>
    <dgm:pt modelId="{D83C5EE7-8803-4D18-8378-4D13CFFF6B0B}" type="pres">
      <dgm:prSet presAssocID="{9D51D8B9-6AF9-4BE5-9E90-FE4BC9E8AB6A}" presName="pictRect" presStyleLbl="node1" presStyleIdx="1" presStyleCnt="3" custLinFactNeighborX="840" custLinFactNeighborY="8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D8EBF89D-51ED-4CE5-A011-BD04F04E5C70}" type="pres">
      <dgm:prSet presAssocID="{9D51D8B9-6AF9-4BE5-9E90-FE4BC9E8AB6A}" presName="textRect" presStyleLbl="revTx" presStyleIdx="1" presStyleCnt="3">
        <dgm:presLayoutVars>
          <dgm:bulletEnabled val="1"/>
        </dgm:presLayoutVars>
      </dgm:prSet>
      <dgm:spPr/>
      <dgm:t>
        <a:bodyPr/>
        <a:lstStyle/>
        <a:p>
          <a:endParaRPr lang="en-ZA"/>
        </a:p>
      </dgm:t>
    </dgm:pt>
    <dgm:pt modelId="{D35771EE-E42C-4B23-94E4-A3B5DEBF9B2C}" type="pres">
      <dgm:prSet presAssocID="{6F516069-DAD7-41FF-B617-4DA55B1EEA29}" presName="sibTrans" presStyleLbl="sibTrans2D1" presStyleIdx="0" presStyleCnt="0"/>
      <dgm:spPr/>
      <dgm:t>
        <a:bodyPr/>
        <a:lstStyle/>
        <a:p>
          <a:endParaRPr lang="en-ZA"/>
        </a:p>
      </dgm:t>
    </dgm:pt>
    <dgm:pt modelId="{A66DDD38-B4F0-449A-AEF5-9C2BCA0CCC12}" type="pres">
      <dgm:prSet presAssocID="{753E584E-6866-41D2-BEBE-ABFA27335EC5}" presName="compNode" presStyleCnt="0"/>
      <dgm:spPr/>
    </dgm:pt>
    <dgm:pt modelId="{E758F16F-2D85-4959-A8AA-14FDE05B29D6}" type="pres">
      <dgm:prSet presAssocID="{753E584E-6866-41D2-BEBE-ABFA27335EC5}"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5000" b="-55000"/>
          </a:stretch>
        </a:blipFill>
      </dgm:spPr>
    </dgm:pt>
    <dgm:pt modelId="{C74804E0-C9EE-480A-922F-08806C743B98}" type="pres">
      <dgm:prSet presAssocID="{753E584E-6866-41D2-BEBE-ABFA27335EC5}" presName="textRect" presStyleLbl="revTx" presStyleIdx="2" presStyleCnt="3">
        <dgm:presLayoutVars>
          <dgm:bulletEnabled val="1"/>
        </dgm:presLayoutVars>
      </dgm:prSet>
      <dgm:spPr/>
      <dgm:t>
        <a:bodyPr/>
        <a:lstStyle/>
        <a:p>
          <a:endParaRPr lang="en-ZA"/>
        </a:p>
      </dgm:t>
    </dgm:pt>
  </dgm:ptLst>
  <dgm:cxnLst>
    <dgm:cxn modelId="{E2ABE21E-19BE-4338-ADCA-B063A97CCD78}" type="presOf" srcId="{E57D8DC3-EAA0-4F54-8473-51698FE548D1}" destId="{025E7120-BBE1-4BD0-94DD-E9B45FB0B81C}" srcOrd="0" destOrd="0" presId="urn:microsoft.com/office/officeart/2005/8/layout/pList1"/>
    <dgm:cxn modelId="{EACEE8E8-A5DC-422C-80D2-D5D8F3AAACA7}" type="presOf" srcId="{011067DE-8E14-442B-B4F6-E4505EAB7CAB}" destId="{82185C08-5557-430E-8A0F-DBE18CF14936}" srcOrd="0" destOrd="0" presId="urn:microsoft.com/office/officeart/2005/8/layout/pList1"/>
    <dgm:cxn modelId="{0F90F4B3-0129-42CA-BD42-4F301140317A}" type="presOf" srcId="{753E584E-6866-41D2-BEBE-ABFA27335EC5}" destId="{C74804E0-C9EE-480A-922F-08806C743B98}" srcOrd="0" destOrd="0" presId="urn:microsoft.com/office/officeart/2005/8/layout/pList1"/>
    <dgm:cxn modelId="{054AEC15-5B7C-4115-A1EF-E02A03B8BC82}" type="presOf" srcId="{9D51D8B9-6AF9-4BE5-9E90-FE4BC9E8AB6A}" destId="{D8EBF89D-51ED-4CE5-A011-BD04F04E5C70}" srcOrd="0" destOrd="0" presId="urn:microsoft.com/office/officeart/2005/8/layout/pList1"/>
    <dgm:cxn modelId="{B9268A50-1337-49AF-A714-BBAB37068074}" srcId="{011067DE-8E14-442B-B4F6-E4505EAB7CAB}" destId="{E57D8DC3-EAA0-4F54-8473-51698FE548D1}" srcOrd="0" destOrd="0" parTransId="{AD93AD51-352A-4878-AF91-D54873AA8B09}" sibTransId="{14D27662-43E2-4495-AFF2-CFFA95D92DB0}"/>
    <dgm:cxn modelId="{50D2893A-37B7-41E4-8D01-5416716EED8E}" type="presOf" srcId="{6F516069-DAD7-41FF-B617-4DA55B1EEA29}" destId="{D35771EE-E42C-4B23-94E4-A3B5DEBF9B2C}" srcOrd="0" destOrd="0" presId="urn:microsoft.com/office/officeart/2005/8/layout/pList1"/>
    <dgm:cxn modelId="{D9E372E5-41D2-4F79-82F1-148A196E75A3}" srcId="{011067DE-8E14-442B-B4F6-E4505EAB7CAB}" destId="{9D51D8B9-6AF9-4BE5-9E90-FE4BC9E8AB6A}" srcOrd="1" destOrd="0" parTransId="{B2A12602-70F3-445F-BE02-E3D053A5705A}" sibTransId="{6F516069-DAD7-41FF-B617-4DA55B1EEA29}"/>
    <dgm:cxn modelId="{4FEA06AF-64D1-4D19-8784-6E236C95E083}" type="presOf" srcId="{14D27662-43E2-4495-AFF2-CFFA95D92DB0}" destId="{E4D8A839-719D-4A46-9542-8613A3606177}" srcOrd="0" destOrd="0" presId="urn:microsoft.com/office/officeart/2005/8/layout/pList1"/>
    <dgm:cxn modelId="{6FBF1170-12D3-4DC3-8EFB-7729D513A2B3}" srcId="{011067DE-8E14-442B-B4F6-E4505EAB7CAB}" destId="{753E584E-6866-41D2-BEBE-ABFA27335EC5}" srcOrd="2" destOrd="0" parTransId="{04D39A78-908A-4032-AFC8-F544963DA393}" sibTransId="{60CFB4E6-528E-4F4F-A48D-9B2387525707}"/>
    <dgm:cxn modelId="{A1A8D78E-EB0D-4068-A623-3FB7F5F1C969}" type="presParOf" srcId="{82185C08-5557-430E-8A0F-DBE18CF14936}" destId="{DC81DF68-AE7D-485D-90D1-1040054C5383}" srcOrd="0" destOrd="0" presId="urn:microsoft.com/office/officeart/2005/8/layout/pList1"/>
    <dgm:cxn modelId="{4755178D-C938-4696-BD4A-CCAF6A0C97DA}" type="presParOf" srcId="{DC81DF68-AE7D-485D-90D1-1040054C5383}" destId="{432274CF-F42D-4EE7-B9A8-9DB8F67AFD2D}" srcOrd="0" destOrd="0" presId="urn:microsoft.com/office/officeart/2005/8/layout/pList1"/>
    <dgm:cxn modelId="{6B3EB008-CB1D-48C4-B78A-7CFC9D348D67}" type="presParOf" srcId="{DC81DF68-AE7D-485D-90D1-1040054C5383}" destId="{025E7120-BBE1-4BD0-94DD-E9B45FB0B81C}" srcOrd="1" destOrd="0" presId="urn:microsoft.com/office/officeart/2005/8/layout/pList1"/>
    <dgm:cxn modelId="{07908976-9BF6-4D0C-801A-7D825BC9C7BA}" type="presParOf" srcId="{82185C08-5557-430E-8A0F-DBE18CF14936}" destId="{E4D8A839-719D-4A46-9542-8613A3606177}" srcOrd="1" destOrd="0" presId="urn:microsoft.com/office/officeart/2005/8/layout/pList1"/>
    <dgm:cxn modelId="{4004E6E4-D217-41D9-9ACE-B190998244B5}" type="presParOf" srcId="{82185C08-5557-430E-8A0F-DBE18CF14936}" destId="{B868B710-7F25-4DD3-ACD5-9DA430C51B41}" srcOrd="2" destOrd="0" presId="urn:microsoft.com/office/officeart/2005/8/layout/pList1"/>
    <dgm:cxn modelId="{D981C9BB-D907-4BFC-A390-851DD1D172EA}" type="presParOf" srcId="{B868B710-7F25-4DD3-ACD5-9DA430C51B41}" destId="{D83C5EE7-8803-4D18-8378-4D13CFFF6B0B}" srcOrd="0" destOrd="0" presId="urn:microsoft.com/office/officeart/2005/8/layout/pList1"/>
    <dgm:cxn modelId="{4DD03D35-7D00-49C7-80F5-85C25AAD822C}" type="presParOf" srcId="{B868B710-7F25-4DD3-ACD5-9DA430C51B41}" destId="{D8EBF89D-51ED-4CE5-A011-BD04F04E5C70}" srcOrd="1" destOrd="0" presId="urn:microsoft.com/office/officeart/2005/8/layout/pList1"/>
    <dgm:cxn modelId="{B66B0DB7-0A2B-4FD3-B53D-401C3EABA821}" type="presParOf" srcId="{82185C08-5557-430E-8A0F-DBE18CF14936}" destId="{D35771EE-E42C-4B23-94E4-A3B5DEBF9B2C}" srcOrd="3" destOrd="0" presId="urn:microsoft.com/office/officeart/2005/8/layout/pList1"/>
    <dgm:cxn modelId="{C30CB528-C9BB-4B49-A945-AFBA1E95026D}" type="presParOf" srcId="{82185C08-5557-430E-8A0F-DBE18CF14936}" destId="{A66DDD38-B4F0-449A-AEF5-9C2BCA0CCC12}" srcOrd="4" destOrd="0" presId="urn:microsoft.com/office/officeart/2005/8/layout/pList1"/>
    <dgm:cxn modelId="{D91BA0CF-02A3-4358-BE36-9567CF6C08F3}" type="presParOf" srcId="{A66DDD38-B4F0-449A-AEF5-9C2BCA0CCC12}" destId="{E758F16F-2D85-4959-A8AA-14FDE05B29D6}" srcOrd="0" destOrd="0" presId="urn:microsoft.com/office/officeart/2005/8/layout/pList1"/>
    <dgm:cxn modelId="{85B542E6-D9C9-42BC-A42F-3328DBE4327B}" type="presParOf" srcId="{A66DDD38-B4F0-449A-AEF5-9C2BCA0CCC12}" destId="{C74804E0-C9EE-480A-922F-08806C743B98}"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9A445-8D0A-1448-A722-8AF6518AAEB3}">
      <dsp:nvSpPr>
        <dsp:cNvPr id="0" name=""/>
        <dsp:cNvSpPr/>
      </dsp:nvSpPr>
      <dsp:spPr>
        <a:xfrm>
          <a:off x="0" y="0"/>
          <a:ext cx="7937094" cy="4960683"/>
        </a:xfrm>
        <a:prstGeom prst="swooshArrow">
          <a:avLst>
            <a:gd name="adj1" fmla="val 25000"/>
            <a:gd name="adj2" fmla="val 25000"/>
          </a:avLst>
        </a:prstGeom>
        <a:solidFill>
          <a:schemeClr val="accent1">
            <a:lumMod val="50000"/>
          </a:schemeClr>
        </a:solidFill>
        <a:ln>
          <a:noFill/>
        </a:ln>
        <a:effectLst>
          <a:glow rad="101600">
            <a:srgbClr val="CCFFCC">
              <a:alpha val="75000"/>
            </a:srgbClr>
          </a:glow>
        </a:effectLst>
      </dsp:spPr>
      <dsp:style>
        <a:lnRef idx="0">
          <a:scrgbClr r="0" g="0" b="0"/>
        </a:lnRef>
        <a:fillRef idx="1">
          <a:scrgbClr r="0" g="0" b="0"/>
        </a:fillRef>
        <a:effectRef idx="1">
          <a:scrgbClr r="0" g="0" b="0"/>
        </a:effectRef>
        <a:fontRef idx="minor"/>
      </dsp:style>
    </dsp:sp>
    <dsp:sp modelId="{0E9726F3-C7F4-D149-90EA-B11C02DC7C70}">
      <dsp:nvSpPr>
        <dsp:cNvPr id="0" name=""/>
        <dsp:cNvSpPr/>
      </dsp:nvSpPr>
      <dsp:spPr>
        <a:xfrm>
          <a:off x="781803" y="3696584"/>
          <a:ext cx="182553" cy="18255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28E55EC-1162-7649-8922-7ADC8BC9F326}">
      <dsp:nvSpPr>
        <dsp:cNvPr id="0" name=""/>
        <dsp:cNvSpPr/>
      </dsp:nvSpPr>
      <dsp:spPr>
        <a:xfrm>
          <a:off x="873080" y="3787857"/>
          <a:ext cx="1039759" cy="118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1"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800000"/>
              </a:solidFill>
            </a:rPr>
            <a:t>2013</a:t>
          </a:r>
        </a:p>
        <a:p>
          <a:pPr lvl="0" algn="l" defTabSz="800100">
            <a:lnSpc>
              <a:spcPct val="90000"/>
            </a:lnSpc>
            <a:spcBef>
              <a:spcPct val="0"/>
            </a:spcBef>
            <a:spcAft>
              <a:spcPct val="35000"/>
            </a:spcAft>
          </a:pPr>
          <a:r>
            <a:rPr lang="en-US" sz="1500" b="0" kern="1200" dirty="0" smtClean="0">
              <a:solidFill>
                <a:srgbClr val="005FAA"/>
              </a:solidFill>
            </a:rPr>
            <a:t>Launch</a:t>
          </a:r>
          <a:r>
            <a:rPr lang="en-US" sz="1500" b="1" kern="1200" dirty="0" smtClean="0">
              <a:solidFill>
                <a:srgbClr val="005FAA"/>
              </a:solidFill>
            </a:rPr>
            <a:t> </a:t>
          </a:r>
          <a:r>
            <a:rPr lang="en-US" sz="1500" kern="1200" dirty="0" smtClean="0">
              <a:solidFill>
                <a:srgbClr val="005FAA"/>
              </a:solidFill>
            </a:rPr>
            <a:t> </a:t>
          </a:r>
          <a:endParaRPr lang="en-US" sz="1500" b="1" kern="1200" dirty="0">
            <a:solidFill>
              <a:srgbClr val="005FAA"/>
            </a:solidFill>
          </a:endParaRPr>
        </a:p>
      </dsp:txBody>
      <dsp:txXfrm>
        <a:off x="873080" y="3787857"/>
        <a:ext cx="1039759" cy="1180642"/>
      </dsp:txXfrm>
    </dsp:sp>
    <dsp:sp modelId="{F840F466-0E39-FA4D-968C-B06C242F23E6}">
      <dsp:nvSpPr>
        <dsp:cNvPr id="0" name=""/>
        <dsp:cNvSpPr/>
      </dsp:nvSpPr>
      <dsp:spPr>
        <a:xfrm>
          <a:off x="1769971" y="2765761"/>
          <a:ext cx="285735" cy="285735"/>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E890375-5C35-A447-BCD4-7787EC478301}">
      <dsp:nvSpPr>
        <dsp:cNvPr id="0" name=""/>
        <dsp:cNvSpPr/>
      </dsp:nvSpPr>
      <dsp:spPr>
        <a:xfrm>
          <a:off x="1711108" y="2971558"/>
          <a:ext cx="1690031" cy="2287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05"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800000"/>
              </a:solidFill>
            </a:rPr>
            <a:t>2014</a:t>
          </a:r>
        </a:p>
        <a:p>
          <a:pPr lvl="0" algn="l" defTabSz="800100">
            <a:lnSpc>
              <a:spcPct val="90000"/>
            </a:lnSpc>
            <a:spcBef>
              <a:spcPct val="0"/>
            </a:spcBef>
            <a:spcAft>
              <a:spcPct val="35000"/>
            </a:spcAft>
          </a:pPr>
          <a:r>
            <a:rPr lang="en-US" sz="1500" kern="1200" dirty="0" smtClean="0">
              <a:solidFill>
                <a:srgbClr val="005FAA"/>
              </a:solidFill>
            </a:rPr>
            <a:t>SADC Ministers STI &amp; ET</a:t>
          </a:r>
        </a:p>
        <a:p>
          <a:pPr lvl="0" algn="l" defTabSz="800100">
            <a:lnSpc>
              <a:spcPct val="90000"/>
            </a:lnSpc>
            <a:spcBef>
              <a:spcPct val="0"/>
            </a:spcBef>
            <a:spcAft>
              <a:spcPct val="35000"/>
            </a:spcAft>
          </a:pPr>
          <a:r>
            <a:rPr lang="en-US" sz="1500" kern="1200" dirty="0" smtClean="0">
              <a:solidFill>
                <a:srgbClr val="000090"/>
              </a:solidFill>
            </a:rPr>
            <a:t>EU-Africa Summit</a:t>
          </a:r>
        </a:p>
        <a:p>
          <a:pPr lvl="0" algn="l" defTabSz="800100">
            <a:lnSpc>
              <a:spcPct val="90000"/>
            </a:lnSpc>
            <a:spcBef>
              <a:spcPct val="0"/>
            </a:spcBef>
            <a:spcAft>
              <a:spcPct val="35000"/>
            </a:spcAft>
          </a:pPr>
          <a:r>
            <a:rPr lang="en-US" sz="1500" kern="1200" dirty="0" smtClean="0">
              <a:solidFill>
                <a:srgbClr val="005FAA"/>
              </a:solidFill>
            </a:rPr>
            <a:t>Implementation Plan</a:t>
          </a:r>
        </a:p>
        <a:p>
          <a:pPr lvl="0" algn="l" defTabSz="800100">
            <a:lnSpc>
              <a:spcPct val="90000"/>
            </a:lnSpc>
            <a:spcBef>
              <a:spcPct val="0"/>
            </a:spcBef>
            <a:spcAft>
              <a:spcPct val="35000"/>
            </a:spcAft>
          </a:pPr>
          <a:r>
            <a:rPr lang="en-US" sz="1500" kern="1200" dirty="0" smtClean="0">
              <a:solidFill>
                <a:srgbClr val="000090"/>
              </a:solidFill>
            </a:rPr>
            <a:t>Steering Committee</a:t>
          </a:r>
        </a:p>
        <a:p>
          <a:pPr lvl="0" algn="l" defTabSz="800100">
            <a:lnSpc>
              <a:spcPct val="90000"/>
            </a:lnSpc>
            <a:spcBef>
              <a:spcPct val="0"/>
            </a:spcBef>
            <a:spcAft>
              <a:spcPct val="35000"/>
            </a:spcAft>
          </a:pPr>
          <a:r>
            <a:rPr lang="en-US" sz="1500" kern="1200" smtClean="0">
              <a:solidFill>
                <a:srgbClr val="005FAA"/>
              </a:solidFill>
            </a:rPr>
            <a:t>+2 </a:t>
          </a:r>
          <a:r>
            <a:rPr lang="en-US" sz="1500" kern="1200" dirty="0" smtClean="0">
              <a:solidFill>
                <a:srgbClr val="005FAA"/>
              </a:solidFill>
            </a:rPr>
            <a:t>Member &amp; PO</a:t>
          </a:r>
        </a:p>
      </dsp:txBody>
      <dsp:txXfrm>
        <a:off x="1711108" y="2971558"/>
        <a:ext cx="1690031" cy="2287085"/>
      </dsp:txXfrm>
    </dsp:sp>
    <dsp:sp modelId="{D906E41E-0470-B347-9E47-A4B82F9F19F2}">
      <dsp:nvSpPr>
        <dsp:cNvPr id="0" name=""/>
        <dsp:cNvSpPr/>
      </dsp:nvSpPr>
      <dsp:spPr>
        <a:xfrm>
          <a:off x="2938859" y="2067552"/>
          <a:ext cx="380980" cy="38098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D70278-74EE-A340-9556-7D18987450C5}">
      <dsp:nvSpPr>
        <dsp:cNvPr id="0" name=""/>
        <dsp:cNvSpPr/>
      </dsp:nvSpPr>
      <dsp:spPr>
        <a:xfrm>
          <a:off x="3143816" y="2320005"/>
          <a:ext cx="1531859" cy="278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874"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800000"/>
              </a:solidFill>
            </a:rPr>
            <a:t>2015</a:t>
          </a:r>
        </a:p>
        <a:p>
          <a:pPr lvl="0" algn="l" defTabSz="800100">
            <a:lnSpc>
              <a:spcPct val="90000"/>
            </a:lnSpc>
            <a:spcBef>
              <a:spcPct val="0"/>
            </a:spcBef>
            <a:spcAft>
              <a:spcPct val="35000"/>
            </a:spcAft>
          </a:pPr>
          <a:r>
            <a:rPr lang="en-US" sz="1500" kern="1200" dirty="0" smtClean="0">
              <a:solidFill>
                <a:srgbClr val="005FAA"/>
              </a:solidFill>
            </a:rPr>
            <a:t>AMCOMET-3</a:t>
          </a:r>
        </a:p>
        <a:p>
          <a:pPr lvl="0" algn="l" defTabSz="800100">
            <a:lnSpc>
              <a:spcPct val="90000"/>
            </a:lnSpc>
            <a:spcBef>
              <a:spcPct val="0"/>
            </a:spcBef>
            <a:spcAft>
              <a:spcPct val="35000"/>
            </a:spcAft>
          </a:pPr>
          <a:r>
            <a:rPr lang="en-US" sz="1500" kern="1200" dirty="0" smtClean="0">
              <a:solidFill>
                <a:srgbClr val="000090"/>
              </a:solidFill>
            </a:rPr>
            <a:t>AU STC-EST</a:t>
          </a:r>
        </a:p>
        <a:p>
          <a:pPr lvl="0" algn="l" defTabSz="800100">
            <a:lnSpc>
              <a:spcPct val="90000"/>
            </a:lnSpc>
            <a:spcBef>
              <a:spcPct val="0"/>
            </a:spcBef>
            <a:spcAft>
              <a:spcPct val="35000"/>
            </a:spcAft>
          </a:pPr>
          <a:r>
            <a:rPr lang="en-US" sz="1500" kern="1200" dirty="0" smtClean="0">
              <a:solidFill>
                <a:srgbClr val="005FAA"/>
              </a:solidFill>
            </a:rPr>
            <a:t>+3 Members</a:t>
          </a:r>
        </a:p>
        <a:p>
          <a:pPr lvl="0" algn="l" defTabSz="800100">
            <a:lnSpc>
              <a:spcPct val="90000"/>
            </a:lnSpc>
            <a:spcBef>
              <a:spcPct val="0"/>
            </a:spcBef>
            <a:spcAft>
              <a:spcPct val="35000"/>
            </a:spcAft>
          </a:pPr>
          <a:r>
            <a:rPr lang="en-US" sz="1500" kern="1200" dirty="0" smtClean="0">
              <a:solidFill>
                <a:srgbClr val="000090"/>
              </a:solidFill>
            </a:rPr>
            <a:t>DICT</a:t>
          </a:r>
          <a:endParaRPr lang="en-US" sz="1500" kern="1200" dirty="0">
            <a:solidFill>
              <a:srgbClr val="000090"/>
            </a:solidFill>
          </a:endParaRPr>
        </a:p>
      </dsp:txBody>
      <dsp:txXfrm>
        <a:off x="3143816" y="2320005"/>
        <a:ext cx="1531859" cy="2787904"/>
      </dsp:txXfrm>
    </dsp:sp>
    <dsp:sp modelId="{05B71D03-68F7-E343-A772-F35740823265}">
      <dsp:nvSpPr>
        <dsp:cNvPr id="0" name=""/>
        <dsp:cNvSpPr/>
      </dsp:nvSpPr>
      <dsp:spPr>
        <a:xfrm>
          <a:off x="4241974" y="1460745"/>
          <a:ext cx="492099" cy="492099"/>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190AEE9-6937-904D-A75B-9687959A892F}">
      <dsp:nvSpPr>
        <dsp:cNvPr id="0" name=""/>
        <dsp:cNvSpPr/>
      </dsp:nvSpPr>
      <dsp:spPr>
        <a:xfrm>
          <a:off x="4488093" y="1784251"/>
          <a:ext cx="1587418" cy="33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54"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800000"/>
              </a:solidFill>
            </a:rPr>
            <a:t>2016</a:t>
          </a:r>
        </a:p>
        <a:p>
          <a:pPr lvl="0" algn="l" defTabSz="800100">
            <a:lnSpc>
              <a:spcPct val="90000"/>
            </a:lnSpc>
            <a:spcBef>
              <a:spcPct val="0"/>
            </a:spcBef>
            <a:spcAft>
              <a:spcPct val="35000"/>
            </a:spcAft>
          </a:pPr>
          <a:r>
            <a:rPr lang="en-US" sz="1500" kern="1200" dirty="0" smtClean="0">
              <a:solidFill>
                <a:srgbClr val="005FAA"/>
              </a:solidFill>
            </a:rPr>
            <a:t>26</a:t>
          </a:r>
          <a:r>
            <a:rPr lang="en-US" sz="1500" kern="1200" baseline="30000" dirty="0" smtClean="0">
              <a:solidFill>
                <a:srgbClr val="005FAA"/>
              </a:solidFill>
            </a:rPr>
            <a:t>th</a:t>
          </a:r>
          <a:r>
            <a:rPr lang="en-US" sz="1500" kern="1200" dirty="0" smtClean="0">
              <a:solidFill>
                <a:srgbClr val="005FAA"/>
              </a:solidFill>
            </a:rPr>
            <a:t> AU Summit</a:t>
          </a:r>
        </a:p>
        <a:p>
          <a:pPr marL="0" marR="0" lvl="0" indent="0" algn="l" defTabSz="914400" eaLnBrk="1" fontAlgn="auto" latinLnBrk="0" hangingPunct="1">
            <a:lnSpc>
              <a:spcPct val="100000"/>
            </a:lnSpc>
            <a:spcBef>
              <a:spcPct val="0"/>
            </a:spcBef>
            <a:spcAft>
              <a:spcPts val="0"/>
            </a:spcAft>
            <a:buClrTx/>
            <a:buSzTx/>
            <a:buFontTx/>
            <a:buNone/>
            <a:tabLst/>
            <a:defRPr/>
          </a:pPr>
          <a:r>
            <a:rPr lang="en-US" sz="1500" kern="1200" dirty="0" smtClean="0">
              <a:solidFill>
                <a:srgbClr val="000090"/>
              </a:solidFill>
            </a:rPr>
            <a:t>1</a:t>
          </a:r>
          <a:r>
            <a:rPr lang="en-US" sz="1500" kern="1200" baseline="30000" dirty="0" smtClean="0">
              <a:solidFill>
                <a:srgbClr val="000090"/>
              </a:solidFill>
            </a:rPr>
            <a:t>st</a:t>
          </a:r>
          <a:r>
            <a:rPr lang="en-US" sz="1500" kern="1200" dirty="0" smtClean="0">
              <a:solidFill>
                <a:srgbClr val="000090"/>
              </a:solidFill>
            </a:rPr>
            <a:t> Steering Committee Meeting</a:t>
          </a:r>
        </a:p>
        <a:p>
          <a:pPr lvl="0" algn="l" defTabSz="800100">
            <a:lnSpc>
              <a:spcPct val="90000"/>
            </a:lnSpc>
            <a:spcBef>
              <a:spcPct val="0"/>
            </a:spcBef>
            <a:spcAft>
              <a:spcPct val="35000"/>
            </a:spcAft>
          </a:pPr>
          <a:r>
            <a:rPr lang="en-US" sz="1500" kern="1200" dirty="0" smtClean="0">
              <a:solidFill>
                <a:srgbClr val="005FAA"/>
              </a:solidFill>
            </a:rPr>
            <a:t>1</a:t>
          </a:r>
          <a:r>
            <a:rPr lang="en-US" sz="1500" kern="1200" baseline="30000" dirty="0" smtClean="0">
              <a:solidFill>
                <a:srgbClr val="005FAA"/>
              </a:solidFill>
            </a:rPr>
            <a:t>st</a:t>
          </a:r>
          <a:r>
            <a:rPr lang="en-US" sz="1500" kern="1200" dirty="0" smtClean="0">
              <a:solidFill>
                <a:srgbClr val="005FAA"/>
              </a:solidFill>
            </a:rPr>
            <a:t> AfriGEOSS Symposium</a:t>
          </a:r>
        </a:p>
        <a:p>
          <a:pPr lvl="0" algn="l" defTabSz="800100">
            <a:lnSpc>
              <a:spcPct val="90000"/>
            </a:lnSpc>
            <a:spcBef>
              <a:spcPct val="0"/>
            </a:spcBef>
            <a:spcAft>
              <a:spcPct val="35000"/>
            </a:spcAft>
          </a:pPr>
          <a:r>
            <a:rPr lang="en-US" sz="1500" kern="1200" dirty="0" smtClean="0">
              <a:solidFill>
                <a:srgbClr val="000090"/>
              </a:solidFill>
            </a:rPr>
            <a:t>AfriGAM</a:t>
          </a:r>
        </a:p>
        <a:p>
          <a:pPr lvl="0" algn="l" defTabSz="800100">
            <a:lnSpc>
              <a:spcPct val="90000"/>
            </a:lnSpc>
            <a:spcBef>
              <a:spcPct val="0"/>
            </a:spcBef>
            <a:spcAft>
              <a:spcPct val="35000"/>
            </a:spcAft>
          </a:pPr>
          <a:r>
            <a:rPr lang="en-US" sz="1500" kern="1200" dirty="0" smtClean="0">
              <a:solidFill>
                <a:srgbClr val="005FAA"/>
              </a:solidFill>
            </a:rPr>
            <a:t>SFS CT</a:t>
          </a:r>
        </a:p>
        <a:p>
          <a:pPr lvl="0" algn="l" defTabSz="800100">
            <a:lnSpc>
              <a:spcPct val="90000"/>
            </a:lnSpc>
            <a:spcBef>
              <a:spcPct val="0"/>
            </a:spcBef>
            <a:spcAft>
              <a:spcPct val="35000"/>
            </a:spcAft>
          </a:pPr>
          <a:r>
            <a:rPr lang="en-US" sz="1500" kern="1200" dirty="0" smtClean="0">
              <a:solidFill>
                <a:srgbClr val="000090"/>
              </a:solidFill>
            </a:rPr>
            <a:t>2017-2019 WP</a:t>
          </a:r>
        </a:p>
        <a:p>
          <a:pPr lvl="0" algn="l" defTabSz="800100">
            <a:lnSpc>
              <a:spcPct val="90000"/>
            </a:lnSpc>
            <a:spcBef>
              <a:spcPct val="0"/>
            </a:spcBef>
            <a:spcAft>
              <a:spcPct val="35000"/>
            </a:spcAft>
          </a:pPr>
          <a:r>
            <a:rPr lang="en-US" sz="1500" kern="1200" dirty="0" smtClean="0">
              <a:solidFill>
                <a:srgbClr val="005FAA"/>
              </a:solidFill>
            </a:rPr>
            <a:t>+1 EXCOM</a:t>
          </a:r>
        </a:p>
        <a:p>
          <a:pPr lvl="0" algn="l" defTabSz="800100">
            <a:lnSpc>
              <a:spcPct val="90000"/>
            </a:lnSpc>
            <a:spcBef>
              <a:spcPct val="0"/>
            </a:spcBef>
            <a:spcAft>
              <a:spcPct val="35000"/>
            </a:spcAft>
          </a:pPr>
          <a:r>
            <a:rPr lang="en-US" sz="1500" kern="1200" dirty="0" smtClean="0">
              <a:solidFill>
                <a:srgbClr val="000090"/>
              </a:solidFill>
            </a:rPr>
            <a:t>+1 PO</a:t>
          </a:r>
        </a:p>
        <a:p>
          <a:pPr lvl="0" algn="l" defTabSz="800100">
            <a:lnSpc>
              <a:spcPct val="90000"/>
            </a:lnSpc>
            <a:spcBef>
              <a:spcPct val="0"/>
            </a:spcBef>
            <a:spcAft>
              <a:spcPct val="35000"/>
            </a:spcAft>
          </a:pPr>
          <a:r>
            <a:rPr lang="en-US" sz="1500" b="1" kern="1200" dirty="0" smtClean="0">
              <a:solidFill>
                <a:srgbClr val="FF0000"/>
              </a:solidFill>
            </a:rPr>
            <a:t>EO in ADIRC</a:t>
          </a:r>
          <a:endParaRPr lang="en-US" sz="1500" b="1" kern="1200" dirty="0">
            <a:solidFill>
              <a:srgbClr val="FF0000"/>
            </a:solidFill>
          </a:endParaRPr>
        </a:p>
      </dsp:txBody>
      <dsp:txXfrm>
        <a:off x="4488093" y="1784251"/>
        <a:ext cx="1587418" cy="3323658"/>
      </dsp:txXfrm>
    </dsp:sp>
    <dsp:sp modelId="{D2BEE0AE-1DC6-E845-B89F-8B6DC398D04B}">
      <dsp:nvSpPr>
        <dsp:cNvPr id="0" name=""/>
        <dsp:cNvSpPr/>
      </dsp:nvSpPr>
      <dsp:spPr>
        <a:xfrm>
          <a:off x="5559830" y="1123630"/>
          <a:ext cx="627030" cy="62703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B21973E-756D-F648-B15C-B52E53101694}">
      <dsp:nvSpPr>
        <dsp:cNvPr id="0" name=""/>
        <dsp:cNvSpPr/>
      </dsp:nvSpPr>
      <dsp:spPr>
        <a:xfrm>
          <a:off x="5873497" y="1514533"/>
          <a:ext cx="1587418" cy="3651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0"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800000"/>
              </a:solidFill>
            </a:rPr>
            <a:t>2017</a:t>
          </a:r>
        </a:p>
        <a:p>
          <a:pPr lvl="0" algn="l" defTabSz="800100">
            <a:lnSpc>
              <a:spcPct val="90000"/>
            </a:lnSpc>
            <a:spcBef>
              <a:spcPct val="0"/>
            </a:spcBef>
            <a:spcAft>
              <a:spcPct val="35000"/>
            </a:spcAft>
          </a:pPr>
          <a:r>
            <a:rPr lang="en-US" sz="1600" b="0" kern="1200" dirty="0" smtClean="0">
              <a:solidFill>
                <a:srgbClr val="005FAA"/>
              </a:solidFill>
            </a:rPr>
            <a:t>WRM CT</a:t>
          </a:r>
        </a:p>
        <a:p>
          <a:pPr lvl="0" algn="l" defTabSz="800100">
            <a:lnSpc>
              <a:spcPct val="90000"/>
            </a:lnSpc>
            <a:spcBef>
              <a:spcPct val="0"/>
            </a:spcBef>
            <a:spcAft>
              <a:spcPct val="35000"/>
            </a:spcAft>
          </a:pPr>
          <a:r>
            <a:rPr lang="en-US" sz="1600" b="0" kern="1200" dirty="0" smtClean="0">
              <a:solidFill>
                <a:srgbClr val="000090"/>
              </a:solidFill>
            </a:rPr>
            <a:t>SUD CT</a:t>
          </a:r>
        </a:p>
        <a:p>
          <a:pPr lvl="0" algn="l" defTabSz="800100">
            <a:lnSpc>
              <a:spcPct val="90000"/>
            </a:lnSpc>
            <a:spcBef>
              <a:spcPct val="0"/>
            </a:spcBef>
            <a:spcAft>
              <a:spcPct val="35000"/>
            </a:spcAft>
          </a:pPr>
          <a:r>
            <a:rPr lang="en-US" sz="1600" b="0" kern="1200" dirty="0" smtClean="0">
              <a:solidFill>
                <a:srgbClr val="005FAA"/>
              </a:solidFill>
            </a:rPr>
            <a:t>2</a:t>
          </a:r>
          <a:r>
            <a:rPr lang="en-US" sz="1600" b="0" kern="1200" baseline="30000" dirty="0" smtClean="0">
              <a:solidFill>
                <a:srgbClr val="005FAA"/>
              </a:solidFill>
            </a:rPr>
            <a:t>nd</a:t>
          </a:r>
          <a:r>
            <a:rPr lang="en-US" sz="1600" b="0" kern="1200" dirty="0" smtClean="0">
              <a:solidFill>
                <a:srgbClr val="005FAA"/>
              </a:solidFill>
            </a:rPr>
            <a:t> AfriGEOSS Symposium</a:t>
          </a:r>
        </a:p>
        <a:p>
          <a:pPr lvl="0" algn="l" defTabSz="800100">
            <a:lnSpc>
              <a:spcPct val="90000"/>
            </a:lnSpc>
            <a:spcBef>
              <a:spcPct val="0"/>
            </a:spcBef>
            <a:spcAft>
              <a:spcPct val="35000"/>
            </a:spcAft>
          </a:pPr>
          <a:r>
            <a:rPr lang="en-US" sz="1600" b="0" kern="1200" dirty="0" smtClean="0">
              <a:solidFill>
                <a:srgbClr val="000090"/>
              </a:solidFill>
            </a:rPr>
            <a:t>1</a:t>
          </a:r>
          <a:r>
            <a:rPr lang="en-US" sz="1600" b="0" kern="1200" baseline="30000" dirty="0" smtClean="0">
              <a:solidFill>
                <a:srgbClr val="000090"/>
              </a:solidFill>
            </a:rPr>
            <a:t>st</a:t>
          </a:r>
          <a:r>
            <a:rPr lang="en-US" sz="1600" b="0" kern="1200" dirty="0" smtClean="0">
              <a:solidFill>
                <a:srgbClr val="000090"/>
              </a:solidFill>
            </a:rPr>
            <a:t> Training Programme</a:t>
          </a:r>
        </a:p>
        <a:p>
          <a:pPr lvl="0" algn="l" defTabSz="800100">
            <a:lnSpc>
              <a:spcPct val="90000"/>
            </a:lnSpc>
            <a:spcBef>
              <a:spcPct val="0"/>
            </a:spcBef>
            <a:spcAft>
              <a:spcPct val="35000"/>
            </a:spcAft>
          </a:pPr>
          <a:r>
            <a:rPr lang="en-US" sz="1600" b="0" kern="1200" dirty="0" smtClean="0">
              <a:solidFill>
                <a:srgbClr val="005FAA"/>
              </a:solidFill>
            </a:rPr>
            <a:t>+2 PO</a:t>
          </a:r>
          <a:endParaRPr lang="en-US" sz="1600" b="0" kern="1200" dirty="0">
            <a:solidFill>
              <a:srgbClr val="005FAA"/>
            </a:solidFill>
          </a:endParaRPr>
        </a:p>
      </dsp:txBody>
      <dsp:txXfrm>
        <a:off x="5873497" y="1514533"/>
        <a:ext cx="1587418" cy="3651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69324-E3B5-B447-9A52-D5C29CBB8221}">
      <dsp:nvSpPr>
        <dsp:cNvPr id="0" name=""/>
        <dsp:cNvSpPr/>
      </dsp:nvSpPr>
      <dsp:spPr>
        <a:xfrm>
          <a:off x="1116" y="22737"/>
          <a:ext cx="1403080" cy="1771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000090"/>
              </a:solidFill>
            </a:rPr>
            <a:t>Data</a:t>
          </a:r>
          <a:endParaRPr lang="en-US" sz="1400" b="1" kern="1200" dirty="0">
            <a:solidFill>
              <a:srgbClr val="000090"/>
            </a:solidFill>
          </a:endParaRPr>
        </a:p>
      </dsp:txBody>
      <dsp:txXfrm>
        <a:off x="1116" y="22737"/>
        <a:ext cx="1403080" cy="561232"/>
      </dsp:txXfrm>
    </dsp:sp>
    <dsp:sp modelId="{CF862690-A921-AF4A-B720-326AAE6DC528}">
      <dsp:nvSpPr>
        <dsp:cNvPr id="0" name=""/>
        <dsp:cNvSpPr/>
      </dsp:nvSpPr>
      <dsp:spPr>
        <a:xfrm>
          <a:off x="288494" y="606707"/>
          <a:ext cx="1403080" cy="2361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Enables effective decisions</a:t>
          </a:r>
          <a:endParaRPr lang="en-US" sz="1200" kern="1200" dirty="0"/>
        </a:p>
      </dsp:txBody>
      <dsp:txXfrm>
        <a:off x="329589" y="647802"/>
        <a:ext cx="1320890" cy="2279410"/>
      </dsp:txXfrm>
    </dsp:sp>
    <dsp:sp modelId="{4D9F4AAF-A6FE-7942-827D-C72CE7B8A816}">
      <dsp:nvSpPr>
        <dsp:cNvPr id="0" name=""/>
        <dsp:cNvSpPr/>
      </dsp:nvSpPr>
      <dsp:spPr>
        <a:xfrm>
          <a:off x="1616898" y="128690"/>
          <a:ext cx="450928" cy="3493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616898" y="198555"/>
        <a:ext cx="346130" cy="209596"/>
      </dsp:txXfrm>
    </dsp:sp>
    <dsp:sp modelId="{E7D98B4D-7799-6849-AE6A-FD540093D860}">
      <dsp:nvSpPr>
        <dsp:cNvPr id="0" name=""/>
        <dsp:cNvSpPr/>
      </dsp:nvSpPr>
      <dsp:spPr>
        <a:xfrm>
          <a:off x="2255004" y="22737"/>
          <a:ext cx="1403080" cy="1771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000090"/>
              </a:solidFill>
            </a:rPr>
            <a:t>Policy</a:t>
          </a:r>
          <a:endParaRPr lang="en-US" sz="1400" b="1" kern="1200" dirty="0">
            <a:solidFill>
              <a:srgbClr val="000090"/>
            </a:solidFill>
          </a:endParaRPr>
        </a:p>
      </dsp:txBody>
      <dsp:txXfrm>
        <a:off x="2255004" y="22737"/>
        <a:ext cx="1403080" cy="561232"/>
      </dsp:txXfrm>
    </dsp:sp>
    <dsp:sp modelId="{DDBABFD2-775D-9646-8FBC-4C7C64D4115B}">
      <dsp:nvSpPr>
        <dsp:cNvPr id="0" name=""/>
        <dsp:cNvSpPr/>
      </dsp:nvSpPr>
      <dsp:spPr>
        <a:xfrm>
          <a:off x="2542382" y="606707"/>
          <a:ext cx="1403080" cy="2361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Allow free access, use and re-use</a:t>
          </a:r>
          <a:endParaRPr lang="en-US" sz="1200" kern="1200" dirty="0"/>
        </a:p>
      </dsp:txBody>
      <dsp:txXfrm>
        <a:off x="2583477" y="647802"/>
        <a:ext cx="1320890" cy="2279410"/>
      </dsp:txXfrm>
    </dsp:sp>
    <dsp:sp modelId="{B3D42A90-79DF-C84C-A59D-14E870836574}">
      <dsp:nvSpPr>
        <dsp:cNvPr id="0" name=""/>
        <dsp:cNvSpPr/>
      </dsp:nvSpPr>
      <dsp:spPr>
        <a:xfrm>
          <a:off x="3870786" y="128690"/>
          <a:ext cx="450928" cy="3493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870786" y="198555"/>
        <a:ext cx="346130" cy="209596"/>
      </dsp:txXfrm>
    </dsp:sp>
    <dsp:sp modelId="{DC069253-F139-3B48-BF44-49B6A0EB26CB}">
      <dsp:nvSpPr>
        <dsp:cNvPr id="0" name=""/>
        <dsp:cNvSpPr/>
      </dsp:nvSpPr>
      <dsp:spPr>
        <a:xfrm>
          <a:off x="4508892" y="22737"/>
          <a:ext cx="1403080" cy="1771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000090"/>
              </a:solidFill>
            </a:rPr>
            <a:t>Infrastructure and Technical capability</a:t>
          </a:r>
          <a:endParaRPr lang="en-US" sz="1400" b="1" kern="1200" dirty="0">
            <a:solidFill>
              <a:srgbClr val="000090"/>
            </a:solidFill>
          </a:endParaRPr>
        </a:p>
      </dsp:txBody>
      <dsp:txXfrm>
        <a:off x="4508892" y="22737"/>
        <a:ext cx="1403080" cy="561232"/>
      </dsp:txXfrm>
    </dsp:sp>
    <dsp:sp modelId="{61DFE937-17D1-9540-A58C-6568F31FD9C8}">
      <dsp:nvSpPr>
        <dsp:cNvPr id="0" name=""/>
        <dsp:cNvSpPr/>
      </dsp:nvSpPr>
      <dsp:spPr>
        <a:xfrm>
          <a:off x="4796270" y="606707"/>
          <a:ext cx="1403080" cy="2361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Enable discovery, access, product development and dissemination</a:t>
          </a:r>
          <a:endParaRPr lang="en-US" sz="1200" kern="1200" dirty="0"/>
        </a:p>
      </dsp:txBody>
      <dsp:txXfrm>
        <a:off x="4837365" y="647802"/>
        <a:ext cx="1320890" cy="2279410"/>
      </dsp:txXfrm>
    </dsp:sp>
    <dsp:sp modelId="{9B37D5C0-2AA2-1043-BF2B-2C7C563AF2FF}">
      <dsp:nvSpPr>
        <dsp:cNvPr id="0" name=""/>
        <dsp:cNvSpPr/>
      </dsp:nvSpPr>
      <dsp:spPr>
        <a:xfrm>
          <a:off x="6124674" y="128690"/>
          <a:ext cx="450928" cy="3493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124674" y="198555"/>
        <a:ext cx="346130" cy="209596"/>
      </dsp:txXfrm>
    </dsp:sp>
    <dsp:sp modelId="{42DE835C-8709-E64A-B3F8-6A20C2DA94F4}">
      <dsp:nvSpPr>
        <dsp:cNvPr id="0" name=""/>
        <dsp:cNvSpPr/>
      </dsp:nvSpPr>
      <dsp:spPr>
        <a:xfrm>
          <a:off x="6762780" y="22737"/>
          <a:ext cx="1403080" cy="1771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000090"/>
              </a:solidFill>
            </a:rPr>
            <a:t>Local Context</a:t>
          </a:r>
          <a:endParaRPr lang="en-US" sz="1400" b="1" kern="1200" dirty="0">
            <a:solidFill>
              <a:srgbClr val="000090"/>
            </a:solidFill>
          </a:endParaRPr>
        </a:p>
      </dsp:txBody>
      <dsp:txXfrm>
        <a:off x="6762780" y="22737"/>
        <a:ext cx="1403080" cy="561232"/>
      </dsp:txXfrm>
    </dsp:sp>
    <dsp:sp modelId="{530A4128-C065-ED42-A7F0-5BA5039B48F3}">
      <dsp:nvSpPr>
        <dsp:cNvPr id="0" name=""/>
        <dsp:cNvSpPr/>
      </dsp:nvSpPr>
      <dsp:spPr>
        <a:xfrm>
          <a:off x="7050158" y="606707"/>
          <a:ext cx="1403080" cy="23616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Provide needs,  build partnerships and design own innovative solutions</a:t>
          </a:r>
          <a:endParaRPr lang="en-US" sz="1200" kern="1200" dirty="0"/>
        </a:p>
      </dsp:txBody>
      <dsp:txXfrm>
        <a:off x="7091253" y="647802"/>
        <a:ext cx="1320890" cy="2279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EDF1-1112-4F40-80D1-5037FB1BC4AF}">
      <dsp:nvSpPr>
        <dsp:cNvPr id="0" name=""/>
        <dsp:cNvSpPr/>
      </dsp:nvSpPr>
      <dsp:spPr>
        <a:xfrm>
          <a:off x="0" y="28803"/>
          <a:ext cx="8569325" cy="926639"/>
        </a:xfrm>
        <a:prstGeom prst="roundRect">
          <a:avLst/>
        </a:prstGeom>
        <a:solidFill>
          <a:srgbClr val="3595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ZA" sz="2400" kern="1200" dirty="0" smtClean="0"/>
            <a:t>Develop a common understanding of the African Data Intensive Research Cloud;</a:t>
          </a:r>
          <a:endParaRPr lang="en-ZA" sz="2400" kern="1200" dirty="0"/>
        </a:p>
      </dsp:txBody>
      <dsp:txXfrm>
        <a:off x="45235" y="74038"/>
        <a:ext cx="8478855" cy="836169"/>
      </dsp:txXfrm>
    </dsp:sp>
    <dsp:sp modelId="{644A17F7-E8D4-400B-BC9B-12DD69A2C8AE}">
      <dsp:nvSpPr>
        <dsp:cNvPr id="0" name=""/>
        <dsp:cNvSpPr/>
      </dsp:nvSpPr>
      <dsp:spPr>
        <a:xfrm>
          <a:off x="0" y="1024563"/>
          <a:ext cx="8569325" cy="926639"/>
        </a:xfrm>
        <a:prstGeom prst="roundRect">
          <a:avLst/>
        </a:prstGeom>
        <a:solidFill>
          <a:srgbClr val="3595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ZA" sz="2400" kern="1200" dirty="0" smtClean="0"/>
            <a:t>Review of existing and planned data and infrastructure efforts on the continent;</a:t>
          </a:r>
          <a:endParaRPr lang="en-ZA" sz="2400" kern="1200" dirty="0"/>
        </a:p>
      </dsp:txBody>
      <dsp:txXfrm>
        <a:off x="45235" y="1069798"/>
        <a:ext cx="8478855" cy="836169"/>
      </dsp:txXfrm>
    </dsp:sp>
    <dsp:sp modelId="{4DF7A65B-B997-4C4F-BCC1-64D7C95B42F0}">
      <dsp:nvSpPr>
        <dsp:cNvPr id="0" name=""/>
        <dsp:cNvSpPr/>
      </dsp:nvSpPr>
      <dsp:spPr>
        <a:xfrm>
          <a:off x="0" y="2020323"/>
          <a:ext cx="8569325" cy="926639"/>
        </a:xfrm>
        <a:prstGeom prst="roundRect">
          <a:avLst/>
        </a:prstGeom>
        <a:solidFill>
          <a:srgbClr val="3595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ZA" sz="2400" kern="1200" dirty="0" smtClean="0"/>
            <a:t>Identify potential nodes/contributions to ADIRC</a:t>
          </a:r>
          <a:endParaRPr lang="en-ZA" sz="2400" kern="1200" dirty="0"/>
        </a:p>
      </dsp:txBody>
      <dsp:txXfrm>
        <a:off x="45235" y="2065558"/>
        <a:ext cx="8478855" cy="836169"/>
      </dsp:txXfrm>
    </dsp:sp>
    <dsp:sp modelId="{0C195616-076D-4690-B998-B3D3BE08FE05}">
      <dsp:nvSpPr>
        <dsp:cNvPr id="0" name=""/>
        <dsp:cNvSpPr/>
      </dsp:nvSpPr>
      <dsp:spPr>
        <a:xfrm>
          <a:off x="0" y="3016083"/>
          <a:ext cx="8569325" cy="926639"/>
        </a:xfrm>
        <a:prstGeom prst="roundRect">
          <a:avLst/>
        </a:prstGeom>
        <a:solidFill>
          <a:srgbClr val="3595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ZA" sz="2400" kern="1200" dirty="0" smtClean="0"/>
            <a:t>Outline elements of a roadmap towards an EO platform in the ADIRC;</a:t>
          </a:r>
          <a:endParaRPr lang="en-ZA" sz="2400" kern="1200" dirty="0"/>
        </a:p>
      </dsp:txBody>
      <dsp:txXfrm>
        <a:off x="45235" y="3061318"/>
        <a:ext cx="8478855" cy="836169"/>
      </dsp:txXfrm>
    </dsp:sp>
    <dsp:sp modelId="{04F0A306-CF00-483C-88CE-203391BAFA7E}">
      <dsp:nvSpPr>
        <dsp:cNvPr id="0" name=""/>
        <dsp:cNvSpPr/>
      </dsp:nvSpPr>
      <dsp:spPr>
        <a:xfrm>
          <a:off x="0" y="4011843"/>
          <a:ext cx="8569325" cy="926639"/>
        </a:xfrm>
        <a:prstGeom prst="roundRect">
          <a:avLst/>
        </a:prstGeom>
        <a:solidFill>
          <a:srgbClr val="3595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ZA" sz="2400" kern="1200" dirty="0" smtClean="0"/>
            <a:t>Establish a task team to develop a roadmap towards an EO platform in the ADIRC;</a:t>
          </a:r>
          <a:endParaRPr lang="en-ZA" sz="2400" kern="1200" dirty="0"/>
        </a:p>
      </dsp:txBody>
      <dsp:txXfrm>
        <a:off x="45235" y="4057078"/>
        <a:ext cx="8478855" cy="836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274CF-F42D-4EE7-B9A8-9DB8F67AFD2D}">
      <dsp:nvSpPr>
        <dsp:cNvPr id="0" name=""/>
        <dsp:cNvSpPr/>
      </dsp:nvSpPr>
      <dsp:spPr>
        <a:xfrm>
          <a:off x="263399" y="3030"/>
          <a:ext cx="1553408" cy="107029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5E7120-BBE1-4BD0-94DD-E9B45FB0B81C}">
      <dsp:nvSpPr>
        <dsp:cNvPr id="0" name=""/>
        <dsp:cNvSpPr/>
      </dsp:nvSpPr>
      <dsp:spPr>
        <a:xfrm>
          <a:off x="263399" y="1073329"/>
          <a:ext cx="1553408" cy="576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ZA" sz="1600" kern="1200" dirty="0" smtClean="0"/>
            <a:t>Astronomy</a:t>
          </a:r>
          <a:endParaRPr lang="en-ZA" sz="1600" kern="1200" dirty="0"/>
        </a:p>
      </dsp:txBody>
      <dsp:txXfrm>
        <a:off x="263399" y="1073329"/>
        <a:ext cx="1553408" cy="576314"/>
      </dsp:txXfrm>
    </dsp:sp>
    <dsp:sp modelId="{D83C5EE7-8803-4D18-8378-4D13CFFF6B0B}">
      <dsp:nvSpPr>
        <dsp:cNvPr id="0" name=""/>
        <dsp:cNvSpPr/>
      </dsp:nvSpPr>
      <dsp:spPr>
        <a:xfrm>
          <a:off x="276448" y="1805895"/>
          <a:ext cx="1553408" cy="1070298"/>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BF89D-51ED-4CE5-A011-BD04F04E5C70}">
      <dsp:nvSpPr>
        <dsp:cNvPr id="0" name=""/>
        <dsp:cNvSpPr/>
      </dsp:nvSpPr>
      <dsp:spPr>
        <a:xfrm>
          <a:off x="263399" y="2875284"/>
          <a:ext cx="1553408" cy="576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ZA" sz="1600" kern="1200" dirty="0" smtClean="0"/>
            <a:t>Bioinformatics</a:t>
          </a:r>
          <a:endParaRPr lang="en-ZA" sz="1600" kern="1200" dirty="0"/>
        </a:p>
      </dsp:txBody>
      <dsp:txXfrm>
        <a:off x="263399" y="2875284"/>
        <a:ext cx="1553408" cy="576314"/>
      </dsp:txXfrm>
    </dsp:sp>
    <dsp:sp modelId="{E758F16F-2D85-4959-A8AA-14FDE05B29D6}">
      <dsp:nvSpPr>
        <dsp:cNvPr id="0" name=""/>
        <dsp:cNvSpPr/>
      </dsp:nvSpPr>
      <dsp:spPr>
        <a:xfrm>
          <a:off x="263399" y="3606939"/>
          <a:ext cx="1553408" cy="107029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804E0-C9EE-480A-922F-08806C743B98}">
      <dsp:nvSpPr>
        <dsp:cNvPr id="0" name=""/>
        <dsp:cNvSpPr/>
      </dsp:nvSpPr>
      <dsp:spPr>
        <a:xfrm>
          <a:off x="263399" y="4677238"/>
          <a:ext cx="1553408" cy="576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ZA" sz="1600" kern="1200" dirty="0" smtClean="0"/>
            <a:t>Earth Observation</a:t>
          </a:r>
          <a:endParaRPr lang="en-ZA" sz="1600" kern="1200" dirty="0"/>
        </a:p>
      </dsp:txBody>
      <dsp:txXfrm>
        <a:off x="263399" y="4677238"/>
        <a:ext cx="1553408" cy="57631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B26C6DC-8AC7-4D4E-B317-C5791F4BFA28}" type="datetimeFigureOut">
              <a:rPr lang="en-US" smtClean="0"/>
              <a:t>10/2/18</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4A93522-D42B-EF4C-9190-3C98126815B3}" type="slidenum">
              <a:rPr lang="en-US" smtClean="0"/>
              <a:t>‹#›</a:t>
            </a:fld>
            <a:endParaRPr lang="en-US"/>
          </a:p>
        </p:txBody>
      </p:sp>
    </p:spTree>
    <p:extLst>
      <p:ext uri="{BB962C8B-B14F-4D97-AF65-F5344CB8AC3E}">
        <p14:creationId xmlns:p14="http://schemas.microsoft.com/office/powerpoint/2010/main" val="18034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731">
              <a:defRPr sz="1300" smtClean="0"/>
            </a:lvl1pPr>
          </a:lstStyle>
          <a:p>
            <a:pPr>
              <a:defRPr/>
            </a:pPr>
            <a:endParaRPr lang="en-US" altLang="en-US"/>
          </a:p>
        </p:txBody>
      </p:sp>
      <p:sp>
        <p:nvSpPr>
          <p:cNvPr id="36867" name="Rectangle 3"/>
          <p:cNvSpPr>
            <a:spLocks noGrp="1" noChangeArrowheads="1"/>
          </p:cNvSpPr>
          <p:nvPr>
            <p:ph type="dt" idx="1"/>
          </p:nvPr>
        </p:nvSpPr>
        <p:spPr bwMode="auto">
          <a:xfrm>
            <a:off x="3850294"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731">
              <a:defRPr sz="1300" smtClean="0"/>
            </a:lvl1pPr>
          </a:lstStyle>
          <a:p>
            <a:pPr>
              <a:defRPr/>
            </a:pPr>
            <a:endParaRPr lang="en-US" altLang="en-US"/>
          </a:p>
        </p:txBody>
      </p:sp>
      <p:sp>
        <p:nvSpPr>
          <p:cNvPr id="112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79464" y="4714653"/>
            <a:ext cx="5438748" cy="446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6870" name="Rectangle 6"/>
          <p:cNvSpPr>
            <a:spLocks noGrp="1" noChangeArrowheads="1"/>
          </p:cNvSpPr>
          <p:nvPr>
            <p:ph type="ftr" sz="quarter" idx="4"/>
          </p:nvPr>
        </p:nvSpPr>
        <p:spPr bwMode="auto">
          <a:xfrm>
            <a:off x="0"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731">
              <a:defRPr sz="1300" smtClean="0"/>
            </a:lvl1pPr>
          </a:lstStyle>
          <a:p>
            <a:pPr>
              <a:defRPr/>
            </a:pPr>
            <a:endParaRPr lang="en-US" altLang="en-US"/>
          </a:p>
        </p:txBody>
      </p:sp>
      <p:sp>
        <p:nvSpPr>
          <p:cNvPr id="36871" name="Rectangle 7"/>
          <p:cNvSpPr>
            <a:spLocks noGrp="1" noChangeArrowheads="1"/>
          </p:cNvSpPr>
          <p:nvPr>
            <p:ph type="sldNum" sz="quarter" idx="5"/>
          </p:nvPr>
        </p:nvSpPr>
        <p:spPr bwMode="auto">
          <a:xfrm>
            <a:off x="3850294"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731">
              <a:defRPr sz="1300" smtClean="0"/>
            </a:lvl1pPr>
          </a:lstStyle>
          <a:p>
            <a:pPr>
              <a:defRPr/>
            </a:pPr>
            <a:fld id="{A1709E57-6E7A-488E-A672-085C9194CF9D}" type="slidenum">
              <a:rPr lang="en-US" altLang="en-US"/>
              <a:pPr>
                <a:defRPr/>
              </a:pPr>
              <a:t>‹#›</a:t>
            </a:fld>
            <a:endParaRPr lang="en-US" altLang="en-US"/>
          </a:p>
        </p:txBody>
      </p:sp>
    </p:spTree>
    <p:extLst>
      <p:ext uri="{BB962C8B-B14F-4D97-AF65-F5344CB8AC3E}">
        <p14:creationId xmlns:p14="http://schemas.microsoft.com/office/powerpoint/2010/main" val="2013069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xfrm>
            <a:off x="915988" y="742950"/>
            <a:ext cx="4965700" cy="3724275"/>
          </a:xfrm>
          <a:ln/>
        </p:spPr>
      </p:sp>
      <p:sp>
        <p:nvSpPr>
          <p:cNvPr id="3" name="Notes Placeholder 2"/>
          <p:cNvSpPr>
            <a:spLocks noGrp="1"/>
          </p:cNvSpPr>
          <p:nvPr>
            <p:ph type="body" idx="1"/>
          </p:nvPr>
        </p:nvSpPr>
        <p:spPr/>
        <p:txBody>
          <a:bodyPr/>
          <a:lstStyle/>
          <a:p>
            <a:pPr>
              <a:defRPr/>
            </a:pPr>
            <a:r>
              <a:rPr lang="en-GB" sz="1300" dirty="0"/>
              <a:t>Ministers will reconvene in 2019 to review and reaffirm GEOs progress</a:t>
            </a:r>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035" eaLnBrk="0" hangingPunct="0">
              <a:defRPr sz="2300">
                <a:solidFill>
                  <a:schemeClr val="tx1"/>
                </a:solidFill>
                <a:latin typeface="Arial" charset="0"/>
                <a:ea typeface="MS PGothic" charset="0"/>
                <a:cs typeface="MS PGothic" charset="0"/>
              </a:defRPr>
            </a:lvl1pPr>
            <a:lvl2pPr marL="716798" indent="-275692" defTabSz="922035" eaLnBrk="0" hangingPunct="0">
              <a:defRPr sz="2300">
                <a:solidFill>
                  <a:schemeClr val="tx1"/>
                </a:solidFill>
                <a:latin typeface="Arial" charset="0"/>
                <a:ea typeface="MS PGothic" charset="0"/>
                <a:cs typeface="MS PGothic" charset="0"/>
              </a:defRPr>
            </a:lvl2pPr>
            <a:lvl3pPr marL="1102766" indent="-220553" defTabSz="922035" eaLnBrk="0" hangingPunct="0">
              <a:defRPr sz="2300">
                <a:solidFill>
                  <a:schemeClr val="tx1"/>
                </a:solidFill>
                <a:latin typeface="Arial" charset="0"/>
                <a:ea typeface="MS PGothic" charset="0"/>
                <a:cs typeface="MS PGothic" charset="0"/>
              </a:defRPr>
            </a:lvl3pPr>
            <a:lvl4pPr marL="1543873" indent="-220553" defTabSz="922035" eaLnBrk="0" hangingPunct="0">
              <a:defRPr sz="2300">
                <a:solidFill>
                  <a:schemeClr val="tx1"/>
                </a:solidFill>
                <a:latin typeface="Arial" charset="0"/>
                <a:ea typeface="MS PGothic" charset="0"/>
                <a:cs typeface="MS PGothic" charset="0"/>
              </a:defRPr>
            </a:lvl4pPr>
            <a:lvl5pPr marL="1984980" indent="-220553" defTabSz="922035" eaLnBrk="0" hangingPunct="0">
              <a:defRPr sz="2300">
                <a:solidFill>
                  <a:schemeClr val="tx1"/>
                </a:solidFill>
                <a:latin typeface="Arial" charset="0"/>
                <a:ea typeface="MS PGothic" charset="0"/>
                <a:cs typeface="MS PGothic" charset="0"/>
              </a:defRPr>
            </a:lvl5pPr>
            <a:lvl6pPr marL="2426086" indent="-220553" defTabSz="922035" eaLnBrk="0" fontAlgn="base" hangingPunct="0">
              <a:spcBef>
                <a:spcPct val="0"/>
              </a:spcBef>
              <a:spcAft>
                <a:spcPct val="0"/>
              </a:spcAft>
              <a:defRPr sz="2300">
                <a:solidFill>
                  <a:schemeClr val="tx1"/>
                </a:solidFill>
                <a:latin typeface="Arial" charset="0"/>
                <a:ea typeface="MS PGothic" charset="0"/>
                <a:cs typeface="MS PGothic" charset="0"/>
              </a:defRPr>
            </a:lvl6pPr>
            <a:lvl7pPr marL="2867193" indent="-220553" defTabSz="922035" eaLnBrk="0" fontAlgn="base" hangingPunct="0">
              <a:spcBef>
                <a:spcPct val="0"/>
              </a:spcBef>
              <a:spcAft>
                <a:spcPct val="0"/>
              </a:spcAft>
              <a:defRPr sz="2300">
                <a:solidFill>
                  <a:schemeClr val="tx1"/>
                </a:solidFill>
                <a:latin typeface="Arial" charset="0"/>
                <a:ea typeface="MS PGothic" charset="0"/>
                <a:cs typeface="MS PGothic" charset="0"/>
              </a:defRPr>
            </a:lvl7pPr>
            <a:lvl8pPr marL="3308299" indent="-220553" defTabSz="922035" eaLnBrk="0" fontAlgn="base" hangingPunct="0">
              <a:spcBef>
                <a:spcPct val="0"/>
              </a:spcBef>
              <a:spcAft>
                <a:spcPct val="0"/>
              </a:spcAft>
              <a:defRPr sz="2300">
                <a:solidFill>
                  <a:schemeClr val="tx1"/>
                </a:solidFill>
                <a:latin typeface="Arial" charset="0"/>
                <a:ea typeface="MS PGothic" charset="0"/>
                <a:cs typeface="MS PGothic" charset="0"/>
              </a:defRPr>
            </a:lvl8pPr>
            <a:lvl9pPr marL="3749406" indent="-220553" defTabSz="922035" eaLnBrk="0" fontAlgn="base" hangingPunct="0">
              <a:spcBef>
                <a:spcPct val="0"/>
              </a:spcBef>
              <a:spcAft>
                <a:spcPct val="0"/>
              </a:spcAft>
              <a:defRPr sz="2300">
                <a:solidFill>
                  <a:schemeClr val="tx1"/>
                </a:solidFill>
                <a:latin typeface="Arial" charset="0"/>
                <a:ea typeface="MS PGothic" charset="0"/>
                <a:cs typeface="MS PGothic" charset="0"/>
              </a:defRPr>
            </a:lvl9pPr>
          </a:lstStyle>
          <a:p>
            <a:pPr eaLnBrk="1" hangingPunct="1"/>
            <a:fld id="{C1BDF03E-1176-9548-82B5-9B186BC81165}" type="slidenum">
              <a:rPr lang="en-ZA" sz="1300">
                <a:latin typeface="Times" charset="0"/>
              </a:rPr>
              <a:pPr eaLnBrk="1" hangingPunct="1"/>
              <a:t>2</a:t>
            </a:fld>
            <a:endParaRPr lang="en-ZA" sz="1300">
              <a:latin typeface="Times" charset="0"/>
            </a:endParaRPr>
          </a:p>
        </p:txBody>
      </p:sp>
    </p:spTree>
    <p:extLst>
      <p:ext uri="{BB962C8B-B14F-4D97-AF65-F5344CB8AC3E}">
        <p14:creationId xmlns:p14="http://schemas.microsoft.com/office/powerpoint/2010/main" val="47127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MS PGothic"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MS PGothic" charset="0"/>
                <a:cs typeface="MS PGothic" charset="0"/>
              </a:defRPr>
            </a:lvl1pPr>
            <a:lvl2pPr marL="742950" indent="-285750" defTabSz="931863" eaLnBrk="0" hangingPunct="0">
              <a:defRPr sz="2400">
                <a:solidFill>
                  <a:schemeClr val="tx1"/>
                </a:solidFill>
                <a:latin typeface="Arial" charset="0"/>
                <a:ea typeface="MS PGothic" charset="0"/>
                <a:cs typeface="MS PGothic" charset="0"/>
              </a:defRPr>
            </a:lvl2pPr>
            <a:lvl3pPr marL="1143000" indent="-228600" defTabSz="931863" eaLnBrk="0" hangingPunct="0">
              <a:defRPr sz="2400">
                <a:solidFill>
                  <a:schemeClr val="tx1"/>
                </a:solidFill>
                <a:latin typeface="Arial" charset="0"/>
                <a:ea typeface="MS PGothic" charset="0"/>
                <a:cs typeface="MS PGothic" charset="0"/>
              </a:defRPr>
            </a:lvl3pPr>
            <a:lvl4pPr marL="1600200" indent="-228600" defTabSz="931863" eaLnBrk="0" hangingPunct="0">
              <a:defRPr sz="2400">
                <a:solidFill>
                  <a:schemeClr val="tx1"/>
                </a:solidFill>
                <a:latin typeface="Arial" charset="0"/>
                <a:ea typeface="MS PGothic" charset="0"/>
                <a:cs typeface="MS PGothic" charset="0"/>
              </a:defRPr>
            </a:lvl4pPr>
            <a:lvl5pPr marL="2057400" indent="-228600" defTabSz="931863" eaLnBrk="0" hangingPunct="0">
              <a:defRPr sz="2400">
                <a:solidFill>
                  <a:schemeClr val="tx1"/>
                </a:solidFill>
                <a:latin typeface="Arial" charset="0"/>
                <a:ea typeface="MS PGothic" charset="0"/>
                <a:cs typeface="MS PGothic" charset="0"/>
              </a:defRPr>
            </a:lvl5pPr>
            <a:lvl6pPr marL="25146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CB47C9BF-20FB-474A-8955-3E26F7CAD5D2}" type="slidenum">
              <a:rPr lang="en-US" sz="1200">
                <a:cs typeface="Arial" charset="0"/>
              </a:rPr>
              <a:pPr eaLnBrk="1" hangingPunct="1"/>
              <a:t>25</a:t>
            </a:fld>
            <a:endParaRPr lang="en-US" sz="1200">
              <a:cs typeface="Arial" charset="0"/>
            </a:endParaRPr>
          </a:p>
        </p:txBody>
      </p:sp>
    </p:spTree>
    <p:extLst>
      <p:ext uri="{BB962C8B-B14F-4D97-AF65-F5344CB8AC3E}">
        <p14:creationId xmlns:p14="http://schemas.microsoft.com/office/powerpoint/2010/main" val="106110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As a service through the Data Cube, on to which industry, governments and </a:t>
            </a:r>
            <a:r>
              <a:rPr lang="en-AU" baseline="0" dirty="0" err="1" smtClean="0"/>
              <a:t>reesearchers</a:t>
            </a:r>
            <a:r>
              <a:rPr lang="en-AU" baseline="0" dirty="0" smtClean="0"/>
              <a:t> through which users can interact, e.g. as new data becomes available, or as they seek to refine their product or their research</a:t>
            </a:r>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The Data Cube makes comprehensive information about our Earth available as information infrastructure, supporting the digital economy, enabling downstream users, such as industry, to leverage it to create economic activity and employment</a:t>
            </a:r>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In this model, new data is proactively acquired and processed to further enhance the data cube, and users and the applications they develop </a:t>
            </a:r>
            <a:r>
              <a:rPr lang="en-AU" b="0" baseline="0" dirty="0" smtClean="0"/>
              <a:t>can </a:t>
            </a:r>
            <a:r>
              <a:rPr lang="en-AU" b="1" i="1" baseline="0" dirty="0" smtClean="0"/>
              <a:t>interact </a:t>
            </a:r>
            <a:r>
              <a:rPr lang="en-AU" b="1" i="0" baseline="0" dirty="0" smtClean="0"/>
              <a:t> </a:t>
            </a:r>
            <a:r>
              <a:rPr lang="en-AU" b="0" i="0" baseline="0" dirty="0" smtClean="0"/>
              <a:t> with the cube, rather than being passive recipients of ‘one off’ products … this type of interaction enables the answer to one question provided by EOS to trigger the next inquiry and so forth ... </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311450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MS PGothic" charset="0"/>
              </a:rPr>
              <a:t>The AfriGEOSS Implementation Plan identified 6 Action Areas, namely ….</a:t>
            </a:r>
          </a:p>
          <a:p>
            <a:endParaRPr lang="en-US">
              <a:ea typeface="MS PGothic"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MS PGothic" charset="0"/>
                <a:cs typeface="MS PGothic" charset="0"/>
              </a:defRPr>
            </a:lvl1pPr>
            <a:lvl2pPr marL="742950" indent="-285750" defTabSz="931863" eaLnBrk="0" hangingPunct="0">
              <a:defRPr sz="2400">
                <a:solidFill>
                  <a:schemeClr val="tx1"/>
                </a:solidFill>
                <a:latin typeface="Arial" charset="0"/>
                <a:ea typeface="MS PGothic" charset="0"/>
                <a:cs typeface="MS PGothic" charset="0"/>
              </a:defRPr>
            </a:lvl2pPr>
            <a:lvl3pPr marL="1143000" indent="-228600" defTabSz="931863" eaLnBrk="0" hangingPunct="0">
              <a:defRPr sz="2400">
                <a:solidFill>
                  <a:schemeClr val="tx1"/>
                </a:solidFill>
                <a:latin typeface="Arial" charset="0"/>
                <a:ea typeface="MS PGothic" charset="0"/>
                <a:cs typeface="MS PGothic" charset="0"/>
              </a:defRPr>
            </a:lvl3pPr>
            <a:lvl4pPr marL="1600200" indent="-228600" defTabSz="931863" eaLnBrk="0" hangingPunct="0">
              <a:defRPr sz="2400">
                <a:solidFill>
                  <a:schemeClr val="tx1"/>
                </a:solidFill>
                <a:latin typeface="Arial" charset="0"/>
                <a:ea typeface="MS PGothic" charset="0"/>
                <a:cs typeface="MS PGothic" charset="0"/>
              </a:defRPr>
            </a:lvl4pPr>
            <a:lvl5pPr marL="2057400" indent="-228600" defTabSz="931863" eaLnBrk="0" hangingPunct="0">
              <a:defRPr sz="2400">
                <a:solidFill>
                  <a:schemeClr val="tx1"/>
                </a:solidFill>
                <a:latin typeface="Arial" charset="0"/>
                <a:ea typeface="MS PGothic" charset="0"/>
                <a:cs typeface="MS PGothic" charset="0"/>
              </a:defRPr>
            </a:lvl5pPr>
            <a:lvl6pPr marL="25146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1EB9BE37-F25F-4943-8A36-F629928C7C52}" type="slidenum">
              <a:rPr lang="en-US" sz="1200">
                <a:cs typeface="Arial" charset="0"/>
              </a:rPr>
              <a:pPr eaLnBrk="1" hangingPunct="1"/>
              <a:t>7</a:t>
            </a:fld>
            <a:endParaRPr lang="en-US" sz="1200">
              <a:cs typeface="Arial" charset="0"/>
            </a:endParaRPr>
          </a:p>
        </p:txBody>
      </p:sp>
    </p:spTree>
    <p:extLst>
      <p:ext uri="{BB962C8B-B14F-4D97-AF65-F5344CB8AC3E}">
        <p14:creationId xmlns:p14="http://schemas.microsoft.com/office/powerpoint/2010/main" val="77199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smtClean="0"/>
              <a:pPr>
                <a:defRPr/>
              </a:pPr>
              <a:t>9</a:t>
            </a:fld>
            <a:endParaRPr lang="en-US" altLang="en-US"/>
          </a:p>
        </p:txBody>
      </p:sp>
    </p:spTree>
    <p:extLst>
      <p:ext uri="{BB962C8B-B14F-4D97-AF65-F5344CB8AC3E}">
        <p14:creationId xmlns:p14="http://schemas.microsoft.com/office/powerpoint/2010/main" val="108807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kumimoji="1" lang="en-US" sz="1200" b="0" i="0" kern="1200" dirty="0" smtClean="0">
                <a:solidFill>
                  <a:schemeClr val="tx1"/>
                </a:solidFill>
                <a:effectLst/>
                <a:latin typeface="Arial" pitchFamily="34" charset="0"/>
                <a:ea typeface="MS PGothic" charset="0"/>
                <a:cs typeface="MS PGothic" charset="0"/>
              </a:rPr>
              <a:t>Shuttle Radar Topography Mission</a:t>
            </a:r>
            <a:endParaRPr lang="en-US" dirty="0"/>
          </a:p>
        </p:txBody>
      </p:sp>
      <p:sp>
        <p:nvSpPr>
          <p:cNvPr id="4" name="Slide Number Placeholder 3"/>
          <p:cNvSpPr>
            <a:spLocks noGrp="1"/>
          </p:cNvSpPr>
          <p:nvPr>
            <p:ph type="sldNum" sz="quarter" idx="10"/>
          </p:nvPr>
        </p:nvSpPr>
        <p:spPr/>
        <p:txBody>
          <a:bodyPr/>
          <a:lstStyle/>
          <a:p>
            <a:fld id="{9546374B-1CD4-F746-AB63-142DD9542760}" type="slidenum">
              <a:rPr lang="en-ZA" altLang="ja-JP" smtClean="0"/>
              <a:pPr/>
              <a:t>12</a:t>
            </a:fld>
            <a:endParaRPr lang="en-ZA" altLang="ja-JP" dirty="0"/>
          </a:p>
        </p:txBody>
      </p:sp>
    </p:spTree>
    <p:extLst>
      <p:ext uri="{BB962C8B-B14F-4D97-AF65-F5344CB8AC3E}">
        <p14:creationId xmlns:p14="http://schemas.microsoft.com/office/powerpoint/2010/main" val="28596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MS PGothic" charset="0"/>
              </a:rPr>
              <a:t>The work required in this task is big, hence we have decided to start with access to satellite data, to ensure the released free and open satellite data becomes accessible to Africa – beyond the policy level. </a:t>
            </a:r>
          </a:p>
          <a:p>
            <a:endParaRPr lang="en-US">
              <a:ea typeface="MS PGothic" charset="0"/>
            </a:endParaRPr>
          </a:p>
          <a:p>
            <a:r>
              <a:rPr lang="en-US">
                <a:ea typeface="MS PGothic" charset="0"/>
              </a:rPr>
              <a:t>This work will contribute to the implementation of the African Space Policy and Strategy under approval.</a:t>
            </a:r>
          </a:p>
          <a:p>
            <a:endParaRPr lang="en-US">
              <a:ea typeface="MS PGothic"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MS PGothic" charset="0"/>
                <a:cs typeface="MS PGothic" charset="0"/>
              </a:defRPr>
            </a:lvl1pPr>
            <a:lvl2pPr marL="742950" indent="-285750" defTabSz="931863" eaLnBrk="0" hangingPunct="0">
              <a:defRPr sz="2400">
                <a:solidFill>
                  <a:schemeClr val="tx1"/>
                </a:solidFill>
                <a:latin typeface="Arial" charset="0"/>
                <a:ea typeface="MS PGothic" charset="0"/>
                <a:cs typeface="MS PGothic" charset="0"/>
              </a:defRPr>
            </a:lvl2pPr>
            <a:lvl3pPr marL="1143000" indent="-228600" defTabSz="931863" eaLnBrk="0" hangingPunct="0">
              <a:defRPr sz="2400">
                <a:solidFill>
                  <a:schemeClr val="tx1"/>
                </a:solidFill>
                <a:latin typeface="Arial" charset="0"/>
                <a:ea typeface="MS PGothic" charset="0"/>
                <a:cs typeface="MS PGothic" charset="0"/>
              </a:defRPr>
            </a:lvl3pPr>
            <a:lvl4pPr marL="1600200" indent="-228600" defTabSz="931863" eaLnBrk="0" hangingPunct="0">
              <a:defRPr sz="2400">
                <a:solidFill>
                  <a:schemeClr val="tx1"/>
                </a:solidFill>
                <a:latin typeface="Arial" charset="0"/>
                <a:ea typeface="MS PGothic" charset="0"/>
                <a:cs typeface="MS PGothic" charset="0"/>
              </a:defRPr>
            </a:lvl4pPr>
            <a:lvl5pPr marL="2057400" indent="-228600" defTabSz="931863" eaLnBrk="0" hangingPunct="0">
              <a:defRPr sz="2400">
                <a:solidFill>
                  <a:schemeClr val="tx1"/>
                </a:solidFill>
                <a:latin typeface="Arial" charset="0"/>
                <a:ea typeface="MS PGothic" charset="0"/>
                <a:cs typeface="MS PGothic" charset="0"/>
              </a:defRPr>
            </a:lvl5pPr>
            <a:lvl6pPr marL="25146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186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65357215-4AD5-C34A-9BE6-A32D284DE478}" type="slidenum">
              <a:rPr lang="en-US" sz="1200">
                <a:cs typeface="Arial" charset="0"/>
              </a:rPr>
              <a:pPr eaLnBrk="1" hangingPunct="1"/>
              <a:t>13</a:t>
            </a:fld>
            <a:endParaRPr lang="en-US" sz="1200">
              <a:cs typeface="Arial" charset="0"/>
            </a:endParaRPr>
          </a:p>
        </p:txBody>
      </p:sp>
    </p:spTree>
    <p:extLst>
      <p:ext uri="{BB962C8B-B14F-4D97-AF65-F5344CB8AC3E}">
        <p14:creationId xmlns:p14="http://schemas.microsoft.com/office/powerpoint/2010/main" val="205717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917575" y="744538"/>
            <a:ext cx="4962525" cy="3722687"/>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200">
                <a:solidFill>
                  <a:schemeClr val="tx1"/>
                </a:solidFill>
                <a:latin typeface="Arial" charset="0"/>
                <a:ea typeface="MS PGothic" charset="0"/>
                <a:cs typeface="Arial" charset="0"/>
              </a:defRPr>
            </a:lvl1pPr>
            <a:lvl2pPr marL="742950" indent="-285750" defTabSz="931863">
              <a:defRPr sz="1200">
                <a:solidFill>
                  <a:schemeClr val="tx1"/>
                </a:solidFill>
                <a:latin typeface="Arial" charset="0"/>
                <a:ea typeface="Arial" charset="0"/>
                <a:cs typeface="Arial" charset="0"/>
              </a:defRPr>
            </a:lvl2pPr>
            <a:lvl3pPr marL="1143000" indent="-228600" defTabSz="931863">
              <a:defRPr sz="1200">
                <a:solidFill>
                  <a:schemeClr val="tx1"/>
                </a:solidFill>
                <a:latin typeface="Arial" charset="0"/>
                <a:ea typeface="Arial" charset="0"/>
                <a:cs typeface="Arial" charset="0"/>
              </a:defRPr>
            </a:lvl3pPr>
            <a:lvl4pPr marL="1600200" indent="-228600" defTabSz="931863">
              <a:defRPr sz="1200">
                <a:solidFill>
                  <a:schemeClr val="tx1"/>
                </a:solidFill>
                <a:latin typeface="Arial" charset="0"/>
                <a:ea typeface="Arial" charset="0"/>
                <a:cs typeface="Arial" charset="0"/>
              </a:defRPr>
            </a:lvl4pPr>
            <a:lvl5pPr marL="2057400" indent="-228600" defTabSz="931863">
              <a:defRPr sz="1200">
                <a:solidFill>
                  <a:schemeClr val="tx1"/>
                </a:solidFill>
                <a:latin typeface="Arial" charset="0"/>
                <a:ea typeface="Arial" charset="0"/>
                <a:cs typeface="Arial" charset="0"/>
              </a:defRPr>
            </a:lvl5pPr>
            <a:lvl6pPr marL="2514600" indent="-228600" defTabSz="931863"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31863"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31863"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31863" eaLnBrk="0" fontAlgn="base" hangingPunct="0">
              <a:spcBef>
                <a:spcPct val="30000"/>
              </a:spcBef>
              <a:spcAft>
                <a:spcPct val="0"/>
              </a:spcAft>
              <a:defRPr sz="1200">
                <a:solidFill>
                  <a:schemeClr val="tx1"/>
                </a:solidFill>
                <a:latin typeface="Arial" charset="0"/>
                <a:ea typeface="Arial" charset="0"/>
                <a:cs typeface="Arial" charset="0"/>
              </a:defRPr>
            </a:lvl9pPr>
          </a:lstStyle>
          <a:p>
            <a:fld id="{7AA96DDF-A502-AF4A-890C-E66961610AF7}" type="slidenum">
              <a:rPr lang="en-US"/>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917575" y="744538"/>
            <a:ext cx="4962525" cy="3722687"/>
          </a:xfrm>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a:p>
            <a:endParaRPr lang="en-GB"/>
          </a:p>
        </p:txBody>
      </p:sp>
      <p:sp>
        <p:nvSpPr>
          <p:cNvPr id="80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charset="0"/>
                <a:ea typeface="ＭＳ Ｐゴシック" charset="0"/>
              </a:defRPr>
            </a:lvl1pPr>
            <a:lvl2pPr marL="742950" indent="-285750">
              <a:defRPr sz="7600" b="1">
                <a:solidFill>
                  <a:srgbClr val="FFD624"/>
                </a:solidFill>
                <a:latin typeface="Verdana" charset="0"/>
                <a:ea typeface="ＭＳ Ｐゴシック" charset="0"/>
              </a:defRPr>
            </a:lvl2pPr>
            <a:lvl3pPr marL="1143000" indent="-228600">
              <a:defRPr sz="7600" b="1">
                <a:solidFill>
                  <a:srgbClr val="FFD624"/>
                </a:solidFill>
                <a:latin typeface="Verdana" charset="0"/>
                <a:ea typeface="ＭＳ Ｐゴシック" charset="0"/>
              </a:defRPr>
            </a:lvl3pPr>
            <a:lvl4pPr marL="1600200" indent="-228600">
              <a:defRPr sz="7600" b="1">
                <a:solidFill>
                  <a:srgbClr val="FFD624"/>
                </a:solidFill>
                <a:latin typeface="Verdana" charset="0"/>
                <a:ea typeface="ＭＳ Ｐゴシック" charset="0"/>
              </a:defRPr>
            </a:lvl4pPr>
            <a:lvl5pPr marL="2057400" indent="-22860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fld id="{4C82515E-E4B7-4842-B2B0-6D506C1C60B2}" type="slidenum">
              <a:rPr lang="en-GB" sz="1200" b="0">
                <a:solidFill>
                  <a:srgbClr val="000000"/>
                </a:solidFill>
                <a:ea typeface="MS PGothic" charset="0"/>
                <a:cs typeface="Arial" charset="0"/>
              </a:rPr>
              <a:pPr/>
              <a:t>17</a:t>
            </a:fld>
            <a:endParaRPr lang="en-GB" sz="1200" b="0">
              <a:solidFill>
                <a:srgbClr val="000000"/>
              </a:solidFill>
              <a:ea typeface="MS PGothic"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To use existing space infrastructure.</a:t>
            </a:r>
          </a:p>
          <a:p>
            <a:r>
              <a:rPr lang="en-GB" sz="1200" b="1" kern="1200" dirty="0" smtClean="0">
                <a:solidFill>
                  <a:schemeClr val="tx1"/>
                </a:solidFill>
                <a:effectLst/>
                <a:latin typeface="+mn-lt"/>
                <a:ea typeface="+mn-ea"/>
                <a:cs typeface="+mn-cs"/>
              </a:rPr>
              <a:t>To coherently develop, upgrade and operate cutting-edge African space infrastructure</a:t>
            </a:r>
          </a:p>
          <a:p>
            <a:r>
              <a:rPr lang="en-GB" sz="1200" b="1" kern="1200" dirty="0" smtClean="0">
                <a:solidFill>
                  <a:schemeClr val="tx1"/>
                </a:solidFill>
                <a:effectLst/>
                <a:latin typeface="+mn-lt"/>
                <a:ea typeface="+mn-ea"/>
                <a:cs typeface="+mn-cs"/>
              </a:rPr>
              <a:t>To promote capacity-building for the development of space services</a:t>
            </a:r>
          </a:p>
          <a:p>
            <a:r>
              <a:rPr lang="en-GB" sz="1200" b="1" kern="1200" dirty="0" smtClean="0">
                <a:solidFill>
                  <a:schemeClr val="tx1"/>
                </a:solidFill>
                <a:effectLst/>
                <a:latin typeface="+mn-lt"/>
                <a:ea typeface="+mn-ea"/>
                <a:cs typeface="+mn-cs"/>
              </a:rPr>
              <a:t>To develop and increase our space asset base</a:t>
            </a:r>
          </a:p>
          <a:p>
            <a:r>
              <a:rPr lang="en-GB" sz="1200" b="1" kern="1200" dirty="0" smtClean="0">
                <a:solidFill>
                  <a:schemeClr val="tx1"/>
                </a:solidFill>
                <a:effectLst/>
                <a:latin typeface="+mn-lt"/>
                <a:ea typeface="+mn-ea"/>
                <a:cs typeface="+mn-cs"/>
              </a:rPr>
              <a:t>To establish regional and sub-regional centres</a:t>
            </a:r>
          </a:p>
          <a:p>
            <a:r>
              <a:rPr lang="en-GB" sz="1200" b="1" kern="1200" dirty="0" smtClean="0">
                <a:solidFill>
                  <a:schemeClr val="tx1"/>
                </a:solidFill>
                <a:effectLst/>
                <a:latin typeface="+mn-lt"/>
                <a:ea typeface="+mn-ea"/>
                <a:cs typeface="+mn-cs"/>
              </a:rPr>
              <a:t>To adopt data-sharing protocols</a:t>
            </a:r>
            <a:endParaRPr lang="en-ZA" dirty="0" smtClean="0"/>
          </a:p>
          <a:p>
            <a:endParaRPr lang="en-ZA" dirty="0"/>
          </a:p>
        </p:txBody>
      </p:sp>
      <p:sp>
        <p:nvSpPr>
          <p:cNvPr id="4" name="Slide Number Placeholder 3"/>
          <p:cNvSpPr>
            <a:spLocks noGrp="1"/>
          </p:cNvSpPr>
          <p:nvPr>
            <p:ph type="sldNum" sz="quarter" idx="10"/>
          </p:nvPr>
        </p:nvSpPr>
        <p:spPr/>
        <p:txBody>
          <a:bodyPr/>
          <a:lstStyle/>
          <a:p>
            <a:fld id="{C5CB2BD5-8D54-A346-9E1E-C7326809DA5A}" type="slidenum">
              <a:rPr lang="en-US" smtClean="0"/>
              <a:t>18</a:t>
            </a:fld>
            <a:endParaRPr lang="en-US"/>
          </a:p>
        </p:txBody>
      </p:sp>
    </p:spTree>
    <p:extLst>
      <p:ext uri="{BB962C8B-B14F-4D97-AF65-F5344CB8AC3E}">
        <p14:creationId xmlns:p14="http://schemas.microsoft.com/office/powerpoint/2010/main" val="335715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smtClean="0"/>
              <a:pPr>
                <a:defRPr/>
              </a:pPr>
              <a:t>22</a:t>
            </a:fld>
            <a:endParaRPr lang="en-US" altLang="en-US"/>
          </a:p>
        </p:txBody>
      </p:sp>
    </p:spTree>
    <p:extLst>
      <p:ext uri="{BB962C8B-B14F-4D97-AF65-F5344CB8AC3E}">
        <p14:creationId xmlns:p14="http://schemas.microsoft.com/office/powerpoint/2010/main" val="416687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4"/>
            <a:ext cx="7916862" cy="556179"/>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611188" y="2482854"/>
            <a:ext cx="7916862" cy="402291"/>
          </a:xfrm>
        </p:spPr>
        <p:txBody>
          <a:bodyPr lIns="90000" tIns="46800" rIns="90000" bIns="46800">
            <a:spAutoFit/>
          </a:bodyPr>
          <a:lstStyle>
            <a:lvl1pPr>
              <a:defRPr sz="2000">
                <a:solidFill>
                  <a:schemeClr val="tx1"/>
                </a:solidFill>
              </a:defRPr>
            </a:lvl1pPr>
          </a:lstStyle>
          <a:p>
            <a:pPr lvl="0"/>
            <a:r>
              <a:rPr lang="en-AU" noProof="0" smtClean="0"/>
              <a:t>Click to edit Master Author style</a:t>
            </a:r>
          </a:p>
        </p:txBody>
      </p:sp>
    </p:spTree>
    <p:extLst>
      <p:ext uri="{BB962C8B-B14F-4D97-AF65-F5344CB8AC3E}">
        <p14:creationId xmlns:p14="http://schemas.microsoft.com/office/powerpoint/2010/main" val="36693414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2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549276"/>
            <a:ext cx="8229600" cy="72072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686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1"/>
          </a:xfrm>
          <a:prstGeom prst="rect">
            <a:avLst/>
          </a:prstGeom>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xfrm>
            <a:off x="7945444" y="6400804"/>
            <a:ext cx="1019175" cy="341313"/>
          </a:xfrm>
          <a:prstGeom prst="rect">
            <a:avLst/>
          </a:prstGeom>
          <a:ln/>
        </p:spPr>
        <p:txBody>
          <a:bodyPr/>
          <a:lstStyle>
            <a:lvl1pPr>
              <a:defRPr/>
            </a:lvl1pPr>
          </a:lstStyle>
          <a:p>
            <a:pPr>
              <a:defRPr/>
            </a:pPr>
            <a:fld id="{B3067E2B-0B25-574D-9291-08F56F719474}" type="slidenum">
              <a:rPr lang="en-US">
                <a:solidFill>
                  <a:srgbClr val="000000"/>
                </a:solidFill>
              </a:rPr>
              <a:pPr>
                <a:defRPr/>
              </a:pPr>
              <a:t>‹#›</a:t>
            </a:fld>
            <a:r>
              <a:rPr lang="en-US">
                <a:solidFill>
                  <a:srgbClr val="000000"/>
                </a:solidFill>
              </a:rPr>
              <a:t> / 10</a:t>
            </a:r>
          </a:p>
        </p:txBody>
      </p:sp>
    </p:spTree>
    <p:extLst>
      <p:ext uri="{BB962C8B-B14F-4D97-AF65-F5344CB8AC3E}">
        <p14:creationId xmlns:p14="http://schemas.microsoft.com/office/powerpoint/2010/main" val="1515070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4198910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95" y="965201"/>
            <a:ext cx="3887787" cy="349251"/>
          </a:xfrm>
        </p:spPr>
        <p:txBody>
          <a:bodyPr/>
          <a:lstStyle/>
          <a:p>
            <a:pPr lvl="0"/>
            <a:r>
              <a:rPr lang="en-US" dirty="0" smtClean="0"/>
              <a:t>Click to edit Master text styles</a:t>
            </a:r>
          </a:p>
        </p:txBody>
      </p:sp>
    </p:spTree>
    <p:extLst>
      <p:ext uri="{BB962C8B-B14F-4D97-AF65-F5344CB8AC3E}">
        <p14:creationId xmlns:p14="http://schemas.microsoft.com/office/powerpoint/2010/main" val="411606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ext uri="{D42A27DB-BD31-4B8C-83A1-F6EECF244321}">
                <p14:modId xmlns:p14="http://schemas.microsoft.com/office/powerpoint/2010/main" val="447739686"/>
              </p:ext>
            </p:extLst>
          </p:nvPr>
        </p:nvGraphicFramePr>
        <p:xfrm>
          <a:off x="204794" y="1403203"/>
          <a:ext cx="5953649" cy="4053840"/>
        </p:xfrm>
        <a:graphic>
          <a:graphicData uri="http://schemas.openxmlformats.org/drawingml/2006/table">
            <a:tbl>
              <a:tblPr firstRow="1" lastRow="1" bandRow="1">
                <a:tableStyleId>{1FECB4D8-DB02-4DC6-A0A2-4F2EBAE1DC90}</a:tableStyleId>
              </a:tblPr>
              <a:tblGrid>
                <a:gridCol w="4802370"/>
                <a:gridCol w="716414"/>
                <a:gridCol w="434865"/>
              </a:tblGrid>
              <a:tr h="579120">
                <a:tc>
                  <a:txBody>
                    <a:bodyPr/>
                    <a:lstStyle/>
                    <a:p>
                      <a:r>
                        <a:rPr lang="en-US" sz="1500" dirty="0" smtClean="0">
                          <a:solidFill>
                            <a:schemeClr val="bg1"/>
                          </a:solidFill>
                          <a:latin typeface="Arial"/>
                          <a:cs typeface="Arial"/>
                        </a:rPr>
                        <a:t>Answer Choices</a:t>
                      </a:r>
                      <a:endParaRPr lang="en-US" sz="1500" dirty="0">
                        <a:solidFill>
                          <a:schemeClr val="bg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smtClean="0">
                          <a:solidFill>
                            <a:schemeClr val="bg1"/>
                          </a:solidFill>
                          <a:latin typeface="Arial"/>
                          <a:cs typeface="Arial"/>
                        </a:rPr>
                        <a:t>Responses</a:t>
                      </a:r>
                      <a:endParaRPr lang="en-US" sz="1500" dirty="0">
                        <a:solidFill>
                          <a:schemeClr val="bg1"/>
                        </a:solidFill>
                        <a:latin typeface="Arial"/>
                        <a:cs typeface="Arial"/>
                      </a:endParaRP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79120">
                <a:tc>
                  <a:txBody>
                    <a:bodyPr/>
                    <a:lstStyle/>
                    <a:p>
                      <a:r>
                        <a:rPr lang="en-US" sz="1500" dirty="0" smtClean="0">
                          <a:solidFill>
                            <a:schemeClr val="tx1"/>
                          </a:solidFill>
                          <a:latin typeface="Arial"/>
                          <a:cs typeface="Arial"/>
                        </a:rPr>
                        <a:t>Less than one year</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1 to 3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3 to 5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25.00%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25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5 to 7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More than seven</a:t>
                      </a:r>
                      <a:r>
                        <a:rPr lang="en-US" sz="1500" baseline="0" dirty="0" smtClean="0">
                          <a:solidFill>
                            <a:schemeClr val="tx1"/>
                          </a:solidFill>
                          <a:latin typeface="Arial"/>
                          <a:cs typeface="Arial"/>
                        </a:rPr>
                        <a:t>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40.00%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40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rgbClr val="FFFFFF"/>
                          </a:solidFill>
                          <a:latin typeface="Arial"/>
                          <a:cs typeface="Arial"/>
                        </a:rPr>
                        <a:t>Total</a:t>
                      </a:r>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500" dirty="0" smtClean="0">
                          <a:solidFill>
                            <a:srgbClr val="FFFFFF"/>
                          </a:solidFill>
                          <a:latin typeface="Arial"/>
                          <a:cs typeface="Arial"/>
                        </a:rPr>
                        <a:t>100</a:t>
                      </a:r>
                      <a:endParaRPr lang="en-US" sz="1500" dirty="0">
                        <a:solidFill>
                          <a:srgbClr val="FFFFFF"/>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r>
            </a:tbl>
          </a:graphicData>
        </a:graphic>
      </p:graphicFrame>
      <p:sp>
        <p:nvSpPr>
          <p:cNvPr id="7" name="Text Placeholder 6"/>
          <p:cNvSpPr>
            <a:spLocks noGrp="1"/>
          </p:cNvSpPr>
          <p:nvPr>
            <p:ph type="body" sz="quarter" idx="11"/>
          </p:nvPr>
        </p:nvSpPr>
        <p:spPr>
          <a:xfrm>
            <a:off x="115895" y="965201"/>
            <a:ext cx="4478337" cy="349251"/>
          </a:xfrm>
        </p:spPr>
        <p:txBody>
          <a:bodyPr/>
          <a:lstStyle/>
          <a:p>
            <a:pPr lvl="0"/>
            <a:r>
              <a:rPr lang="en-US" dirty="0" smtClean="0"/>
              <a:t>Click to edit Master text styles</a:t>
            </a:r>
            <a:endParaRPr lang="en-US" dirty="0"/>
          </a:p>
        </p:txBody>
      </p:sp>
    </p:spTree>
    <p:extLst>
      <p:ext uri="{BB962C8B-B14F-4D97-AF65-F5344CB8AC3E}">
        <p14:creationId xmlns:p14="http://schemas.microsoft.com/office/powerpoint/2010/main" val="286220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106600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93" y="965201"/>
            <a:ext cx="3887787" cy="349251"/>
          </a:xfrm>
        </p:spPr>
        <p:txBody>
          <a:bodyPr/>
          <a:lstStyle/>
          <a:p>
            <a:pPr lvl="0"/>
            <a:r>
              <a:rPr lang="en-US" dirty="0" smtClean="0"/>
              <a:t>Click to edit Master text styles</a:t>
            </a:r>
          </a:p>
        </p:txBody>
      </p:sp>
    </p:spTree>
    <p:extLst>
      <p:ext uri="{BB962C8B-B14F-4D97-AF65-F5344CB8AC3E}">
        <p14:creationId xmlns:p14="http://schemas.microsoft.com/office/powerpoint/2010/main" val="312501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ext uri="{D42A27DB-BD31-4B8C-83A1-F6EECF244321}">
                <p14:modId xmlns:p14="http://schemas.microsoft.com/office/powerpoint/2010/main" val="4133072795"/>
              </p:ext>
            </p:extLst>
          </p:nvPr>
        </p:nvGraphicFramePr>
        <p:xfrm>
          <a:off x="204792" y="1403201"/>
          <a:ext cx="5953649" cy="3870960"/>
        </p:xfrm>
        <a:graphic>
          <a:graphicData uri="http://schemas.openxmlformats.org/drawingml/2006/table">
            <a:tbl>
              <a:tblPr firstRow="1" lastRow="1" bandRow="1">
                <a:tableStyleId>{1FECB4D8-DB02-4DC6-A0A2-4F2EBAE1DC90}</a:tableStyleId>
              </a:tblPr>
              <a:tblGrid>
                <a:gridCol w="4802370"/>
                <a:gridCol w="716414"/>
                <a:gridCol w="434865"/>
              </a:tblGrid>
              <a:tr h="579120">
                <a:tc>
                  <a:txBody>
                    <a:bodyPr/>
                    <a:lstStyle/>
                    <a:p>
                      <a:r>
                        <a:rPr lang="en-US" sz="1500" dirty="0" smtClean="0">
                          <a:solidFill>
                            <a:schemeClr val="bg1"/>
                          </a:solidFill>
                          <a:latin typeface="Arial"/>
                          <a:cs typeface="Arial"/>
                        </a:rPr>
                        <a:t>Answer Choices</a:t>
                      </a:r>
                      <a:endParaRPr lang="en-US" sz="1500" dirty="0">
                        <a:solidFill>
                          <a:schemeClr val="bg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smtClean="0">
                          <a:solidFill>
                            <a:schemeClr val="bg1"/>
                          </a:solidFill>
                          <a:latin typeface="Arial"/>
                          <a:cs typeface="Arial"/>
                        </a:rPr>
                        <a:t>Responses</a:t>
                      </a:r>
                      <a:endParaRPr lang="en-US" sz="1500" dirty="0">
                        <a:solidFill>
                          <a:schemeClr val="bg1"/>
                        </a:solidFill>
                        <a:latin typeface="Arial"/>
                        <a:cs typeface="Arial"/>
                      </a:endParaRP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79120">
                <a:tc>
                  <a:txBody>
                    <a:bodyPr/>
                    <a:lstStyle/>
                    <a:p>
                      <a:r>
                        <a:rPr lang="en-US" sz="1500" dirty="0" smtClean="0">
                          <a:solidFill>
                            <a:schemeClr val="tx1"/>
                          </a:solidFill>
                          <a:latin typeface="Arial"/>
                          <a:cs typeface="Arial"/>
                        </a:rPr>
                        <a:t>Less than one year</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1 to 3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3 to 5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25.00%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25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5 to 7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More than seven</a:t>
                      </a:r>
                      <a:r>
                        <a:rPr lang="en-US" sz="1500" baseline="0" dirty="0" smtClean="0">
                          <a:solidFill>
                            <a:schemeClr val="tx1"/>
                          </a:solidFill>
                          <a:latin typeface="Arial"/>
                          <a:cs typeface="Arial"/>
                        </a:rPr>
                        <a:t>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40.00%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40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rgbClr val="FFFFFF"/>
                          </a:solidFill>
                          <a:latin typeface="Arial"/>
                          <a:cs typeface="Arial"/>
                        </a:rPr>
                        <a:t>Total</a:t>
                      </a:r>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500" dirty="0" smtClean="0">
                          <a:solidFill>
                            <a:srgbClr val="FFFFFF"/>
                          </a:solidFill>
                          <a:latin typeface="Arial"/>
                          <a:cs typeface="Arial"/>
                        </a:rPr>
                        <a:t>100</a:t>
                      </a:r>
                      <a:endParaRPr lang="en-US" sz="1500" dirty="0">
                        <a:solidFill>
                          <a:srgbClr val="FFFFFF"/>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r>
            </a:tbl>
          </a:graphicData>
        </a:graphic>
      </p:graphicFrame>
      <p:sp>
        <p:nvSpPr>
          <p:cNvPr id="7" name="Text Placeholder 6"/>
          <p:cNvSpPr>
            <a:spLocks noGrp="1"/>
          </p:cNvSpPr>
          <p:nvPr>
            <p:ph type="body" sz="quarter" idx="11"/>
          </p:nvPr>
        </p:nvSpPr>
        <p:spPr>
          <a:xfrm>
            <a:off x="115893" y="965201"/>
            <a:ext cx="4478337" cy="349251"/>
          </a:xfrm>
        </p:spPr>
        <p:txBody>
          <a:bodyPr/>
          <a:lstStyle/>
          <a:p>
            <a:pPr lvl="0"/>
            <a:r>
              <a:rPr lang="en-US" dirty="0" smtClean="0"/>
              <a:t>Click to edit Master text styles</a:t>
            </a:r>
            <a:endParaRPr lang="en-US" dirty="0"/>
          </a:p>
        </p:txBody>
      </p:sp>
    </p:spTree>
    <p:extLst>
      <p:ext uri="{BB962C8B-B14F-4D97-AF65-F5344CB8AC3E}">
        <p14:creationId xmlns:p14="http://schemas.microsoft.com/office/powerpoint/2010/main" val="50384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96311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0"/>
            <a:ext cx="3887787" cy="349251"/>
          </a:xfrm>
        </p:spPr>
        <p:txBody>
          <a:bodyPr/>
          <a:lstStyle/>
          <a:p>
            <a:pPr lvl="0"/>
            <a:r>
              <a:rPr lang="en-US" dirty="0" smtClean="0"/>
              <a:t>Click to edit Master text styles</a:t>
            </a:r>
          </a:p>
        </p:txBody>
      </p:sp>
    </p:spTree>
    <p:extLst>
      <p:ext uri="{BB962C8B-B14F-4D97-AF65-F5344CB8AC3E}">
        <p14:creationId xmlns:p14="http://schemas.microsoft.com/office/powerpoint/2010/main" val="46622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3923934" y="6459542"/>
            <a:ext cx="4751387" cy="414337"/>
          </a:xfrm>
        </p:spPr>
        <p:txBody>
          <a:bodyPr/>
          <a:lstStyle>
            <a:lvl1pPr>
              <a:defRPr/>
            </a:lvl1pPr>
          </a:lstStyle>
          <a:p>
            <a:r>
              <a:rPr lang="en-US" dirty="0" smtClean="0">
                <a:solidFill>
                  <a:srgbClr val="FFFFFF"/>
                </a:solidFill>
              </a:rPr>
              <a:t>The Landsat Data Cube   |   Locate 2014</a:t>
            </a:r>
            <a:endParaRPr lang="en-AU" dirty="0">
              <a:solidFill>
                <a:srgbClr val="FFFFFF"/>
              </a:solidFill>
            </a:endParaRPr>
          </a:p>
        </p:txBody>
      </p:sp>
    </p:spTree>
    <p:extLst>
      <p:ext uri="{BB962C8B-B14F-4D97-AF65-F5344CB8AC3E}">
        <p14:creationId xmlns:p14="http://schemas.microsoft.com/office/powerpoint/2010/main" val="41393353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ext uri="{D42A27DB-BD31-4B8C-83A1-F6EECF244321}">
                <p14:modId xmlns:p14="http://schemas.microsoft.com/office/powerpoint/2010/main" val="2461322387"/>
              </p:ext>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gridCol w="716414"/>
                <a:gridCol w="434865"/>
              </a:tblGrid>
              <a:tr h="416167">
                <a:tc>
                  <a:txBody>
                    <a:bodyPr/>
                    <a:lstStyle/>
                    <a:p>
                      <a:r>
                        <a:rPr lang="en-US" sz="1500" dirty="0" smtClean="0">
                          <a:solidFill>
                            <a:schemeClr val="bg1"/>
                          </a:solidFill>
                          <a:latin typeface="Arial"/>
                          <a:cs typeface="Arial"/>
                        </a:rPr>
                        <a:t>Answer Choices</a:t>
                      </a:r>
                      <a:endParaRPr lang="en-US" sz="1500" dirty="0">
                        <a:solidFill>
                          <a:schemeClr val="bg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smtClean="0">
                          <a:solidFill>
                            <a:schemeClr val="bg1"/>
                          </a:solidFill>
                          <a:latin typeface="Arial"/>
                          <a:cs typeface="Arial"/>
                        </a:rPr>
                        <a:t>Responses</a:t>
                      </a:r>
                      <a:endParaRPr lang="en-US" sz="1500" dirty="0">
                        <a:solidFill>
                          <a:schemeClr val="bg1"/>
                        </a:solidFill>
                        <a:latin typeface="Arial"/>
                        <a:cs typeface="Arial"/>
                      </a:endParaRP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16167">
                <a:tc>
                  <a:txBody>
                    <a:bodyPr/>
                    <a:lstStyle/>
                    <a:p>
                      <a:r>
                        <a:rPr lang="en-US" sz="1400" dirty="0" smtClean="0">
                          <a:solidFill>
                            <a:schemeClr val="tx1"/>
                          </a:solidFill>
                          <a:latin typeface="Arial"/>
                          <a:cs typeface="Arial"/>
                        </a:rPr>
                        <a:t>Less than one year</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chemeClr val="tx1"/>
                          </a:solidFill>
                          <a:latin typeface="Arial"/>
                          <a:cs typeface="Arial"/>
                        </a:rPr>
                        <a:t>10.00%</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chemeClr val="tx1"/>
                          </a:solidFill>
                          <a:latin typeface="Arial"/>
                          <a:cs typeface="Arial"/>
                        </a:rPr>
                        <a:t>10</a:t>
                      </a:r>
                      <a:endParaRPr lang="en-US" sz="14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6167">
                <a:tc>
                  <a:txBody>
                    <a:bodyPr/>
                    <a:lstStyle/>
                    <a:p>
                      <a:r>
                        <a:rPr lang="en-US" sz="1400" dirty="0" smtClean="0">
                          <a:solidFill>
                            <a:schemeClr val="tx1"/>
                          </a:solidFill>
                          <a:latin typeface="Arial"/>
                          <a:cs typeface="Arial"/>
                        </a:rPr>
                        <a:t>1 to 3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chemeClr val="tx1"/>
                          </a:solidFill>
                          <a:latin typeface="Arial"/>
                          <a:cs typeface="Arial"/>
                        </a:rPr>
                        <a:t>10.00%</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chemeClr val="tx1"/>
                          </a:solidFill>
                          <a:latin typeface="Arial"/>
                          <a:cs typeface="Arial"/>
                        </a:rPr>
                        <a:t>10</a:t>
                      </a:r>
                      <a:endParaRPr lang="en-US" sz="14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6167">
                <a:tc>
                  <a:txBody>
                    <a:bodyPr/>
                    <a:lstStyle/>
                    <a:p>
                      <a:r>
                        <a:rPr lang="en-US" sz="1400" dirty="0" smtClean="0">
                          <a:solidFill>
                            <a:schemeClr val="tx1"/>
                          </a:solidFill>
                          <a:latin typeface="Arial"/>
                          <a:cs typeface="Arial"/>
                        </a:rPr>
                        <a:t>3 to 5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chemeClr val="tx1"/>
                          </a:solidFill>
                          <a:latin typeface="Arial"/>
                          <a:cs typeface="Arial"/>
                        </a:rPr>
                        <a:t>25.00%</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chemeClr val="tx1"/>
                          </a:solidFill>
                          <a:latin typeface="Arial"/>
                          <a:cs typeface="Arial"/>
                        </a:rPr>
                        <a:t>25</a:t>
                      </a:r>
                      <a:endParaRPr lang="en-US" sz="14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6167">
                <a:tc>
                  <a:txBody>
                    <a:bodyPr/>
                    <a:lstStyle/>
                    <a:p>
                      <a:r>
                        <a:rPr lang="en-US" sz="1400" dirty="0" smtClean="0">
                          <a:solidFill>
                            <a:schemeClr val="tx1"/>
                          </a:solidFill>
                          <a:latin typeface="Arial"/>
                          <a:cs typeface="Arial"/>
                        </a:rPr>
                        <a:t>5 to 7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chemeClr val="tx1"/>
                          </a:solidFill>
                          <a:latin typeface="Arial"/>
                          <a:cs typeface="Arial"/>
                        </a:rPr>
                        <a:t>15.00%</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chemeClr val="tx1"/>
                          </a:solidFill>
                          <a:latin typeface="Arial"/>
                          <a:cs typeface="Arial"/>
                        </a:rPr>
                        <a:t>15</a:t>
                      </a:r>
                      <a:endParaRPr lang="en-US" sz="14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6167">
                <a:tc>
                  <a:txBody>
                    <a:bodyPr/>
                    <a:lstStyle/>
                    <a:p>
                      <a:r>
                        <a:rPr lang="en-US" sz="1400" dirty="0" smtClean="0">
                          <a:solidFill>
                            <a:schemeClr val="tx1"/>
                          </a:solidFill>
                          <a:latin typeface="Arial"/>
                          <a:cs typeface="Arial"/>
                        </a:rPr>
                        <a:t>More than seven</a:t>
                      </a:r>
                      <a:r>
                        <a:rPr lang="en-US" sz="1400" baseline="0" dirty="0" smtClean="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chemeClr val="tx1"/>
                          </a:solidFill>
                          <a:latin typeface="Arial"/>
                          <a:cs typeface="Arial"/>
                        </a:rPr>
                        <a:t>40.00%</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chemeClr val="tx1"/>
                          </a:solidFill>
                          <a:latin typeface="Arial"/>
                          <a:cs typeface="Arial"/>
                        </a:rPr>
                        <a:t>40</a:t>
                      </a:r>
                      <a:endParaRPr lang="en-US" sz="14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6167">
                <a:tc>
                  <a:txBody>
                    <a:bodyPr/>
                    <a:lstStyle/>
                    <a:p>
                      <a:r>
                        <a:rPr lang="en-US" sz="1400" dirty="0" smtClean="0">
                          <a:solidFill>
                            <a:srgbClr val="FFFFFF"/>
                          </a:solidFill>
                          <a:latin typeface="Arial"/>
                          <a:cs typeface="Arial"/>
                        </a:rPr>
                        <a:t>Total</a:t>
                      </a:r>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smtClean="0">
                          <a:solidFill>
                            <a:srgbClr val="FFFFFF"/>
                          </a:solidFill>
                          <a:latin typeface="Arial"/>
                          <a:cs typeface="Arial"/>
                        </a:rPr>
                        <a:t>100</a:t>
                      </a:r>
                      <a:endParaRPr lang="en-US" sz="1400" dirty="0">
                        <a:solidFill>
                          <a:srgbClr val="FFFFFF"/>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smtClean="0"/>
              <a:t>Click to edit Master text styles</a:t>
            </a:r>
            <a:endParaRPr lang="en-US" dirty="0"/>
          </a:p>
        </p:txBody>
      </p:sp>
    </p:spTree>
    <p:extLst>
      <p:ext uri="{BB962C8B-B14F-4D97-AF65-F5344CB8AC3E}">
        <p14:creationId xmlns:p14="http://schemas.microsoft.com/office/powerpoint/2010/main" val="82520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Slid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r="815" b="1369"/>
          <a:stretch>
            <a:fillRect/>
          </a:stretch>
        </p:blipFill>
        <p:spPr bwMode="auto">
          <a:xfrm>
            <a:off x="143243" y="1396542"/>
            <a:ext cx="9000761" cy="546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nut 1"/>
          <p:cNvSpPr/>
          <p:nvPr userDrawn="1"/>
        </p:nvSpPr>
        <p:spPr bwMode="auto">
          <a:xfrm>
            <a:off x="6012159" y="5013175"/>
            <a:ext cx="91440" cy="91440"/>
          </a:xfrm>
          <a:prstGeom prst="donut">
            <a:avLst/>
          </a:prstGeom>
          <a:solidFill>
            <a:srgbClr val="005FAA"/>
          </a:solidFill>
          <a:ln>
            <a:solidFill>
              <a:srgbClr val="005FAA"/>
            </a:solidFill>
            <a:headEnd type="none" w="med" len="med"/>
            <a:tailEnd type="none" w="med" len="med"/>
          </a:ln>
          <a:effectLst>
            <a:outerShdw blurRad="50800" dist="38100" dir="2700000" algn="tl" rotWithShape="0">
              <a:prstClr val="black">
                <a:alpha val="40000"/>
              </a:prstClr>
            </a:outerShdw>
          </a:effectLst>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GB" dirty="0" smtClean="0">
              <a:solidFill>
                <a:srgbClr val="000000"/>
              </a:solidFill>
              <a:latin typeface="Times" pitchFamily="18" charset="0"/>
            </a:endParaRPr>
          </a:p>
        </p:txBody>
      </p:sp>
      <p:sp>
        <p:nvSpPr>
          <p:cNvPr id="4" name="Rectangle 3"/>
          <p:cNvSpPr>
            <a:spLocks noGrp="1" noChangeArrowheads="1"/>
          </p:cNvSpPr>
          <p:nvPr>
            <p:ph type="ctrTitle" idx="4294967295"/>
          </p:nvPr>
        </p:nvSpPr>
        <p:spPr>
          <a:xfrm>
            <a:off x="611188" y="908721"/>
            <a:ext cx="8532812" cy="5545139"/>
          </a:xfrm>
        </p:spPr>
        <p:txBody>
          <a:bodyPr>
            <a:normAutofit/>
          </a:bodyPr>
          <a:lstStyle>
            <a:lvl1pPr algn="l">
              <a:defRPr/>
            </a:lvl1pPr>
          </a:lstStyle>
          <a:p>
            <a:pPr eaLnBrk="1" hangingPunct="1"/>
            <a:r>
              <a:rPr lang="fr-CH" altLang="en-US" sz="4400" dirty="0" err="1" smtClean="0">
                <a:latin typeface="Arial Narrow"/>
                <a:cs typeface="Arial Narrow"/>
              </a:rPr>
              <a:t>Overview</a:t>
            </a:r>
            <a:r>
              <a:rPr lang="fr-CH" altLang="en-US" sz="4400" dirty="0" smtClean="0">
                <a:latin typeface="Arial Narrow"/>
                <a:cs typeface="Arial Narrow"/>
              </a:rPr>
              <a:t> of GEO</a:t>
            </a:r>
            <a:r>
              <a:rPr lang="fr-CH" altLang="en-US" sz="4800" dirty="0" smtClean="0">
                <a:latin typeface="Arial Narrow"/>
                <a:cs typeface="Arial Narrow"/>
              </a:rPr>
              <a:t/>
            </a:r>
            <a:br>
              <a:rPr lang="fr-CH" altLang="en-US" sz="4800" dirty="0" smtClean="0">
                <a:latin typeface="Arial Narrow"/>
                <a:cs typeface="Arial Narrow"/>
              </a:rPr>
            </a:br>
            <a:r>
              <a:rPr lang="fr-CH" altLang="en-US" sz="4800" dirty="0" smtClean="0">
                <a:latin typeface="Arial Narrow"/>
                <a:cs typeface="Arial Narrow"/>
              </a:rPr>
              <a:t/>
            </a:r>
            <a:br>
              <a:rPr lang="fr-CH" altLang="en-US" sz="4800" dirty="0" smtClean="0">
                <a:latin typeface="Arial Narrow"/>
                <a:cs typeface="Arial Narrow"/>
              </a:rPr>
            </a:br>
            <a:r>
              <a:rPr lang="fr-CH" altLang="en-US" sz="3200" dirty="0" smtClean="0">
                <a:solidFill>
                  <a:srgbClr val="3595B7"/>
                </a:solidFill>
                <a:latin typeface="Arial Narrow"/>
                <a:cs typeface="Arial Narrow"/>
              </a:rPr>
              <a:t/>
            </a:r>
            <a:br>
              <a:rPr lang="fr-CH" altLang="en-US" sz="3200" dirty="0" smtClean="0">
                <a:solidFill>
                  <a:srgbClr val="3595B7"/>
                </a:solidFill>
                <a:latin typeface="Arial Narrow"/>
                <a:cs typeface="Arial Narrow"/>
              </a:rPr>
            </a:br>
            <a:r>
              <a:rPr lang="fr-CH" altLang="en-US" sz="3200" dirty="0">
                <a:solidFill>
                  <a:srgbClr val="3595B7"/>
                </a:solidFill>
                <a:latin typeface="Arial Narrow"/>
                <a:cs typeface="Arial Narrow"/>
              </a:rPr>
              <a:t/>
            </a:r>
            <a:br>
              <a:rPr lang="fr-CH" altLang="en-US" sz="3200" dirty="0">
                <a:solidFill>
                  <a:srgbClr val="3595B7"/>
                </a:solidFill>
                <a:latin typeface="Arial Narrow"/>
                <a:cs typeface="Arial Narrow"/>
              </a:rPr>
            </a:br>
            <a:r>
              <a:rPr lang="fr-CH" altLang="en-US" sz="3200" dirty="0">
                <a:solidFill>
                  <a:srgbClr val="3595B7"/>
                </a:solidFill>
                <a:latin typeface="Arial Narrow"/>
                <a:cs typeface="Arial Narrow"/>
              </a:rPr>
              <a:t/>
            </a:r>
            <a:br>
              <a:rPr lang="fr-CH" altLang="en-US" sz="3200" dirty="0">
                <a:solidFill>
                  <a:srgbClr val="3595B7"/>
                </a:solidFill>
                <a:latin typeface="Arial Narrow"/>
                <a:cs typeface="Arial Narrow"/>
              </a:rPr>
            </a:br>
            <a:r>
              <a:rPr lang="fr-CH" altLang="en-US" sz="3200" dirty="0" smtClean="0">
                <a:solidFill>
                  <a:srgbClr val="3595B7"/>
                </a:solidFill>
                <a:latin typeface="Arial Narrow"/>
                <a:cs typeface="Arial Narrow"/>
              </a:rPr>
              <a:t/>
            </a:r>
            <a:br>
              <a:rPr lang="fr-CH" altLang="en-US" sz="3200" dirty="0" smtClean="0">
                <a:solidFill>
                  <a:srgbClr val="3595B7"/>
                </a:solidFill>
                <a:latin typeface="Arial Narrow"/>
                <a:cs typeface="Arial Narrow"/>
              </a:rPr>
            </a:br>
            <a:r>
              <a:rPr lang="fr-CH" altLang="en-US" sz="2400" dirty="0">
                <a:latin typeface="Arial Narrow"/>
                <a:cs typeface="Arial Narrow"/>
              </a:rPr>
              <a:t>N</a:t>
            </a:r>
            <a:r>
              <a:rPr lang="fr-CH" altLang="en-US" sz="2400" dirty="0" smtClean="0">
                <a:latin typeface="Arial Narrow"/>
                <a:cs typeface="Arial Narrow"/>
              </a:rPr>
              <a:t>ame</a:t>
            </a:r>
            <a:br>
              <a:rPr lang="fr-CH" altLang="en-US" sz="2400" dirty="0" smtClean="0">
                <a:latin typeface="Arial Narrow"/>
                <a:cs typeface="Arial Narrow"/>
              </a:rPr>
            </a:br>
            <a:r>
              <a:rPr lang="fr-CH" altLang="en-US" sz="2400" dirty="0" err="1">
                <a:latin typeface="Arial Narrow"/>
                <a:cs typeface="Arial Narrow"/>
              </a:rPr>
              <a:t>T</a:t>
            </a:r>
            <a:r>
              <a:rPr lang="fr-CH" altLang="en-US" sz="2400" dirty="0" err="1" smtClean="0">
                <a:latin typeface="Arial Narrow"/>
                <a:cs typeface="Arial Narrow"/>
              </a:rPr>
              <a:t>itle</a:t>
            </a:r>
            <a:r>
              <a:rPr lang="fr-CH" altLang="en-US" sz="2400" dirty="0" smtClean="0">
                <a:latin typeface="Arial Narrow"/>
                <a:cs typeface="Arial Narrow"/>
              </a:rPr>
              <a:t/>
            </a:r>
            <a:br>
              <a:rPr lang="fr-CH" altLang="en-US" sz="2400" dirty="0" smtClean="0">
                <a:latin typeface="Arial Narrow"/>
                <a:cs typeface="Arial Narrow"/>
              </a:rPr>
            </a:br>
            <a:r>
              <a:rPr lang="fr-CH" altLang="en-US" sz="2400" dirty="0">
                <a:latin typeface="Arial Narrow"/>
                <a:cs typeface="Arial Narrow"/>
              </a:rPr>
              <a:t/>
            </a:r>
            <a:br>
              <a:rPr lang="fr-CH" altLang="en-US" sz="2400" dirty="0">
                <a:latin typeface="Arial Narrow"/>
                <a:cs typeface="Arial Narrow"/>
              </a:rPr>
            </a:br>
            <a:r>
              <a:rPr lang="fr-CH" altLang="en-US" sz="2400" dirty="0" smtClean="0">
                <a:latin typeface="Arial Narrow"/>
                <a:cs typeface="Arial Narrow"/>
              </a:rPr>
              <a:t>Date</a:t>
            </a:r>
            <a:br>
              <a:rPr lang="fr-CH" altLang="en-US" sz="2400" dirty="0" smtClean="0">
                <a:latin typeface="Arial Narrow"/>
                <a:cs typeface="Arial Narrow"/>
              </a:rPr>
            </a:br>
            <a:r>
              <a:rPr lang="fr-CH" altLang="en-US" sz="2400" dirty="0" smtClean="0">
                <a:latin typeface="Arial Narrow"/>
                <a:cs typeface="Arial Narrow"/>
              </a:rPr>
              <a:t>Location</a:t>
            </a:r>
            <a:endParaRPr lang="en-US" altLang="en-US" b="0" dirty="0" smtClean="0"/>
          </a:p>
        </p:txBody>
      </p:sp>
    </p:spTree>
    <p:extLst>
      <p:ext uri="{BB962C8B-B14F-4D97-AF65-F5344CB8AC3E}">
        <p14:creationId xmlns:p14="http://schemas.microsoft.com/office/powerpoint/2010/main" val="419842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889627"/>
            <a:ext cx="8352928" cy="718592"/>
          </a:xfrm>
        </p:spPr>
        <p:txBody>
          <a:bodyPr/>
          <a:lstStyle/>
          <a:p>
            <a:r>
              <a:rPr lang="en-GB" dirty="0" smtClean="0"/>
              <a:t>GEO partnership 106 Participating Organizations </a:t>
            </a:r>
            <a:endParaRPr lang="en-GB" dirty="0"/>
          </a:p>
        </p:txBody>
      </p:sp>
      <p:sp>
        <p:nvSpPr>
          <p:cNvPr id="3" name="Content Placeholder 2"/>
          <p:cNvSpPr>
            <a:spLocks noGrp="1"/>
          </p:cNvSpPr>
          <p:nvPr>
            <p:ph idx="1"/>
          </p:nvPr>
        </p:nvSpPr>
        <p:spPr>
          <a:xfrm>
            <a:off x="395536" y="1783604"/>
            <a:ext cx="8568952" cy="49685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grpSp>
        <p:nvGrpSpPr>
          <p:cNvPr id="8" name="Group 7"/>
          <p:cNvGrpSpPr/>
          <p:nvPr userDrawn="1"/>
        </p:nvGrpSpPr>
        <p:grpSpPr>
          <a:xfrm>
            <a:off x="6907859" y="4"/>
            <a:ext cx="2236147" cy="811609"/>
            <a:chOff x="6907853" y="0"/>
            <a:chExt cx="2236147" cy="811609"/>
          </a:xfrm>
        </p:grpSpPr>
        <p:sp>
          <p:nvSpPr>
            <p:cNvPr id="7" name="TextBox 6"/>
            <p:cNvSpPr txBox="1"/>
            <p:nvPr userDrawn="1"/>
          </p:nvSpPr>
          <p:spPr>
            <a:xfrm>
              <a:off x="6907853" y="82335"/>
              <a:ext cx="2236147" cy="461665"/>
            </a:xfrm>
            <a:prstGeom prst="rect">
              <a:avLst/>
            </a:prstGeom>
            <a:solidFill>
              <a:schemeClr val="bg1"/>
            </a:solidFill>
          </p:spPr>
          <p:txBody>
            <a:bodyPr wrap="square" rtlCol="0">
              <a:spAutoFit/>
            </a:bodyPr>
            <a:lstStyle/>
            <a:p>
              <a:endParaRPr lang="en-US" dirty="0">
                <a:solidFill>
                  <a:srgbClr val="000000"/>
                </a:solidFill>
              </a:endParaRPr>
            </a:p>
          </p:txBody>
        </p:sp>
        <p:pic>
          <p:nvPicPr>
            <p:cNvPr id="4" name="Picture 3" descr="AfriGEOSS_logo_transparen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12998"/>
            <a:stretch/>
          </p:blipFill>
          <p:spPr>
            <a:xfrm>
              <a:off x="7216588" y="0"/>
              <a:ext cx="1927412" cy="811609"/>
            </a:xfrm>
            <a:prstGeom prst="rect">
              <a:avLst/>
            </a:prstGeom>
            <a:solidFill>
              <a:schemeClr val="bg1"/>
            </a:solidFill>
          </p:spPr>
        </p:pic>
      </p:grpSp>
    </p:spTree>
    <p:extLst>
      <p:ext uri="{BB962C8B-B14F-4D97-AF65-F5344CB8AC3E}">
        <p14:creationId xmlns:p14="http://schemas.microsoft.com/office/powerpoint/2010/main" val="4248805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772816"/>
            <a:ext cx="4100264" cy="47525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772816"/>
            <a:ext cx="4100264" cy="47525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1"/>
          <p:cNvSpPr>
            <a:spLocks noGrp="1"/>
          </p:cNvSpPr>
          <p:nvPr>
            <p:ph type="title"/>
          </p:nvPr>
        </p:nvSpPr>
        <p:spPr>
          <a:xfrm>
            <a:off x="395536" y="838200"/>
            <a:ext cx="8352928" cy="718592"/>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75392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w/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536" y="1781125"/>
            <a:ext cx="410185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574056"/>
            <a:ext cx="410185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31" y="1781125"/>
            <a:ext cx="410343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574056"/>
            <a:ext cx="410343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itle 1"/>
          <p:cNvSpPr>
            <a:spLocks noGrp="1"/>
          </p:cNvSpPr>
          <p:nvPr>
            <p:ph type="title"/>
          </p:nvPr>
        </p:nvSpPr>
        <p:spPr>
          <a:xfrm>
            <a:off x="395536" y="838200"/>
            <a:ext cx="8352928" cy="718592"/>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302505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95536" y="838200"/>
            <a:ext cx="8352928" cy="718592"/>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400707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Title 1"/>
          <p:cNvSpPr txBox="1">
            <a:spLocks/>
          </p:cNvSpPr>
          <p:nvPr userDrawn="1"/>
        </p:nvSpPr>
        <p:spPr bwMode="auto">
          <a:xfrm>
            <a:off x="395536" y="5517233"/>
            <a:ext cx="8352928" cy="42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a:lstStyle>
          <a:p>
            <a:r>
              <a:rPr lang="en-US" kern="0" dirty="0" smtClean="0"/>
              <a:t>Click to edit Master title style</a:t>
            </a:r>
            <a:endParaRPr lang="en-GB" kern="0" dirty="0"/>
          </a:p>
        </p:txBody>
      </p:sp>
      <p:sp>
        <p:nvSpPr>
          <p:cNvPr id="4" name="Picture Placeholder 2"/>
          <p:cNvSpPr>
            <a:spLocks noGrp="1"/>
          </p:cNvSpPr>
          <p:nvPr>
            <p:ph type="pic" idx="1"/>
          </p:nvPr>
        </p:nvSpPr>
        <p:spPr>
          <a:xfrm>
            <a:off x="395536" y="1628800"/>
            <a:ext cx="8352928" cy="37444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5" name="Text Placeholder 3"/>
          <p:cNvSpPr>
            <a:spLocks noGrp="1"/>
          </p:cNvSpPr>
          <p:nvPr>
            <p:ph type="body" sz="half" idx="2"/>
          </p:nvPr>
        </p:nvSpPr>
        <p:spPr>
          <a:xfrm>
            <a:off x="395536" y="6093297"/>
            <a:ext cx="8352928" cy="4418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395536" y="838200"/>
            <a:ext cx="8352928" cy="718592"/>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39592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47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3.xml"/><Relationship Id="rId5" Type="http://schemas.openxmlformats.org/officeDocument/2006/relationships/image" Target="../media/image7.emf"/><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4.xml"/><Relationship Id="rId5" Type="http://schemas.openxmlformats.org/officeDocument/2006/relationships/image" Target="../media/image7.emf"/><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5.xml"/><Relationship Id="rId5" Type="http://schemas.openxmlformats.org/officeDocument/2006/relationships/image" Target="../media/image7.emf"/><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9"/>
            <a:ext cx="8229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457200" y="981076"/>
            <a:ext cx="82296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3995942" y="6459542"/>
            <a:ext cx="47513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r>
              <a:rPr lang="en-US" dirty="0" smtClean="0">
                <a:solidFill>
                  <a:srgbClr val="FFFFFF"/>
                </a:solidFill>
                <a:latin typeface="Arial" charset="0"/>
              </a:rPr>
              <a:t>The Landsat Data Cube   |   Locate 2014</a:t>
            </a:r>
            <a:endParaRPr lang="en-AU" dirty="0">
              <a:solidFill>
                <a:srgbClr val="FFFFFF"/>
              </a:solidFill>
              <a:latin typeface="Arial" charset="0"/>
            </a:endParaRPr>
          </a:p>
        </p:txBody>
      </p:sp>
    </p:spTree>
    <p:extLst>
      <p:ext uri="{BB962C8B-B14F-4D97-AF65-F5344CB8AC3E}">
        <p14:creationId xmlns:p14="http://schemas.microsoft.com/office/powerpoint/2010/main" val="2366362100"/>
      </p:ext>
    </p:extLst>
  </p:cSld>
  <p:clrMap bg1="lt1" tx1="dk1" bg2="lt2" tx2="dk2" accent1="accent1" accent2="accent2" accent3="accent3" accent4="accent4" accent5="accent5" accent6="accent6" hlink="hlink" folHlink="folHlink"/>
  <p:sldLayoutIdLst>
    <p:sldLayoutId id="2147483755" r:id="rId1"/>
    <p:sldLayoutId id="2147483756" r:id="rId2"/>
  </p:sldLayoutIdLst>
  <p:timing>
    <p:tnLst>
      <p:par>
        <p:cTn id="1" dur="indefinite" restart="never" nodeType="tmRoot"/>
      </p:par>
    </p:tnLst>
  </p:timing>
  <p:hf sldNum="0" hdr="0" dt="0"/>
  <p:txStyles>
    <p:title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22" y="-25037"/>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8" name="Rectangle 15"/>
          <p:cNvSpPr>
            <a:spLocks noGrp="1" noChangeArrowheads="1"/>
          </p:cNvSpPr>
          <p:nvPr>
            <p:ph type="body" idx="1"/>
          </p:nvPr>
        </p:nvSpPr>
        <p:spPr bwMode="auto">
          <a:xfrm>
            <a:off x="685800" y="1556792"/>
            <a:ext cx="813467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6" name="TextBox 5"/>
          <p:cNvSpPr txBox="1"/>
          <p:nvPr userDrawn="1"/>
        </p:nvSpPr>
        <p:spPr>
          <a:xfrm>
            <a:off x="6907859" y="82337"/>
            <a:ext cx="2236147" cy="461665"/>
          </a:xfrm>
          <a:prstGeom prst="rect">
            <a:avLst/>
          </a:prstGeom>
          <a:solidFill>
            <a:schemeClr val="bg1"/>
          </a:solidFill>
        </p:spPr>
        <p:txBody>
          <a:bodyPr wrap="square" rtlCol="0">
            <a:spAutoFit/>
          </a:bodyPr>
          <a:lstStyle/>
          <a:p>
            <a:endParaRPr lang="en-US" dirty="0">
              <a:solidFill>
                <a:srgbClr val="000000"/>
              </a:solidFill>
            </a:endParaRPr>
          </a:p>
        </p:txBody>
      </p:sp>
      <p:pic>
        <p:nvPicPr>
          <p:cNvPr id="7" name="Picture 6" descr="AfriGEOSS_logo_transparent.png"/>
          <p:cNvPicPr>
            <a:picLocks noChangeAspect="1"/>
          </p:cNvPicPr>
          <p:nvPr userDrawn="1"/>
        </p:nvPicPr>
        <p:blipFill rotWithShape="1">
          <a:blip r:embed="rId12" cstate="print">
            <a:extLst>
              <a:ext uri="{28A0092B-C50C-407E-A947-70E740481C1C}">
                <a14:useLocalDpi xmlns:a14="http://schemas.microsoft.com/office/drawing/2010/main" val="0"/>
              </a:ext>
            </a:extLst>
          </a:blip>
          <a:srcRect b="12998"/>
          <a:stretch/>
        </p:blipFill>
        <p:spPr>
          <a:xfrm>
            <a:off x="7216588" y="4"/>
            <a:ext cx="1927412" cy="811609"/>
          </a:xfrm>
          <a:prstGeom prst="rect">
            <a:avLst/>
          </a:prstGeom>
          <a:solidFill>
            <a:schemeClr val="bg1"/>
          </a:solidFill>
        </p:spPr>
      </p:pic>
      <p:sp>
        <p:nvSpPr>
          <p:cNvPr id="1027" name="Rectangle 14"/>
          <p:cNvSpPr>
            <a:spLocks noGrp="1" noChangeArrowheads="1"/>
          </p:cNvSpPr>
          <p:nvPr userDrawn="1">
            <p:ph type="title"/>
          </p:nvPr>
        </p:nvSpPr>
        <p:spPr bwMode="auto">
          <a:xfrm>
            <a:off x="692622" y="620688"/>
            <a:ext cx="7772400" cy="71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CH" altLang="en-US" sz="4400" dirty="0" err="1" smtClean="0">
                <a:latin typeface="Arial Narrow"/>
                <a:cs typeface="Arial Narrow"/>
              </a:rPr>
              <a:t>Overview</a:t>
            </a:r>
            <a:r>
              <a:rPr lang="fr-CH" altLang="en-US" sz="4400" dirty="0" smtClean="0">
                <a:latin typeface="Arial Narrow"/>
                <a:cs typeface="Arial Narrow"/>
              </a:rPr>
              <a:t> of GEO</a:t>
            </a:r>
            <a:endParaRPr lang="en-US" altLang="en-US" dirty="0" smtClean="0"/>
          </a:p>
        </p:txBody>
      </p:sp>
    </p:spTree>
    <p:extLst>
      <p:ext uri="{BB962C8B-B14F-4D97-AF65-F5344CB8AC3E}">
        <p14:creationId xmlns:p14="http://schemas.microsoft.com/office/powerpoint/2010/main" val="24889955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ctr" rtl="0" eaLnBrk="0" fontAlgn="base" hangingPunct="0">
        <a:spcBef>
          <a:spcPct val="0"/>
        </a:spcBef>
        <a:spcAft>
          <a:spcPct val="0"/>
        </a:spcAft>
        <a:defRPr sz="3200" b="1">
          <a:solidFill>
            <a:srgbClr val="005FAA"/>
          </a:solidFill>
          <a:latin typeface="Arial Narrow" panose="020B0606020202030204" pitchFamily="34" charset="0"/>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p:titleStyle>
    <p:bodyStyle>
      <a:lvl1pPr marL="174625" indent="-174625" algn="l" rtl="0" eaLnBrk="0" fontAlgn="base" hangingPunct="0">
        <a:spcBef>
          <a:spcPct val="20000"/>
        </a:spcBef>
        <a:spcAft>
          <a:spcPct val="0"/>
        </a:spcAft>
        <a:buChar char="•"/>
        <a:defRPr sz="2800" b="1">
          <a:solidFill>
            <a:srgbClr val="005FAA"/>
          </a:solidFill>
          <a:latin typeface="Arial Narrow" panose="020B0606020202030204" pitchFamily="34" charset="0"/>
          <a:ea typeface="+mn-ea"/>
          <a:cs typeface="+mn-cs"/>
        </a:defRPr>
      </a:lvl1pPr>
      <a:lvl2pPr marL="361950" indent="-169863" algn="l" rtl="0" eaLnBrk="0" fontAlgn="base" hangingPunct="0">
        <a:spcBef>
          <a:spcPct val="20000"/>
        </a:spcBef>
        <a:spcAft>
          <a:spcPct val="0"/>
        </a:spcAft>
        <a:buChar char="–"/>
        <a:defRPr sz="2400" b="1">
          <a:solidFill>
            <a:srgbClr val="3595B7"/>
          </a:solidFill>
          <a:latin typeface="Arial Narrow" panose="020B0606020202030204" pitchFamily="34" charset="0"/>
        </a:defRPr>
      </a:lvl2pPr>
      <a:lvl3pPr marL="542925" indent="-158750" algn="l" rtl="0" eaLnBrk="0" fontAlgn="base" hangingPunct="0">
        <a:spcBef>
          <a:spcPct val="20000"/>
        </a:spcBef>
        <a:spcAft>
          <a:spcPct val="0"/>
        </a:spcAft>
        <a:buChar char="•"/>
        <a:defRPr sz="2000" b="1" i="1">
          <a:solidFill>
            <a:srgbClr val="3595B7"/>
          </a:solidFill>
          <a:latin typeface="Arial Narrow" panose="020B0606020202030204" pitchFamily="34" charset="0"/>
        </a:defRPr>
      </a:lvl3pPr>
      <a:lvl4pPr marL="708025" indent="-165100" algn="l" rtl="0" eaLnBrk="0" fontAlgn="base" hangingPunct="0">
        <a:spcBef>
          <a:spcPct val="20000"/>
        </a:spcBef>
        <a:spcAft>
          <a:spcPct val="0"/>
        </a:spcAft>
        <a:buChar char="–"/>
        <a:defRPr sz="1600" b="1" i="1">
          <a:solidFill>
            <a:srgbClr val="3595B7"/>
          </a:solidFill>
          <a:latin typeface="Arial Narrow" panose="020B0606020202030204" pitchFamily="34" charset="0"/>
        </a:defRPr>
      </a:lvl4pPr>
      <a:lvl5pPr marL="889000" indent="-176213" algn="l" rtl="0" eaLnBrk="0" fontAlgn="base" hangingPunct="0">
        <a:spcBef>
          <a:spcPct val="20000"/>
        </a:spcBef>
        <a:spcAft>
          <a:spcPct val="0"/>
        </a:spcAft>
        <a:buChar char="»"/>
        <a:defRPr sz="1600" b="1" i="1">
          <a:solidFill>
            <a:srgbClr val="3595B7"/>
          </a:solidFill>
          <a:latin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67083" y="6420106"/>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defTabSz="457200" eaLnBrk="1" fontAlgn="auto" hangingPunct="1">
              <a:spcBef>
                <a:spcPts val="0"/>
              </a:spcBef>
              <a:spcAft>
                <a:spcPts val="0"/>
              </a:spcAft>
            </a:pPr>
            <a:fld id="{A88B48FB-E956-2048-9E74-C69E7CAA26CC}" type="slidenum">
              <a:rPr lang="en-US" smtClean="0">
                <a:solidFill>
                  <a:srgbClr val="CCCCCC"/>
                </a:solidFill>
              </a:rPr>
              <a:pPr defTabSz="457200"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800" dirty="0" smtClean="0">
                <a:solidFill>
                  <a:srgbClr val="333333">
                    <a:tint val="75000"/>
                  </a:srgbClr>
                </a:solidFill>
                <a:latin typeface="Helvetica Neue"/>
                <a:cs typeface="Helvetica Neue"/>
              </a:rPr>
              <a:t>Powered by</a:t>
            </a:r>
            <a:endParaRPr lang="en-US" sz="800" dirty="0">
              <a:solidFill>
                <a:srgbClr val="333333">
                  <a:tint val="75000"/>
                </a:srgbClr>
              </a:solidFill>
              <a:latin typeface="Helvetica Neue"/>
              <a:cs typeface="Helvetica Neue"/>
            </a:endParaRP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3"/>
            <a:ext cx="1060918" cy="179203"/>
          </a:xfrm>
          <a:prstGeom prst="rect">
            <a:avLst/>
          </a:prstGeom>
        </p:spPr>
      </p:pic>
    </p:spTree>
    <p:extLst>
      <p:ext uri="{BB962C8B-B14F-4D97-AF65-F5344CB8AC3E}">
        <p14:creationId xmlns:p14="http://schemas.microsoft.com/office/powerpoint/2010/main" val="382247588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67081" y="6420105"/>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defTabSz="457200" eaLnBrk="1" fontAlgn="auto" hangingPunct="1">
              <a:spcBef>
                <a:spcPts val="0"/>
              </a:spcBef>
              <a:spcAft>
                <a:spcPts val="0"/>
              </a:spcAft>
            </a:pPr>
            <a:fld id="{A88B48FB-E956-2048-9E74-C69E7CAA26CC}" type="slidenum">
              <a:rPr lang="en-US" smtClean="0">
                <a:solidFill>
                  <a:srgbClr val="CCCCCC"/>
                </a:solidFill>
              </a:rPr>
              <a:pPr defTabSz="457200"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800" dirty="0" smtClean="0">
                <a:solidFill>
                  <a:srgbClr val="333333">
                    <a:tint val="75000"/>
                  </a:srgbClr>
                </a:solidFill>
                <a:latin typeface="Helvetica Neue"/>
                <a:cs typeface="Helvetica Neue"/>
              </a:rPr>
              <a:t>Powered by</a:t>
            </a:r>
            <a:endParaRPr lang="en-US" sz="800" dirty="0">
              <a:solidFill>
                <a:srgbClr val="333333">
                  <a:tint val="75000"/>
                </a:srgbClr>
              </a:solidFill>
              <a:latin typeface="Helvetica Neue"/>
              <a:cs typeface="Helvetica Neue"/>
            </a:endParaRP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3"/>
            <a:ext cx="1060918" cy="179203"/>
          </a:xfrm>
          <a:prstGeom prst="rect">
            <a:avLst/>
          </a:prstGeom>
        </p:spPr>
      </p:pic>
    </p:spTree>
    <p:extLst>
      <p:ext uri="{BB962C8B-B14F-4D97-AF65-F5344CB8AC3E}">
        <p14:creationId xmlns:p14="http://schemas.microsoft.com/office/powerpoint/2010/main" val="2679723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defTabSz="457200" eaLnBrk="1" fontAlgn="auto" hangingPunct="1">
              <a:spcBef>
                <a:spcPts val="0"/>
              </a:spcBef>
              <a:spcAft>
                <a:spcPts val="0"/>
              </a:spcAft>
            </a:pPr>
            <a:fld id="{A88B48FB-E956-2048-9E74-C69E7CAA26CC}" type="slidenum">
              <a:rPr lang="en-US" smtClean="0">
                <a:solidFill>
                  <a:srgbClr val="CCCCCC"/>
                </a:solidFill>
              </a:rPr>
              <a:pPr defTabSz="457200"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800" dirty="0" smtClean="0">
                <a:solidFill>
                  <a:srgbClr val="333333">
                    <a:tint val="75000"/>
                  </a:srgbClr>
                </a:solidFill>
                <a:latin typeface="Helvetica Neue"/>
                <a:cs typeface="Helvetica Neue"/>
              </a:rPr>
              <a:t>Powered by</a:t>
            </a:r>
            <a:endParaRPr lang="en-US" sz="800" dirty="0">
              <a:solidFill>
                <a:srgbClr val="333333">
                  <a:tint val="75000"/>
                </a:srgbClr>
              </a:solidFill>
              <a:latin typeface="Helvetica Neue"/>
              <a:cs typeface="Helvetica Neue"/>
            </a:endParaRP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392102996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png"/><Relationship Id="rId9"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0.emf"/></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comments" Target="../comments/comment1.xml"/><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emf"/><Relationship Id="rId7"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gypt.ird.fr/var/ird/storage/images/media/ird-sites-de-representation/egypte/images/logos/logo_narss/295781-1-fre-FR/logo_narss_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13" y="3429000"/>
            <a:ext cx="71596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983" y="3521075"/>
            <a:ext cx="1619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thenationonlineng.net/wp-content/uploads/2013/08/nasr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674" y="4195764"/>
            <a:ext cx="833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ttp://africanbrains.net/wp-content/uploads/2015/02/san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293097"/>
            <a:ext cx="143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s://pbs.twimg.com/profile_images/527746032726056960/MS3-V2Mh_400x40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5085184"/>
            <a:ext cx="8001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0540" y="5056685"/>
            <a:ext cx="576263"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AGEOS_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9721" y="5157192"/>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5975" y="1124744"/>
            <a:ext cx="6180321" cy="954107"/>
          </a:xfrm>
          <a:prstGeom prst="rect">
            <a:avLst/>
          </a:prstGeom>
          <a:noFill/>
        </p:spPr>
        <p:txBody>
          <a:bodyPr wrap="square" rtlCol="0">
            <a:spAutoFit/>
          </a:bodyPr>
          <a:lstStyle/>
          <a:p>
            <a:r>
              <a:rPr lang="en-US" sz="2800" b="1" dirty="0" err="1" smtClean="0">
                <a:solidFill>
                  <a:srgbClr val="0070C0"/>
                </a:solidFill>
              </a:rPr>
              <a:t>AfriGEOSS</a:t>
            </a:r>
            <a:r>
              <a:rPr lang="en-US" sz="2800" b="1" dirty="0" smtClean="0">
                <a:solidFill>
                  <a:srgbClr val="0070C0"/>
                </a:solidFill>
              </a:rPr>
              <a:t> Data and Infrastructure </a:t>
            </a:r>
          </a:p>
          <a:p>
            <a:endParaRPr lang="en-US" sz="2800" b="1"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2"/>
          <p:cNvGrpSpPr>
            <a:grpSpLocks/>
          </p:cNvGrpSpPr>
          <p:nvPr/>
        </p:nvGrpSpPr>
        <p:grpSpPr bwMode="auto">
          <a:xfrm>
            <a:off x="3851275" y="1212850"/>
            <a:ext cx="5367338" cy="5745163"/>
            <a:chOff x="2547938" y="-11113"/>
            <a:chExt cx="6670675" cy="6948488"/>
          </a:xfrm>
        </p:grpSpPr>
        <p:pic>
          <p:nvPicPr>
            <p:cNvPr id="9220" name="Picture 3" descr="AFRICASAT2"/>
            <p:cNvPicPr>
              <a:picLocks noChangeAspect="1" noChangeArrowheads="1"/>
            </p:cNvPicPr>
            <p:nvPr/>
          </p:nvPicPr>
          <p:blipFill>
            <a:blip r:embed="rId2">
              <a:extLst>
                <a:ext uri="{28A0092B-C50C-407E-A947-70E740481C1C}">
                  <a14:useLocalDpi xmlns:a14="http://schemas.microsoft.com/office/drawing/2010/main" val="0"/>
                </a:ext>
              </a:extLst>
            </a:blip>
            <a:srcRect b="-871"/>
            <a:stretch>
              <a:fillRect/>
            </a:stretch>
          </p:blipFill>
          <p:spPr bwMode="auto">
            <a:xfrm>
              <a:off x="2655888" y="-11113"/>
              <a:ext cx="6494462"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21" name="Group 5"/>
            <p:cNvGrpSpPr>
              <a:grpSpLocks/>
            </p:cNvGrpSpPr>
            <p:nvPr/>
          </p:nvGrpSpPr>
          <p:grpSpPr bwMode="auto">
            <a:xfrm>
              <a:off x="2547938" y="104775"/>
              <a:ext cx="6670675" cy="6753225"/>
              <a:chOff x="1702" y="207"/>
              <a:chExt cx="4007" cy="4063"/>
            </a:xfrm>
          </p:grpSpPr>
          <p:grpSp>
            <p:nvGrpSpPr>
              <p:cNvPr id="9222" name="Group 6"/>
              <p:cNvGrpSpPr>
                <a:grpSpLocks/>
              </p:cNvGrpSpPr>
              <p:nvPr/>
            </p:nvGrpSpPr>
            <p:grpSpPr bwMode="auto">
              <a:xfrm>
                <a:off x="3246" y="1423"/>
                <a:ext cx="2103" cy="1745"/>
                <a:chOff x="3246" y="1423"/>
                <a:chExt cx="2103" cy="1745"/>
              </a:xfrm>
            </p:grpSpPr>
            <p:grpSp>
              <p:nvGrpSpPr>
                <p:cNvPr id="9243" name="Group 7"/>
                <p:cNvGrpSpPr>
                  <a:grpSpLocks/>
                </p:cNvGrpSpPr>
                <p:nvPr/>
              </p:nvGrpSpPr>
              <p:grpSpPr bwMode="auto">
                <a:xfrm>
                  <a:off x="3246" y="1423"/>
                  <a:ext cx="2103" cy="1745"/>
                  <a:chOff x="3153" y="1410"/>
                  <a:chExt cx="2103" cy="1745"/>
                </a:xfrm>
              </p:grpSpPr>
              <p:sp>
                <p:nvSpPr>
                  <p:cNvPr id="9245" name="Freeform 8"/>
                  <p:cNvSpPr>
                    <a:spLocks/>
                  </p:cNvSpPr>
                  <p:nvPr/>
                </p:nvSpPr>
                <p:spPr bwMode="auto">
                  <a:xfrm>
                    <a:off x="3153" y="2447"/>
                    <a:ext cx="824" cy="708"/>
                  </a:xfrm>
                  <a:custGeom>
                    <a:avLst/>
                    <a:gdLst>
                      <a:gd name="T0" fmla="*/ 51 w 824"/>
                      <a:gd name="T1" fmla="*/ 96 h 708"/>
                      <a:gd name="T2" fmla="*/ 63 w 824"/>
                      <a:gd name="T3" fmla="*/ 132 h 708"/>
                      <a:gd name="T4" fmla="*/ 14 w 824"/>
                      <a:gd name="T5" fmla="*/ 142 h 708"/>
                      <a:gd name="T6" fmla="*/ 3 w 824"/>
                      <a:gd name="T7" fmla="*/ 207 h 708"/>
                      <a:gd name="T8" fmla="*/ 36 w 824"/>
                      <a:gd name="T9" fmla="*/ 265 h 708"/>
                      <a:gd name="T10" fmla="*/ 41 w 824"/>
                      <a:gd name="T11" fmla="*/ 310 h 708"/>
                      <a:gd name="T12" fmla="*/ 38 w 824"/>
                      <a:gd name="T13" fmla="*/ 357 h 708"/>
                      <a:gd name="T14" fmla="*/ 30 w 824"/>
                      <a:gd name="T15" fmla="*/ 403 h 708"/>
                      <a:gd name="T16" fmla="*/ 29 w 824"/>
                      <a:gd name="T17" fmla="*/ 456 h 708"/>
                      <a:gd name="T18" fmla="*/ 38 w 824"/>
                      <a:gd name="T19" fmla="*/ 498 h 708"/>
                      <a:gd name="T20" fmla="*/ 24 w 824"/>
                      <a:gd name="T21" fmla="*/ 549 h 708"/>
                      <a:gd name="T22" fmla="*/ 3 w 824"/>
                      <a:gd name="T23" fmla="*/ 613 h 708"/>
                      <a:gd name="T24" fmla="*/ 3 w 824"/>
                      <a:gd name="T25" fmla="*/ 669 h 708"/>
                      <a:gd name="T26" fmla="*/ 47 w 824"/>
                      <a:gd name="T27" fmla="*/ 676 h 708"/>
                      <a:gd name="T28" fmla="*/ 69 w 824"/>
                      <a:gd name="T29" fmla="*/ 705 h 708"/>
                      <a:gd name="T30" fmla="*/ 116 w 824"/>
                      <a:gd name="T31" fmla="*/ 678 h 708"/>
                      <a:gd name="T32" fmla="*/ 186 w 824"/>
                      <a:gd name="T33" fmla="*/ 667 h 708"/>
                      <a:gd name="T34" fmla="*/ 260 w 824"/>
                      <a:gd name="T35" fmla="*/ 645 h 708"/>
                      <a:gd name="T36" fmla="*/ 311 w 824"/>
                      <a:gd name="T37" fmla="*/ 609 h 708"/>
                      <a:gd name="T38" fmla="*/ 356 w 824"/>
                      <a:gd name="T39" fmla="*/ 583 h 708"/>
                      <a:gd name="T40" fmla="*/ 393 w 824"/>
                      <a:gd name="T41" fmla="*/ 550 h 708"/>
                      <a:gd name="T42" fmla="*/ 417 w 824"/>
                      <a:gd name="T43" fmla="*/ 496 h 708"/>
                      <a:gd name="T44" fmla="*/ 465 w 824"/>
                      <a:gd name="T45" fmla="*/ 499 h 708"/>
                      <a:gd name="T46" fmla="*/ 498 w 824"/>
                      <a:gd name="T47" fmla="*/ 468 h 708"/>
                      <a:gd name="T48" fmla="*/ 522 w 824"/>
                      <a:gd name="T49" fmla="*/ 441 h 708"/>
                      <a:gd name="T50" fmla="*/ 566 w 824"/>
                      <a:gd name="T51" fmla="*/ 445 h 708"/>
                      <a:gd name="T52" fmla="*/ 620 w 824"/>
                      <a:gd name="T53" fmla="*/ 436 h 708"/>
                      <a:gd name="T54" fmla="*/ 690 w 824"/>
                      <a:gd name="T55" fmla="*/ 432 h 708"/>
                      <a:gd name="T56" fmla="*/ 744 w 824"/>
                      <a:gd name="T57" fmla="*/ 402 h 708"/>
                      <a:gd name="T58" fmla="*/ 777 w 824"/>
                      <a:gd name="T59" fmla="*/ 349 h 708"/>
                      <a:gd name="T60" fmla="*/ 822 w 824"/>
                      <a:gd name="T61" fmla="*/ 285 h 708"/>
                      <a:gd name="T62" fmla="*/ 794 w 824"/>
                      <a:gd name="T63" fmla="*/ 226 h 708"/>
                      <a:gd name="T64" fmla="*/ 738 w 824"/>
                      <a:gd name="T65" fmla="*/ 201 h 708"/>
                      <a:gd name="T66" fmla="*/ 692 w 824"/>
                      <a:gd name="T67" fmla="*/ 214 h 708"/>
                      <a:gd name="T68" fmla="*/ 653 w 824"/>
                      <a:gd name="T69" fmla="*/ 241 h 708"/>
                      <a:gd name="T70" fmla="*/ 627 w 824"/>
                      <a:gd name="T71" fmla="*/ 228 h 708"/>
                      <a:gd name="T72" fmla="*/ 651 w 824"/>
                      <a:gd name="T73" fmla="*/ 163 h 708"/>
                      <a:gd name="T74" fmla="*/ 650 w 824"/>
                      <a:gd name="T75" fmla="*/ 100 h 708"/>
                      <a:gd name="T76" fmla="*/ 642 w 824"/>
                      <a:gd name="T77" fmla="*/ 43 h 708"/>
                      <a:gd name="T78" fmla="*/ 627 w 824"/>
                      <a:gd name="T79" fmla="*/ 4 h 708"/>
                      <a:gd name="T80" fmla="*/ 569 w 824"/>
                      <a:gd name="T81" fmla="*/ 16 h 708"/>
                      <a:gd name="T82" fmla="*/ 522 w 824"/>
                      <a:gd name="T83" fmla="*/ 21 h 708"/>
                      <a:gd name="T84" fmla="*/ 486 w 824"/>
                      <a:gd name="T85" fmla="*/ 78 h 708"/>
                      <a:gd name="T86" fmla="*/ 434 w 824"/>
                      <a:gd name="T87" fmla="*/ 133 h 708"/>
                      <a:gd name="T88" fmla="*/ 393 w 824"/>
                      <a:gd name="T89" fmla="*/ 169 h 708"/>
                      <a:gd name="T90" fmla="*/ 410 w 824"/>
                      <a:gd name="T91" fmla="*/ 207 h 708"/>
                      <a:gd name="T92" fmla="*/ 398 w 824"/>
                      <a:gd name="T93" fmla="*/ 268 h 708"/>
                      <a:gd name="T94" fmla="*/ 362 w 824"/>
                      <a:gd name="T95" fmla="*/ 327 h 708"/>
                      <a:gd name="T96" fmla="*/ 293 w 824"/>
                      <a:gd name="T97" fmla="*/ 370 h 708"/>
                      <a:gd name="T98" fmla="*/ 240 w 824"/>
                      <a:gd name="T99" fmla="*/ 417 h 708"/>
                      <a:gd name="T100" fmla="*/ 179 w 824"/>
                      <a:gd name="T101" fmla="*/ 438 h 708"/>
                      <a:gd name="T102" fmla="*/ 135 w 824"/>
                      <a:gd name="T103" fmla="*/ 390 h 708"/>
                      <a:gd name="T104" fmla="*/ 167 w 824"/>
                      <a:gd name="T105" fmla="*/ 351 h 708"/>
                      <a:gd name="T106" fmla="*/ 233 w 824"/>
                      <a:gd name="T107" fmla="*/ 298 h 708"/>
                      <a:gd name="T108" fmla="*/ 288 w 824"/>
                      <a:gd name="T109" fmla="*/ 249 h 708"/>
                      <a:gd name="T110" fmla="*/ 305 w 824"/>
                      <a:gd name="T111" fmla="*/ 168 h 708"/>
                      <a:gd name="T112" fmla="*/ 271 w 824"/>
                      <a:gd name="T113" fmla="*/ 121 h 708"/>
                      <a:gd name="T114" fmla="*/ 207 w 824"/>
                      <a:gd name="T115" fmla="*/ 108 h 708"/>
                      <a:gd name="T116" fmla="*/ 86 w 824"/>
                      <a:gd name="T117" fmla="*/ 88 h 7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24"/>
                      <a:gd name="T178" fmla="*/ 0 h 708"/>
                      <a:gd name="T179" fmla="*/ 824 w 824"/>
                      <a:gd name="T180" fmla="*/ 708 h 7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24" h="708">
                        <a:moveTo>
                          <a:pt x="45" y="69"/>
                        </a:moveTo>
                        <a:lnTo>
                          <a:pt x="45" y="79"/>
                        </a:lnTo>
                        <a:lnTo>
                          <a:pt x="45" y="90"/>
                        </a:lnTo>
                        <a:lnTo>
                          <a:pt x="51" y="96"/>
                        </a:lnTo>
                        <a:lnTo>
                          <a:pt x="54" y="111"/>
                        </a:lnTo>
                        <a:lnTo>
                          <a:pt x="57" y="120"/>
                        </a:lnTo>
                        <a:lnTo>
                          <a:pt x="69" y="118"/>
                        </a:lnTo>
                        <a:lnTo>
                          <a:pt x="63" y="132"/>
                        </a:lnTo>
                        <a:lnTo>
                          <a:pt x="56" y="144"/>
                        </a:lnTo>
                        <a:lnTo>
                          <a:pt x="41" y="148"/>
                        </a:lnTo>
                        <a:lnTo>
                          <a:pt x="29" y="138"/>
                        </a:lnTo>
                        <a:lnTo>
                          <a:pt x="14" y="142"/>
                        </a:lnTo>
                        <a:lnTo>
                          <a:pt x="6" y="154"/>
                        </a:lnTo>
                        <a:lnTo>
                          <a:pt x="6" y="171"/>
                        </a:lnTo>
                        <a:lnTo>
                          <a:pt x="3" y="189"/>
                        </a:lnTo>
                        <a:lnTo>
                          <a:pt x="3" y="207"/>
                        </a:lnTo>
                        <a:lnTo>
                          <a:pt x="9" y="219"/>
                        </a:lnTo>
                        <a:lnTo>
                          <a:pt x="17" y="235"/>
                        </a:lnTo>
                        <a:lnTo>
                          <a:pt x="27" y="250"/>
                        </a:lnTo>
                        <a:lnTo>
                          <a:pt x="36" y="265"/>
                        </a:lnTo>
                        <a:lnTo>
                          <a:pt x="36" y="274"/>
                        </a:lnTo>
                        <a:lnTo>
                          <a:pt x="41" y="286"/>
                        </a:lnTo>
                        <a:lnTo>
                          <a:pt x="41" y="300"/>
                        </a:lnTo>
                        <a:lnTo>
                          <a:pt x="41" y="310"/>
                        </a:lnTo>
                        <a:lnTo>
                          <a:pt x="39" y="322"/>
                        </a:lnTo>
                        <a:lnTo>
                          <a:pt x="32" y="333"/>
                        </a:lnTo>
                        <a:lnTo>
                          <a:pt x="35" y="343"/>
                        </a:lnTo>
                        <a:lnTo>
                          <a:pt x="38" y="357"/>
                        </a:lnTo>
                        <a:lnTo>
                          <a:pt x="41" y="370"/>
                        </a:lnTo>
                        <a:lnTo>
                          <a:pt x="36" y="381"/>
                        </a:lnTo>
                        <a:lnTo>
                          <a:pt x="36" y="393"/>
                        </a:lnTo>
                        <a:lnTo>
                          <a:pt x="30" y="403"/>
                        </a:lnTo>
                        <a:lnTo>
                          <a:pt x="26" y="415"/>
                        </a:lnTo>
                        <a:lnTo>
                          <a:pt x="26" y="427"/>
                        </a:lnTo>
                        <a:lnTo>
                          <a:pt x="26" y="441"/>
                        </a:lnTo>
                        <a:lnTo>
                          <a:pt x="29" y="456"/>
                        </a:lnTo>
                        <a:lnTo>
                          <a:pt x="30" y="468"/>
                        </a:lnTo>
                        <a:lnTo>
                          <a:pt x="36" y="475"/>
                        </a:lnTo>
                        <a:lnTo>
                          <a:pt x="38" y="487"/>
                        </a:lnTo>
                        <a:lnTo>
                          <a:pt x="38" y="498"/>
                        </a:lnTo>
                        <a:lnTo>
                          <a:pt x="41" y="513"/>
                        </a:lnTo>
                        <a:lnTo>
                          <a:pt x="38" y="529"/>
                        </a:lnTo>
                        <a:lnTo>
                          <a:pt x="33" y="543"/>
                        </a:lnTo>
                        <a:lnTo>
                          <a:pt x="24" y="549"/>
                        </a:lnTo>
                        <a:lnTo>
                          <a:pt x="21" y="561"/>
                        </a:lnTo>
                        <a:lnTo>
                          <a:pt x="14" y="577"/>
                        </a:lnTo>
                        <a:lnTo>
                          <a:pt x="9" y="594"/>
                        </a:lnTo>
                        <a:lnTo>
                          <a:pt x="3" y="613"/>
                        </a:lnTo>
                        <a:lnTo>
                          <a:pt x="0" y="630"/>
                        </a:lnTo>
                        <a:lnTo>
                          <a:pt x="2" y="645"/>
                        </a:lnTo>
                        <a:lnTo>
                          <a:pt x="5" y="657"/>
                        </a:lnTo>
                        <a:lnTo>
                          <a:pt x="3" y="669"/>
                        </a:lnTo>
                        <a:lnTo>
                          <a:pt x="6" y="676"/>
                        </a:lnTo>
                        <a:lnTo>
                          <a:pt x="17" y="678"/>
                        </a:lnTo>
                        <a:lnTo>
                          <a:pt x="30" y="678"/>
                        </a:lnTo>
                        <a:lnTo>
                          <a:pt x="47" y="676"/>
                        </a:lnTo>
                        <a:lnTo>
                          <a:pt x="62" y="676"/>
                        </a:lnTo>
                        <a:lnTo>
                          <a:pt x="68" y="682"/>
                        </a:lnTo>
                        <a:lnTo>
                          <a:pt x="65" y="694"/>
                        </a:lnTo>
                        <a:lnTo>
                          <a:pt x="69" y="705"/>
                        </a:lnTo>
                        <a:lnTo>
                          <a:pt x="84" y="708"/>
                        </a:lnTo>
                        <a:lnTo>
                          <a:pt x="98" y="702"/>
                        </a:lnTo>
                        <a:lnTo>
                          <a:pt x="110" y="690"/>
                        </a:lnTo>
                        <a:lnTo>
                          <a:pt x="116" y="678"/>
                        </a:lnTo>
                        <a:lnTo>
                          <a:pt x="122" y="669"/>
                        </a:lnTo>
                        <a:lnTo>
                          <a:pt x="141" y="670"/>
                        </a:lnTo>
                        <a:lnTo>
                          <a:pt x="159" y="669"/>
                        </a:lnTo>
                        <a:lnTo>
                          <a:pt x="186" y="667"/>
                        </a:lnTo>
                        <a:lnTo>
                          <a:pt x="209" y="667"/>
                        </a:lnTo>
                        <a:lnTo>
                          <a:pt x="231" y="661"/>
                        </a:lnTo>
                        <a:lnTo>
                          <a:pt x="249" y="652"/>
                        </a:lnTo>
                        <a:lnTo>
                          <a:pt x="260" y="645"/>
                        </a:lnTo>
                        <a:lnTo>
                          <a:pt x="261" y="631"/>
                        </a:lnTo>
                        <a:lnTo>
                          <a:pt x="273" y="619"/>
                        </a:lnTo>
                        <a:lnTo>
                          <a:pt x="291" y="612"/>
                        </a:lnTo>
                        <a:lnTo>
                          <a:pt x="311" y="609"/>
                        </a:lnTo>
                        <a:lnTo>
                          <a:pt x="323" y="598"/>
                        </a:lnTo>
                        <a:lnTo>
                          <a:pt x="332" y="588"/>
                        </a:lnTo>
                        <a:lnTo>
                          <a:pt x="344" y="586"/>
                        </a:lnTo>
                        <a:lnTo>
                          <a:pt x="356" y="583"/>
                        </a:lnTo>
                        <a:lnTo>
                          <a:pt x="365" y="576"/>
                        </a:lnTo>
                        <a:lnTo>
                          <a:pt x="377" y="567"/>
                        </a:lnTo>
                        <a:lnTo>
                          <a:pt x="384" y="558"/>
                        </a:lnTo>
                        <a:lnTo>
                          <a:pt x="393" y="550"/>
                        </a:lnTo>
                        <a:lnTo>
                          <a:pt x="399" y="537"/>
                        </a:lnTo>
                        <a:lnTo>
                          <a:pt x="401" y="522"/>
                        </a:lnTo>
                        <a:lnTo>
                          <a:pt x="407" y="505"/>
                        </a:lnTo>
                        <a:lnTo>
                          <a:pt x="417" y="496"/>
                        </a:lnTo>
                        <a:lnTo>
                          <a:pt x="431" y="495"/>
                        </a:lnTo>
                        <a:lnTo>
                          <a:pt x="446" y="501"/>
                        </a:lnTo>
                        <a:lnTo>
                          <a:pt x="456" y="501"/>
                        </a:lnTo>
                        <a:lnTo>
                          <a:pt x="465" y="499"/>
                        </a:lnTo>
                        <a:lnTo>
                          <a:pt x="471" y="490"/>
                        </a:lnTo>
                        <a:lnTo>
                          <a:pt x="483" y="487"/>
                        </a:lnTo>
                        <a:lnTo>
                          <a:pt x="489" y="477"/>
                        </a:lnTo>
                        <a:lnTo>
                          <a:pt x="498" y="468"/>
                        </a:lnTo>
                        <a:lnTo>
                          <a:pt x="503" y="460"/>
                        </a:lnTo>
                        <a:lnTo>
                          <a:pt x="506" y="448"/>
                        </a:lnTo>
                        <a:lnTo>
                          <a:pt x="510" y="435"/>
                        </a:lnTo>
                        <a:lnTo>
                          <a:pt x="522" y="441"/>
                        </a:lnTo>
                        <a:lnTo>
                          <a:pt x="534" y="448"/>
                        </a:lnTo>
                        <a:lnTo>
                          <a:pt x="543" y="451"/>
                        </a:lnTo>
                        <a:lnTo>
                          <a:pt x="555" y="450"/>
                        </a:lnTo>
                        <a:lnTo>
                          <a:pt x="566" y="445"/>
                        </a:lnTo>
                        <a:lnTo>
                          <a:pt x="578" y="442"/>
                        </a:lnTo>
                        <a:lnTo>
                          <a:pt x="593" y="436"/>
                        </a:lnTo>
                        <a:lnTo>
                          <a:pt x="606" y="435"/>
                        </a:lnTo>
                        <a:lnTo>
                          <a:pt x="620" y="436"/>
                        </a:lnTo>
                        <a:lnTo>
                          <a:pt x="636" y="435"/>
                        </a:lnTo>
                        <a:lnTo>
                          <a:pt x="653" y="436"/>
                        </a:lnTo>
                        <a:lnTo>
                          <a:pt x="677" y="432"/>
                        </a:lnTo>
                        <a:lnTo>
                          <a:pt x="690" y="432"/>
                        </a:lnTo>
                        <a:lnTo>
                          <a:pt x="704" y="427"/>
                        </a:lnTo>
                        <a:lnTo>
                          <a:pt x="723" y="418"/>
                        </a:lnTo>
                        <a:lnTo>
                          <a:pt x="732" y="412"/>
                        </a:lnTo>
                        <a:lnTo>
                          <a:pt x="744" y="402"/>
                        </a:lnTo>
                        <a:lnTo>
                          <a:pt x="756" y="391"/>
                        </a:lnTo>
                        <a:lnTo>
                          <a:pt x="771" y="379"/>
                        </a:lnTo>
                        <a:lnTo>
                          <a:pt x="773" y="364"/>
                        </a:lnTo>
                        <a:lnTo>
                          <a:pt x="777" y="349"/>
                        </a:lnTo>
                        <a:lnTo>
                          <a:pt x="794" y="331"/>
                        </a:lnTo>
                        <a:lnTo>
                          <a:pt x="804" y="315"/>
                        </a:lnTo>
                        <a:lnTo>
                          <a:pt x="819" y="301"/>
                        </a:lnTo>
                        <a:lnTo>
                          <a:pt x="822" y="285"/>
                        </a:lnTo>
                        <a:lnTo>
                          <a:pt x="824" y="268"/>
                        </a:lnTo>
                        <a:lnTo>
                          <a:pt x="818" y="255"/>
                        </a:lnTo>
                        <a:lnTo>
                          <a:pt x="806" y="240"/>
                        </a:lnTo>
                        <a:lnTo>
                          <a:pt x="794" y="226"/>
                        </a:lnTo>
                        <a:lnTo>
                          <a:pt x="782" y="210"/>
                        </a:lnTo>
                        <a:lnTo>
                          <a:pt x="771" y="204"/>
                        </a:lnTo>
                        <a:lnTo>
                          <a:pt x="756" y="199"/>
                        </a:lnTo>
                        <a:lnTo>
                          <a:pt x="738" y="201"/>
                        </a:lnTo>
                        <a:lnTo>
                          <a:pt x="725" y="199"/>
                        </a:lnTo>
                        <a:lnTo>
                          <a:pt x="714" y="202"/>
                        </a:lnTo>
                        <a:lnTo>
                          <a:pt x="701" y="208"/>
                        </a:lnTo>
                        <a:lnTo>
                          <a:pt x="692" y="214"/>
                        </a:lnTo>
                        <a:lnTo>
                          <a:pt x="681" y="217"/>
                        </a:lnTo>
                        <a:lnTo>
                          <a:pt x="671" y="222"/>
                        </a:lnTo>
                        <a:lnTo>
                          <a:pt x="660" y="228"/>
                        </a:lnTo>
                        <a:lnTo>
                          <a:pt x="653" y="241"/>
                        </a:lnTo>
                        <a:lnTo>
                          <a:pt x="644" y="252"/>
                        </a:lnTo>
                        <a:lnTo>
                          <a:pt x="635" y="252"/>
                        </a:lnTo>
                        <a:lnTo>
                          <a:pt x="629" y="241"/>
                        </a:lnTo>
                        <a:lnTo>
                          <a:pt x="627" y="228"/>
                        </a:lnTo>
                        <a:lnTo>
                          <a:pt x="632" y="216"/>
                        </a:lnTo>
                        <a:lnTo>
                          <a:pt x="639" y="199"/>
                        </a:lnTo>
                        <a:lnTo>
                          <a:pt x="647" y="181"/>
                        </a:lnTo>
                        <a:lnTo>
                          <a:pt x="651" y="163"/>
                        </a:lnTo>
                        <a:lnTo>
                          <a:pt x="653" y="147"/>
                        </a:lnTo>
                        <a:lnTo>
                          <a:pt x="653" y="130"/>
                        </a:lnTo>
                        <a:lnTo>
                          <a:pt x="651" y="115"/>
                        </a:lnTo>
                        <a:lnTo>
                          <a:pt x="650" y="100"/>
                        </a:lnTo>
                        <a:lnTo>
                          <a:pt x="642" y="88"/>
                        </a:lnTo>
                        <a:lnTo>
                          <a:pt x="639" y="70"/>
                        </a:lnTo>
                        <a:lnTo>
                          <a:pt x="642" y="58"/>
                        </a:lnTo>
                        <a:lnTo>
                          <a:pt x="642" y="43"/>
                        </a:lnTo>
                        <a:lnTo>
                          <a:pt x="644" y="30"/>
                        </a:lnTo>
                        <a:lnTo>
                          <a:pt x="644" y="15"/>
                        </a:lnTo>
                        <a:lnTo>
                          <a:pt x="639" y="7"/>
                        </a:lnTo>
                        <a:lnTo>
                          <a:pt x="627" y="4"/>
                        </a:lnTo>
                        <a:lnTo>
                          <a:pt x="612" y="0"/>
                        </a:lnTo>
                        <a:lnTo>
                          <a:pt x="591" y="1"/>
                        </a:lnTo>
                        <a:lnTo>
                          <a:pt x="582" y="9"/>
                        </a:lnTo>
                        <a:lnTo>
                          <a:pt x="569" y="16"/>
                        </a:lnTo>
                        <a:lnTo>
                          <a:pt x="561" y="12"/>
                        </a:lnTo>
                        <a:lnTo>
                          <a:pt x="551" y="6"/>
                        </a:lnTo>
                        <a:lnTo>
                          <a:pt x="540" y="12"/>
                        </a:lnTo>
                        <a:lnTo>
                          <a:pt x="522" y="21"/>
                        </a:lnTo>
                        <a:lnTo>
                          <a:pt x="509" y="34"/>
                        </a:lnTo>
                        <a:lnTo>
                          <a:pt x="497" y="49"/>
                        </a:lnTo>
                        <a:lnTo>
                          <a:pt x="494" y="64"/>
                        </a:lnTo>
                        <a:lnTo>
                          <a:pt x="486" y="78"/>
                        </a:lnTo>
                        <a:lnTo>
                          <a:pt x="473" y="97"/>
                        </a:lnTo>
                        <a:lnTo>
                          <a:pt x="464" y="108"/>
                        </a:lnTo>
                        <a:lnTo>
                          <a:pt x="455" y="121"/>
                        </a:lnTo>
                        <a:lnTo>
                          <a:pt x="434" y="133"/>
                        </a:lnTo>
                        <a:lnTo>
                          <a:pt x="416" y="136"/>
                        </a:lnTo>
                        <a:lnTo>
                          <a:pt x="404" y="142"/>
                        </a:lnTo>
                        <a:lnTo>
                          <a:pt x="398" y="156"/>
                        </a:lnTo>
                        <a:lnTo>
                          <a:pt x="393" y="169"/>
                        </a:lnTo>
                        <a:lnTo>
                          <a:pt x="390" y="180"/>
                        </a:lnTo>
                        <a:lnTo>
                          <a:pt x="392" y="190"/>
                        </a:lnTo>
                        <a:lnTo>
                          <a:pt x="402" y="196"/>
                        </a:lnTo>
                        <a:lnTo>
                          <a:pt x="410" y="207"/>
                        </a:lnTo>
                        <a:lnTo>
                          <a:pt x="411" y="219"/>
                        </a:lnTo>
                        <a:lnTo>
                          <a:pt x="405" y="235"/>
                        </a:lnTo>
                        <a:lnTo>
                          <a:pt x="398" y="249"/>
                        </a:lnTo>
                        <a:lnTo>
                          <a:pt x="398" y="268"/>
                        </a:lnTo>
                        <a:lnTo>
                          <a:pt x="387" y="285"/>
                        </a:lnTo>
                        <a:lnTo>
                          <a:pt x="383" y="301"/>
                        </a:lnTo>
                        <a:lnTo>
                          <a:pt x="374" y="316"/>
                        </a:lnTo>
                        <a:lnTo>
                          <a:pt x="362" y="327"/>
                        </a:lnTo>
                        <a:lnTo>
                          <a:pt x="344" y="337"/>
                        </a:lnTo>
                        <a:lnTo>
                          <a:pt x="324" y="346"/>
                        </a:lnTo>
                        <a:lnTo>
                          <a:pt x="311" y="352"/>
                        </a:lnTo>
                        <a:lnTo>
                          <a:pt x="293" y="370"/>
                        </a:lnTo>
                        <a:lnTo>
                          <a:pt x="278" y="379"/>
                        </a:lnTo>
                        <a:lnTo>
                          <a:pt x="261" y="390"/>
                        </a:lnTo>
                        <a:lnTo>
                          <a:pt x="252" y="402"/>
                        </a:lnTo>
                        <a:lnTo>
                          <a:pt x="240" y="417"/>
                        </a:lnTo>
                        <a:lnTo>
                          <a:pt x="228" y="424"/>
                        </a:lnTo>
                        <a:lnTo>
                          <a:pt x="212" y="435"/>
                        </a:lnTo>
                        <a:lnTo>
                          <a:pt x="194" y="442"/>
                        </a:lnTo>
                        <a:lnTo>
                          <a:pt x="179" y="438"/>
                        </a:lnTo>
                        <a:lnTo>
                          <a:pt x="168" y="423"/>
                        </a:lnTo>
                        <a:lnTo>
                          <a:pt x="164" y="412"/>
                        </a:lnTo>
                        <a:lnTo>
                          <a:pt x="155" y="394"/>
                        </a:lnTo>
                        <a:lnTo>
                          <a:pt x="135" y="390"/>
                        </a:lnTo>
                        <a:lnTo>
                          <a:pt x="140" y="379"/>
                        </a:lnTo>
                        <a:lnTo>
                          <a:pt x="147" y="370"/>
                        </a:lnTo>
                        <a:lnTo>
                          <a:pt x="153" y="363"/>
                        </a:lnTo>
                        <a:lnTo>
                          <a:pt x="167" y="351"/>
                        </a:lnTo>
                        <a:lnTo>
                          <a:pt x="182" y="339"/>
                        </a:lnTo>
                        <a:lnTo>
                          <a:pt x="203" y="324"/>
                        </a:lnTo>
                        <a:lnTo>
                          <a:pt x="221" y="310"/>
                        </a:lnTo>
                        <a:lnTo>
                          <a:pt x="233" y="298"/>
                        </a:lnTo>
                        <a:lnTo>
                          <a:pt x="248" y="285"/>
                        </a:lnTo>
                        <a:lnTo>
                          <a:pt x="272" y="279"/>
                        </a:lnTo>
                        <a:lnTo>
                          <a:pt x="284" y="265"/>
                        </a:lnTo>
                        <a:lnTo>
                          <a:pt x="288" y="249"/>
                        </a:lnTo>
                        <a:lnTo>
                          <a:pt x="297" y="232"/>
                        </a:lnTo>
                        <a:lnTo>
                          <a:pt x="308" y="210"/>
                        </a:lnTo>
                        <a:lnTo>
                          <a:pt x="309" y="189"/>
                        </a:lnTo>
                        <a:lnTo>
                          <a:pt x="305" y="168"/>
                        </a:lnTo>
                        <a:lnTo>
                          <a:pt x="291" y="151"/>
                        </a:lnTo>
                        <a:lnTo>
                          <a:pt x="278" y="141"/>
                        </a:lnTo>
                        <a:lnTo>
                          <a:pt x="281" y="124"/>
                        </a:lnTo>
                        <a:lnTo>
                          <a:pt x="271" y="121"/>
                        </a:lnTo>
                        <a:lnTo>
                          <a:pt x="263" y="111"/>
                        </a:lnTo>
                        <a:lnTo>
                          <a:pt x="248" y="114"/>
                        </a:lnTo>
                        <a:lnTo>
                          <a:pt x="234" y="109"/>
                        </a:lnTo>
                        <a:lnTo>
                          <a:pt x="207" y="108"/>
                        </a:lnTo>
                        <a:lnTo>
                          <a:pt x="177" y="108"/>
                        </a:lnTo>
                        <a:lnTo>
                          <a:pt x="138" y="106"/>
                        </a:lnTo>
                        <a:lnTo>
                          <a:pt x="102" y="103"/>
                        </a:lnTo>
                        <a:lnTo>
                          <a:pt x="86" y="88"/>
                        </a:lnTo>
                        <a:lnTo>
                          <a:pt x="74" y="73"/>
                        </a:lnTo>
                        <a:lnTo>
                          <a:pt x="60" y="67"/>
                        </a:lnTo>
                        <a:lnTo>
                          <a:pt x="45" y="69"/>
                        </a:lnTo>
                        <a:close/>
                      </a:path>
                    </a:pathLst>
                  </a:custGeom>
                  <a:solidFill>
                    <a:srgbClr val="CCFFCC">
                      <a:alpha val="50195"/>
                    </a:srgbClr>
                  </a:solidFill>
                  <a:ln w="0">
                    <a:solidFill>
                      <a:srgbClr val="3366FF"/>
                    </a:solidFill>
                    <a:round/>
                    <a:headEnd/>
                    <a:tailEnd/>
                  </a:ln>
                </p:spPr>
                <p:txBody>
                  <a:bodyPr wrap="none" anchor="ctr"/>
                  <a:lstStyle/>
                  <a:p>
                    <a:endParaRPr lang="en-US"/>
                  </a:p>
                </p:txBody>
              </p:sp>
              <p:sp>
                <p:nvSpPr>
                  <p:cNvPr id="9246" name="Freeform 9"/>
                  <p:cNvSpPr>
                    <a:spLocks/>
                  </p:cNvSpPr>
                  <p:nvPr/>
                </p:nvSpPr>
                <p:spPr bwMode="auto">
                  <a:xfrm>
                    <a:off x="4469" y="2675"/>
                    <a:ext cx="243" cy="165"/>
                  </a:xfrm>
                  <a:custGeom>
                    <a:avLst/>
                    <a:gdLst>
                      <a:gd name="T0" fmla="*/ 91 w 243"/>
                      <a:gd name="T1" fmla="*/ 0 h 165"/>
                      <a:gd name="T2" fmla="*/ 81 w 243"/>
                      <a:gd name="T3" fmla="*/ 4 h 165"/>
                      <a:gd name="T4" fmla="*/ 81 w 243"/>
                      <a:gd name="T5" fmla="*/ 13 h 165"/>
                      <a:gd name="T6" fmla="*/ 78 w 243"/>
                      <a:gd name="T7" fmla="*/ 24 h 165"/>
                      <a:gd name="T8" fmla="*/ 66 w 243"/>
                      <a:gd name="T9" fmla="*/ 25 h 165"/>
                      <a:gd name="T10" fmla="*/ 60 w 243"/>
                      <a:gd name="T11" fmla="*/ 25 h 165"/>
                      <a:gd name="T12" fmla="*/ 58 w 243"/>
                      <a:gd name="T13" fmla="*/ 37 h 165"/>
                      <a:gd name="T14" fmla="*/ 55 w 243"/>
                      <a:gd name="T15" fmla="*/ 46 h 165"/>
                      <a:gd name="T16" fmla="*/ 43 w 243"/>
                      <a:gd name="T17" fmla="*/ 46 h 165"/>
                      <a:gd name="T18" fmla="*/ 37 w 243"/>
                      <a:gd name="T19" fmla="*/ 55 h 165"/>
                      <a:gd name="T20" fmla="*/ 28 w 243"/>
                      <a:gd name="T21" fmla="*/ 61 h 165"/>
                      <a:gd name="T22" fmla="*/ 16 w 243"/>
                      <a:gd name="T23" fmla="*/ 64 h 165"/>
                      <a:gd name="T24" fmla="*/ 6 w 243"/>
                      <a:gd name="T25" fmla="*/ 73 h 165"/>
                      <a:gd name="T26" fmla="*/ 4 w 243"/>
                      <a:gd name="T27" fmla="*/ 82 h 165"/>
                      <a:gd name="T28" fmla="*/ 0 w 243"/>
                      <a:gd name="T29" fmla="*/ 94 h 165"/>
                      <a:gd name="T30" fmla="*/ 0 w 243"/>
                      <a:gd name="T31" fmla="*/ 108 h 165"/>
                      <a:gd name="T32" fmla="*/ 3 w 243"/>
                      <a:gd name="T33" fmla="*/ 121 h 165"/>
                      <a:gd name="T34" fmla="*/ 12 w 243"/>
                      <a:gd name="T35" fmla="*/ 130 h 165"/>
                      <a:gd name="T36" fmla="*/ 18 w 243"/>
                      <a:gd name="T37" fmla="*/ 142 h 165"/>
                      <a:gd name="T38" fmla="*/ 30 w 243"/>
                      <a:gd name="T39" fmla="*/ 153 h 165"/>
                      <a:gd name="T40" fmla="*/ 39 w 243"/>
                      <a:gd name="T41" fmla="*/ 154 h 165"/>
                      <a:gd name="T42" fmla="*/ 49 w 243"/>
                      <a:gd name="T43" fmla="*/ 159 h 165"/>
                      <a:gd name="T44" fmla="*/ 61 w 243"/>
                      <a:gd name="T45" fmla="*/ 165 h 165"/>
                      <a:gd name="T46" fmla="*/ 73 w 243"/>
                      <a:gd name="T47" fmla="*/ 165 h 165"/>
                      <a:gd name="T48" fmla="*/ 85 w 243"/>
                      <a:gd name="T49" fmla="*/ 163 h 165"/>
                      <a:gd name="T50" fmla="*/ 99 w 243"/>
                      <a:gd name="T51" fmla="*/ 162 h 165"/>
                      <a:gd name="T52" fmla="*/ 108 w 243"/>
                      <a:gd name="T53" fmla="*/ 157 h 165"/>
                      <a:gd name="T54" fmla="*/ 120 w 243"/>
                      <a:gd name="T55" fmla="*/ 156 h 165"/>
                      <a:gd name="T56" fmla="*/ 132 w 243"/>
                      <a:gd name="T57" fmla="*/ 153 h 165"/>
                      <a:gd name="T58" fmla="*/ 139 w 243"/>
                      <a:gd name="T59" fmla="*/ 162 h 165"/>
                      <a:gd name="T60" fmla="*/ 148 w 243"/>
                      <a:gd name="T61" fmla="*/ 160 h 165"/>
                      <a:gd name="T62" fmla="*/ 154 w 243"/>
                      <a:gd name="T63" fmla="*/ 150 h 165"/>
                      <a:gd name="T64" fmla="*/ 147 w 243"/>
                      <a:gd name="T65" fmla="*/ 142 h 165"/>
                      <a:gd name="T66" fmla="*/ 147 w 243"/>
                      <a:gd name="T67" fmla="*/ 132 h 165"/>
                      <a:gd name="T68" fmla="*/ 151 w 243"/>
                      <a:gd name="T69" fmla="*/ 121 h 165"/>
                      <a:gd name="T70" fmla="*/ 166 w 243"/>
                      <a:gd name="T71" fmla="*/ 123 h 165"/>
                      <a:gd name="T72" fmla="*/ 183 w 243"/>
                      <a:gd name="T73" fmla="*/ 124 h 165"/>
                      <a:gd name="T74" fmla="*/ 177 w 243"/>
                      <a:gd name="T75" fmla="*/ 115 h 165"/>
                      <a:gd name="T76" fmla="*/ 175 w 243"/>
                      <a:gd name="T77" fmla="*/ 103 h 165"/>
                      <a:gd name="T78" fmla="*/ 187 w 243"/>
                      <a:gd name="T79" fmla="*/ 100 h 165"/>
                      <a:gd name="T80" fmla="*/ 204 w 243"/>
                      <a:gd name="T81" fmla="*/ 103 h 165"/>
                      <a:gd name="T82" fmla="*/ 214 w 243"/>
                      <a:gd name="T83" fmla="*/ 109 h 165"/>
                      <a:gd name="T84" fmla="*/ 229 w 243"/>
                      <a:gd name="T85" fmla="*/ 109 h 165"/>
                      <a:gd name="T86" fmla="*/ 240 w 243"/>
                      <a:gd name="T87" fmla="*/ 108 h 165"/>
                      <a:gd name="T88" fmla="*/ 243 w 243"/>
                      <a:gd name="T89" fmla="*/ 96 h 165"/>
                      <a:gd name="T90" fmla="*/ 243 w 243"/>
                      <a:gd name="T91" fmla="*/ 84 h 165"/>
                      <a:gd name="T92" fmla="*/ 238 w 243"/>
                      <a:gd name="T93" fmla="*/ 72 h 165"/>
                      <a:gd name="T94" fmla="*/ 232 w 243"/>
                      <a:gd name="T95" fmla="*/ 63 h 165"/>
                      <a:gd name="T96" fmla="*/ 223 w 243"/>
                      <a:gd name="T97" fmla="*/ 54 h 165"/>
                      <a:gd name="T98" fmla="*/ 214 w 243"/>
                      <a:gd name="T99" fmla="*/ 48 h 165"/>
                      <a:gd name="T100" fmla="*/ 201 w 243"/>
                      <a:gd name="T101" fmla="*/ 42 h 165"/>
                      <a:gd name="T102" fmla="*/ 189 w 243"/>
                      <a:gd name="T103" fmla="*/ 40 h 165"/>
                      <a:gd name="T104" fmla="*/ 177 w 243"/>
                      <a:gd name="T105" fmla="*/ 36 h 165"/>
                      <a:gd name="T106" fmla="*/ 163 w 243"/>
                      <a:gd name="T107" fmla="*/ 31 h 165"/>
                      <a:gd name="T108" fmla="*/ 148 w 243"/>
                      <a:gd name="T109" fmla="*/ 25 h 165"/>
                      <a:gd name="T110" fmla="*/ 132 w 243"/>
                      <a:gd name="T111" fmla="*/ 19 h 165"/>
                      <a:gd name="T112" fmla="*/ 118 w 243"/>
                      <a:gd name="T113" fmla="*/ 9 h 165"/>
                      <a:gd name="T114" fmla="*/ 103 w 243"/>
                      <a:gd name="T115" fmla="*/ 4 h 165"/>
                      <a:gd name="T116" fmla="*/ 91 w 243"/>
                      <a:gd name="T117" fmla="*/ 0 h 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3"/>
                      <a:gd name="T178" fmla="*/ 0 h 165"/>
                      <a:gd name="T179" fmla="*/ 243 w 243"/>
                      <a:gd name="T180" fmla="*/ 165 h 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3" h="165">
                        <a:moveTo>
                          <a:pt x="91" y="0"/>
                        </a:moveTo>
                        <a:lnTo>
                          <a:pt x="81" y="4"/>
                        </a:lnTo>
                        <a:lnTo>
                          <a:pt x="81" y="13"/>
                        </a:lnTo>
                        <a:lnTo>
                          <a:pt x="78" y="24"/>
                        </a:lnTo>
                        <a:lnTo>
                          <a:pt x="66" y="25"/>
                        </a:lnTo>
                        <a:lnTo>
                          <a:pt x="60" y="25"/>
                        </a:lnTo>
                        <a:lnTo>
                          <a:pt x="58" y="37"/>
                        </a:lnTo>
                        <a:lnTo>
                          <a:pt x="55" y="46"/>
                        </a:lnTo>
                        <a:lnTo>
                          <a:pt x="43" y="46"/>
                        </a:lnTo>
                        <a:lnTo>
                          <a:pt x="37" y="55"/>
                        </a:lnTo>
                        <a:lnTo>
                          <a:pt x="28" y="61"/>
                        </a:lnTo>
                        <a:lnTo>
                          <a:pt x="16" y="64"/>
                        </a:lnTo>
                        <a:lnTo>
                          <a:pt x="6" y="73"/>
                        </a:lnTo>
                        <a:lnTo>
                          <a:pt x="4" y="82"/>
                        </a:lnTo>
                        <a:lnTo>
                          <a:pt x="0" y="94"/>
                        </a:lnTo>
                        <a:lnTo>
                          <a:pt x="0" y="108"/>
                        </a:lnTo>
                        <a:lnTo>
                          <a:pt x="3" y="121"/>
                        </a:lnTo>
                        <a:lnTo>
                          <a:pt x="12" y="130"/>
                        </a:lnTo>
                        <a:lnTo>
                          <a:pt x="18" y="142"/>
                        </a:lnTo>
                        <a:lnTo>
                          <a:pt x="30" y="153"/>
                        </a:lnTo>
                        <a:lnTo>
                          <a:pt x="39" y="154"/>
                        </a:lnTo>
                        <a:lnTo>
                          <a:pt x="49" y="159"/>
                        </a:lnTo>
                        <a:lnTo>
                          <a:pt x="61" y="165"/>
                        </a:lnTo>
                        <a:lnTo>
                          <a:pt x="73" y="165"/>
                        </a:lnTo>
                        <a:lnTo>
                          <a:pt x="85" y="163"/>
                        </a:lnTo>
                        <a:lnTo>
                          <a:pt x="99" y="162"/>
                        </a:lnTo>
                        <a:lnTo>
                          <a:pt x="108" y="157"/>
                        </a:lnTo>
                        <a:lnTo>
                          <a:pt x="120" y="156"/>
                        </a:lnTo>
                        <a:lnTo>
                          <a:pt x="132" y="153"/>
                        </a:lnTo>
                        <a:lnTo>
                          <a:pt x="139" y="162"/>
                        </a:lnTo>
                        <a:lnTo>
                          <a:pt x="148" y="160"/>
                        </a:lnTo>
                        <a:lnTo>
                          <a:pt x="154" y="150"/>
                        </a:lnTo>
                        <a:lnTo>
                          <a:pt x="147" y="142"/>
                        </a:lnTo>
                        <a:lnTo>
                          <a:pt x="147" y="132"/>
                        </a:lnTo>
                        <a:lnTo>
                          <a:pt x="151" y="121"/>
                        </a:lnTo>
                        <a:lnTo>
                          <a:pt x="166" y="123"/>
                        </a:lnTo>
                        <a:lnTo>
                          <a:pt x="183" y="124"/>
                        </a:lnTo>
                        <a:lnTo>
                          <a:pt x="177" y="115"/>
                        </a:lnTo>
                        <a:lnTo>
                          <a:pt x="175" y="103"/>
                        </a:lnTo>
                        <a:lnTo>
                          <a:pt x="187" y="100"/>
                        </a:lnTo>
                        <a:lnTo>
                          <a:pt x="204" y="103"/>
                        </a:lnTo>
                        <a:lnTo>
                          <a:pt x="214" y="109"/>
                        </a:lnTo>
                        <a:lnTo>
                          <a:pt x="229" y="109"/>
                        </a:lnTo>
                        <a:lnTo>
                          <a:pt x="240" y="108"/>
                        </a:lnTo>
                        <a:lnTo>
                          <a:pt x="243" y="96"/>
                        </a:lnTo>
                        <a:lnTo>
                          <a:pt x="243" y="84"/>
                        </a:lnTo>
                        <a:lnTo>
                          <a:pt x="238" y="72"/>
                        </a:lnTo>
                        <a:lnTo>
                          <a:pt x="232" y="63"/>
                        </a:lnTo>
                        <a:lnTo>
                          <a:pt x="223" y="54"/>
                        </a:lnTo>
                        <a:lnTo>
                          <a:pt x="214" y="48"/>
                        </a:lnTo>
                        <a:lnTo>
                          <a:pt x="201" y="42"/>
                        </a:lnTo>
                        <a:lnTo>
                          <a:pt x="189" y="40"/>
                        </a:lnTo>
                        <a:lnTo>
                          <a:pt x="177" y="36"/>
                        </a:lnTo>
                        <a:lnTo>
                          <a:pt x="163" y="31"/>
                        </a:lnTo>
                        <a:lnTo>
                          <a:pt x="148" y="25"/>
                        </a:lnTo>
                        <a:lnTo>
                          <a:pt x="132" y="19"/>
                        </a:lnTo>
                        <a:lnTo>
                          <a:pt x="118" y="9"/>
                        </a:lnTo>
                        <a:lnTo>
                          <a:pt x="103" y="4"/>
                        </a:lnTo>
                        <a:lnTo>
                          <a:pt x="91" y="0"/>
                        </a:lnTo>
                        <a:close/>
                      </a:path>
                    </a:pathLst>
                  </a:custGeom>
                  <a:solidFill>
                    <a:srgbClr val="CCFFCC">
                      <a:alpha val="50195"/>
                    </a:srgbClr>
                  </a:solidFill>
                  <a:ln w="0">
                    <a:solidFill>
                      <a:srgbClr val="3366FF"/>
                    </a:solidFill>
                    <a:round/>
                    <a:headEnd/>
                    <a:tailEnd/>
                  </a:ln>
                </p:spPr>
                <p:txBody>
                  <a:bodyPr wrap="none" anchor="ctr"/>
                  <a:lstStyle/>
                  <a:p>
                    <a:endParaRPr lang="en-US"/>
                  </a:p>
                </p:txBody>
              </p:sp>
              <p:sp>
                <p:nvSpPr>
                  <p:cNvPr id="9247" name="Freeform 10"/>
                  <p:cNvSpPr>
                    <a:spLocks/>
                  </p:cNvSpPr>
                  <p:nvPr/>
                </p:nvSpPr>
                <p:spPr bwMode="auto">
                  <a:xfrm>
                    <a:off x="4242" y="2471"/>
                    <a:ext cx="396" cy="450"/>
                  </a:xfrm>
                  <a:custGeom>
                    <a:avLst/>
                    <a:gdLst>
                      <a:gd name="T0" fmla="*/ 77 w 396"/>
                      <a:gd name="T1" fmla="*/ 70 h 450"/>
                      <a:gd name="T2" fmla="*/ 90 w 396"/>
                      <a:gd name="T3" fmla="*/ 100 h 450"/>
                      <a:gd name="T4" fmla="*/ 87 w 396"/>
                      <a:gd name="T5" fmla="*/ 144 h 450"/>
                      <a:gd name="T6" fmla="*/ 74 w 396"/>
                      <a:gd name="T7" fmla="*/ 190 h 450"/>
                      <a:gd name="T8" fmla="*/ 74 w 396"/>
                      <a:gd name="T9" fmla="*/ 225 h 450"/>
                      <a:gd name="T10" fmla="*/ 74 w 396"/>
                      <a:gd name="T11" fmla="*/ 261 h 450"/>
                      <a:gd name="T12" fmla="*/ 72 w 396"/>
                      <a:gd name="T13" fmla="*/ 301 h 450"/>
                      <a:gd name="T14" fmla="*/ 45 w 396"/>
                      <a:gd name="T15" fmla="*/ 324 h 450"/>
                      <a:gd name="T16" fmla="*/ 17 w 396"/>
                      <a:gd name="T17" fmla="*/ 334 h 450"/>
                      <a:gd name="T18" fmla="*/ 29 w 396"/>
                      <a:gd name="T19" fmla="*/ 358 h 450"/>
                      <a:gd name="T20" fmla="*/ 44 w 396"/>
                      <a:gd name="T21" fmla="*/ 384 h 450"/>
                      <a:gd name="T22" fmla="*/ 9 w 396"/>
                      <a:gd name="T23" fmla="*/ 402 h 450"/>
                      <a:gd name="T24" fmla="*/ 21 w 396"/>
                      <a:gd name="T25" fmla="*/ 426 h 450"/>
                      <a:gd name="T26" fmla="*/ 54 w 396"/>
                      <a:gd name="T27" fmla="*/ 450 h 450"/>
                      <a:gd name="T28" fmla="*/ 74 w 396"/>
                      <a:gd name="T29" fmla="*/ 421 h 450"/>
                      <a:gd name="T30" fmla="*/ 107 w 396"/>
                      <a:gd name="T31" fmla="*/ 412 h 450"/>
                      <a:gd name="T32" fmla="*/ 123 w 396"/>
                      <a:gd name="T33" fmla="*/ 373 h 450"/>
                      <a:gd name="T34" fmla="*/ 143 w 396"/>
                      <a:gd name="T35" fmla="*/ 336 h 450"/>
                      <a:gd name="T36" fmla="*/ 173 w 396"/>
                      <a:gd name="T37" fmla="*/ 322 h 450"/>
                      <a:gd name="T38" fmla="*/ 155 w 396"/>
                      <a:gd name="T39" fmla="*/ 295 h 450"/>
                      <a:gd name="T40" fmla="*/ 137 w 396"/>
                      <a:gd name="T41" fmla="*/ 268 h 450"/>
                      <a:gd name="T42" fmla="*/ 149 w 396"/>
                      <a:gd name="T43" fmla="*/ 237 h 450"/>
                      <a:gd name="T44" fmla="*/ 165 w 396"/>
                      <a:gd name="T45" fmla="*/ 208 h 450"/>
                      <a:gd name="T46" fmla="*/ 209 w 396"/>
                      <a:gd name="T47" fmla="*/ 199 h 450"/>
                      <a:gd name="T48" fmla="*/ 242 w 396"/>
                      <a:gd name="T49" fmla="*/ 220 h 450"/>
                      <a:gd name="T50" fmla="*/ 252 w 396"/>
                      <a:gd name="T51" fmla="*/ 196 h 450"/>
                      <a:gd name="T52" fmla="*/ 287 w 396"/>
                      <a:gd name="T53" fmla="*/ 183 h 450"/>
                      <a:gd name="T54" fmla="*/ 308 w 396"/>
                      <a:gd name="T55" fmla="*/ 165 h 450"/>
                      <a:gd name="T56" fmla="*/ 282 w 396"/>
                      <a:gd name="T57" fmla="*/ 141 h 450"/>
                      <a:gd name="T58" fmla="*/ 282 w 396"/>
                      <a:gd name="T59" fmla="*/ 132 h 450"/>
                      <a:gd name="T60" fmla="*/ 327 w 396"/>
                      <a:gd name="T61" fmla="*/ 138 h 450"/>
                      <a:gd name="T62" fmla="*/ 378 w 396"/>
                      <a:gd name="T63" fmla="*/ 132 h 450"/>
                      <a:gd name="T64" fmla="*/ 386 w 396"/>
                      <a:gd name="T65" fmla="*/ 117 h 450"/>
                      <a:gd name="T66" fmla="*/ 353 w 396"/>
                      <a:gd name="T67" fmla="*/ 103 h 450"/>
                      <a:gd name="T68" fmla="*/ 314 w 396"/>
                      <a:gd name="T69" fmla="*/ 90 h 450"/>
                      <a:gd name="T70" fmla="*/ 281 w 396"/>
                      <a:gd name="T71" fmla="*/ 81 h 450"/>
                      <a:gd name="T72" fmla="*/ 243 w 396"/>
                      <a:gd name="T73" fmla="*/ 81 h 450"/>
                      <a:gd name="T74" fmla="*/ 221 w 396"/>
                      <a:gd name="T75" fmla="*/ 61 h 450"/>
                      <a:gd name="T76" fmla="*/ 200 w 396"/>
                      <a:gd name="T77" fmla="*/ 31 h 450"/>
                      <a:gd name="T78" fmla="*/ 183 w 396"/>
                      <a:gd name="T79" fmla="*/ 1 h 450"/>
                      <a:gd name="T80" fmla="*/ 152 w 396"/>
                      <a:gd name="T81" fmla="*/ 0 h 450"/>
                      <a:gd name="T82" fmla="*/ 129 w 396"/>
                      <a:gd name="T83" fmla="*/ 27 h 450"/>
                      <a:gd name="T84" fmla="*/ 98 w 396"/>
                      <a:gd name="T85" fmla="*/ 42 h 450"/>
                      <a:gd name="T86" fmla="*/ 72 w 396"/>
                      <a:gd name="T87" fmla="*/ 51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6"/>
                      <a:gd name="T133" fmla="*/ 0 h 450"/>
                      <a:gd name="T134" fmla="*/ 396 w 396"/>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6" h="450">
                        <a:moveTo>
                          <a:pt x="72" y="51"/>
                        </a:moveTo>
                        <a:lnTo>
                          <a:pt x="74" y="61"/>
                        </a:lnTo>
                        <a:lnTo>
                          <a:pt x="77" y="70"/>
                        </a:lnTo>
                        <a:lnTo>
                          <a:pt x="86" y="79"/>
                        </a:lnTo>
                        <a:lnTo>
                          <a:pt x="93" y="88"/>
                        </a:lnTo>
                        <a:lnTo>
                          <a:pt x="90" y="100"/>
                        </a:lnTo>
                        <a:lnTo>
                          <a:pt x="90" y="114"/>
                        </a:lnTo>
                        <a:lnTo>
                          <a:pt x="90" y="129"/>
                        </a:lnTo>
                        <a:lnTo>
                          <a:pt x="87" y="144"/>
                        </a:lnTo>
                        <a:lnTo>
                          <a:pt x="86" y="160"/>
                        </a:lnTo>
                        <a:lnTo>
                          <a:pt x="83" y="175"/>
                        </a:lnTo>
                        <a:lnTo>
                          <a:pt x="74" y="190"/>
                        </a:lnTo>
                        <a:lnTo>
                          <a:pt x="62" y="201"/>
                        </a:lnTo>
                        <a:lnTo>
                          <a:pt x="68" y="216"/>
                        </a:lnTo>
                        <a:lnTo>
                          <a:pt x="74" y="225"/>
                        </a:lnTo>
                        <a:lnTo>
                          <a:pt x="74" y="235"/>
                        </a:lnTo>
                        <a:lnTo>
                          <a:pt x="75" y="247"/>
                        </a:lnTo>
                        <a:lnTo>
                          <a:pt x="74" y="261"/>
                        </a:lnTo>
                        <a:lnTo>
                          <a:pt x="71" y="274"/>
                        </a:lnTo>
                        <a:lnTo>
                          <a:pt x="72" y="286"/>
                        </a:lnTo>
                        <a:lnTo>
                          <a:pt x="72" y="301"/>
                        </a:lnTo>
                        <a:lnTo>
                          <a:pt x="69" y="313"/>
                        </a:lnTo>
                        <a:lnTo>
                          <a:pt x="59" y="319"/>
                        </a:lnTo>
                        <a:lnTo>
                          <a:pt x="45" y="324"/>
                        </a:lnTo>
                        <a:lnTo>
                          <a:pt x="35" y="330"/>
                        </a:lnTo>
                        <a:lnTo>
                          <a:pt x="24" y="331"/>
                        </a:lnTo>
                        <a:lnTo>
                          <a:pt x="17" y="334"/>
                        </a:lnTo>
                        <a:lnTo>
                          <a:pt x="14" y="343"/>
                        </a:lnTo>
                        <a:lnTo>
                          <a:pt x="17" y="352"/>
                        </a:lnTo>
                        <a:lnTo>
                          <a:pt x="29" y="358"/>
                        </a:lnTo>
                        <a:lnTo>
                          <a:pt x="33" y="367"/>
                        </a:lnTo>
                        <a:lnTo>
                          <a:pt x="45" y="373"/>
                        </a:lnTo>
                        <a:lnTo>
                          <a:pt x="44" y="384"/>
                        </a:lnTo>
                        <a:lnTo>
                          <a:pt x="33" y="390"/>
                        </a:lnTo>
                        <a:lnTo>
                          <a:pt x="23" y="394"/>
                        </a:lnTo>
                        <a:lnTo>
                          <a:pt x="9" y="402"/>
                        </a:lnTo>
                        <a:lnTo>
                          <a:pt x="0" y="409"/>
                        </a:lnTo>
                        <a:lnTo>
                          <a:pt x="9" y="420"/>
                        </a:lnTo>
                        <a:lnTo>
                          <a:pt x="21" y="426"/>
                        </a:lnTo>
                        <a:lnTo>
                          <a:pt x="32" y="435"/>
                        </a:lnTo>
                        <a:lnTo>
                          <a:pt x="41" y="442"/>
                        </a:lnTo>
                        <a:lnTo>
                          <a:pt x="54" y="450"/>
                        </a:lnTo>
                        <a:lnTo>
                          <a:pt x="57" y="441"/>
                        </a:lnTo>
                        <a:lnTo>
                          <a:pt x="63" y="429"/>
                        </a:lnTo>
                        <a:lnTo>
                          <a:pt x="74" y="421"/>
                        </a:lnTo>
                        <a:lnTo>
                          <a:pt x="84" y="415"/>
                        </a:lnTo>
                        <a:lnTo>
                          <a:pt x="96" y="411"/>
                        </a:lnTo>
                        <a:lnTo>
                          <a:pt x="107" y="412"/>
                        </a:lnTo>
                        <a:lnTo>
                          <a:pt x="113" y="402"/>
                        </a:lnTo>
                        <a:lnTo>
                          <a:pt x="119" y="387"/>
                        </a:lnTo>
                        <a:lnTo>
                          <a:pt x="123" y="373"/>
                        </a:lnTo>
                        <a:lnTo>
                          <a:pt x="126" y="355"/>
                        </a:lnTo>
                        <a:lnTo>
                          <a:pt x="135" y="345"/>
                        </a:lnTo>
                        <a:lnTo>
                          <a:pt x="143" y="336"/>
                        </a:lnTo>
                        <a:lnTo>
                          <a:pt x="152" y="330"/>
                        </a:lnTo>
                        <a:lnTo>
                          <a:pt x="165" y="330"/>
                        </a:lnTo>
                        <a:lnTo>
                          <a:pt x="173" y="322"/>
                        </a:lnTo>
                        <a:lnTo>
                          <a:pt x="176" y="307"/>
                        </a:lnTo>
                        <a:lnTo>
                          <a:pt x="162" y="303"/>
                        </a:lnTo>
                        <a:lnTo>
                          <a:pt x="155" y="295"/>
                        </a:lnTo>
                        <a:lnTo>
                          <a:pt x="143" y="292"/>
                        </a:lnTo>
                        <a:lnTo>
                          <a:pt x="138" y="280"/>
                        </a:lnTo>
                        <a:lnTo>
                          <a:pt x="137" y="268"/>
                        </a:lnTo>
                        <a:lnTo>
                          <a:pt x="138" y="258"/>
                        </a:lnTo>
                        <a:lnTo>
                          <a:pt x="143" y="244"/>
                        </a:lnTo>
                        <a:lnTo>
                          <a:pt x="149" y="237"/>
                        </a:lnTo>
                        <a:lnTo>
                          <a:pt x="152" y="225"/>
                        </a:lnTo>
                        <a:lnTo>
                          <a:pt x="155" y="214"/>
                        </a:lnTo>
                        <a:lnTo>
                          <a:pt x="165" y="208"/>
                        </a:lnTo>
                        <a:lnTo>
                          <a:pt x="182" y="202"/>
                        </a:lnTo>
                        <a:lnTo>
                          <a:pt x="195" y="193"/>
                        </a:lnTo>
                        <a:lnTo>
                          <a:pt x="209" y="199"/>
                        </a:lnTo>
                        <a:lnTo>
                          <a:pt x="219" y="205"/>
                        </a:lnTo>
                        <a:lnTo>
                          <a:pt x="228" y="211"/>
                        </a:lnTo>
                        <a:lnTo>
                          <a:pt x="242" y="220"/>
                        </a:lnTo>
                        <a:lnTo>
                          <a:pt x="254" y="219"/>
                        </a:lnTo>
                        <a:lnTo>
                          <a:pt x="258" y="208"/>
                        </a:lnTo>
                        <a:lnTo>
                          <a:pt x="252" y="196"/>
                        </a:lnTo>
                        <a:lnTo>
                          <a:pt x="257" y="184"/>
                        </a:lnTo>
                        <a:lnTo>
                          <a:pt x="273" y="181"/>
                        </a:lnTo>
                        <a:lnTo>
                          <a:pt x="287" y="183"/>
                        </a:lnTo>
                        <a:lnTo>
                          <a:pt x="293" y="172"/>
                        </a:lnTo>
                        <a:lnTo>
                          <a:pt x="302" y="168"/>
                        </a:lnTo>
                        <a:lnTo>
                          <a:pt x="308" y="165"/>
                        </a:lnTo>
                        <a:lnTo>
                          <a:pt x="299" y="153"/>
                        </a:lnTo>
                        <a:lnTo>
                          <a:pt x="291" y="147"/>
                        </a:lnTo>
                        <a:lnTo>
                          <a:pt x="282" y="141"/>
                        </a:lnTo>
                        <a:lnTo>
                          <a:pt x="272" y="132"/>
                        </a:lnTo>
                        <a:lnTo>
                          <a:pt x="272" y="126"/>
                        </a:lnTo>
                        <a:lnTo>
                          <a:pt x="282" y="132"/>
                        </a:lnTo>
                        <a:lnTo>
                          <a:pt x="296" y="129"/>
                        </a:lnTo>
                        <a:lnTo>
                          <a:pt x="308" y="136"/>
                        </a:lnTo>
                        <a:lnTo>
                          <a:pt x="327" y="138"/>
                        </a:lnTo>
                        <a:lnTo>
                          <a:pt x="348" y="135"/>
                        </a:lnTo>
                        <a:lnTo>
                          <a:pt x="363" y="132"/>
                        </a:lnTo>
                        <a:lnTo>
                          <a:pt x="378" y="132"/>
                        </a:lnTo>
                        <a:lnTo>
                          <a:pt x="390" y="132"/>
                        </a:lnTo>
                        <a:lnTo>
                          <a:pt x="396" y="121"/>
                        </a:lnTo>
                        <a:lnTo>
                          <a:pt x="386" y="117"/>
                        </a:lnTo>
                        <a:lnTo>
                          <a:pt x="377" y="114"/>
                        </a:lnTo>
                        <a:lnTo>
                          <a:pt x="366" y="109"/>
                        </a:lnTo>
                        <a:lnTo>
                          <a:pt x="353" y="103"/>
                        </a:lnTo>
                        <a:lnTo>
                          <a:pt x="342" y="102"/>
                        </a:lnTo>
                        <a:lnTo>
                          <a:pt x="329" y="96"/>
                        </a:lnTo>
                        <a:lnTo>
                          <a:pt x="314" y="90"/>
                        </a:lnTo>
                        <a:lnTo>
                          <a:pt x="306" y="81"/>
                        </a:lnTo>
                        <a:lnTo>
                          <a:pt x="294" y="78"/>
                        </a:lnTo>
                        <a:lnTo>
                          <a:pt x="281" y="81"/>
                        </a:lnTo>
                        <a:lnTo>
                          <a:pt x="266" y="81"/>
                        </a:lnTo>
                        <a:lnTo>
                          <a:pt x="254" y="82"/>
                        </a:lnTo>
                        <a:lnTo>
                          <a:pt x="243" y="81"/>
                        </a:lnTo>
                        <a:lnTo>
                          <a:pt x="233" y="78"/>
                        </a:lnTo>
                        <a:lnTo>
                          <a:pt x="228" y="69"/>
                        </a:lnTo>
                        <a:lnTo>
                          <a:pt x="221" y="61"/>
                        </a:lnTo>
                        <a:lnTo>
                          <a:pt x="212" y="52"/>
                        </a:lnTo>
                        <a:lnTo>
                          <a:pt x="204" y="42"/>
                        </a:lnTo>
                        <a:lnTo>
                          <a:pt x="200" y="31"/>
                        </a:lnTo>
                        <a:lnTo>
                          <a:pt x="194" y="22"/>
                        </a:lnTo>
                        <a:lnTo>
                          <a:pt x="189" y="10"/>
                        </a:lnTo>
                        <a:lnTo>
                          <a:pt x="183" y="1"/>
                        </a:lnTo>
                        <a:lnTo>
                          <a:pt x="173" y="1"/>
                        </a:lnTo>
                        <a:lnTo>
                          <a:pt x="162" y="0"/>
                        </a:lnTo>
                        <a:lnTo>
                          <a:pt x="152" y="0"/>
                        </a:lnTo>
                        <a:lnTo>
                          <a:pt x="143" y="9"/>
                        </a:lnTo>
                        <a:lnTo>
                          <a:pt x="135" y="15"/>
                        </a:lnTo>
                        <a:lnTo>
                          <a:pt x="129" y="27"/>
                        </a:lnTo>
                        <a:lnTo>
                          <a:pt x="119" y="34"/>
                        </a:lnTo>
                        <a:lnTo>
                          <a:pt x="110" y="40"/>
                        </a:lnTo>
                        <a:lnTo>
                          <a:pt x="98" y="42"/>
                        </a:lnTo>
                        <a:lnTo>
                          <a:pt x="87" y="42"/>
                        </a:lnTo>
                        <a:lnTo>
                          <a:pt x="78" y="39"/>
                        </a:lnTo>
                        <a:lnTo>
                          <a:pt x="72" y="51"/>
                        </a:lnTo>
                        <a:close/>
                      </a:path>
                    </a:pathLst>
                  </a:custGeom>
                  <a:solidFill>
                    <a:srgbClr val="CCFFCC">
                      <a:alpha val="50195"/>
                    </a:srgbClr>
                  </a:solidFill>
                  <a:ln w="0">
                    <a:solidFill>
                      <a:srgbClr val="3366FF"/>
                    </a:solidFill>
                    <a:round/>
                    <a:headEnd/>
                    <a:tailEnd/>
                  </a:ln>
                </p:spPr>
                <p:txBody>
                  <a:bodyPr wrap="none" anchor="ctr"/>
                  <a:lstStyle/>
                  <a:p>
                    <a:endParaRPr lang="en-US"/>
                  </a:p>
                </p:txBody>
              </p:sp>
              <p:sp>
                <p:nvSpPr>
                  <p:cNvPr id="9248" name="Freeform 11"/>
                  <p:cNvSpPr>
                    <a:spLocks/>
                  </p:cNvSpPr>
                  <p:nvPr/>
                </p:nvSpPr>
                <p:spPr bwMode="auto">
                  <a:xfrm>
                    <a:off x="3347" y="1410"/>
                    <a:ext cx="1909" cy="1170"/>
                  </a:xfrm>
                  <a:custGeom>
                    <a:avLst/>
                    <a:gdLst>
                      <a:gd name="T0" fmla="*/ 484 w 1909"/>
                      <a:gd name="T1" fmla="*/ 51 h 1170"/>
                      <a:gd name="T2" fmla="*/ 442 w 1909"/>
                      <a:gd name="T3" fmla="*/ 125 h 1170"/>
                      <a:gd name="T4" fmla="*/ 289 w 1909"/>
                      <a:gd name="T5" fmla="*/ 68 h 1170"/>
                      <a:gd name="T6" fmla="*/ 211 w 1909"/>
                      <a:gd name="T7" fmla="*/ 132 h 1170"/>
                      <a:gd name="T8" fmla="*/ 97 w 1909"/>
                      <a:gd name="T9" fmla="*/ 219 h 1170"/>
                      <a:gd name="T10" fmla="*/ 0 w 1909"/>
                      <a:gd name="T11" fmla="*/ 312 h 1170"/>
                      <a:gd name="T12" fmla="*/ 52 w 1909"/>
                      <a:gd name="T13" fmla="*/ 414 h 1170"/>
                      <a:gd name="T14" fmla="*/ 105 w 1909"/>
                      <a:gd name="T15" fmla="*/ 512 h 1170"/>
                      <a:gd name="T16" fmla="*/ 34 w 1909"/>
                      <a:gd name="T17" fmla="*/ 623 h 1170"/>
                      <a:gd name="T18" fmla="*/ 6 w 1909"/>
                      <a:gd name="T19" fmla="*/ 776 h 1170"/>
                      <a:gd name="T20" fmla="*/ 46 w 1909"/>
                      <a:gd name="T21" fmla="*/ 881 h 1170"/>
                      <a:gd name="T22" fmla="*/ 124 w 1909"/>
                      <a:gd name="T23" fmla="*/ 1002 h 1170"/>
                      <a:gd name="T24" fmla="*/ 199 w 1909"/>
                      <a:gd name="T25" fmla="*/ 945 h 1170"/>
                      <a:gd name="T26" fmla="*/ 307 w 1909"/>
                      <a:gd name="T27" fmla="*/ 887 h 1170"/>
                      <a:gd name="T28" fmla="*/ 424 w 1909"/>
                      <a:gd name="T29" fmla="*/ 941 h 1170"/>
                      <a:gd name="T30" fmla="*/ 529 w 1909"/>
                      <a:gd name="T31" fmla="*/ 978 h 1170"/>
                      <a:gd name="T32" fmla="*/ 604 w 1909"/>
                      <a:gd name="T33" fmla="*/ 1055 h 1170"/>
                      <a:gd name="T34" fmla="*/ 582 w 1909"/>
                      <a:gd name="T35" fmla="*/ 1155 h 1170"/>
                      <a:gd name="T36" fmla="*/ 640 w 1909"/>
                      <a:gd name="T37" fmla="*/ 1083 h 1170"/>
                      <a:gd name="T38" fmla="*/ 696 w 1909"/>
                      <a:gd name="T39" fmla="*/ 1055 h 1170"/>
                      <a:gd name="T40" fmla="*/ 826 w 1909"/>
                      <a:gd name="T41" fmla="*/ 1035 h 1170"/>
                      <a:gd name="T42" fmla="*/ 981 w 1909"/>
                      <a:gd name="T43" fmla="*/ 1052 h 1170"/>
                      <a:gd name="T44" fmla="*/ 1056 w 1909"/>
                      <a:gd name="T45" fmla="*/ 1017 h 1170"/>
                      <a:gd name="T46" fmla="*/ 1138 w 1909"/>
                      <a:gd name="T47" fmla="*/ 1038 h 1170"/>
                      <a:gd name="T48" fmla="*/ 1198 w 1909"/>
                      <a:gd name="T49" fmla="*/ 1080 h 1170"/>
                      <a:gd name="T50" fmla="*/ 1284 w 1909"/>
                      <a:gd name="T51" fmla="*/ 1107 h 1170"/>
                      <a:gd name="T52" fmla="*/ 1272 w 1909"/>
                      <a:gd name="T53" fmla="*/ 1011 h 1170"/>
                      <a:gd name="T54" fmla="*/ 1341 w 1909"/>
                      <a:gd name="T55" fmla="*/ 881 h 1170"/>
                      <a:gd name="T56" fmla="*/ 1447 w 1909"/>
                      <a:gd name="T57" fmla="*/ 867 h 1170"/>
                      <a:gd name="T58" fmla="*/ 1542 w 1909"/>
                      <a:gd name="T59" fmla="*/ 947 h 1170"/>
                      <a:gd name="T60" fmla="*/ 1630 w 1909"/>
                      <a:gd name="T61" fmla="*/ 1023 h 1170"/>
                      <a:gd name="T62" fmla="*/ 1741 w 1909"/>
                      <a:gd name="T63" fmla="*/ 998 h 1170"/>
                      <a:gd name="T64" fmla="*/ 1828 w 1909"/>
                      <a:gd name="T65" fmla="*/ 900 h 1170"/>
                      <a:gd name="T66" fmla="*/ 1858 w 1909"/>
                      <a:gd name="T67" fmla="*/ 833 h 1170"/>
                      <a:gd name="T68" fmla="*/ 1888 w 1909"/>
                      <a:gd name="T69" fmla="*/ 765 h 1170"/>
                      <a:gd name="T70" fmla="*/ 1828 w 1909"/>
                      <a:gd name="T71" fmla="*/ 690 h 1170"/>
                      <a:gd name="T72" fmla="*/ 1735 w 1909"/>
                      <a:gd name="T73" fmla="*/ 611 h 1170"/>
                      <a:gd name="T74" fmla="*/ 1602 w 1909"/>
                      <a:gd name="T75" fmla="*/ 564 h 1170"/>
                      <a:gd name="T76" fmla="*/ 1492 w 1909"/>
                      <a:gd name="T77" fmla="*/ 642 h 1170"/>
                      <a:gd name="T78" fmla="*/ 1341 w 1909"/>
                      <a:gd name="T79" fmla="*/ 648 h 1170"/>
                      <a:gd name="T80" fmla="*/ 1258 w 1909"/>
                      <a:gd name="T81" fmla="*/ 674 h 1170"/>
                      <a:gd name="T82" fmla="*/ 1135 w 1909"/>
                      <a:gd name="T83" fmla="*/ 641 h 1170"/>
                      <a:gd name="T84" fmla="*/ 1014 w 1909"/>
                      <a:gd name="T85" fmla="*/ 621 h 1170"/>
                      <a:gd name="T86" fmla="*/ 946 w 1909"/>
                      <a:gd name="T87" fmla="*/ 555 h 1170"/>
                      <a:gd name="T88" fmla="*/ 921 w 1909"/>
                      <a:gd name="T89" fmla="*/ 402 h 1170"/>
                      <a:gd name="T90" fmla="*/ 861 w 1909"/>
                      <a:gd name="T91" fmla="*/ 284 h 1170"/>
                      <a:gd name="T92" fmla="*/ 862 w 1909"/>
                      <a:gd name="T93" fmla="*/ 167 h 1170"/>
                      <a:gd name="T94" fmla="*/ 795 w 1909"/>
                      <a:gd name="T95" fmla="*/ 174 h 1170"/>
                      <a:gd name="T96" fmla="*/ 736 w 1909"/>
                      <a:gd name="T97" fmla="*/ 221 h 1170"/>
                      <a:gd name="T98" fmla="*/ 733 w 1909"/>
                      <a:gd name="T99" fmla="*/ 261 h 1170"/>
                      <a:gd name="T100" fmla="*/ 775 w 1909"/>
                      <a:gd name="T101" fmla="*/ 332 h 1170"/>
                      <a:gd name="T102" fmla="*/ 802 w 1909"/>
                      <a:gd name="T103" fmla="*/ 435 h 1170"/>
                      <a:gd name="T104" fmla="*/ 832 w 1909"/>
                      <a:gd name="T105" fmla="*/ 543 h 1170"/>
                      <a:gd name="T106" fmla="*/ 795 w 1909"/>
                      <a:gd name="T107" fmla="*/ 603 h 1170"/>
                      <a:gd name="T108" fmla="*/ 703 w 1909"/>
                      <a:gd name="T109" fmla="*/ 522 h 1170"/>
                      <a:gd name="T110" fmla="*/ 672 w 1909"/>
                      <a:gd name="T111" fmla="*/ 386 h 1170"/>
                      <a:gd name="T112" fmla="*/ 634 w 1909"/>
                      <a:gd name="T113" fmla="*/ 230 h 1170"/>
                      <a:gd name="T114" fmla="*/ 630 w 1909"/>
                      <a:gd name="T115" fmla="*/ 77 h 1170"/>
                      <a:gd name="T116" fmla="*/ 546 w 1909"/>
                      <a:gd name="T117" fmla="*/ 5 h 11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09"/>
                      <a:gd name="T178" fmla="*/ 0 h 1170"/>
                      <a:gd name="T179" fmla="*/ 1909 w 1909"/>
                      <a:gd name="T180" fmla="*/ 1170 h 11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09" h="1170">
                        <a:moveTo>
                          <a:pt x="525" y="0"/>
                        </a:moveTo>
                        <a:lnTo>
                          <a:pt x="522" y="11"/>
                        </a:lnTo>
                        <a:lnTo>
                          <a:pt x="516" y="18"/>
                        </a:lnTo>
                        <a:lnTo>
                          <a:pt x="507" y="24"/>
                        </a:lnTo>
                        <a:lnTo>
                          <a:pt x="499" y="17"/>
                        </a:lnTo>
                        <a:lnTo>
                          <a:pt x="496" y="9"/>
                        </a:lnTo>
                        <a:lnTo>
                          <a:pt x="484" y="14"/>
                        </a:lnTo>
                        <a:lnTo>
                          <a:pt x="483" y="21"/>
                        </a:lnTo>
                        <a:lnTo>
                          <a:pt x="483" y="36"/>
                        </a:lnTo>
                        <a:lnTo>
                          <a:pt x="484" y="51"/>
                        </a:lnTo>
                        <a:lnTo>
                          <a:pt x="487" y="65"/>
                        </a:lnTo>
                        <a:lnTo>
                          <a:pt x="495" y="72"/>
                        </a:lnTo>
                        <a:lnTo>
                          <a:pt x="495" y="84"/>
                        </a:lnTo>
                        <a:lnTo>
                          <a:pt x="501" y="89"/>
                        </a:lnTo>
                        <a:lnTo>
                          <a:pt x="499" y="99"/>
                        </a:lnTo>
                        <a:lnTo>
                          <a:pt x="489" y="107"/>
                        </a:lnTo>
                        <a:lnTo>
                          <a:pt x="477" y="107"/>
                        </a:lnTo>
                        <a:lnTo>
                          <a:pt x="468" y="108"/>
                        </a:lnTo>
                        <a:lnTo>
                          <a:pt x="456" y="116"/>
                        </a:lnTo>
                        <a:lnTo>
                          <a:pt x="442" y="125"/>
                        </a:lnTo>
                        <a:lnTo>
                          <a:pt x="424" y="117"/>
                        </a:lnTo>
                        <a:lnTo>
                          <a:pt x="409" y="114"/>
                        </a:lnTo>
                        <a:lnTo>
                          <a:pt x="397" y="108"/>
                        </a:lnTo>
                        <a:lnTo>
                          <a:pt x="384" y="104"/>
                        </a:lnTo>
                        <a:lnTo>
                          <a:pt x="369" y="99"/>
                        </a:lnTo>
                        <a:lnTo>
                          <a:pt x="352" y="96"/>
                        </a:lnTo>
                        <a:lnTo>
                          <a:pt x="330" y="89"/>
                        </a:lnTo>
                        <a:lnTo>
                          <a:pt x="318" y="83"/>
                        </a:lnTo>
                        <a:lnTo>
                          <a:pt x="304" y="77"/>
                        </a:lnTo>
                        <a:lnTo>
                          <a:pt x="289" y="68"/>
                        </a:lnTo>
                        <a:lnTo>
                          <a:pt x="273" y="59"/>
                        </a:lnTo>
                        <a:lnTo>
                          <a:pt x="253" y="57"/>
                        </a:lnTo>
                        <a:lnTo>
                          <a:pt x="237" y="56"/>
                        </a:lnTo>
                        <a:lnTo>
                          <a:pt x="219" y="59"/>
                        </a:lnTo>
                        <a:lnTo>
                          <a:pt x="211" y="69"/>
                        </a:lnTo>
                        <a:lnTo>
                          <a:pt x="208" y="83"/>
                        </a:lnTo>
                        <a:lnTo>
                          <a:pt x="213" y="92"/>
                        </a:lnTo>
                        <a:lnTo>
                          <a:pt x="214" y="105"/>
                        </a:lnTo>
                        <a:lnTo>
                          <a:pt x="213" y="117"/>
                        </a:lnTo>
                        <a:lnTo>
                          <a:pt x="211" y="132"/>
                        </a:lnTo>
                        <a:lnTo>
                          <a:pt x="208" y="144"/>
                        </a:lnTo>
                        <a:lnTo>
                          <a:pt x="195" y="156"/>
                        </a:lnTo>
                        <a:lnTo>
                          <a:pt x="186" y="168"/>
                        </a:lnTo>
                        <a:lnTo>
                          <a:pt x="171" y="176"/>
                        </a:lnTo>
                        <a:lnTo>
                          <a:pt x="165" y="183"/>
                        </a:lnTo>
                        <a:lnTo>
                          <a:pt x="159" y="195"/>
                        </a:lnTo>
                        <a:lnTo>
                          <a:pt x="144" y="204"/>
                        </a:lnTo>
                        <a:lnTo>
                          <a:pt x="130" y="213"/>
                        </a:lnTo>
                        <a:lnTo>
                          <a:pt x="112" y="216"/>
                        </a:lnTo>
                        <a:lnTo>
                          <a:pt x="97" y="219"/>
                        </a:lnTo>
                        <a:lnTo>
                          <a:pt x="88" y="230"/>
                        </a:lnTo>
                        <a:lnTo>
                          <a:pt x="81" y="236"/>
                        </a:lnTo>
                        <a:lnTo>
                          <a:pt x="72" y="249"/>
                        </a:lnTo>
                        <a:lnTo>
                          <a:pt x="58" y="258"/>
                        </a:lnTo>
                        <a:lnTo>
                          <a:pt x="46" y="267"/>
                        </a:lnTo>
                        <a:lnTo>
                          <a:pt x="33" y="278"/>
                        </a:lnTo>
                        <a:lnTo>
                          <a:pt x="21" y="285"/>
                        </a:lnTo>
                        <a:lnTo>
                          <a:pt x="12" y="291"/>
                        </a:lnTo>
                        <a:lnTo>
                          <a:pt x="1" y="297"/>
                        </a:lnTo>
                        <a:lnTo>
                          <a:pt x="0" y="312"/>
                        </a:lnTo>
                        <a:lnTo>
                          <a:pt x="0" y="329"/>
                        </a:lnTo>
                        <a:lnTo>
                          <a:pt x="9" y="336"/>
                        </a:lnTo>
                        <a:lnTo>
                          <a:pt x="18" y="341"/>
                        </a:lnTo>
                        <a:lnTo>
                          <a:pt x="28" y="345"/>
                        </a:lnTo>
                        <a:lnTo>
                          <a:pt x="37" y="353"/>
                        </a:lnTo>
                        <a:lnTo>
                          <a:pt x="40" y="362"/>
                        </a:lnTo>
                        <a:lnTo>
                          <a:pt x="43" y="372"/>
                        </a:lnTo>
                        <a:lnTo>
                          <a:pt x="45" y="387"/>
                        </a:lnTo>
                        <a:lnTo>
                          <a:pt x="46" y="402"/>
                        </a:lnTo>
                        <a:lnTo>
                          <a:pt x="52" y="414"/>
                        </a:lnTo>
                        <a:lnTo>
                          <a:pt x="57" y="423"/>
                        </a:lnTo>
                        <a:lnTo>
                          <a:pt x="66" y="431"/>
                        </a:lnTo>
                        <a:lnTo>
                          <a:pt x="75" y="440"/>
                        </a:lnTo>
                        <a:lnTo>
                          <a:pt x="81" y="450"/>
                        </a:lnTo>
                        <a:lnTo>
                          <a:pt x="90" y="456"/>
                        </a:lnTo>
                        <a:lnTo>
                          <a:pt x="102" y="462"/>
                        </a:lnTo>
                        <a:lnTo>
                          <a:pt x="108" y="473"/>
                        </a:lnTo>
                        <a:lnTo>
                          <a:pt x="111" y="485"/>
                        </a:lnTo>
                        <a:lnTo>
                          <a:pt x="111" y="500"/>
                        </a:lnTo>
                        <a:lnTo>
                          <a:pt x="105" y="512"/>
                        </a:lnTo>
                        <a:lnTo>
                          <a:pt x="96" y="522"/>
                        </a:lnTo>
                        <a:lnTo>
                          <a:pt x="94" y="533"/>
                        </a:lnTo>
                        <a:lnTo>
                          <a:pt x="90" y="545"/>
                        </a:lnTo>
                        <a:lnTo>
                          <a:pt x="84" y="557"/>
                        </a:lnTo>
                        <a:lnTo>
                          <a:pt x="75" y="569"/>
                        </a:lnTo>
                        <a:lnTo>
                          <a:pt x="70" y="582"/>
                        </a:lnTo>
                        <a:lnTo>
                          <a:pt x="63" y="593"/>
                        </a:lnTo>
                        <a:lnTo>
                          <a:pt x="49" y="602"/>
                        </a:lnTo>
                        <a:lnTo>
                          <a:pt x="40" y="611"/>
                        </a:lnTo>
                        <a:lnTo>
                          <a:pt x="34" y="623"/>
                        </a:lnTo>
                        <a:lnTo>
                          <a:pt x="31" y="635"/>
                        </a:lnTo>
                        <a:lnTo>
                          <a:pt x="28" y="651"/>
                        </a:lnTo>
                        <a:lnTo>
                          <a:pt x="27" y="671"/>
                        </a:lnTo>
                        <a:lnTo>
                          <a:pt x="25" y="687"/>
                        </a:lnTo>
                        <a:lnTo>
                          <a:pt x="25" y="705"/>
                        </a:lnTo>
                        <a:lnTo>
                          <a:pt x="25" y="720"/>
                        </a:lnTo>
                        <a:lnTo>
                          <a:pt x="24" y="735"/>
                        </a:lnTo>
                        <a:lnTo>
                          <a:pt x="19" y="750"/>
                        </a:lnTo>
                        <a:lnTo>
                          <a:pt x="12" y="764"/>
                        </a:lnTo>
                        <a:lnTo>
                          <a:pt x="6" y="776"/>
                        </a:lnTo>
                        <a:lnTo>
                          <a:pt x="0" y="791"/>
                        </a:lnTo>
                        <a:lnTo>
                          <a:pt x="3" y="801"/>
                        </a:lnTo>
                        <a:lnTo>
                          <a:pt x="12" y="810"/>
                        </a:lnTo>
                        <a:lnTo>
                          <a:pt x="19" y="818"/>
                        </a:lnTo>
                        <a:lnTo>
                          <a:pt x="30" y="825"/>
                        </a:lnTo>
                        <a:lnTo>
                          <a:pt x="37" y="834"/>
                        </a:lnTo>
                        <a:lnTo>
                          <a:pt x="45" y="840"/>
                        </a:lnTo>
                        <a:lnTo>
                          <a:pt x="51" y="849"/>
                        </a:lnTo>
                        <a:lnTo>
                          <a:pt x="51" y="864"/>
                        </a:lnTo>
                        <a:lnTo>
                          <a:pt x="46" y="881"/>
                        </a:lnTo>
                        <a:lnTo>
                          <a:pt x="39" y="893"/>
                        </a:lnTo>
                        <a:lnTo>
                          <a:pt x="39" y="908"/>
                        </a:lnTo>
                        <a:lnTo>
                          <a:pt x="40" y="917"/>
                        </a:lnTo>
                        <a:lnTo>
                          <a:pt x="51" y="932"/>
                        </a:lnTo>
                        <a:lnTo>
                          <a:pt x="67" y="942"/>
                        </a:lnTo>
                        <a:lnTo>
                          <a:pt x="85" y="950"/>
                        </a:lnTo>
                        <a:lnTo>
                          <a:pt x="105" y="960"/>
                        </a:lnTo>
                        <a:lnTo>
                          <a:pt x="115" y="971"/>
                        </a:lnTo>
                        <a:lnTo>
                          <a:pt x="118" y="987"/>
                        </a:lnTo>
                        <a:lnTo>
                          <a:pt x="124" y="1002"/>
                        </a:lnTo>
                        <a:lnTo>
                          <a:pt x="130" y="1017"/>
                        </a:lnTo>
                        <a:lnTo>
                          <a:pt x="145" y="1017"/>
                        </a:lnTo>
                        <a:lnTo>
                          <a:pt x="153" y="1025"/>
                        </a:lnTo>
                        <a:lnTo>
                          <a:pt x="160" y="1031"/>
                        </a:lnTo>
                        <a:lnTo>
                          <a:pt x="169" y="1023"/>
                        </a:lnTo>
                        <a:lnTo>
                          <a:pt x="177" y="1010"/>
                        </a:lnTo>
                        <a:lnTo>
                          <a:pt x="190" y="999"/>
                        </a:lnTo>
                        <a:lnTo>
                          <a:pt x="195" y="981"/>
                        </a:lnTo>
                        <a:lnTo>
                          <a:pt x="201" y="963"/>
                        </a:lnTo>
                        <a:lnTo>
                          <a:pt x="199" y="945"/>
                        </a:lnTo>
                        <a:lnTo>
                          <a:pt x="190" y="930"/>
                        </a:lnTo>
                        <a:lnTo>
                          <a:pt x="201" y="924"/>
                        </a:lnTo>
                        <a:lnTo>
                          <a:pt x="208" y="914"/>
                        </a:lnTo>
                        <a:lnTo>
                          <a:pt x="208" y="902"/>
                        </a:lnTo>
                        <a:lnTo>
                          <a:pt x="220" y="894"/>
                        </a:lnTo>
                        <a:lnTo>
                          <a:pt x="237" y="891"/>
                        </a:lnTo>
                        <a:lnTo>
                          <a:pt x="255" y="888"/>
                        </a:lnTo>
                        <a:lnTo>
                          <a:pt x="271" y="884"/>
                        </a:lnTo>
                        <a:lnTo>
                          <a:pt x="291" y="885"/>
                        </a:lnTo>
                        <a:lnTo>
                          <a:pt x="307" y="887"/>
                        </a:lnTo>
                        <a:lnTo>
                          <a:pt x="321" y="894"/>
                        </a:lnTo>
                        <a:lnTo>
                          <a:pt x="327" y="903"/>
                        </a:lnTo>
                        <a:lnTo>
                          <a:pt x="331" y="908"/>
                        </a:lnTo>
                        <a:lnTo>
                          <a:pt x="343" y="911"/>
                        </a:lnTo>
                        <a:lnTo>
                          <a:pt x="349" y="918"/>
                        </a:lnTo>
                        <a:lnTo>
                          <a:pt x="361" y="921"/>
                        </a:lnTo>
                        <a:lnTo>
                          <a:pt x="376" y="930"/>
                        </a:lnTo>
                        <a:lnTo>
                          <a:pt x="390" y="935"/>
                        </a:lnTo>
                        <a:lnTo>
                          <a:pt x="408" y="942"/>
                        </a:lnTo>
                        <a:lnTo>
                          <a:pt x="424" y="941"/>
                        </a:lnTo>
                        <a:lnTo>
                          <a:pt x="439" y="936"/>
                        </a:lnTo>
                        <a:lnTo>
                          <a:pt x="454" y="929"/>
                        </a:lnTo>
                        <a:lnTo>
                          <a:pt x="465" y="921"/>
                        </a:lnTo>
                        <a:lnTo>
                          <a:pt x="474" y="923"/>
                        </a:lnTo>
                        <a:lnTo>
                          <a:pt x="478" y="935"/>
                        </a:lnTo>
                        <a:lnTo>
                          <a:pt x="486" y="945"/>
                        </a:lnTo>
                        <a:lnTo>
                          <a:pt x="496" y="954"/>
                        </a:lnTo>
                        <a:lnTo>
                          <a:pt x="507" y="960"/>
                        </a:lnTo>
                        <a:lnTo>
                          <a:pt x="519" y="969"/>
                        </a:lnTo>
                        <a:lnTo>
                          <a:pt x="529" y="978"/>
                        </a:lnTo>
                        <a:lnTo>
                          <a:pt x="540" y="984"/>
                        </a:lnTo>
                        <a:lnTo>
                          <a:pt x="550" y="986"/>
                        </a:lnTo>
                        <a:lnTo>
                          <a:pt x="562" y="990"/>
                        </a:lnTo>
                        <a:lnTo>
                          <a:pt x="571" y="1001"/>
                        </a:lnTo>
                        <a:lnTo>
                          <a:pt x="576" y="1007"/>
                        </a:lnTo>
                        <a:lnTo>
                          <a:pt x="579" y="1014"/>
                        </a:lnTo>
                        <a:lnTo>
                          <a:pt x="583" y="1026"/>
                        </a:lnTo>
                        <a:lnTo>
                          <a:pt x="589" y="1038"/>
                        </a:lnTo>
                        <a:lnTo>
                          <a:pt x="594" y="1047"/>
                        </a:lnTo>
                        <a:lnTo>
                          <a:pt x="604" y="1055"/>
                        </a:lnTo>
                        <a:lnTo>
                          <a:pt x="610" y="1062"/>
                        </a:lnTo>
                        <a:lnTo>
                          <a:pt x="612" y="1074"/>
                        </a:lnTo>
                        <a:lnTo>
                          <a:pt x="606" y="1085"/>
                        </a:lnTo>
                        <a:lnTo>
                          <a:pt x="595" y="1094"/>
                        </a:lnTo>
                        <a:lnTo>
                          <a:pt x="582" y="1101"/>
                        </a:lnTo>
                        <a:lnTo>
                          <a:pt x="580" y="1112"/>
                        </a:lnTo>
                        <a:lnTo>
                          <a:pt x="579" y="1124"/>
                        </a:lnTo>
                        <a:lnTo>
                          <a:pt x="577" y="1134"/>
                        </a:lnTo>
                        <a:lnTo>
                          <a:pt x="577" y="1146"/>
                        </a:lnTo>
                        <a:lnTo>
                          <a:pt x="582" y="1155"/>
                        </a:lnTo>
                        <a:lnTo>
                          <a:pt x="586" y="1167"/>
                        </a:lnTo>
                        <a:lnTo>
                          <a:pt x="600" y="1170"/>
                        </a:lnTo>
                        <a:lnTo>
                          <a:pt x="612" y="1169"/>
                        </a:lnTo>
                        <a:lnTo>
                          <a:pt x="624" y="1163"/>
                        </a:lnTo>
                        <a:lnTo>
                          <a:pt x="631" y="1152"/>
                        </a:lnTo>
                        <a:lnTo>
                          <a:pt x="637" y="1140"/>
                        </a:lnTo>
                        <a:lnTo>
                          <a:pt x="639" y="1130"/>
                        </a:lnTo>
                        <a:lnTo>
                          <a:pt x="640" y="1116"/>
                        </a:lnTo>
                        <a:lnTo>
                          <a:pt x="643" y="1100"/>
                        </a:lnTo>
                        <a:lnTo>
                          <a:pt x="640" y="1083"/>
                        </a:lnTo>
                        <a:lnTo>
                          <a:pt x="633" y="1070"/>
                        </a:lnTo>
                        <a:lnTo>
                          <a:pt x="628" y="1056"/>
                        </a:lnTo>
                        <a:lnTo>
                          <a:pt x="625" y="1040"/>
                        </a:lnTo>
                        <a:lnTo>
                          <a:pt x="627" y="1026"/>
                        </a:lnTo>
                        <a:lnTo>
                          <a:pt x="633" y="1016"/>
                        </a:lnTo>
                        <a:lnTo>
                          <a:pt x="646" y="1019"/>
                        </a:lnTo>
                        <a:lnTo>
                          <a:pt x="657" y="1029"/>
                        </a:lnTo>
                        <a:lnTo>
                          <a:pt x="666" y="1038"/>
                        </a:lnTo>
                        <a:lnTo>
                          <a:pt x="682" y="1049"/>
                        </a:lnTo>
                        <a:lnTo>
                          <a:pt x="696" y="1055"/>
                        </a:lnTo>
                        <a:lnTo>
                          <a:pt x="715" y="1061"/>
                        </a:lnTo>
                        <a:lnTo>
                          <a:pt x="729" y="1068"/>
                        </a:lnTo>
                        <a:lnTo>
                          <a:pt x="748" y="1077"/>
                        </a:lnTo>
                        <a:lnTo>
                          <a:pt x="769" y="1083"/>
                        </a:lnTo>
                        <a:lnTo>
                          <a:pt x="780" y="1083"/>
                        </a:lnTo>
                        <a:lnTo>
                          <a:pt x="793" y="1076"/>
                        </a:lnTo>
                        <a:lnTo>
                          <a:pt x="801" y="1068"/>
                        </a:lnTo>
                        <a:lnTo>
                          <a:pt x="804" y="1056"/>
                        </a:lnTo>
                        <a:lnTo>
                          <a:pt x="810" y="1043"/>
                        </a:lnTo>
                        <a:lnTo>
                          <a:pt x="826" y="1035"/>
                        </a:lnTo>
                        <a:lnTo>
                          <a:pt x="844" y="1034"/>
                        </a:lnTo>
                        <a:lnTo>
                          <a:pt x="861" y="1034"/>
                        </a:lnTo>
                        <a:lnTo>
                          <a:pt x="880" y="1035"/>
                        </a:lnTo>
                        <a:lnTo>
                          <a:pt x="895" y="1034"/>
                        </a:lnTo>
                        <a:lnTo>
                          <a:pt x="907" y="1037"/>
                        </a:lnTo>
                        <a:lnTo>
                          <a:pt x="924" y="1038"/>
                        </a:lnTo>
                        <a:lnTo>
                          <a:pt x="939" y="1038"/>
                        </a:lnTo>
                        <a:lnTo>
                          <a:pt x="952" y="1043"/>
                        </a:lnTo>
                        <a:lnTo>
                          <a:pt x="964" y="1046"/>
                        </a:lnTo>
                        <a:lnTo>
                          <a:pt x="981" y="1052"/>
                        </a:lnTo>
                        <a:lnTo>
                          <a:pt x="994" y="1055"/>
                        </a:lnTo>
                        <a:lnTo>
                          <a:pt x="1011" y="1059"/>
                        </a:lnTo>
                        <a:lnTo>
                          <a:pt x="1026" y="1053"/>
                        </a:lnTo>
                        <a:lnTo>
                          <a:pt x="1038" y="1053"/>
                        </a:lnTo>
                        <a:lnTo>
                          <a:pt x="1048" y="1052"/>
                        </a:lnTo>
                        <a:lnTo>
                          <a:pt x="1056" y="1046"/>
                        </a:lnTo>
                        <a:lnTo>
                          <a:pt x="1065" y="1043"/>
                        </a:lnTo>
                        <a:lnTo>
                          <a:pt x="1066" y="1031"/>
                        </a:lnTo>
                        <a:lnTo>
                          <a:pt x="1062" y="1022"/>
                        </a:lnTo>
                        <a:lnTo>
                          <a:pt x="1056" y="1017"/>
                        </a:lnTo>
                        <a:lnTo>
                          <a:pt x="1047" y="1017"/>
                        </a:lnTo>
                        <a:lnTo>
                          <a:pt x="1042" y="1010"/>
                        </a:lnTo>
                        <a:lnTo>
                          <a:pt x="1060" y="1008"/>
                        </a:lnTo>
                        <a:lnTo>
                          <a:pt x="1078" y="1002"/>
                        </a:lnTo>
                        <a:lnTo>
                          <a:pt x="1083" y="1011"/>
                        </a:lnTo>
                        <a:lnTo>
                          <a:pt x="1095" y="1016"/>
                        </a:lnTo>
                        <a:lnTo>
                          <a:pt x="1107" y="1023"/>
                        </a:lnTo>
                        <a:lnTo>
                          <a:pt x="1117" y="1025"/>
                        </a:lnTo>
                        <a:lnTo>
                          <a:pt x="1129" y="1028"/>
                        </a:lnTo>
                        <a:lnTo>
                          <a:pt x="1138" y="1038"/>
                        </a:lnTo>
                        <a:lnTo>
                          <a:pt x="1149" y="1044"/>
                        </a:lnTo>
                        <a:lnTo>
                          <a:pt x="1158" y="1053"/>
                        </a:lnTo>
                        <a:lnTo>
                          <a:pt x="1165" y="1061"/>
                        </a:lnTo>
                        <a:lnTo>
                          <a:pt x="1168" y="1073"/>
                        </a:lnTo>
                        <a:lnTo>
                          <a:pt x="1176" y="1080"/>
                        </a:lnTo>
                        <a:lnTo>
                          <a:pt x="1180" y="1091"/>
                        </a:lnTo>
                        <a:lnTo>
                          <a:pt x="1189" y="1095"/>
                        </a:lnTo>
                        <a:lnTo>
                          <a:pt x="1200" y="1101"/>
                        </a:lnTo>
                        <a:lnTo>
                          <a:pt x="1200" y="1091"/>
                        </a:lnTo>
                        <a:lnTo>
                          <a:pt x="1198" y="1080"/>
                        </a:lnTo>
                        <a:lnTo>
                          <a:pt x="1200" y="1071"/>
                        </a:lnTo>
                        <a:lnTo>
                          <a:pt x="1206" y="1058"/>
                        </a:lnTo>
                        <a:lnTo>
                          <a:pt x="1221" y="1056"/>
                        </a:lnTo>
                        <a:lnTo>
                          <a:pt x="1231" y="1050"/>
                        </a:lnTo>
                        <a:lnTo>
                          <a:pt x="1245" y="1059"/>
                        </a:lnTo>
                        <a:lnTo>
                          <a:pt x="1255" y="1067"/>
                        </a:lnTo>
                        <a:lnTo>
                          <a:pt x="1260" y="1077"/>
                        </a:lnTo>
                        <a:lnTo>
                          <a:pt x="1267" y="1088"/>
                        </a:lnTo>
                        <a:lnTo>
                          <a:pt x="1278" y="1097"/>
                        </a:lnTo>
                        <a:lnTo>
                          <a:pt x="1284" y="1107"/>
                        </a:lnTo>
                        <a:lnTo>
                          <a:pt x="1296" y="1109"/>
                        </a:lnTo>
                        <a:lnTo>
                          <a:pt x="1305" y="1110"/>
                        </a:lnTo>
                        <a:lnTo>
                          <a:pt x="1305" y="1095"/>
                        </a:lnTo>
                        <a:lnTo>
                          <a:pt x="1303" y="1080"/>
                        </a:lnTo>
                        <a:lnTo>
                          <a:pt x="1300" y="1070"/>
                        </a:lnTo>
                        <a:lnTo>
                          <a:pt x="1296" y="1059"/>
                        </a:lnTo>
                        <a:lnTo>
                          <a:pt x="1290" y="1049"/>
                        </a:lnTo>
                        <a:lnTo>
                          <a:pt x="1285" y="1037"/>
                        </a:lnTo>
                        <a:lnTo>
                          <a:pt x="1278" y="1022"/>
                        </a:lnTo>
                        <a:lnTo>
                          <a:pt x="1272" y="1011"/>
                        </a:lnTo>
                        <a:lnTo>
                          <a:pt x="1269" y="995"/>
                        </a:lnTo>
                        <a:lnTo>
                          <a:pt x="1276" y="980"/>
                        </a:lnTo>
                        <a:lnTo>
                          <a:pt x="1278" y="966"/>
                        </a:lnTo>
                        <a:lnTo>
                          <a:pt x="1273" y="950"/>
                        </a:lnTo>
                        <a:lnTo>
                          <a:pt x="1275" y="935"/>
                        </a:lnTo>
                        <a:lnTo>
                          <a:pt x="1284" y="924"/>
                        </a:lnTo>
                        <a:lnTo>
                          <a:pt x="1299" y="914"/>
                        </a:lnTo>
                        <a:lnTo>
                          <a:pt x="1315" y="900"/>
                        </a:lnTo>
                        <a:lnTo>
                          <a:pt x="1330" y="888"/>
                        </a:lnTo>
                        <a:lnTo>
                          <a:pt x="1341" y="881"/>
                        </a:lnTo>
                        <a:lnTo>
                          <a:pt x="1353" y="867"/>
                        </a:lnTo>
                        <a:lnTo>
                          <a:pt x="1360" y="852"/>
                        </a:lnTo>
                        <a:lnTo>
                          <a:pt x="1372" y="843"/>
                        </a:lnTo>
                        <a:lnTo>
                          <a:pt x="1383" y="831"/>
                        </a:lnTo>
                        <a:lnTo>
                          <a:pt x="1396" y="827"/>
                        </a:lnTo>
                        <a:lnTo>
                          <a:pt x="1407" y="836"/>
                        </a:lnTo>
                        <a:lnTo>
                          <a:pt x="1417" y="845"/>
                        </a:lnTo>
                        <a:lnTo>
                          <a:pt x="1428" y="854"/>
                        </a:lnTo>
                        <a:lnTo>
                          <a:pt x="1438" y="858"/>
                        </a:lnTo>
                        <a:lnTo>
                          <a:pt x="1447" y="867"/>
                        </a:lnTo>
                        <a:lnTo>
                          <a:pt x="1456" y="875"/>
                        </a:lnTo>
                        <a:lnTo>
                          <a:pt x="1464" y="885"/>
                        </a:lnTo>
                        <a:lnTo>
                          <a:pt x="1473" y="893"/>
                        </a:lnTo>
                        <a:lnTo>
                          <a:pt x="1486" y="903"/>
                        </a:lnTo>
                        <a:lnTo>
                          <a:pt x="1501" y="915"/>
                        </a:lnTo>
                        <a:lnTo>
                          <a:pt x="1509" y="923"/>
                        </a:lnTo>
                        <a:lnTo>
                          <a:pt x="1518" y="926"/>
                        </a:lnTo>
                        <a:lnTo>
                          <a:pt x="1524" y="935"/>
                        </a:lnTo>
                        <a:lnTo>
                          <a:pt x="1533" y="939"/>
                        </a:lnTo>
                        <a:lnTo>
                          <a:pt x="1542" y="947"/>
                        </a:lnTo>
                        <a:lnTo>
                          <a:pt x="1548" y="954"/>
                        </a:lnTo>
                        <a:lnTo>
                          <a:pt x="1557" y="959"/>
                        </a:lnTo>
                        <a:lnTo>
                          <a:pt x="1564" y="974"/>
                        </a:lnTo>
                        <a:lnTo>
                          <a:pt x="1576" y="977"/>
                        </a:lnTo>
                        <a:lnTo>
                          <a:pt x="1585" y="983"/>
                        </a:lnTo>
                        <a:lnTo>
                          <a:pt x="1593" y="992"/>
                        </a:lnTo>
                        <a:lnTo>
                          <a:pt x="1602" y="1001"/>
                        </a:lnTo>
                        <a:lnTo>
                          <a:pt x="1603" y="1013"/>
                        </a:lnTo>
                        <a:lnTo>
                          <a:pt x="1620" y="1014"/>
                        </a:lnTo>
                        <a:lnTo>
                          <a:pt x="1630" y="1023"/>
                        </a:lnTo>
                        <a:lnTo>
                          <a:pt x="1641" y="1031"/>
                        </a:lnTo>
                        <a:lnTo>
                          <a:pt x="1654" y="1040"/>
                        </a:lnTo>
                        <a:lnTo>
                          <a:pt x="1663" y="1053"/>
                        </a:lnTo>
                        <a:lnTo>
                          <a:pt x="1672" y="1046"/>
                        </a:lnTo>
                        <a:lnTo>
                          <a:pt x="1684" y="1035"/>
                        </a:lnTo>
                        <a:lnTo>
                          <a:pt x="1698" y="1026"/>
                        </a:lnTo>
                        <a:lnTo>
                          <a:pt x="1708" y="1013"/>
                        </a:lnTo>
                        <a:lnTo>
                          <a:pt x="1717" y="1001"/>
                        </a:lnTo>
                        <a:lnTo>
                          <a:pt x="1728" y="999"/>
                        </a:lnTo>
                        <a:lnTo>
                          <a:pt x="1741" y="998"/>
                        </a:lnTo>
                        <a:lnTo>
                          <a:pt x="1753" y="998"/>
                        </a:lnTo>
                        <a:lnTo>
                          <a:pt x="1765" y="998"/>
                        </a:lnTo>
                        <a:lnTo>
                          <a:pt x="1770" y="984"/>
                        </a:lnTo>
                        <a:lnTo>
                          <a:pt x="1777" y="975"/>
                        </a:lnTo>
                        <a:lnTo>
                          <a:pt x="1780" y="962"/>
                        </a:lnTo>
                        <a:lnTo>
                          <a:pt x="1783" y="947"/>
                        </a:lnTo>
                        <a:lnTo>
                          <a:pt x="1792" y="935"/>
                        </a:lnTo>
                        <a:lnTo>
                          <a:pt x="1804" y="924"/>
                        </a:lnTo>
                        <a:lnTo>
                          <a:pt x="1818" y="911"/>
                        </a:lnTo>
                        <a:lnTo>
                          <a:pt x="1828" y="900"/>
                        </a:lnTo>
                        <a:lnTo>
                          <a:pt x="1842" y="887"/>
                        </a:lnTo>
                        <a:lnTo>
                          <a:pt x="1851" y="872"/>
                        </a:lnTo>
                        <a:lnTo>
                          <a:pt x="1854" y="882"/>
                        </a:lnTo>
                        <a:lnTo>
                          <a:pt x="1863" y="888"/>
                        </a:lnTo>
                        <a:lnTo>
                          <a:pt x="1873" y="884"/>
                        </a:lnTo>
                        <a:lnTo>
                          <a:pt x="1878" y="878"/>
                        </a:lnTo>
                        <a:lnTo>
                          <a:pt x="1873" y="867"/>
                        </a:lnTo>
                        <a:lnTo>
                          <a:pt x="1864" y="852"/>
                        </a:lnTo>
                        <a:lnTo>
                          <a:pt x="1858" y="845"/>
                        </a:lnTo>
                        <a:lnTo>
                          <a:pt x="1858" y="833"/>
                        </a:lnTo>
                        <a:lnTo>
                          <a:pt x="1866" y="822"/>
                        </a:lnTo>
                        <a:lnTo>
                          <a:pt x="1870" y="809"/>
                        </a:lnTo>
                        <a:lnTo>
                          <a:pt x="1879" y="804"/>
                        </a:lnTo>
                        <a:lnTo>
                          <a:pt x="1887" y="803"/>
                        </a:lnTo>
                        <a:lnTo>
                          <a:pt x="1894" y="798"/>
                        </a:lnTo>
                        <a:lnTo>
                          <a:pt x="1899" y="789"/>
                        </a:lnTo>
                        <a:lnTo>
                          <a:pt x="1908" y="788"/>
                        </a:lnTo>
                        <a:lnTo>
                          <a:pt x="1909" y="774"/>
                        </a:lnTo>
                        <a:lnTo>
                          <a:pt x="1899" y="768"/>
                        </a:lnTo>
                        <a:lnTo>
                          <a:pt x="1888" y="765"/>
                        </a:lnTo>
                        <a:lnTo>
                          <a:pt x="1887" y="758"/>
                        </a:lnTo>
                        <a:lnTo>
                          <a:pt x="1875" y="753"/>
                        </a:lnTo>
                        <a:lnTo>
                          <a:pt x="1870" y="747"/>
                        </a:lnTo>
                        <a:lnTo>
                          <a:pt x="1870" y="740"/>
                        </a:lnTo>
                        <a:lnTo>
                          <a:pt x="1860" y="741"/>
                        </a:lnTo>
                        <a:lnTo>
                          <a:pt x="1848" y="740"/>
                        </a:lnTo>
                        <a:lnTo>
                          <a:pt x="1840" y="734"/>
                        </a:lnTo>
                        <a:lnTo>
                          <a:pt x="1836" y="720"/>
                        </a:lnTo>
                        <a:lnTo>
                          <a:pt x="1830" y="707"/>
                        </a:lnTo>
                        <a:lnTo>
                          <a:pt x="1828" y="690"/>
                        </a:lnTo>
                        <a:lnTo>
                          <a:pt x="1819" y="681"/>
                        </a:lnTo>
                        <a:lnTo>
                          <a:pt x="1822" y="663"/>
                        </a:lnTo>
                        <a:lnTo>
                          <a:pt x="1816" y="650"/>
                        </a:lnTo>
                        <a:lnTo>
                          <a:pt x="1807" y="641"/>
                        </a:lnTo>
                        <a:lnTo>
                          <a:pt x="1795" y="633"/>
                        </a:lnTo>
                        <a:lnTo>
                          <a:pt x="1783" y="629"/>
                        </a:lnTo>
                        <a:lnTo>
                          <a:pt x="1770" y="627"/>
                        </a:lnTo>
                        <a:lnTo>
                          <a:pt x="1758" y="626"/>
                        </a:lnTo>
                        <a:lnTo>
                          <a:pt x="1749" y="620"/>
                        </a:lnTo>
                        <a:lnTo>
                          <a:pt x="1735" y="611"/>
                        </a:lnTo>
                        <a:lnTo>
                          <a:pt x="1723" y="603"/>
                        </a:lnTo>
                        <a:lnTo>
                          <a:pt x="1708" y="596"/>
                        </a:lnTo>
                        <a:lnTo>
                          <a:pt x="1696" y="590"/>
                        </a:lnTo>
                        <a:lnTo>
                          <a:pt x="1681" y="582"/>
                        </a:lnTo>
                        <a:lnTo>
                          <a:pt x="1672" y="575"/>
                        </a:lnTo>
                        <a:lnTo>
                          <a:pt x="1662" y="567"/>
                        </a:lnTo>
                        <a:lnTo>
                          <a:pt x="1653" y="561"/>
                        </a:lnTo>
                        <a:lnTo>
                          <a:pt x="1638" y="560"/>
                        </a:lnTo>
                        <a:lnTo>
                          <a:pt x="1618" y="564"/>
                        </a:lnTo>
                        <a:lnTo>
                          <a:pt x="1602" y="564"/>
                        </a:lnTo>
                        <a:lnTo>
                          <a:pt x="1587" y="567"/>
                        </a:lnTo>
                        <a:lnTo>
                          <a:pt x="1567" y="575"/>
                        </a:lnTo>
                        <a:lnTo>
                          <a:pt x="1551" y="576"/>
                        </a:lnTo>
                        <a:lnTo>
                          <a:pt x="1534" y="579"/>
                        </a:lnTo>
                        <a:lnTo>
                          <a:pt x="1524" y="585"/>
                        </a:lnTo>
                        <a:lnTo>
                          <a:pt x="1509" y="590"/>
                        </a:lnTo>
                        <a:lnTo>
                          <a:pt x="1501" y="602"/>
                        </a:lnTo>
                        <a:lnTo>
                          <a:pt x="1495" y="618"/>
                        </a:lnTo>
                        <a:lnTo>
                          <a:pt x="1494" y="632"/>
                        </a:lnTo>
                        <a:lnTo>
                          <a:pt x="1492" y="642"/>
                        </a:lnTo>
                        <a:lnTo>
                          <a:pt x="1477" y="645"/>
                        </a:lnTo>
                        <a:lnTo>
                          <a:pt x="1465" y="647"/>
                        </a:lnTo>
                        <a:lnTo>
                          <a:pt x="1446" y="645"/>
                        </a:lnTo>
                        <a:lnTo>
                          <a:pt x="1428" y="651"/>
                        </a:lnTo>
                        <a:lnTo>
                          <a:pt x="1407" y="654"/>
                        </a:lnTo>
                        <a:lnTo>
                          <a:pt x="1393" y="650"/>
                        </a:lnTo>
                        <a:lnTo>
                          <a:pt x="1380" y="654"/>
                        </a:lnTo>
                        <a:lnTo>
                          <a:pt x="1365" y="648"/>
                        </a:lnTo>
                        <a:lnTo>
                          <a:pt x="1353" y="650"/>
                        </a:lnTo>
                        <a:lnTo>
                          <a:pt x="1341" y="648"/>
                        </a:lnTo>
                        <a:lnTo>
                          <a:pt x="1335" y="651"/>
                        </a:lnTo>
                        <a:lnTo>
                          <a:pt x="1327" y="660"/>
                        </a:lnTo>
                        <a:lnTo>
                          <a:pt x="1318" y="663"/>
                        </a:lnTo>
                        <a:lnTo>
                          <a:pt x="1311" y="653"/>
                        </a:lnTo>
                        <a:lnTo>
                          <a:pt x="1303" y="650"/>
                        </a:lnTo>
                        <a:lnTo>
                          <a:pt x="1297" y="650"/>
                        </a:lnTo>
                        <a:lnTo>
                          <a:pt x="1287" y="650"/>
                        </a:lnTo>
                        <a:lnTo>
                          <a:pt x="1278" y="653"/>
                        </a:lnTo>
                        <a:lnTo>
                          <a:pt x="1267" y="662"/>
                        </a:lnTo>
                        <a:lnTo>
                          <a:pt x="1258" y="674"/>
                        </a:lnTo>
                        <a:lnTo>
                          <a:pt x="1249" y="681"/>
                        </a:lnTo>
                        <a:lnTo>
                          <a:pt x="1239" y="689"/>
                        </a:lnTo>
                        <a:lnTo>
                          <a:pt x="1228" y="689"/>
                        </a:lnTo>
                        <a:lnTo>
                          <a:pt x="1210" y="689"/>
                        </a:lnTo>
                        <a:lnTo>
                          <a:pt x="1195" y="686"/>
                        </a:lnTo>
                        <a:lnTo>
                          <a:pt x="1182" y="680"/>
                        </a:lnTo>
                        <a:lnTo>
                          <a:pt x="1168" y="671"/>
                        </a:lnTo>
                        <a:lnTo>
                          <a:pt x="1158" y="665"/>
                        </a:lnTo>
                        <a:lnTo>
                          <a:pt x="1146" y="648"/>
                        </a:lnTo>
                        <a:lnTo>
                          <a:pt x="1135" y="641"/>
                        </a:lnTo>
                        <a:lnTo>
                          <a:pt x="1126" y="633"/>
                        </a:lnTo>
                        <a:lnTo>
                          <a:pt x="1116" y="627"/>
                        </a:lnTo>
                        <a:lnTo>
                          <a:pt x="1105" y="626"/>
                        </a:lnTo>
                        <a:lnTo>
                          <a:pt x="1092" y="627"/>
                        </a:lnTo>
                        <a:lnTo>
                          <a:pt x="1075" y="627"/>
                        </a:lnTo>
                        <a:lnTo>
                          <a:pt x="1059" y="629"/>
                        </a:lnTo>
                        <a:lnTo>
                          <a:pt x="1051" y="623"/>
                        </a:lnTo>
                        <a:lnTo>
                          <a:pt x="1041" y="618"/>
                        </a:lnTo>
                        <a:lnTo>
                          <a:pt x="1027" y="620"/>
                        </a:lnTo>
                        <a:lnTo>
                          <a:pt x="1014" y="621"/>
                        </a:lnTo>
                        <a:lnTo>
                          <a:pt x="999" y="620"/>
                        </a:lnTo>
                        <a:lnTo>
                          <a:pt x="987" y="618"/>
                        </a:lnTo>
                        <a:lnTo>
                          <a:pt x="978" y="624"/>
                        </a:lnTo>
                        <a:lnTo>
                          <a:pt x="970" y="620"/>
                        </a:lnTo>
                        <a:lnTo>
                          <a:pt x="963" y="617"/>
                        </a:lnTo>
                        <a:lnTo>
                          <a:pt x="958" y="608"/>
                        </a:lnTo>
                        <a:lnTo>
                          <a:pt x="960" y="599"/>
                        </a:lnTo>
                        <a:lnTo>
                          <a:pt x="960" y="584"/>
                        </a:lnTo>
                        <a:lnTo>
                          <a:pt x="954" y="572"/>
                        </a:lnTo>
                        <a:lnTo>
                          <a:pt x="946" y="555"/>
                        </a:lnTo>
                        <a:lnTo>
                          <a:pt x="940" y="537"/>
                        </a:lnTo>
                        <a:lnTo>
                          <a:pt x="934" y="521"/>
                        </a:lnTo>
                        <a:lnTo>
                          <a:pt x="940" y="512"/>
                        </a:lnTo>
                        <a:lnTo>
                          <a:pt x="939" y="492"/>
                        </a:lnTo>
                        <a:lnTo>
                          <a:pt x="933" y="474"/>
                        </a:lnTo>
                        <a:lnTo>
                          <a:pt x="928" y="459"/>
                        </a:lnTo>
                        <a:lnTo>
                          <a:pt x="925" y="444"/>
                        </a:lnTo>
                        <a:lnTo>
                          <a:pt x="924" y="428"/>
                        </a:lnTo>
                        <a:lnTo>
                          <a:pt x="921" y="416"/>
                        </a:lnTo>
                        <a:lnTo>
                          <a:pt x="921" y="402"/>
                        </a:lnTo>
                        <a:lnTo>
                          <a:pt x="918" y="392"/>
                        </a:lnTo>
                        <a:lnTo>
                          <a:pt x="913" y="377"/>
                        </a:lnTo>
                        <a:lnTo>
                          <a:pt x="903" y="365"/>
                        </a:lnTo>
                        <a:lnTo>
                          <a:pt x="897" y="351"/>
                        </a:lnTo>
                        <a:lnTo>
                          <a:pt x="891" y="342"/>
                        </a:lnTo>
                        <a:lnTo>
                          <a:pt x="888" y="330"/>
                        </a:lnTo>
                        <a:lnTo>
                          <a:pt x="882" y="320"/>
                        </a:lnTo>
                        <a:lnTo>
                          <a:pt x="876" y="309"/>
                        </a:lnTo>
                        <a:lnTo>
                          <a:pt x="868" y="299"/>
                        </a:lnTo>
                        <a:lnTo>
                          <a:pt x="861" y="284"/>
                        </a:lnTo>
                        <a:lnTo>
                          <a:pt x="853" y="273"/>
                        </a:lnTo>
                        <a:lnTo>
                          <a:pt x="847" y="261"/>
                        </a:lnTo>
                        <a:lnTo>
                          <a:pt x="841" y="248"/>
                        </a:lnTo>
                        <a:lnTo>
                          <a:pt x="838" y="237"/>
                        </a:lnTo>
                        <a:lnTo>
                          <a:pt x="835" y="225"/>
                        </a:lnTo>
                        <a:lnTo>
                          <a:pt x="838" y="213"/>
                        </a:lnTo>
                        <a:lnTo>
                          <a:pt x="844" y="203"/>
                        </a:lnTo>
                        <a:lnTo>
                          <a:pt x="847" y="192"/>
                        </a:lnTo>
                        <a:lnTo>
                          <a:pt x="853" y="182"/>
                        </a:lnTo>
                        <a:lnTo>
                          <a:pt x="862" y="167"/>
                        </a:lnTo>
                        <a:lnTo>
                          <a:pt x="865" y="156"/>
                        </a:lnTo>
                        <a:lnTo>
                          <a:pt x="864" y="146"/>
                        </a:lnTo>
                        <a:lnTo>
                          <a:pt x="853" y="147"/>
                        </a:lnTo>
                        <a:lnTo>
                          <a:pt x="849" y="156"/>
                        </a:lnTo>
                        <a:lnTo>
                          <a:pt x="840" y="164"/>
                        </a:lnTo>
                        <a:lnTo>
                          <a:pt x="832" y="168"/>
                        </a:lnTo>
                        <a:lnTo>
                          <a:pt x="823" y="167"/>
                        </a:lnTo>
                        <a:lnTo>
                          <a:pt x="813" y="171"/>
                        </a:lnTo>
                        <a:lnTo>
                          <a:pt x="802" y="171"/>
                        </a:lnTo>
                        <a:lnTo>
                          <a:pt x="795" y="174"/>
                        </a:lnTo>
                        <a:lnTo>
                          <a:pt x="783" y="180"/>
                        </a:lnTo>
                        <a:lnTo>
                          <a:pt x="775" y="186"/>
                        </a:lnTo>
                        <a:lnTo>
                          <a:pt x="780" y="198"/>
                        </a:lnTo>
                        <a:lnTo>
                          <a:pt x="780" y="206"/>
                        </a:lnTo>
                        <a:lnTo>
                          <a:pt x="781" y="218"/>
                        </a:lnTo>
                        <a:lnTo>
                          <a:pt x="778" y="230"/>
                        </a:lnTo>
                        <a:lnTo>
                          <a:pt x="772" y="237"/>
                        </a:lnTo>
                        <a:lnTo>
                          <a:pt x="759" y="236"/>
                        </a:lnTo>
                        <a:lnTo>
                          <a:pt x="747" y="228"/>
                        </a:lnTo>
                        <a:lnTo>
                          <a:pt x="736" y="221"/>
                        </a:lnTo>
                        <a:lnTo>
                          <a:pt x="727" y="212"/>
                        </a:lnTo>
                        <a:lnTo>
                          <a:pt x="720" y="203"/>
                        </a:lnTo>
                        <a:lnTo>
                          <a:pt x="714" y="207"/>
                        </a:lnTo>
                        <a:lnTo>
                          <a:pt x="705" y="212"/>
                        </a:lnTo>
                        <a:lnTo>
                          <a:pt x="703" y="222"/>
                        </a:lnTo>
                        <a:lnTo>
                          <a:pt x="706" y="231"/>
                        </a:lnTo>
                        <a:lnTo>
                          <a:pt x="712" y="242"/>
                        </a:lnTo>
                        <a:lnTo>
                          <a:pt x="720" y="246"/>
                        </a:lnTo>
                        <a:lnTo>
                          <a:pt x="724" y="257"/>
                        </a:lnTo>
                        <a:lnTo>
                          <a:pt x="733" y="261"/>
                        </a:lnTo>
                        <a:lnTo>
                          <a:pt x="742" y="269"/>
                        </a:lnTo>
                        <a:lnTo>
                          <a:pt x="751" y="273"/>
                        </a:lnTo>
                        <a:lnTo>
                          <a:pt x="759" y="282"/>
                        </a:lnTo>
                        <a:lnTo>
                          <a:pt x="763" y="296"/>
                        </a:lnTo>
                        <a:lnTo>
                          <a:pt x="766" y="306"/>
                        </a:lnTo>
                        <a:lnTo>
                          <a:pt x="762" y="314"/>
                        </a:lnTo>
                        <a:lnTo>
                          <a:pt x="754" y="315"/>
                        </a:lnTo>
                        <a:lnTo>
                          <a:pt x="756" y="323"/>
                        </a:lnTo>
                        <a:lnTo>
                          <a:pt x="765" y="327"/>
                        </a:lnTo>
                        <a:lnTo>
                          <a:pt x="775" y="332"/>
                        </a:lnTo>
                        <a:lnTo>
                          <a:pt x="786" y="336"/>
                        </a:lnTo>
                        <a:lnTo>
                          <a:pt x="787" y="350"/>
                        </a:lnTo>
                        <a:lnTo>
                          <a:pt x="792" y="360"/>
                        </a:lnTo>
                        <a:lnTo>
                          <a:pt x="793" y="371"/>
                        </a:lnTo>
                        <a:lnTo>
                          <a:pt x="795" y="381"/>
                        </a:lnTo>
                        <a:lnTo>
                          <a:pt x="804" y="386"/>
                        </a:lnTo>
                        <a:lnTo>
                          <a:pt x="799" y="395"/>
                        </a:lnTo>
                        <a:lnTo>
                          <a:pt x="798" y="405"/>
                        </a:lnTo>
                        <a:lnTo>
                          <a:pt x="804" y="420"/>
                        </a:lnTo>
                        <a:lnTo>
                          <a:pt x="802" y="435"/>
                        </a:lnTo>
                        <a:lnTo>
                          <a:pt x="807" y="449"/>
                        </a:lnTo>
                        <a:lnTo>
                          <a:pt x="811" y="461"/>
                        </a:lnTo>
                        <a:lnTo>
                          <a:pt x="816" y="474"/>
                        </a:lnTo>
                        <a:lnTo>
                          <a:pt x="820" y="489"/>
                        </a:lnTo>
                        <a:lnTo>
                          <a:pt x="826" y="500"/>
                        </a:lnTo>
                        <a:lnTo>
                          <a:pt x="832" y="509"/>
                        </a:lnTo>
                        <a:lnTo>
                          <a:pt x="841" y="515"/>
                        </a:lnTo>
                        <a:lnTo>
                          <a:pt x="849" y="524"/>
                        </a:lnTo>
                        <a:lnTo>
                          <a:pt x="844" y="537"/>
                        </a:lnTo>
                        <a:lnTo>
                          <a:pt x="832" y="543"/>
                        </a:lnTo>
                        <a:lnTo>
                          <a:pt x="822" y="552"/>
                        </a:lnTo>
                        <a:lnTo>
                          <a:pt x="811" y="561"/>
                        </a:lnTo>
                        <a:lnTo>
                          <a:pt x="811" y="576"/>
                        </a:lnTo>
                        <a:lnTo>
                          <a:pt x="811" y="590"/>
                        </a:lnTo>
                        <a:lnTo>
                          <a:pt x="813" y="603"/>
                        </a:lnTo>
                        <a:lnTo>
                          <a:pt x="816" y="618"/>
                        </a:lnTo>
                        <a:lnTo>
                          <a:pt x="819" y="635"/>
                        </a:lnTo>
                        <a:lnTo>
                          <a:pt x="810" y="624"/>
                        </a:lnTo>
                        <a:lnTo>
                          <a:pt x="798" y="617"/>
                        </a:lnTo>
                        <a:lnTo>
                          <a:pt x="795" y="603"/>
                        </a:lnTo>
                        <a:lnTo>
                          <a:pt x="786" y="588"/>
                        </a:lnTo>
                        <a:lnTo>
                          <a:pt x="780" y="578"/>
                        </a:lnTo>
                        <a:lnTo>
                          <a:pt x="769" y="566"/>
                        </a:lnTo>
                        <a:lnTo>
                          <a:pt x="766" y="551"/>
                        </a:lnTo>
                        <a:lnTo>
                          <a:pt x="762" y="539"/>
                        </a:lnTo>
                        <a:lnTo>
                          <a:pt x="754" y="530"/>
                        </a:lnTo>
                        <a:lnTo>
                          <a:pt x="741" y="527"/>
                        </a:lnTo>
                        <a:lnTo>
                          <a:pt x="729" y="521"/>
                        </a:lnTo>
                        <a:lnTo>
                          <a:pt x="715" y="522"/>
                        </a:lnTo>
                        <a:lnTo>
                          <a:pt x="703" y="522"/>
                        </a:lnTo>
                        <a:lnTo>
                          <a:pt x="699" y="509"/>
                        </a:lnTo>
                        <a:lnTo>
                          <a:pt x="705" y="498"/>
                        </a:lnTo>
                        <a:lnTo>
                          <a:pt x="708" y="482"/>
                        </a:lnTo>
                        <a:lnTo>
                          <a:pt x="712" y="467"/>
                        </a:lnTo>
                        <a:lnTo>
                          <a:pt x="712" y="450"/>
                        </a:lnTo>
                        <a:lnTo>
                          <a:pt x="712" y="438"/>
                        </a:lnTo>
                        <a:lnTo>
                          <a:pt x="705" y="423"/>
                        </a:lnTo>
                        <a:lnTo>
                          <a:pt x="693" y="410"/>
                        </a:lnTo>
                        <a:lnTo>
                          <a:pt x="684" y="398"/>
                        </a:lnTo>
                        <a:lnTo>
                          <a:pt x="672" y="386"/>
                        </a:lnTo>
                        <a:lnTo>
                          <a:pt x="666" y="375"/>
                        </a:lnTo>
                        <a:lnTo>
                          <a:pt x="654" y="360"/>
                        </a:lnTo>
                        <a:lnTo>
                          <a:pt x="642" y="344"/>
                        </a:lnTo>
                        <a:lnTo>
                          <a:pt x="636" y="323"/>
                        </a:lnTo>
                        <a:lnTo>
                          <a:pt x="630" y="308"/>
                        </a:lnTo>
                        <a:lnTo>
                          <a:pt x="625" y="293"/>
                        </a:lnTo>
                        <a:lnTo>
                          <a:pt x="624" y="278"/>
                        </a:lnTo>
                        <a:lnTo>
                          <a:pt x="622" y="260"/>
                        </a:lnTo>
                        <a:lnTo>
                          <a:pt x="624" y="243"/>
                        </a:lnTo>
                        <a:lnTo>
                          <a:pt x="634" y="230"/>
                        </a:lnTo>
                        <a:lnTo>
                          <a:pt x="648" y="216"/>
                        </a:lnTo>
                        <a:lnTo>
                          <a:pt x="654" y="204"/>
                        </a:lnTo>
                        <a:lnTo>
                          <a:pt x="654" y="188"/>
                        </a:lnTo>
                        <a:lnTo>
                          <a:pt x="651" y="170"/>
                        </a:lnTo>
                        <a:lnTo>
                          <a:pt x="643" y="159"/>
                        </a:lnTo>
                        <a:lnTo>
                          <a:pt x="640" y="144"/>
                        </a:lnTo>
                        <a:lnTo>
                          <a:pt x="640" y="122"/>
                        </a:lnTo>
                        <a:lnTo>
                          <a:pt x="640" y="104"/>
                        </a:lnTo>
                        <a:lnTo>
                          <a:pt x="637" y="92"/>
                        </a:lnTo>
                        <a:lnTo>
                          <a:pt x="630" y="77"/>
                        </a:lnTo>
                        <a:lnTo>
                          <a:pt x="627" y="59"/>
                        </a:lnTo>
                        <a:lnTo>
                          <a:pt x="618" y="56"/>
                        </a:lnTo>
                        <a:lnTo>
                          <a:pt x="604" y="53"/>
                        </a:lnTo>
                        <a:lnTo>
                          <a:pt x="592" y="53"/>
                        </a:lnTo>
                        <a:lnTo>
                          <a:pt x="580" y="44"/>
                        </a:lnTo>
                        <a:lnTo>
                          <a:pt x="570" y="38"/>
                        </a:lnTo>
                        <a:lnTo>
                          <a:pt x="565" y="27"/>
                        </a:lnTo>
                        <a:lnTo>
                          <a:pt x="559" y="17"/>
                        </a:lnTo>
                        <a:lnTo>
                          <a:pt x="552" y="12"/>
                        </a:lnTo>
                        <a:lnTo>
                          <a:pt x="546" y="5"/>
                        </a:lnTo>
                        <a:lnTo>
                          <a:pt x="535" y="0"/>
                        </a:lnTo>
                        <a:lnTo>
                          <a:pt x="525" y="0"/>
                        </a:lnTo>
                        <a:close/>
                      </a:path>
                    </a:pathLst>
                  </a:custGeom>
                  <a:solidFill>
                    <a:srgbClr val="CCFFCC">
                      <a:alpha val="50195"/>
                    </a:srgbClr>
                  </a:solidFill>
                  <a:ln w="0">
                    <a:solidFill>
                      <a:srgbClr val="3366FF"/>
                    </a:solidFill>
                    <a:round/>
                    <a:headEnd/>
                    <a:tailEnd/>
                  </a:ln>
                </p:spPr>
                <p:txBody>
                  <a:bodyPr wrap="none" anchor="ctr"/>
                  <a:lstStyle/>
                  <a:p>
                    <a:endParaRPr lang="en-US"/>
                  </a:p>
                </p:txBody>
              </p:sp>
            </p:grpSp>
            <p:sp>
              <p:nvSpPr>
                <p:cNvPr id="9244" name="Text Box 12"/>
                <p:cNvSpPr txBox="1">
                  <a:spLocks noChangeArrowheads="1"/>
                </p:cNvSpPr>
                <p:nvPr/>
              </p:nvSpPr>
              <p:spPr bwMode="auto">
                <a:xfrm>
                  <a:off x="3745" y="2054"/>
                  <a:ext cx="59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solidFill>
                        <a:srgbClr val="000000"/>
                      </a:solidFill>
                      <a:latin typeface="Tahoma" charset="0"/>
                      <a:cs typeface="Arial" charset="0"/>
                    </a:rPr>
                    <a:t>Europe</a:t>
                  </a:r>
                  <a:endParaRPr lang="en-GB" sz="1600">
                    <a:solidFill>
                      <a:srgbClr val="000000"/>
                    </a:solidFill>
                    <a:latin typeface="Tahoma" charset="0"/>
                    <a:cs typeface="Arial" charset="0"/>
                  </a:endParaRPr>
                </a:p>
              </p:txBody>
            </p:sp>
          </p:grpSp>
          <p:grpSp>
            <p:nvGrpSpPr>
              <p:cNvPr id="9223" name="Group 13"/>
              <p:cNvGrpSpPr>
                <a:grpSpLocks/>
              </p:cNvGrpSpPr>
              <p:nvPr/>
            </p:nvGrpSpPr>
            <p:grpSpPr bwMode="auto">
              <a:xfrm>
                <a:off x="3405" y="2805"/>
                <a:ext cx="1562" cy="1465"/>
                <a:chOff x="3405" y="2805"/>
                <a:chExt cx="1562" cy="1465"/>
              </a:xfrm>
            </p:grpSpPr>
            <p:sp>
              <p:nvSpPr>
                <p:cNvPr id="9241" name="Freeform 14"/>
                <p:cNvSpPr>
                  <a:spLocks/>
                </p:cNvSpPr>
                <p:nvPr/>
              </p:nvSpPr>
              <p:spPr bwMode="auto">
                <a:xfrm>
                  <a:off x="3405" y="2805"/>
                  <a:ext cx="1562" cy="1465"/>
                </a:xfrm>
                <a:custGeom>
                  <a:avLst/>
                  <a:gdLst>
                    <a:gd name="T0" fmla="*/ 359 w 1562"/>
                    <a:gd name="T1" fmla="*/ 162 h 1465"/>
                    <a:gd name="T2" fmla="*/ 270 w 1562"/>
                    <a:gd name="T3" fmla="*/ 229 h 1465"/>
                    <a:gd name="T4" fmla="*/ 225 w 1562"/>
                    <a:gd name="T5" fmla="*/ 297 h 1465"/>
                    <a:gd name="T6" fmla="*/ 174 w 1562"/>
                    <a:gd name="T7" fmla="*/ 379 h 1465"/>
                    <a:gd name="T8" fmla="*/ 137 w 1562"/>
                    <a:gd name="T9" fmla="*/ 463 h 1465"/>
                    <a:gd name="T10" fmla="*/ 98 w 1562"/>
                    <a:gd name="T11" fmla="*/ 543 h 1465"/>
                    <a:gd name="T12" fmla="*/ 105 w 1562"/>
                    <a:gd name="T13" fmla="*/ 594 h 1465"/>
                    <a:gd name="T14" fmla="*/ 150 w 1562"/>
                    <a:gd name="T15" fmla="*/ 664 h 1465"/>
                    <a:gd name="T16" fmla="*/ 104 w 1562"/>
                    <a:gd name="T17" fmla="*/ 697 h 1465"/>
                    <a:gd name="T18" fmla="*/ 143 w 1562"/>
                    <a:gd name="T19" fmla="*/ 837 h 1465"/>
                    <a:gd name="T20" fmla="*/ 83 w 1562"/>
                    <a:gd name="T21" fmla="*/ 925 h 1465"/>
                    <a:gd name="T22" fmla="*/ 0 w 1562"/>
                    <a:gd name="T23" fmla="*/ 988 h 1465"/>
                    <a:gd name="T24" fmla="*/ 107 w 1562"/>
                    <a:gd name="T25" fmla="*/ 969 h 1465"/>
                    <a:gd name="T26" fmla="*/ 198 w 1562"/>
                    <a:gd name="T27" fmla="*/ 1014 h 1465"/>
                    <a:gd name="T28" fmla="*/ 180 w 1562"/>
                    <a:gd name="T29" fmla="*/ 1063 h 1465"/>
                    <a:gd name="T30" fmla="*/ 153 w 1562"/>
                    <a:gd name="T31" fmla="*/ 1095 h 1465"/>
                    <a:gd name="T32" fmla="*/ 249 w 1562"/>
                    <a:gd name="T33" fmla="*/ 1116 h 1465"/>
                    <a:gd name="T34" fmla="*/ 269 w 1562"/>
                    <a:gd name="T35" fmla="*/ 1186 h 1465"/>
                    <a:gd name="T36" fmla="*/ 231 w 1562"/>
                    <a:gd name="T37" fmla="*/ 1258 h 1465"/>
                    <a:gd name="T38" fmla="*/ 153 w 1562"/>
                    <a:gd name="T39" fmla="*/ 1327 h 1465"/>
                    <a:gd name="T40" fmla="*/ 110 w 1562"/>
                    <a:gd name="T41" fmla="*/ 1405 h 1465"/>
                    <a:gd name="T42" fmla="*/ 164 w 1562"/>
                    <a:gd name="T43" fmla="*/ 1456 h 1465"/>
                    <a:gd name="T44" fmla="*/ 261 w 1562"/>
                    <a:gd name="T45" fmla="*/ 1405 h 1465"/>
                    <a:gd name="T46" fmla="*/ 363 w 1562"/>
                    <a:gd name="T47" fmla="*/ 1425 h 1465"/>
                    <a:gd name="T48" fmla="*/ 467 w 1562"/>
                    <a:gd name="T49" fmla="*/ 1444 h 1465"/>
                    <a:gd name="T50" fmla="*/ 485 w 1562"/>
                    <a:gd name="T51" fmla="*/ 1357 h 1465"/>
                    <a:gd name="T52" fmla="*/ 567 w 1562"/>
                    <a:gd name="T53" fmla="*/ 1288 h 1465"/>
                    <a:gd name="T54" fmla="*/ 704 w 1562"/>
                    <a:gd name="T55" fmla="*/ 1267 h 1465"/>
                    <a:gd name="T56" fmla="*/ 809 w 1562"/>
                    <a:gd name="T57" fmla="*/ 1242 h 1465"/>
                    <a:gd name="T58" fmla="*/ 917 w 1562"/>
                    <a:gd name="T59" fmla="*/ 1246 h 1465"/>
                    <a:gd name="T60" fmla="*/ 1028 w 1562"/>
                    <a:gd name="T61" fmla="*/ 1242 h 1465"/>
                    <a:gd name="T62" fmla="*/ 1131 w 1562"/>
                    <a:gd name="T63" fmla="*/ 1269 h 1465"/>
                    <a:gd name="T64" fmla="*/ 1209 w 1562"/>
                    <a:gd name="T65" fmla="*/ 1275 h 1465"/>
                    <a:gd name="T66" fmla="*/ 1292 w 1562"/>
                    <a:gd name="T67" fmla="*/ 1278 h 1465"/>
                    <a:gd name="T68" fmla="*/ 1395 w 1562"/>
                    <a:gd name="T69" fmla="*/ 1206 h 1465"/>
                    <a:gd name="T70" fmla="*/ 1379 w 1562"/>
                    <a:gd name="T71" fmla="*/ 1116 h 1465"/>
                    <a:gd name="T72" fmla="*/ 1449 w 1562"/>
                    <a:gd name="T73" fmla="*/ 1096 h 1465"/>
                    <a:gd name="T74" fmla="*/ 1556 w 1562"/>
                    <a:gd name="T75" fmla="*/ 1045 h 1465"/>
                    <a:gd name="T76" fmla="*/ 1542 w 1562"/>
                    <a:gd name="T77" fmla="*/ 958 h 1465"/>
                    <a:gd name="T78" fmla="*/ 1463 w 1562"/>
                    <a:gd name="T79" fmla="*/ 918 h 1465"/>
                    <a:gd name="T80" fmla="*/ 1376 w 1562"/>
                    <a:gd name="T81" fmla="*/ 862 h 1465"/>
                    <a:gd name="T82" fmla="*/ 1302 w 1562"/>
                    <a:gd name="T83" fmla="*/ 801 h 1465"/>
                    <a:gd name="T84" fmla="*/ 1296 w 1562"/>
                    <a:gd name="T85" fmla="*/ 694 h 1465"/>
                    <a:gd name="T86" fmla="*/ 1278 w 1562"/>
                    <a:gd name="T87" fmla="*/ 552 h 1465"/>
                    <a:gd name="T88" fmla="*/ 1353 w 1562"/>
                    <a:gd name="T89" fmla="*/ 459 h 1465"/>
                    <a:gd name="T90" fmla="*/ 1392 w 1562"/>
                    <a:gd name="T91" fmla="*/ 348 h 1465"/>
                    <a:gd name="T92" fmla="*/ 1395 w 1562"/>
                    <a:gd name="T93" fmla="*/ 264 h 1465"/>
                    <a:gd name="T94" fmla="*/ 1373 w 1562"/>
                    <a:gd name="T95" fmla="*/ 231 h 1465"/>
                    <a:gd name="T96" fmla="*/ 1335 w 1562"/>
                    <a:gd name="T97" fmla="*/ 168 h 1465"/>
                    <a:gd name="T98" fmla="*/ 1283 w 1562"/>
                    <a:gd name="T99" fmla="*/ 105 h 1465"/>
                    <a:gd name="T100" fmla="*/ 1202 w 1562"/>
                    <a:gd name="T101" fmla="*/ 129 h 1465"/>
                    <a:gd name="T102" fmla="*/ 1095 w 1562"/>
                    <a:gd name="T103" fmla="*/ 135 h 1465"/>
                    <a:gd name="T104" fmla="*/ 989 w 1562"/>
                    <a:gd name="T105" fmla="*/ 153 h 1465"/>
                    <a:gd name="T106" fmla="*/ 899 w 1562"/>
                    <a:gd name="T107" fmla="*/ 102 h 1465"/>
                    <a:gd name="T108" fmla="*/ 807 w 1562"/>
                    <a:gd name="T109" fmla="*/ 66 h 1465"/>
                    <a:gd name="T110" fmla="*/ 746 w 1562"/>
                    <a:gd name="T111" fmla="*/ 1 h 1465"/>
                    <a:gd name="T112" fmla="*/ 678 w 1562"/>
                    <a:gd name="T113" fmla="*/ 58 h 1465"/>
                    <a:gd name="T114" fmla="*/ 554 w 1562"/>
                    <a:gd name="T115" fmla="*/ 90 h 1465"/>
                    <a:gd name="T116" fmla="*/ 462 w 1562"/>
                    <a:gd name="T117" fmla="*/ 138 h 14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2"/>
                    <a:gd name="T178" fmla="*/ 0 h 1465"/>
                    <a:gd name="T179" fmla="*/ 1562 w 1562"/>
                    <a:gd name="T180" fmla="*/ 1465 h 14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2" h="1465">
                      <a:moveTo>
                        <a:pt x="462" y="138"/>
                      </a:moveTo>
                      <a:lnTo>
                        <a:pt x="441" y="141"/>
                      </a:lnTo>
                      <a:lnTo>
                        <a:pt x="423" y="141"/>
                      </a:lnTo>
                      <a:lnTo>
                        <a:pt x="407" y="142"/>
                      </a:lnTo>
                      <a:lnTo>
                        <a:pt x="398" y="145"/>
                      </a:lnTo>
                      <a:lnTo>
                        <a:pt x="384" y="150"/>
                      </a:lnTo>
                      <a:lnTo>
                        <a:pt x="371" y="154"/>
                      </a:lnTo>
                      <a:lnTo>
                        <a:pt x="359" y="162"/>
                      </a:lnTo>
                      <a:lnTo>
                        <a:pt x="345" y="172"/>
                      </a:lnTo>
                      <a:lnTo>
                        <a:pt x="330" y="184"/>
                      </a:lnTo>
                      <a:lnTo>
                        <a:pt x="315" y="192"/>
                      </a:lnTo>
                      <a:lnTo>
                        <a:pt x="302" y="202"/>
                      </a:lnTo>
                      <a:lnTo>
                        <a:pt x="297" y="208"/>
                      </a:lnTo>
                      <a:lnTo>
                        <a:pt x="287" y="210"/>
                      </a:lnTo>
                      <a:lnTo>
                        <a:pt x="275" y="220"/>
                      </a:lnTo>
                      <a:lnTo>
                        <a:pt x="270" y="229"/>
                      </a:lnTo>
                      <a:lnTo>
                        <a:pt x="260" y="240"/>
                      </a:lnTo>
                      <a:lnTo>
                        <a:pt x="251" y="246"/>
                      </a:lnTo>
                      <a:lnTo>
                        <a:pt x="242" y="253"/>
                      </a:lnTo>
                      <a:lnTo>
                        <a:pt x="234" y="261"/>
                      </a:lnTo>
                      <a:lnTo>
                        <a:pt x="234" y="271"/>
                      </a:lnTo>
                      <a:lnTo>
                        <a:pt x="230" y="277"/>
                      </a:lnTo>
                      <a:lnTo>
                        <a:pt x="225" y="286"/>
                      </a:lnTo>
                      <a:lnTo>
                        <a:pt x="225" y="297"/>
                      </a:lnTo>
                      <a:lnTo>
                        <a:pt x="224" y="309"/>
                      </a:lnTo>
                      <a:lnTo>
                        <a:pt x="222" y="322"/>
                      </a:lnTo>
                      <a:lnTo>
                        <a:pt x="216" y="337"/>
                      </a:lnTo>
                      <a:lnTo>
                        <a:pt x="209" y="351"/>
                      </a:lnTo>
                      <a:lnTo>
                        <a:pt x="201" y="360"/>
                      </a:lnTo>
                      <a:lnTo>
                        <a:pt x="191" y="364"/>
                      </a:lnTo>
                      <a:lnTo>
                        <a:pt x="180" y="373"/>
                      </a:lnTo>
                      <a:lnTo>
                        <a:pt x="174" y="379"/>
                      </a:lnTo>
                      <a:lnTo>
                        <a:pt x="170" y="385"/>
                      </a:lnTo>
                      <a:lnTo>
                        <a:pt x="167" y="396"/>
                      </a:lnTo>
                      <a:lnTo>
                        <a:pt x="165" y="409"/>
                      </a:lnTo>
                      <a:lnTo>
                        <a:pt x="162" y="421"/>
                      </a:lnTo>
                      <a:lnTo>
                        <a:pt x="159" y="435"/>
                      </a:lnTo>
                      <a:lnTo>
                        <a:pt x="153" y="445"/>
                      </a:lnTo>
                      <a:lnTo>
                        <a:pt x="149" y="456"/>
                      </a:lnTo>
                      <a:lnTo>
                        <a:pt x="137" y="463"/>
                      </a:lnTo>
                      <a:lnTo>
                        <a:pt x="128" y="472"/>
                      </a:lnTo>
                      <a:lnTo>
                        <a:pt x="117" y="480"/>
                      </a:lnTo>
                      <a:lnTo>
                        <a:pt x="107" y="487"/>
                      </a:lnTo>
                      <a:lnTo>
                        <a:pt x="98" y="498"/>
                      </a:lnTo>
                      <a:lnTo>
                        <a:pt x="95" y="510"/>
                      </a:lnTo>
                      <a:lnTo>
                        <a:pt x="92" y="522"/>
                      </a:lnTo>
                      <a:lnTo>
                        <a:pt x="92" y="535"/>
                      </a:lnTo>
                      <a:lnTo>
                        <a:pt x="98" y="543"/>
                      </a:lnTo>
                      <a:lnTo>
                        <a:pt x="104" y="549"/>
                      </a:lnTo>
                      <a:lnTo>
                        <a:pt x="113" y="555"/>
                      </a:lnTo>
                      <a:lnTo>
                        <a:pt x="125" y="553"/>
                      </a:lnTo>
                      <a:lnTo>
                        <a:pt x="131" y="561"/>
                      </a:lnTo>
                      <a:lnTo>
                        <a:pt x="140" y="570"/>
                      </a:lnTo>
                      <a:lnTo>
                        <a:pt x="131" y="580"/>
                      </a:lnTo>
                      <a:lnTo>
                        <a:pt x="122" y="589"/>
                      </a:lnTo>
                      <a:lnTo>
                        <a:pt x="105" y="594"/>
                      </a:lnTo>
                      <a:lnTo>
                        <a:pt x="98" y="600"/>
                      </a:lnTo>
                      <a:lnTo>
                        <a:pt x="99" y="609"/>
                      </a:lnTo>
                      <a:lnTo>
                        <a:pt x="102" y="615"/>
                      </a:lnTo>
                      <a:lnTo>
                        <a:pt x="117" y="622"/>
                      </a:lnTo>
                      <a:lnTo>
                        <a:pt x="123" y="631"/>
                      </a:lnTo>
                      <a:lnTo>
                        <a:pt x="131" y="643"/>
                      </a:lnTo>
                      <a:lnTo>
                        <a:pt x="138" y="652"/>
                      </a:lnTo>
                      <a:lnTo>
                        <a:pt x="150" y="664"/>
                      </a:lnTo>
                      <a:lnTo>
                        <a:pt x="141" y="673"/>
                      </a:lnTo>
                      <a:lnTo>
                        <a:pt x="137" y="684"/>
                      </a:lnTo>
                      <a:lnTo>
                        <a:pt x="129" y="693"/>
                      </a:lnTo>
                      <a:lnTo>
                        <a:pt x="125" y="682"/>
                      </a:lnTo>
                      <a:lnTo>
                        <a:pt x="113" y="679"/>
                      </a:lnTo>
                      <a:lnTo>
                        <a:pt x="101" y="678"/>
                      </a:lnTo>
                      <a:lnTo>
                        <a:pt x="98" y="688"/>
                      </a:lnTo>
                      <a:lnTo>
                        <a:pt x="104" y="697"/>
                      </a:lnTo>
                      <a:lnTo>
                        <a:pt x="108" y="712"/>
                      </a:lnTo>
                      <a:lnTo>
                        <a:pt x="113" y="732"/>
                      </a:lnTo>
                      <a:lnTo>
                        <a:pt x="114" y="753"/>
                      </a:lnTo>
                      <a:lnTo>
                        <a:pt x="120" y="768"/>
                      </a:lnTo>
                      <a:lnTo>
                        <a:pt x="125" y="784"/>
                      </a:lnTo>
                      <a:lnTo>
                        <a:pt x="126" y="805"/>
                      </a:lnTo>
                      <a:lnTo>
                        <a:pt x="132" y="823"/>
                      </a:lnTo>
                      <a:lnTo>
                        <a:pt x="143" y="837"/>
                      </a:lnTo>
                      <a:lnTo>
                        <a:pt x="146" y="852"/>
                      </a:lnTo>
                      <a:lnTo>
                        <a:pt x="144" y="867"/>
                      </a:lnTo>
                      <a:lnTo>
                        <a:pt x="138" y="880"/>
                      </a:lnTo>
                      <a:lnTo>
                        <a:pt x="126" y="888"/>
                      </a:lnTo>
                      <a:lnTo>
                        <a:pt x="116" y="904"/>
                      </a:lnTo>
                      <a:lnTo>
                        <a:pt x="105" y="915"/>
                      </a:lnTo>
                      <a:lnTo>
                        <a:pt x="90" y="921"/>
                      </a:lnTo>
                      <a:lnTo>
                        <a:pt x="83" y="925"/>
                      </a:lnTo>
                      <a:lnTo>
                        <a:pt x="69" y="928"/>
                      </a:lnTo>
                      <a:lnTo>
                        <a:pt x="59" y="930"/>
                      </a:lnTo>
                      <a:lnTo>
                        <a:pt x="47" y="939"/>
                      </a:lnTo>
                      <a:lnTo>
                        <a:pt x="35" y="946"/>
                      </a:lnTo>
                      <a:lnTo>
                        <a:pt x="26" y="958"/>
                      </a:lnTo>
                      <a:lnTo>
                        <a:pt x="12" y="969"/>
                      </a:lnTo>
                      <a:lnTo>
                        <a:pt x="5" y="978"/>
                      </a:lnTo>
                      <a:lnTo>
                        <a:pt x="0" y="988"/>
                      </a:lnTo>
                      <a:lnTo>
                        <a:pt x="5" y="994"/>
                      </a:lnTo>
                      <a:lnTo>
                        <a:pt x="21" y="994"/>
                      </a:lnTo>
                      <a:lnTo>
                        <a:pt x="35" y="996"/>
                      </a:lnTo>
                      <a:lnTo>
                        <a:pt x="54" y="994"/>
                      </a:lnTo>
                      <a:lnTo>
                        <a:pt x="74" y="991"/>
                      </a:lnTo>
                      <a:lnTo>
                        <a:pt x="87" y="988"/>
                      </a:lnTo>
                      <a:lnTo>
                        <a:pt x="93" y="976"/>
                      </a:lnTo>
                      <a:lnTo>
                        <a:pt x="107" y="969"/>
                      </a:lnTo>
                      <a:lnTo>
                        <a:pt x="122" y="964"/>
                      </a:lnTo>
                      <a:lnTo>
                        <a:pt x="135" y="963"/>
                      </a:lnTo>
                      <a:lnTo>
                        <a:pt x="147" y="970"/>
                      </a:lnTo>
                      <a:lnTo>
                        <a:pt x="162" y="976"/>
                      </a:lnTo>
                      <a:lnTo>
                        <a:pt x="171" y="985"/>
                      </a:lnTo>
                      <a:lnTo>
                        <a:pt x="180" y="994"/>
                      </a:lnTo>
                      <a:lnTo>
                        <a:pt x="191" y="1006"/>
                      </a:lnTo>
                      <a:lnTo>
                        <a:pt x="198" y="1014"/>
                      </a:lnTo>
                      <a:lnTo>
                        <a:pt x="206" y="1021"/>
                      </a:lnTo>
                      <a:lnTo>
                        <a:pt x="216" y="1027"/>
                      </a:lnTo>
                      <a:lnTo>
                        <a:pt x="221" y="1032"/>
                      </a:lnTo>
                      <a:lnTo>
                        <a:pt x="225" y="1047"/>
                      </a:lnTo>
                      <a:lnTo>
                        <a:pt x="225" y="1062"/>
                      </a:lnTo>
                      <a:lnTo>
                        <a:pt x="213" y="1063"/>
                      </a:lnTo>
                      <a:lnTo>
                        <a:pt x="197" y="1063"/>
                      </a:lnTo>
                      <a:lnTo>
                        <a:pt x="180" y="1063"/>
                      </a:lnTo>
                      <a:lnTo>
                        <a:pt x="162" y="1068"/>
                      </a:lnTo>
                      <a:lnTo>
                        <a:pt x="147" y="1074"/>
                      </a:lnTo>
                      <a:lnTo>
                        <a:pt x="138" y="1081"/>
                      </a:lnTo>
                      <a:lnTo>
                        <a:pt x="134" y="1089"/>
                      </a:lnTo>
                      <a:lnTo>
                        <a:pt x="129" y="1101"/>
                      </a:lnTo>
                      <a:lnTo>
                        <a:pt x="140" y="1102"/>
                      </a:lnTo>
                      <a:lnTo>
                        <a:pt x="147" y="1102"/>
                      </a:lnTo>
                      <a:lnTo>
                        <a:pt x="153" y="1095"/>
                      </a:lnTo>
                      <a:lnTo>
                        <a:pt x="164" y="1095"/>
                      </a:lnTo>
                      <a:lnTo>
                        <a:pt x="173" y="1102"/>
                      </a:lnTo>
                      <a:lnTo>
                        <a:pt x="182" y="1108"/>
                      </a:lnTo>
                      <a:lnTo>
                        <a:pt x="189" y="1111"/>
                      </a:lnTo>
                      <a:lnTo>
                        <a:pt x="204" y="1114"/>
                      </a:lnTo>
                      <a:lnTo>
                        <a:pt x="219" y="1116"/>
                      </a:lnTo>
                      <a:lnTo>
                        <a:pt x="234" y="1117"/>
                      </a:lnTo>
                      <a:lnTo>
                        <a:pt x="249" y="1116"/>
                      </a:lnTo>
                      <a:lnTo>
                        <a:pt x="261" y="1117"/>
                      </a:lnTo>
                      <a:lnTo>
                        <a:pt x="275" y="1117"/>
                      </a:lnTo>
                      <a:lnTo>
                        <a:pt x="276" y="1131"/>
                      </a:lnTo>
                      <a:lnTo>
                        <a:pt x="276" y="1144"/>
                      </a:lnTo>
                      <a:lnTo>
                        <a:pt x="276" y="1155"/>
                      </a:lnTo>
                      <a:lnTo>
                        <a:pt x="282" y="1165"/>
                      </a:lnTo>
                      <a:lnTo>
                        <a:pt x="279" y="1177"/>
                      </a:lnTo>
                      <a:lnTo>
                        <a:pt x="269" y="1186"/>
                      </a:lnTo>
                      <a:lnTo>
                        <a:pt x="255" y="1194"/>
                      </a:lnTo>
                      <a:lnTo>
                        <a:pt x="255" y="1206"/>
                      </a:lnTo>
                      <a:lnTo>
                        <a:pt x="263" y="1215"/>
                      </a:lnTo>
                      <a:lnTo>
                        <a:pt x="264" y="1225"/>
                      </a:lnTo>
                      <a:lnTo>
                        <a:pt x="263" y="1234"/>
                      </a:lnTo>
                      <a:lnTo>
                        <a:pt x="257" y="1246"/>
                      </a:lnTo>
                      <a:lnTo>
                        <a:pt x="245" y="1252"/>
                      </a:lnTo>
                      <a:lnTo>
                        <a:pt x="231" y="1258"/>
                      </a:lnTo>
                      <a:lnTo>
                        <a:pt x="224" y="1263"/>
                      </a:lnTo>
                      <a:lnTo>
                        <a:pt x="213" y="1272"/>
                      </a:lnTo>
                      <a:lnTo>
                        <a:pt x="203" y="1278"/>
                      </a:lnTo>
                      <a:lnTo>
                        <a:pt x="191" y="1285"/>
                      </a:lnTo>
                      <a:lnTo>
                        <a:pt x="180" y="1299"/>
                      </a:lnTo>
                      <a:lnTo>
                        <a:pt x="173" y="1309"/>
                      </a:lnTo>
                      <a:lnTo>
                        <a:pt x="162" y="1320"/>
                      </a:lnTo>
                      <a:lnTo>
                        <a:pt x="153" y="1327"/>
                      </a:lnTo>
                      <a:lnTo>
                        <a:pt x="146" y="1333"/>
                      </a:lnTo>
                      <a:lnTo>
                        <a:pt x="143" y="1348"/>
                      </a:lnTo>
                      <a:lnTo>
                        <a:pt x="134" y="1357"/>
                      </a:lnTo>
                      <a:lnTo>
                        <a:pt x="125" y="1365"/>
                      </a:lnTo>
                      <a:lnTo>
                        <a:pt x="116" y="1372"/>
                      </a:lnTo>
                      <a:lnTo>
                        <a:pt x="111" y="1383"/>
                      </a:lnTo>
                      <a:lnTo>
                        <a:pt x="111" y="1396"/>
                      </a:lnTo>
                      <a:lnTo>
                        <a:pt x="110" y="1405"/>
                      </a:lnTo>
                      <a:lnTo>
                        <a:pt x="110" y="1419"/>
                      </a:lnTo>
                      <a:lnTo>
                        <a:pt x="111" y="1431"/>
                      </a:lnTo>
                      <a:lnTo>
                        <a:pt x="117" y="1441"/>
                      </a:lnTo>
                      <a:lnTo>
                        <a:pt x="122" y="1449"/>
                      </a:lnTo>
                      <a:lnTo>
                        <a:pt x="129" y="1458"/>
                      </a:lnTo>
                      <a:lnTo>
                        <a:pt x="141" y="1462"/>
                      </a:lnTo>
                      <a:lnTo>
                        <a:pt x="153" y="1465"/>
                      </a:lnTo>
                      <a:lnTo>
                        <a:pt x="164" y="1456"/>
                      </a:lnTo>
                      <a:lnTo>
                        <a:pt x="174" y="1443"/>
                      </a:lnTo>
                      <a:lnTo>
                        <a:pt x="188" y="1438"/>
                      </a:lnTo>
                      <a:lnTo>
                        <a:pt x="200" y="1438"/>
                      </a:lnTo>
                      <a:lnTo>
                        <a:pt x="216" y="1440"/>
                      </a:lnTo>
                      <a:lnTo>
                        <a:pt x="233" y="1438"/>
                      </a:lnTo>
                      <a:lnTo>
                        <a:pt x="242" y="1428"/>
                      </a:lnTo>
                      <a:lnTo>
                        <a:pt x="249" y="1414"/>
                      </a:lnTo>
                      <a:lnTo>
                        <a:pt x="261" y="1405"/>
                      </a:lnTo>
                      <a:lnTo>
                        <a:pt x="276" y="1398"/>
                      </a:lnTo>
                      <a:lnTo>
                        <a:pt x="288" y="1395"/>
                      </a:lnTo>
                      <a:lnTo>
                        <a:pt x="305" y="1395"/>
                      </a:lnTo>
                      <a:lnTo>
                        <a:pt x="317" y="1399"/>
                      </a:lnTo>
                      <a:lnTo>
                        <a:pt x="330" y="1402"/>
                      </a:lnTo>
                      <a:lnTo>
                        <a:pt x="341" y="1411"/>
                      </a:lnTo>
                      <a:lnTo>
                        <a:pt x="351" y="1417"/>
                      </a:lnTo>
                      <a:lnTo>
                        <a:pt x="363" y="1425"/>
                      </a:lnTo>
                      <a:lnTo>
                        <a:pt x="372" y="1432"/>
                      </a:lnTo>
                      <a:lnTo>
                        <a:pt x="389" y="1441"/>
                      </a:lnTo>
                      <a:lnTo>
                        <a:pt x="402" y="1447"/>
                      </a:lnTo>
                      <a:lnTo>
                        <a:pt x="417" y="1453"/>
                      </a:lnTo>
                      <a:lnTo>
                        <a:pt x="429" y="1455"/>
                      </a:lnTo>
                      <a:lnTo>
                        <a:pt x="444" y="1455"/>
                      </a:lnTo>
                      <a:lnTo>
                        <a:pt x="459" y="1453"/>
                      </a:lnTo>
                      <a:lnTo>
                        <a:pt x="467" y="1444"/>
                      </a:lnTo>
                      <a:lnTo>
                        <a:pt x="474" y="1434"/>
                      </a:lnTo>
                      <a:lnTo>
                        <a:pt x="480" y="1420"/>
                      </a:lnTo>
                      <a:lnTo>
                        <a:pt x="477" y="1410"/>
                      </a:lnTo>
                      <a:lnTo>
                        <a:pt x="479" y="1393"/>
                      </a:lnTo>
                      <a:lnTo>
                        <a:pt x="477" y="1381"/>
                      </a:lnTo>
                      <a:lnTo>
                        <a:pt x="476" y="1371"/>
                      </a:lnTo>
                      <a:lnTo>
                        <a:pt x="476" y="1363"/>
                      </a:lnTo>
                      <a:lnTo>
                        <a:pt x="485" y="1357"/>
                      </a:lnTo>
                      <a:lnTo>
                        <a:pt x="497" y="1354"/>
                      </a:lnTo>
                      <a:lnTo>
                        <a:pt x="498" y="1339"/>
                      </a:lnTo>
                      <a:lnTo>
                        <a:pt x="504" y="1327"/>
                      </a:lnTo>
                      <a:lnTo>
                        <a:pt x="519" y="1329"/>
                      </a:lnTo>
                      <a:lnTo>
                        <a:pt x="531" y="1318"/>
                      </a:lnTo>
                      <a:lnTo>
                        <a:pt x="545" y="1309"/>
                      </a:lnTo>
                      <a:lnTo>
                        <a:pt x="558" y="1300"/>
                      </a:lnTo>
                      <a:lnTo>
                        <a:pt x="567" y="1288"/>
                      </a:lnTo>
                      <a:lnTo>
                        <a:pt x="582" y="1281"/>
                      </a:lnTo>
                      <a:lnTo>
                        <a:pt x="597" y="1275"/>
                      </a:lnTo>
                      <a:lnTo>
                        <a:pt x="615" y="1270"/>
                      </a:lnTo>
                      <a:lnTo>
                        <a:pt x="630" y="1269"/>
                      </a:lnTo>
                      <a:lnTo>
                        <a:pt x="648" y="1266"/>
                      </a:lnTo>
                      <a:lnTo>
                        <a:pt x="660" y="1270"/>
                      </a:lnTo>
                      <a:lnTo>
                        <a:pt x="677" y="1267"/>
                      </a:lnTo>
                      <a:lnTo>
                        <a:pt x="704" y="1267"/>
                      </a:lnTo>
                      <a:lnTo>
                        <a:pt x="716" y="1261"/>
                      </a:lnTo>
                      <a:lnTo>
                        <a:pt x="734" y="1255"/>
                      </a:lnTo>
                      <a:lnTo>
                        <a:pt x="746" y="1249"/>
                      </a:lnTo>
                      <a:lnTo>
                        <a:pt x="755" y="1246"/>
                      </a:lnTo>
                      <a:lnTo>
                        <a:pt x="767" y="1242"/>
                      </a:lnTo>
                      <a:lnTo>
                        <a:pt x="782" y="1240"/>
                      </a:lnTo>
                      <a:lnTo>
                        <a:pt x="797" y="1240"/>
                      </a:lnTo>
                      <a:lnTo>
                        <a:pt x="809" y="1242"/>
                      </a:lnTo>
                      <a:lnTo>
                        <a:pt x="818" y="1245"/>
                      </a:lnTo>
                      <a:lnTo>
                        <a:pt x="828" y="1246"/>
                      </a:lnTo>
                      <a:lnTo>
                        <a:pt x="842" y="1246"/>
                      </a:lnTo>
                      <a:lnTo>
                        <a:pt x="857" y="1251"/>
                      </a:lnTo>
                      <a:lnTo>
                        <a:pt x="872" y="1252"/>
                      </a:lnTo>
                      <a:lnTo>
                        <a:pt x="884" y="1252"/>
                      </a:lnTo>
                      <a:lnTo>
                        <a:pt x="903" y="1251"/>
                      </a:lnTo>
                      <a:lnTo>
                        <a:pt x="917" y="1246"/>
                      </a:lnTo>
                      <a:lnTo>
                        <a:pt x="932" y="1243"/>
                      </a:lnTo>
                      <a:lnTo>
                        <a:pt x="941" y="1236"/>
                      </a:lnTo>
                      <a:lnTo>
                        <a:pt x="953" y="1230"/>
                      </a:lnTo>
                      <a:lnTo>
                        <a:pt x="966" y="1234"/>
                      </a:lnTo>
                      <a:lnTo>
                        <a:pt x="981" y="1234"/>
                      </a:lnTo>
                      <a:lnTo>
                        <a:pt x="996" y="1236"/>
                      </a:lnTo>
                      <a:lnTo>
                        <a:pt x="1013" y="1239"/>
                      </a:lnTo>
                      <a:lnTo>
                        <a:pt x="1028" y="1242"/>
                      </a:lnTo>
                      <a:lnTo>
                        <a:pt x="1041" y="1239"/>
                      </a:lnTo>
                      <a:lnTo>
                        <a:pt x="1055" y="1243"/>
                      </a:lnTo>
                      <a:lnTo>
                        <a:pt x="1068" y="1245"/>
                      </a:lnTo>
                      <a:lnTo>
                        <a:pt x="1083" y="1248"/>
                      </a:lnTo>
                      <a:lnTo>
                        <a:pt x="1097" y="1249"/>
                      </a:lnTo>
                      <a:lnTo>
                        <a:pt x="1106" y="1260"/>
                      </a:lnTo>
                      <a:lnTo>
                        <a:pt x="1119" y="1264"/>
                      </a:lnTo>
                      <a:lnTo>
                        <a:pt x="1131" y="1269"/>
                      </a:lnTo>
                      <a:lnTo>
                        <a:pt x="1145" y="1273"/>
                      </a:lnTo>
                      <a:lnTo>
                        <a:pt x="1158" y="1270"/>
                      </a:lnTo>
                      <a:lnTo>
                        <a:pt x="1167" y="1267"/>
                      </a:lnTo>
                      <a:lnTo>
                        <a:pt x="1170" y="1272"/>
                      </a:lnTo>
                      <a:lnTo>
                        <a:pt x="1179" y="1275"/>
                      </a:lnTo>
                      <a:lnTo>
                        <a:pt x="1188" y="1275"/>
                      </a:lnTo>
                      <a:lnTo>
                        <a:pt x="1197" y="1273"/>
                      </a:lnTo>
                      <a:lnTo>
                        <a:pt x="1209" y="1275"/>
                      </a:lnTo>
                      <a:lnTo>
                        <a:pt x="1223" y="1275"/>
                      </a:lnTo>
                      <a:lnTo>
                        <a:pt x="1233" y="1275"/>
                      </a:lnTo>
                      <a:lnTo>
                        <a:pt x="1244" y="1272"/>
                      </a:lnTo>
                      <a:lnTo>
                        <a:pt x="1254" y="1266"/>
                      </a:lnTo>
                      <a:lnTo>
                        <a:pt x="1262" y="1279"/>
                      </a:lnTo>
                      <a:lnTo>
                        <a:pt x="1269" y="1281"/>
                      </a:lnTo>
                      <a:lnTo>
                        <a:pt x="1281" y="1282"/>
                      </a:lnTo>
                      <a:lnTo>
                        <a:pt x="1292" y="1278"/>
                      </a:lnTo>
                      <a:lnTo>
                        <a:pt x="1295" y="1267"/>
                      </a:lnTo>
                      <a:lnTo>
                        <a:pt x="1304" y="1251"/>
                      </a:lnTo>
                      <a:lnTo>
                        <a:pt x="1317" y="1248"/>
                      </a:lnTo>
                      <a:lnTo>
                        <a:pt x="1331" y="1245"/>
                      </a:lnTo>
                      <a:lnTo>
                        <a:pt x="1347" y="1234"/>
                      </a:lnTo>
                      <a:lnTo>
                        <a:pt x="1364" y="1227"/>
                      </a:lnTo>
                      <a:lnTo>
                        <a:pt x="1380" y="1216"/>
                      </a:lnTo>
                      <a:lnTo>
                        <a:pt x="1395" y="1206"/>
                      </a:lnTo>
                      <a:lnTo>
                        <a:pt x="1409" y="1191"/>
                      </a:lnTo>
                      <a:lnTo>
                        <a:pt x="1413" y="1179"/>
                      </a:lnTo>
                      <a:lnTo>
                        <a:pt x="1413" y="1168"/>
                      </a:lnTo>
                      <a:lnTo>
                        <a:pt x="1413" y="1156"/>
                      </a:lnTo>
                      <a:lnTo>
                        <a:pt x="1407" y="1144"/>
                      </a:lnTo>
                      <a:lnTo>
                        <a:pt x="1401" y="1137"/>
                      </a:lnTo>
                      <a:lnTo>
                        <a:pt x="1389" y="1126"/>
                      </a:lnTo>
                      <a:lnTo>
                        <a:pt x="1379" y="1116"/>
                      </a:lnTo>
                      <a:lnTo>
                        <a:pt x="1371" y="1111"/>
                      </a:lnTo>
                      <a:lnTo>
                        <a:pt x="1367" y="1108"/>
                      </a:lnTo>
                      <a:lnTo>
                        <a:pt x="1365" y="1101"/>
                      </a:lnTo>
                      <a:lnTo>
                        <a:pt x="1379" y="1101"/>
                      </a:lnTo>
                      <a:lnTo>
                        <a:pt x="1394" y="1101"/>
                      </a:lnTo>
                      <a:lnTo>
                        <a:pt x="1410" y="1101"/>
                      </a:lnTo>
                      <a:lnTo>
                        <a:pt x="1433" y="1099"/>
                      </a:lnTo>
                      <a:lnTo>
                        <a:pt x="1449" y="1096"/>
                      </a:lnTo>
                      <a:lnTo>
                        <a:pt x="1463" y="1096"/>
                      </a:lnTo>
                      <a:lnTo>
                        <a:pt x="1478" y="1089"/>
                      </a:lnTo>
                      <a:lnTo>
                        <a:pt x="1491" y="1087"/>
                      </a:lnTo>
                      <a:lnTo>
                        <a:pt x="1505" y="1077"/>
                      </a:lnTo>
                      <a:lnTo>
                        <a:pt x="1521" y="1072"/>
                      </a:lnTo>
                      <a:lnTo>
                        <a:pt x="1533" y="1065"/>
                      </a:lnTo>
                      <a:lnTo>
                        <a:pt x="1544" y="1057"/>
                      </a:lnTo>
                      <a:lnTo>
                        <a:pt x="1556" y="1045"/>
                      </a:lnTo>
                      <a:lnTo>
                        <a:pt x="1562" y="1033"/>
                      </a:lnTo>
                      <a:lnTo>
                        <a:pt x="1556" y="1023"/>
                      </a:lnTo>
                      <a:lnTo>
                        <a:pt x="1551" y="1014"/>
                      </a:lnTo>
                      <a:lnTo>
                        <a:pt x="1548" y="1003"/>
                      </a:lnTo>
                      <a:lnTo>
                        <a:pt x="1539" y="1000"/>
                      </a:lnTo>
                      <a:lnTo>
                        <a:pt x="1538" y="990"/>
                      </a:lnTo>
                      <a:lnTo>
                        <a:pt x="1541" y="973"/>
                      </a:lnTo>
                      <a:lnTo>
                        <a:pt x="1542" y="958"/>
                      </a:lnTo>
                      <a:lnTo>
                        <a:pt x="1535" y="951"/>
                      </a:lnTo>
                      <a:lnTo>
                        <a:pt x="1530" y="943"/>
                      </a:lnTo>
                      <a:lnTo>
                        <a:pt x="1524" y="939"/>
                      </a:lnTo>
                      <a:lnTo>
                        <a:pt x="1509" y="936"/>
                      </a:lnTo>
                      <a:lnTo>
                        <a:pt x="1496" y="928"/>
                      </a:lnTo>
                      <a:lnTo>
                        <a:pt x="1487" y="921"/>
                      </a:lnTo>
                      <a:lnTo>
                        <a:pt x="1476" y="918"/>
                      </a:lnTo>
                      <a:lnTo>
                        <a:pt x="1463" y="918"/>
                      </a:lnTo>
                      <a:lnTo>
                        <a:pt x="1449" y="912"/>
                      </a:lnTo>
                      <a:lnTo>
                        <a:pt x="1437" y="903"/>
                      </a:lnTo>
                      <a:lnTo>
                        <a:pt x="1427" y="898"/>
                      </a:lnTo>
                      <a:lnTo>
                        <a:pt x="1418" y="891"/>
                      </a:lnTo>
                      <a:lnTo>
                        <a:pt x="1410" y="883"/>
                      </a:lnTo>
                      <a:lnTo>
                        <a:pt x="1397" y="877"/>
                      </a:lnTo>
                      <a:lnTo>
                        <a:pt x="1386" y="870"/>
                      </a:lnTo>
                      <a:lnTo>
                        <a:pt x="1376" y="862"/>
                      </a:lnTo>
                      <a:lnTo>
                        <a:pt x="1367" y="853"/>
                      </a:lnTo>
                      <a:lnTo>
                        <a:pt x="1361" y="844"/>
                      </a:lnTo>
                      <a:lnTo>
                        <a:pt x="1356" y="829"/>
                      </a:lnTo>
                      <a:lnTo>
                        <a:pt x="1353" y="816"/>
                      </a:lnTo>
                      <a:lnTo>
                        <a:pt x="1344" y="805"/>
                      </a:lnTo>
                      <a:lnTo>
                        <a:pt x="1335" y="804"/>
                      </a:lnTo>
                      <a:lnTo>
                        <a:pt x="1317" y="804"/>
                      </a:lnTo>
                      <a:lnTo>
                        <a:pt x="1302" y="801"/>
                      </a:lnTo>
                      <a:lnTo>
                        <a:pt x="1289" y="798"/>
                      </a:lnTo>
                      <a:lnTo>
                        <a:pt x="1274" y="790"/>
                      </a:lnTo>
                      <a:lnTo>
                        <a:pt x="1262" y="783"/>
                      </a:lnTo>
                      <a:lnTo>
                        <a:pt x="1256" y="771"/>
                      </a:lnTo>
                      <a:lnTo>
                        <a:pt x="1263" y="753"/>
                      </a:lnTo>
                      <a:lnTo>
                        <a:pt x="1274" y="730"/>
                      </a:lnTo>
                      <a:lnTo>
                        <a:pt x="1283" y="715"/>
                      </a:lnTo>
                      <a:lnTo>
                        <a:pt x="1296" y="694"/>
                      </a:lnTo>
                      <a:lnTo>
                        <a:pt x="1307" y="669"/>
                      </a:lnTo>
                      <a:lnTo>
                        <a:pt x="1311" y="645"/>
                      </a:lnTo>
                      <a:lnTo>
                        <a:pt x="1307" y="633"/>
                      </a:lnTo>
                      <a:lnTo>
                        <a:pt x="1296" y="621"/>
                      </a:lnTo>
                      <a:lnTo>
                        <a:pt x="1287" y="606"/>
                      </a:lnTo>
                      <a:lnTo>
                        <a:pt x="1281" y="586"/>
                      </a:lnTo>
                      <a:lnTo>
                        <a:pt x="1278" y="570"/>
                      </a:lnTo>
                      <a:lnTo>
                        <a:pt x="1278" y="552"/>
                      </a:lnTo>
                      <a:lnTo>
                        <a:pt x="1280" y="537"/>
                      </a:lnTo>
                      <a:lnTo>
                        <a:pt x="1286" y="528"/>
                      </a:lnTo>
                      <a:lnTo>
                        <a:pt x="1298" y="523"/>
                      </a:lnTo>
                      <a:lnTo>
                        <a:pt x="1310" y="513"/>
                      </a:lnTo>
                      <a:lnTo>
                        <a:pt x="1322" y="499"/>
                      </a:lnTo>
                      <a:lnTo>
                        <a:pt x="1337" y="480"/>
                      </a:lnTo>
                      <a:lnTo>
                        <a:pt x="1347" y="468"/>
                      </a:lnTo>
                      <a:lnTo>
                        <a:pt x="1353" y="459"/>
                      </a:lnTo>
                      <a:lnTo>
                        <a:pt x="1352" y="438"/>
                      </a:lnTo>
                      <a:lnTo>
                        <a:pt x="1350" y="418"/>
                      </a:lnTo>
                      <a:lnTo>
                        <a:pt x="1352" y="400"/>
                      </a:lnTo>
                      <a:lnTo>
                        <a:pt x="1353" y="379"/>
                      </a:lnTo>
                      <a:lnTo>
                        <a:pt x="1355" y="363"/>
                      </a:lnTo>
                      <a:lnTo>
                        <a:pt x="1370" y="349"/>
                      </a:lnTo>
                      <a:lnTo>
                        <a:pt x="1380" y="349"/>
                      </a:lnTo>
                      <a:lnTo>
                        <a:pt x="1392" y="348"/>
                      </a:lnTo>
                      <a:lnTo>
                        <a:pt x="1401" y="340"/>
                      </a:lnTo>
                      <a:lnTo>
                        <a:pt x="1406" y="325"/>
                      </a:lnTo>
                      <a:lnTo>
                        <a:pt x="1401" y="312"/>
                      </a:lnTo>
                      <a:lnTo>
                        <a:pt x="1400" y="301"/>
                      </a:lnTo>
                      <a:lnTo>
                        <a:pt x="1397" y="289"/>
                      </a:lnTo>
                      <a:lnTo>
                        <a:pt x="1389" y="280"/>
                      </a:lnTo>
                      <a:lnTo>
                        <a:pt x="1385" y="271"/>
                      </a:lnTo>
                      <a:lnTo>
                        <a:pt x="1395" y="264"/>
                      </a:lnTo>
                      <a:lnTo>
                        <a:pt x="1406" y="267"/>
                      </a:lnTo>
                      <a:lnTo>
                        <a:pt x="1418" y="261"/>
                      </a:lnTo>
                      <a:lnTo>
                        <a:pt x="1424" y="252"/>
                      </a:lnTo>
                      <a:lnTo>
                        <a:pt x="1421" y="244"/>
                      </a:lnTo>
                      <a:lnTo>
                        <a:pt x="1410" y="241"/>
                      </a:lnTo>
                      <a:lnTo>
                        <a:pt x="1397" y="240"/>
                      </a:lnTo>
                      <a:lnTo>
                        <a:pt x="1388" y="237"/>
                      </a:lnTo>
                      <a:lnTo>
                        <a:pt x="1373" y="231"/>
                      </a:lnTo>
                      <a:lnTo>
                        <a:pt x="1356" y="225"/>
                      </a:lnTo>
                      <a:lnTo>
                        <a:pt x="1346" y="217"/>
                      </a:lnTo>
                      <a:lnTo>
                        <a:pt x="1332" y="208"/>
                      </a:lnTo>
                      <a:lnTo>
                        <a:pt x="1332" y="196"/>
                      </a:lnTo>
                      <a:lnTo>
                        <a:pt x="1329" y="189"/>
                      </a:lnTo>
                      <a:lnTo>
                        <a:pt x="1323" y="183"/>
                      </a:lnTo>
                      <a:lnTo>
                        <a:pt x="1331" y="178"/>
                      </a:lnTo>
                      <a:lnTo>
                        <a:pt x="1335" y="168"/>
                      </a:lnTo>
                      <a:lnTo>
                        <a:pt x="1341" y="154"/>
                      </a:lnTo>
                      <a:lnTo>
                        <a:pt x="1341" y="144"/>
                      </a:lnTo>
                      <a:lnTo>
                        <a:pt x="1334" y="133"/>
                      </a:lnTo>
                      <a:lnTo>
                        <a:pt x="1323" y="123"/>
                      </a:lnTo>
                      <a:lnTo>
                        <a:pt x="1314" y="117"/>
                      </a:lnTo>
                      <a:lnTo>
                        <a:pt x="1305" y="109"/>
                      </a:lnTo>
                      <a:lnTo>
                        <a:pt x="1293" y="108"/>
                      </a:lnTo>
                      <a:lnTo>
                        <a:pt x="1283" y="105"/>
                      </a:lnTo>
                      <a:lnTo>
                        <a:pt x="1272" y="106"/>
                      </a:lnTo>
                      <a:lnTo>
                        <a:pt x="1262" y="105"/>
                      </a:lnTo>
                      <a:lnTo>
                        <a:pt x="1248" y="106"/>
                      </a:lnTo>
                      <a:lnTo>
                        <a:pt x="1236" y="108"/>
                      </a:lnTo>
                      <a:lnTo>
                        <a:pt x="1224" y="106"/>
                      </a:lnTo>
                      <a:lnTo>
                        <a:pt x="1215" y="111"/>
                      </a:lnTo>
                      <a:lnTo>
                        <a:pt x="1214" y="123"/>
                      </a:lnTo>
                      <a:lnTo>
                        <a:pt x="1202" y="129"/>
                      </a:lnTo>
                      <a:lnTo>
                        <a:pt x="1196" y="129"/>
                      </a:lnTo>
                      <a:lnTo>
                        <a:pt x="1184" y="127"/>
                      </a:lnTo>
                      <a:lnTo>
                        <a:pt x="1170" y="126"/>
                      </a:lnTo>
                      <a:lnTo>
                        <a:pt x="1158" y="127"/>
                      </a:lnTo>
                      <a:lnTo>
                        <a:pt x="1143" y="130"/>
                      </a:lnTo>
                      <a:lnTo>
                        <a:pt x="1127" y="132"/>
                      </a:lnTo>
                      <a:lnTo>
                        <a:pt x="1110" y="139"/>
                      </a:lnTo>
                      <a:lnTo>
                        <a:pt x="1095" y="135"/>
                      </a:lnTo>
                      <a:lnTo>
                        <a:pt x="1083" y="138"/>
                      </a:lnTo>
                      <a:lnTo>
                        <a:pt x="1070" y="142"/>
                      </a:lnTo>
                      <a:lnTo>
                        <a:pt x="1056" y="148"/>
                      </a:lnTo>
                      <a:lnTo>
                        <a:pt x="1040" y="154"/>
                      </a:lnTo>
                      <a:lnTo>
                        <a:pt x="1023" y="157"/>
                      </a:lnTo>
                      <a:lnTo>
                        <a:pt x="1013" y="157"/>
                      </a:lnTo>
                      <a:lnTo>
                        <a:pt x="1002" y="151"/>
                      </a:lnTo>
                      <a:lnTo>
                        <a:pt x="989" y="153"/>
                      </a:lnTo>
                      <a:lnTo>
                        <a:pt x="977" y="150"/>
                      </a:lnTo>
                      <a:lnTo>
                        <a:pt x="965" y="148"/>
                      </a:lnTo>
                      <a:lnTo>
                        <a:pt x="950" y="142"/>
                      </a:lnTo>
                      <a:lnTo>
                        <a:pt x="938" y="136"/>
                      </a:lnTo>
                      <a:lnTo>
                        <a:pt x="927" y="129"/>
                      </a:lnTo>
                      <a:lnTo>
                        <a:pt x="920" y="120"/>
                      </a:lnTo>
                      <a:lnTo>
                        <a:pt x="909" y="112"/>
                      </a:lnTo>
                      <a:lnTo>
                        <a:pt x="899" y="102"/>
                      </a:lnTo>
                      <a:lnTo>
                        <a:pt x="891" y="91"/>
                      </a:lnTo>
                      <a:lnTo>
                        <a:pt x="879" y="85"/>
                      </a:lnTo>
                      <a:lnTo>
                        <a:pt x="867" y="78"/>
                      </a:lnTo>
                      <a:lnTo>
                        <a:pt x="858" y="76"/>
                      </a:lnTo>
                      <a:lnTo>
                        <a:pt x="845" y="72"/>
                      </a:lnTo>
                      <a:lnTo>
                        <a:pt x="831" y="70"/>
                      </a:lnTo>
                      <a:lnTo>
                        <a:pt x="818" y="69"/>
                      </a:lnTo>
                      <a:lnTo>
                        <a:pt x="807" y="66"/>
                      </a:lnTo>
                      <a:lnTo>
                        <a:pt x="798" y="58"/>
                      </a:lnTo>
                      <a:lnTo>
                        <a:pt x="788" y="52"/>
                      </a:lnTo>
                      <a:lnTo>
                        <a:pt x="780" y="42"/>
                      </a:lnTo>
                      <a:lnTo>
                        <a:pt x="780" y="30"/>
                      </a:lnTo>
                      <a:lnTo>
                        <a:pt x="776" y="15"/>
                      </a:lnTo>
                      <a:lnTo>
                        <a:pt x="768" y="6"/>
                      </a:lnTo>
                      <a:lnTo>
                        <a:pt x="756" y="0"/>
                      </a:lnTo>
                      <a:lnTo>
                        <a:pt x="746" y="1"/>
                      </a:lnTo>
                      <a:lnTo>
                        <a:pt x="740" y="10"/>
                      </a:lnTo>
                      <a:lnTo>
                        <a:pt x="741" y="22"/>
                      </a:lnTo>
                      <a:lnTo>
                        <a:pt x="741" y="39"/>
                      </a:lnTo>
                      <a:lnTo>
                        <a:pt x="738" y="48"/>
                      </a:lnTo>
                      <a:lnTo>
                        <a:pt x="726" y="54"/>
                      </a:lnTo>
                      <a:lnTo>
                        <a:pt x="713" y="52"/>
                      </a:lnTo>
                      <a:lnTo>
                        <a:pt x="698" y="57"/>
                      </a:lnTo>
                      <a:lnTo>
                        <a:pt x="678" y="58"/>
                      </a:lnTo>
                      <a:lnTo>
                        <a:pt x="657" y="64"/>
                      </a:lnTo>
                      <a:lnTo>
                        <a:pt x="639" y="70"/>
                      </a:lnTo>
                      <a:lnTo>
                        <a:pt x="618" y="76"/>
                      </a:lnTo>
                      <a:lnTo>
                        <a:pt x="606" y="76"/>
                      </a:lnTo>
                      <a:lnTo>
                        <a:pt x="593" y="79"/>
                      </a:lnTo>
                      <a:lnTo>
                        <a:pt x="581" y="82"/>
                      </a:lnTo>
                      <a:lnTo>
                        <a:pt x="570" y="87"/>
                      </a:lnTo>
                      <a:lnTo>
                        <a:pt x="554" y="90"/>
                      </a:lnTo>
                      <a:lnTo>
                        <a:pt x="540" y="97"/>
                      </a:lnTo>
                      <a:lnTo>
                        <a:pt x="530" y="105"/>
                      </a:lnTo>
                      <a:lnTo>
                        <a:pt x="524" y="115"/>
                      </a:lnTo>
                      <a:lnTo>
                        <a:pt x="513" y="120"/>
                      </a:lnTo>
                      <a:lnTo>
                        <a:pt x="501" y="127"/>
                      </a:lnTo>
                      <a:lnTo>
                        <a:pt x="489" y="132"/>
                      </a:lnTo>
                      <a:lnTo>
                        <a:pt x="476" y="136"/>
                      </a:lnTo>
                      <a:lnTo>
                        <a:pt x="462" y="138"/>
                      </a:lnTo>
                      <a:close/>
                    </a:path>
                  </a:pathLst>
                </a:custGeom>
                <a:solidFill>
                  <a:srgbClr val="CCFFCC">
                    <a:alpha val="50195"/>
                  </a:srgbClr>
                </a:solidFill>
                <a:ln w="0">
                  <a:solidFill>
                    <a:srgbClr val="0000FF"/>
                  </a:solidFill>
                  <a:round/>
                  <a:headEnd/>
                  <a:tailEnd/>
                </a:ln>
              </p:spPr>
              <p:txBody>
                <a:bodyPr wrap="none" anchor="ctr"/>
                <a:lstStyle/>
                <a:p>
                  <a:endParaRPr lang="en-US"/>
                </a:p>
              </p:txBody>
            </p:sp>
            <p:sp>
              <p:nvSpPr>
                <p:cNvPr id="9242" name="Text Box 15"/>
                <p:cNvSpPr txBox="1">
                  <a:spLocks noChangeArrowheads="1"/>
                </p:cNvSpPr>
                <p:nvPr/>
              </p:nvSpPr>
              <p:spPr bwMode="auto">
                <a:xfrm>
                  <a:off x="3949" y="3398"/>
                  <a:ext cx="386"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solidFill>
                        <a:srgbClr val="000000"/>
                      </a:solidFill>
                      <a:latin typeface="Tahoma" charset="0"/>
                      <a:cs typeface="Arial" charset="0"/>
                    </a:rPr>
                    <a:t>China</a:t>
                  </a:r>
                  <a:endParaRPr lang="en-GB" sz="1600">
                    <a:solidFill>
                      <a:srgbClr val="000000"/>
                    </a:solidFill>
                    <a:latin typeface="Tahoma" charset="0"/>
                    <a:cs typeface="Arial" charset="0"/>
                  </a:endParaRPr>
                </a:p>
              </p:txBody>
            </p:sp>
          </p:grpSp>
          <p:grpSp>
            <p:nvGrpSpPr>
              <p:cNvPr id="9224" name="Group 16"/>
              <p:cNvGrpSpPr>
                <a:grpSpLocks/>
              </p:cNvGrpSpPr>
              <p:nvPr/>
            </p:nvGrpSpPr>
            <p:grpSpPr bwMode="auto">
              <a:xfrm>
                <a:off x="1702" y="1107"/>
                <a:ext cx="1773" cy="1074"/>
                <a:chOff x="1702" y="1107"/>
                <a:chExt cx="1773" cy="1074"/>
              </a:xfrm>
            </p:grpSpPr>
            <p:sp>
              <p:nvSpPr>
                <p:cNvPr id="9239" name="Freeform 17"/>
                <p:cNvSpPr>
                  <a:spLocks/>
                </p:cNvSpPr>
                <p:nvPr/>
              </p:nvSpPr>
              <p:spPr bwMode="auto">
                <a:xfrm>
                  <a:off x="1702" y="1107"/>
                  <a:ext cx="1773" cy="1074"/>
                </a:xfrm>
                <a:custGeom>
                  <a:avLst/>
                  <a:gdLst>
                    <a:gd name="T0" fmla="*/ 424 w 1773"/>
                    <a:gd name="T1" fmla="*/ 63 h 1074"/>
                    <a:gd name="T2" fmla="*/ 459 w 1773"/>
                    <a:gd name="T3" fmla="*/ 137 h 1074"/>
                    <a:gd name="T4" fmla="*/ 388 w 1773"/>
                    <a:gd name="T5" fmla="*/ 189 h 1074"/>
                    <a:gd name="T6" fmla="*/ 318 w 1773"/>
                    <a:gd name="T7" fmla="*/ 146 h 1074"/>
                    <a:gd name="T8" fmla="*/ 237 w 1773"/>
                    <a:gd name="T9" fmla="*/ 236 h 1074"/>
                    <a:gd name="T10" fmla="*/ 172 w 1773"/>
                    <a:gd name="T11" fmla="*/ 312 h 1074"/>
                    <a:gd name="T12" fmla="*/ 85 w 1773"/>
                    <a:gd name="T13" fmla="*/ 374 h 1074"/>
                    <a:gd name="T14" fmla="*/ 46 w 1773"/>
                    <a:gd name="T15" fmla="*/ 447 h 1074"/>
                    <a:gd name="T16" fmla="*/ 22 w 1773"/>
                    <a:gd name="T17" fmla="*/ 509 h 1074"/>
                    <a:gd name="T18" fmla="*/ 7 w 1773"/>
                    <a:gd name="T19" fmla="*/ 602 h 1074"/>
                    <a:gd name="T20" fmla="*/ 75 w 1773"/>
                    <a:gd name="T21" fmla="*/ 594 h 1074"/>
                    <a:gd name="T22" fmla="*/ 132 w 1773"/>
                    <a:gd name="T23" fmla="*/ 669 h 1074"/>
                    <a:gd name="T24" fmla="*/ 217 w 1773"/>
                    <a:gd name="T25" fmla="*/ 687 h 1074"/>
                    <a:gd name="T26" fmla="*/ 307 w 1773"/>
                    <a:gd name="T27" fmla="*/ 725 h 1074"/>
                    <a:gd name="T28" fmla="*/ 397 w 1773"/>
                    <a:gd name="T29" fmla="*/ 779 h 1074"/>
                    <a:gd name="T30" fmla="*/ 496 w 1773"/>
                    <a:gd name="T31" fmla="*/ 807 h 1074"/>
                    <a:gd name="T32" fmla="*/ 597 w 1773"/>
                    <a:gd name="T33" fmla="*/ 819 h 1074"/>
                    <a:gd name="T34" fmla="*/ 720 w 1773"/>
                    <a:gd name="T35" fmla="*/ 825 h 1074"/>
                    <a:gd name="T36" fmla="*/ 786 w 1773"/>
                    <a:gd name="T37" fmla="*/ 863 h 1074"/>
                    <a:gd name="T38" fmla="*/ 876 w 1773"/>
                    <a:gd name="T39" fmla="*/ 885 h 1074"/>
                    <a:gd name="T40" fmla="*/ 979 w 1773"/>
                    <a:gd name="T41" fmla="*/ 914 h 1074"/>
                    <a:gd name="T42" fmla="*/ 1060 w 1773"/>
                    <a:gd name="T43" fmla="*/ 933 h 1074"/>
                    <a:gd name="T44" fmla="*/ 1164 w 1773"/>
                    <a:gd name="T45" fmla="*/ 959 h 1074"/>
                    <a:gd name="T46" fmla="*/ 1245 w 1773"/>
                    <a:gd name="T47" fmla="*/ 963 h 1074"/>
                    <a:gd name="T48" fmla="*/ 1303 w 1773"/>
                    <a:gd name="T49" fmla="*/ 965 h 1074"/>
                    <a:gd name="T50" fmla="*/ 1404 w 1773"/>
                    <a:gd name="T51" fmla="*/ 983 h 1074"/>
                    <a:gd name="T52" fmla="*/ 1507 w 1773"/>
                    <a:gd name="T53" fmla="*/ 1023 h 1074"/>
                    <a:gd name="T54" fmla="*/ 1621 w 1773"/>
                    <a:gd name="T55" fmla="*/ 1073 h 1074"/>
                    <a:gd name="T56" fmla="*/ 1710 w 1773"/>
                    <a:gd name="T57" fmla="*/ 1055 h 1074"/>
                    <a:gd name="T58" fmla="*/ 1744 w 1773"/>
                    <a:gd name="T59" fmla="*/ 962 h 1074"/>
                    <a:gd name="T60" fmla="*/ 1731 w 1773"/>
                    <a:gd name="T61" fmla="*/ 924 h 1074"/>
                    <a:gd name="T62" fmla="*/ 1660 w 1773"/>
                    <a:gd name="T63" fmla="*/ 888 h 1074"/>
                    <a:gd name="T64" fmla="*/ 1609 w 1773"/>
                    <a:gd name="T65" fmla="*/ 840 h 1074"/>
                    <a:gd name="T66" fmla="*/ 1572 w 1773"/>
                    <a:gd name="T67" fmla="*/ 761 h 1074"/>
                    <a:gd name="T68" fmla="*/ 1500 w 1773"/>
                    <a:gd name="T69" fmla="*/ 768 h 1074"/>
                    <a:gd name="T70" fmla="*/ 1416 w 1773"/>
                    <a:gd name="T71" fmla="*/ 792 h 1074"/>
                    <a:gd name="T72" fmla="*/ 1378 w 1773"/>
                    <a:gd name="T73" fmla="*/ 713 h 1074"/>
                    <a:gd name="T74" fmla="*/ 1314 w 1773"/>
                    <a:gd name="T75" fmla="*/ 681 h 1074"/>
                    <a:gd name="T76" fmla="*/ 1278 w 1773"/>
                    <a:gd name="T77" fmla="*/ 623 h 1074"/>
                    <a:gd name="T78" fmla="*/ 1255 w 1773"/>
                    <a:gd name="T79" fmla="*/ 593 h 1074"/>
                    <a:gd name="T80" fmla="*/ 1198 w 1773"/>
                    <a:gd name="T81" fmla="*/ 662 h 1074"/>
                    <a:gd name="T82" fmla="*/ 1125 w 1773"/>
                    <a:gd name="T83" fmla="*/ 635 h 1074"/>
                    <a:gd name="T84" fmla="*/ 1176 w 1773"/>
                    <a:gd name="T85" fmla="*/ 570 h 1074"/>
                    <a:gd name="T86" fmla="*/ 1183 w 1773"/>
                    <a:gd name="T87" fmla="*/ 506 h 1074"/>
                    <a:gd name="T88" fmla="*/ 1116 w 1773"/>
                    <a:gd name="T89" fmla="*/ 477 h 1074"/>
                    <a:gd name="T90" fmla="*/ 1150 w 1773"/>
                    <a:gd name="T91" fmla="*/ 405 h 1074"/>
                    <a:gd name="T92" fmla="*/ 1158 w 1773"/>
                    <a:gd name="T93" fmla="*/ 321 h 1074"/>
                    <a:gd name="T94" fmla="*/ 1113 w 1773"/>
                    <a:gd name="T95" fmla="*/ 261 h 1074"/>
                    <a:gd name="T96" fmla="*/ 1029 w 1773"/>
                    <a:gd name="T97" fmla="*/ 231 h 1074"/>
                    <a:gd name="T98" fmla="*/ 934 w 1773"/>
                    <a:gd name="T99" fmla="*/ 279 h 1074"/>
                    <a:gd name="T100" fmla="*/ 855 w 1773"/>
                    <a:gd name="T101" fmla="*/ 291 h 1074"/>
                    <a:gd name="T102" fmla="*/ 778 w 1773"/>
                    <a:gd name="T103" fmla="*/ 255 h 1074"/>
                    <a:gd name="T104" fmla="*/ 694 w 1773"/>
                    <a:gd name="T105" fmla="*/ 233 h 1074"/>
                    <a:gd name="T106" fmla="*/ 625 w 1773"/>
                    <a:gd name="T107" fmla="*/ 222 h 1074"/>
                    <a:gd name="T108" fmla="*/ 562 w 1773"/>
                    <a:gd name="T109" fmla="*/ 168 h 1074"/>
                    <a:gd name="T110" fmla="*/ 483 w 1773"/>
                    <a:gd name="T111" fmla="*/ 95 h 1074"/>
                    <a:gd name="T112" fmla="*/ 439 w 1773"/>
                    <a:gd name="T113" fmla="*/ 9 h 1074"/>
                    <a:gd name="T114" fmla="*/ 367 w 1773"/>
                    <a:gd name="T115" fmla="*/ 18 h 10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73"/>
                    <a:gd name="T175" fmla="*/ 0 h 1074"/>
                    <a:gd name="T176" fmla="*/ 1773 w 1773"/>
                    <a:gd name="T177" fmla="*/ 1074 h 10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73" h="1074">
                      <a:moveTo>
                        <a:pt x="364" y="27"/>
                      </a:moveTo>
                      <a:lnTo>
                        <a:pt x="373" y="27"/>
                      </a:lnTo>
                      <a:lnTo>
                        <a:pt x="379" y="38"/>
                      </a:lnTo>
                      <a:lnTo>
                        <a:pt x="390" y="41"/>
                      </a:lnTo>
                      <a:lnTo>
                        <a:pt x="400" y="50"/>
                      </a:lnTo>
                      <a:lnTo>
                        <a:pt x="411" y="60"/>
                      </a:lnTo>
                      <a:lnTo>
                        <a:pt x="424" y="63"/>
                      </a:lnTo>
                      <a:lnTo>
                        <a:pt x="433" y="72"/>
                      </a:lnTo>
                      <a:lnTo>
                        <a:pt x="439" y="83"/>
                      </a:lnTo>
                      <a:lnTo>
                        <a:pt x="444" y="92"/>
                      </a:lnTo>
                      <a:lnTo>
                        <a:pt x="451" y="101"/>
                      </a:lnTo>
                      <a:lnTo>
                        <a:pt x="454" y="110"/>
                      </a:lnTo>
                      <a:lnTo>
                        <a:pt x="457" y="122"/>
                      </a:lnTo>
                      <a:lnTo>
                        <a:pt x="459" y="137"/>
                      </a:lnTo>
                      <a:lnTo>
                        <a:pt x="453" y="147"/>
                      </a:lnTo>
                      <a:lnTo>
                        <a:pt x="447" y="158"/>
                      </a:lnTo>
                      <a:lnTo>
                        <a:pt x="442" y="168"/>
                      </a:lnTo>
                      <a:lnTo>
                        <a:pt x="432" y="174"/>
                      </a:lnTo>
                      <a:lnTo>
                        <a:pt x="421" y="182"/>
                      </a:lnTo>
                      <a:lnTo>
                        <a:pt x="402" y="191"/>
                      </a:lnTo>
                      <a:lnTo>
                        <a:pt x="388" y="189"/>
                      </a:lnTo>
                      <a:lnTo>
                        <a:pt x="369" y="186"/>
                      </a:lnTo>
                      <a:lnTo>
                        <a:pt x="358" y="177"/>
                      </a:lnTo>
                      <a:lnTo>
                        <a:pt x="352" y="168"/>
                      </a:lnTo>
                      <a:lnTo>
                        <a:pt x="345" y="161"/>
                      </a:lnTo>
                      <a:lnTo>
                        <a:pt x="337" y="153"/>
                      </a:lnTo>
                      <a:lnTo>
                        <a:pt x="330" y="144"/>
                      </a:lnTo>
                      <a:lnTo>
                        <a:pt x="318" y="146"/>
                      </a:lnTo>
                      <a:lnTo>
                        <a:pt x="304" y="152"/>
                      </a:lnTo>
                      <a:lnTo>
                        <a:pt x="300" y="161"/>
                      </a:lnTo>
                      <a:lnTo>
                        <a:pt x="289" y="180"/>
                      </a:lnTo>
                      <a:lnTo>
                        <a:pt x="274" y="198"/>
                      </a:lnTo>
                      <a:lnTo>
                        <a:pt x="261" y="212"/>
                      </a:lnTo>
                      <a:lnTo>
                        <a:pt x="247" y="222"/>
                      </a:lnTo>
                      <a:lnTo>
                        <a:pt x="237" y="236"/>
                      </a:lnTo>
                      <a:lnTo>
                        <a:pt x="228" y="252"/>
                      </a:lnTo>
                      <a:lnTo>
                        <a:pt x="216" y="263"/>
                      </a:lnTo>
                      <a:lnTo>
                        <a:pt x="205" y="273"/>
                      </a:lnTo>
                      <a:lnTo>
                        <a:pt x="202" y="288"/>
                      </a:lnTo>
                      <a:lnTo>
                        <a:pt x="196" y="299"/>
                      </a:lnTo>
                      <a:lnTo>
                        <a:pt x="187" y="308"/>
                      </a:lnTo>
                      <a:lnTo>
                        <a:pt x="172" y="312"/>
                      </a:lnTo>
                      <a:lnTo>
                        <a:pt x="160" y="327"/>
                      </a:lnTo>
                      <a:lnTo>
                        <a:pt x="148" y="335"/>
                      </a:lnTo>
                      <a:lnTo>
                        <a:pt x="135" y="342"/>
                      </a:lnTo>
                      <a:lnTo>
                        <a:pt x="126" y="353"/>
                      </a:lnTo>
                      <a:lnTo>
                        <a:pt x="112" y="356"/>
                      </a:lnTo>
                      <a:lnTo>
                        <a:pt x="100" y="362"/>
                      </a:lnTo>
                      <a:lnTo>
                        <a:pt x="85" y="374"/>
                      </a:lnTo>
                      <a:lnTo>
                        <a:pt x="75" y="383"/>
                      </a:lnTo>
                      <a:lnTo>
                        <a:pt x="64" y="393"/>
                      </a:lnTo>
                      <a:lnTo>
                        <a:pt x="52" y="405"/>
                      </a:lnTo>
                      <a:lnTo>
                        <a:pt x="40" y="413"/>
                      </a:lnTo>
                      <a:lnTo>
                        <a:pt x="40" y="425"/>
                      </a:lnTo>
                      <a:lnTo>
                        <a:pt x="42" y="434"/>
                      </a:lnTo>
                      <a:lnTo>
                        <a:pt x="46" y="447"/>
                      </a:lnTo>
                      <a:lnTo>
                        <a:pt x="55" y="456"/>
                      </a:lnTo>
                      <a:lnTo>
                        <a:pt x="61" y="465"/>
                      </a:lnTo>
                      <a:lnTo>
                        <a:pt x="60" y="474"/>
                      </a:lnTo>
                      <a:lnTo>
                        <a:pt x="54" y="485"/>
                      </a:lnTo>
                      <a:lnTo>
                        <a:pt x="43" y="491"/>
                      </a:lnTo>
                      <a:lnTo>
                        <a:pt x="30" y="500"/>
                      </a:lnTo>
                      <a:lnTo>
                        <a:pt x="22" y="509"/>
                      </a:lnTo>
                      <a:lnTo>
                        <a:pt x="13" y="522"/>
                      </a:lnTo>
                      <a:lnTo>
                        <a:pt x="4" y="531"/>
                      </a:lnTo>
                      <a:lnTo>
                        <a:pt x="1" y="542"/>
                      </a:lnTo>
                      <a:lnTo>
                        <a:pt x="0" y="555"/>
                      </a:lnTo>
                      <a:lnTo>
                        <a:pt x="4" y="570"/>
                      </a:lnTo>
                      <a:lnTo>
                        <a:pt x="7" y="581"/>
                      </a:lnTo>
                      <a:lnTo>
                        <a:pt x="7" y="602"/>
                      </a:lnTo>
                      <a:lnTo>
                        <a:pt x="19" y="606"/>
                      </a:lnTo>
                      <a:lnTo>
                        <a:pt x="30" y="614"/>
                      </a:lnTo>
                      <a:lnTo>
                        <a:pt x="36" y="615"/>
                      </a:lnTo>
                      <a:lnTo>
                        <a:pt x="48" y="617"/>
                      </a:lnTo>
                      <a:lnTo>
                        <a:pt x="55" y="602"/>
                      </a:lnTo>
                      <a:lnTo>
                        <a:pt x="63" y="593"/>
                      </a:lnTo>
                      <a:lnTo>
                        <a:pt x="75" y="594"/>
                      </a:lnTo>
                      <a:lnTo>
                        <a:pt x="85" y="599"/>
                      </a:lnTo>
                      <a:lnTo>
                        <a:pt x="94" y="608"/>
                      </a:lnTo>
                      <a:lnTo>
                        <a:pt x="102" y="618"/>
                      </a:lnTo>
                      <a:lnTo>
                        <a:pt x="108" y="632"/>
                      </a:lnTo>
                      <a:lnTo>
                        <a:pt x="117" y="644"/>
                      </a:lnTo>
                      <a:lnTo>
                        <a:pt x="123" y="656"/>
                      </a:lnTo>
                      <a:lnTo>
                        <a:pt x="132" y="669"/>
                      </a:lnTo>
                      <a:lnTo>
                        <a:pt x="141" y="678"/>
                      </a:lnTo>
                      <a:lnTo>
                        <a:pt x="156" y="677"/>
                      </a:lnTo>
                      <a:lnTo>
                        <a:pt x="168" y="677"/>
                      </a:lnTo>
                      <a:lnTo>
                        <a:pt x="178" y="683"/>
                      </a:lnTo>
                      <a:lnTo>
                        <a:pt x="190" y="689"/>
                      </a:lnTo>
                      <a:lnTo>
                        <a:pt x="204" y="690"/>
                      </a:lnTo>
                      <a:lnTo>
                        <a:pt x="217" y="687"/>
                      </a:lnTo>
                      <a:lnTo>
                        <a:pt x="229" y="695"/>
                      </a:lnTo>
                      <a:lnTo>
                        <a:pt x="244" y="699"/>
                      </a:lnTo>
                      <a:lnTo>
                        <a:pt x="256" y="698"/>
                      </a:lnTo>
                      <a:lnTo>
                        <a:pt x="270" y="701"/>
                      </a:lnTo>
                      <a:lnTo>
                        <a:pt x="283" y="707"/>
                      </a:lnTo>
                      <a:lnTo>
                        <a:pt x="295" y="717"/>
                      </a:lnTo>
                      <a:lnTo>
                        <a:pt x="307" y="725"/>
                      </a:lnTo>
                      <a:lnTo>
                        <a:pt x="316" y="737"/>
                      </a:lnTo>
                      <a:lnTo>
                        <a:pt x="327" y="747"/>
                      </a:lnTo>
                      <a:lnTo>
                        <a:pt x="339" y="755"/>
                      </a:lnTo>
                      <a:lnTo>
                        <a:pt x="349" y="765"/>
                      </a:lnTo>
                      <a:lnTo>
                        <a:pt x="364" y="773"/>
                      </a:lnTo>
                      <a:lnTo>
                        <a:pt x="381" y="777"/>
                      </a:lnTo>
                      <a:lnTo>
                        <a:pt x="397" y="779"/>
                      </a:lnTo>
                      <a:lnTo>
                        <a:pt x="412" y="780"/>
                      </a:lnTo>
                      <a:lnTo>
                        <a:pt x="427" y="780"/>
                      </a:lnTo>
                      <a:lnTo>
                        <a:pt x="441" y="786"/>
                      </a:lnTo>
                      <a:lnTo>
                        <a:pt x="454" y="792"/>
                      </a:lnTo>
                      <a:lnTo>
                        <a:pt x="465" y="798"/>
                      </a:lnTo>
                      <a:lnTo>
                        <a:pt x="478" y="804"/>
                      </a:lnTo>
                      <a:lnTo>
                        <a:pt x="496" y="807"/>
                      </a:lnTo>
                      <a:lnTo>
                        <a:pt x="507" y="807"/>
                      </a:lnTo>
                      <a:lnTo>
                        <a:pt x="520" y="813"/>
                      </a:lnTo>
                      <a:lnTo>
                        <a:pt x="534" y="815"/>
                      </a:lnTo>
                      <a:lnTo>
                        <a:pt x="546" y="821"/>
                      </a:lnTo>
                      <a:lnTo>
                        <a:pt x="565" y="825"/>
                      </a:lnTo>
                      <a:lnTo>
                        <a:pt x="583" y="818"/>
                      </a:lnTo>
                      <a:lnTo>
                        <a:pt x="597" y="819"/>
                      </a:lnTo>
                      <a:lnTo>
                        <a:pt x="613" y="813"/>
                      </a:lnTo>
                      <a:lnTo>
                        <a:pt x="633" y="807"/>
                      </a:lnTo>
                      <a:lnTo>
                        <a:pt x="649" y="804"/>
                      </a:lnTo>
                      <a:lnTo>
                        <a:pt x="670" y="806"/>
                      </a:lnTo>
                      <a:lnTo>
                        <a:pt x="684" y="807"/>
                      </a:lnTo>
                      <a:lnTo>
                        <a:pt x="705" y="816"/>
                      </a:lnTo>
                      <a:lnTo>
                        <a:pt x="720" y="825"/>
                      </a:lnTo>
                      <a:lnTo>
                        <a:pt x="730" y="834"/>
                      </a:lnTo>
                      <a:lnTo>
                        <a:pt x="744" y="831"/>
                      </a:lnTo>
                      <a:lnTo>
                        <a:pt x="751" y="834"/>
                      </a:lnTo>
                      <a:lnTo>
                        <a:pt x="762" y="840"/>
                      </a:lnTo>
                      <a:lnTo>
                        <a:pt x="771" y="848"/>
                      </a:lnTo>
                      <a:lnTo>
                        <a:pt x="778" y="855"/>
                      </a:lnTo>
                      <a:lnTo>
                        <a:pt x="786" y="863"/>
                      </a:lnTo>
                      <a:lnTo>
                        <a:pt x="799" y="866"/>
                      </a:lnTo>
                      <a:lnTo>
                        <a:pt x="813" y="872"/>
                      </a:lnTo>
                      <a:lnTo>
                        <a:pt x="822" y="878"/>
                      </a:lnTo>
                      <a:lnTo>
                        <a:pt x="837" y="879"/>
                      </a:lnTo>
                      <a:lnTo>
                        <a:pt x="847" y="881"/>
                      </a:lnTo>
                      <a:lnTo>
                        <a:pt x="861" y="884"/>
                      </a:lnTo>
                      <a:lnTo>
                        <a:pt x="876" y="885"/>
                      </a:lnTo>
                      <a:lnTo>
                        <a:pt x="891" y="890"/>
                      </a:lnTo>
                      <a:lnTo>
                        <a:pt x="906" y="890"/>
                      </a:lnTo>
                      <a:lnTo>
                        <a:pt x="918" y="893"/>
                      </a:lnTo>
                      <a:lnTo>
                        <a:pt x="931" y="894"/>
                      </a:lnTo>
                      <a:lnTo>
                        <a:pt x="948" y="897"/>
                      </a:lnTo>
                      <a:lnTo>
                        <a:pt x="963" y="903"/>
                      </a:lnTo>
                      <a:lnTo>
                        <a:pt x="979" y="914"/>
                      </a:lnTo>
                      <a:lnTo>
                        <a:pt x="991" y="924"/>
                      </a:lnTo>
                      <a:lnTo>
                        <a:pt x="1000" y="926"/>
                      </a:lnTo>
                      <a:lnTo>
                        <a:pt x="1011" y="924"/>
                      </a:lnTo>
                      <a:lnTo>
                        <a:pt x="1018" y="929"/>
                      </a:lnTo>
                      <a:lnTo>
                        <a:pt x="1029" y="930"/>
                      </a:lnTo>
                      <a:lnTo>
                        <a:pt x="1045" y="932"/>
                      </a:lnTo>
                      <a:lnTo>
                        <a:pt x="1060" y="933"/>
                      </a:lnTo>
                      <a:lnTo>
                        <a:pt x="1077" y="939"/>
                      </a:lnTo>
                      <a:lnTo>
                        <a:pt x="1084" y="942"/>
                      </a:lnTo>
                      <a:lnTo>
                        <a:pt x="1098" y="948"/>
                      </a:lnTo>
                      <a:lnTo>
                        <a:pt x="1114" y="951"/>
                      </a:lnTo>
                      <a:lnTo>
                        <a:pt x="1131" y="951"/>
                      </a:lnTo>
                      <a:lnTo>
                        <a:pt x="1150" y="953"/>
                      </a:lnTo>
                      <a:lnTo>
                        <a:pt x="1164" y="959"/>
                      </a:lnTo>
                      <a:lnTo>
                        <a:pt x="1179" y="963"/>
                      </a:lnTo>
                      <a:lnTo>
                        <a:pt x="1188" y="969"/>
                      </a:lnTo>
                      <a:lnTo>
                        <a:pt x="1203" y="975"/>
                      </a:lnTo>
                      <a:lnTo>
                        <a:pt x="1219" y="977"/>
                      </a:lnTo>
                      <a:lnTo>
                        <a:pt x="1227" y="977"/>
                      </a:lnTo>
                      <a:lnTo>
                        <a:pt x="1237" y="974"/>
                      </a:lnTo>
                      <a:lnTo>
                        <a:pt x="1245" y="963"/>
                      </a:lnTo>
                      <a:lnTo>
                        <a:pt x="1255" y="950"/>
                      </a:lnTo>
                      <a:lnTo>
                        <a:pt x="1258" y="938"/>
                      </a:lnTo>
                      <a:lnTo>
                        <a:pt x="1269" y="936"/>
                      </a:lnTo>
                      <a:lnTo>
                        <a:pt x="1282" y="939"/>
                      </a:lnTo>
                      <a:lnTo>
                        <a:pt x="1293" y="948"/>
                      </a:lnTo>
                      <a:lnTo>
                        <a:pt x="1296" y="960"/>
                      </a:lnTo>
                      <a:lnTo>
                        <a:pt x="1303" y="965"/>
                      </a:lnTo>
                      <a:lnTo>
                        <a:pt x="1318" y="971"/>
                      </a:lnTo>
                      <a:lnTo>
                        <a:pt x="1335" y="975"/>
                      </a:lnTo>
                      <a:lnTo>
                        <a:pt x="1350" y="975"/>
                      </a:lnTo>
                      <a:lnTo>
                        <a:pt x="1363" y="978"/>
                      </a:lnTo>
                      <a:lnTo>
                        <a:pt x="1378" y="980"/>
                      </a:lnTo>
                      <a:lnTo>
                        <a:pt x="1390" y="980"/>
                      </a:lnTo>
                      <a:lnTo>
                        <a:pt x="1404" y="983"/>
                      </a:lnTo>
                      <a:lnTo>
                        <a:pt x="1422" y="989"/>
                      </a:lnTo>
                      <a:lnTo>
                        <a:pt x="1432" y="999"/>
                      </a:lnTo>
                      <a:lnTo>
                        <a:pt x="1443" y="1008"/>
                      </a:lnTo>
                      <a:lnTo>
                        <a:pt x="1459" y="1008"/>
                      </a:lnTo>
                      <a:lnTo>
                        <a:pt x="1479" y="1019"/>
                      </a:lnTo>
                      <a:lnTo>
                        <a:pt x="1488" y="1026"/>
                      </a:lnTo>
                      <a:lnTo>
                        <a:pt x="1507" y="1023"/>
                      </a:lnTo>
                      <a:lnTo>
                        <a:pt x="1525" y="1029"/>
                      </a:lnTo>
                      <a:lnTo>
                        <a:pt x="1540" y="1037"/>
                      </a:lnTo>
                      <a:lnTo>
                        <a:pt x="1555" y="1047"/>
                      </a:lnTo>
                      <a:lnTo>
                        <a:pt x="1569" y="1058"/>
                      </a:lnTo>
                      <a:lnTo>
                        <a:pt x="1582" y="1067"/>
                      </a:lnTo>
                      <a:lnTo>
                        <a:pt x="1596" y="1074"/>
                      </a:lnTo>
                      <a:lnTo>
                        <a:pt x="1621" y="1073"/>
                      </a:lnTo>
                      <a:lnTo>
                        <a:pt x="1638" y="1068"/>
                      </a:lnTo>
                      <a:lnTo>
                        <a:pt x="1651" y="1061"/>
                      </a:lnTo>
                      <a:lnTo>
                        <a:pt x="1662" y="1047"/>
                      </a:lnTo>
                      <a:lnTo>
                        <a:pt x="1677" y="1046"/>
                      </a:lnTo>
                      <a:lnTo>
                        <a:pt x="1689" y="1047"/>
                      </a:lnTo>
                      <a:lnTo>
                        <a:pt x="1698" y="1052"/>
                      </a:lnTo>
                      <a:lnTo>
                        <a:pt x="1710" y="1055"/>
                      </a:lnTo>
                      <a:lnTo>
                        <a:pt x="1717" y="1040"/>
                      </a:lnTo>
                      <a:lnTo>
                        <a:pt x="1714" y="1026"/>
                      </a:lnTo>
                      <a:lnTo>
                        <a:pt x="1714" y="1013"/>
                      </a:lnTo>
                      <a:lnTo>
                        <a:pt x="1717" y="995"/>
                      </a:lnTo>
                      <a:lnTo>
                        <a:pt x="1723" y="981"/>
                      </a:lnTo>
                      <a:lnTo>
                        <a:pt x="1732" y="968"/>
                      </a:lnTo>
                      <a:lnTo>
                        <a:pt x="1744" y="962"/>
                      </a:lnTo>
                      <a:lnTo>
                        <a:pt x="1756" y="953"/>
                      </a:lnTo>
                      <a:lnTo>
                        <a:pt x="1764" y="942"/>
                      </a:lnTo>
                      <a:lnTo>
                        <a:pt x="1773" y="935"/>
                      </a:lnTo>
                      <a:lnTo>
                        <a:pt x="1768" y="926"/>
                      </a:lnTo>
                      <a:lnTo>
                        <a:pt x="1756" y="927"/>
                      </a:lnTo>
                      <a:lnTo>
                        <a:pt x="1740" y="924"/>
                      </a:lnTo>
                      <a:lnTo>
                        <a:pt x="1731" y="924"/>
                      </a:lnTo>
                      <a:lnTo>
                        <a:pt x="1717" y="920"/>
                      </a:lnTo>
                      <a:lnTo>
                        <a:pt x="1704" y="920"/>
                      </a:lnTo>
                      <a:lnTo>
                        <a:pt x="1692" y="917"/>
                      </a:lnTo>
                      <a:lnTo>
                        <a:pt x="1680" y="914"/>
                      </a:lnTo>
                      <a:lnTo>
                        <a:pt x="1668" y="908"/>
                      </a:lnTo>
                      <a:lnTo>
                        <a:pt x="1659" y="900"/>
                      </a:lnTo>
                      <a:lnTo>
                        <a:pt x="1660" y="888"/>
                      </a:lnTo>
                      <a:lnTo>
                        <a:pt x="1659" y="878"/>
                      </a:lnTo>
                      <a:lnTo>
                        <a:pt x="1654" y="875"/>
                      </a:lnTo>
                      <a:lnTo>
                        <a:pt x="1647" y="870"/>
                      </a:lnTo>
                      <a:lnTo>
                        <a:pt x="1636" y="866"/>
                      </a:lnTo>
                      <a:lnTo>
                        <a:pt x="1626" y="858"/>
                      </a:lnTo>
                      <a:lnTo>
                        <a:pt x="1615" y="848"/>
                      </a:lnTo>
                      <a:lnTo>
                        <a:pt x="1609" y="840"/>
                      </a:lnTo>
                      <a:lnTo>
                        <a:pt x="1599" y="828"/>
                      </a:lnTo>
                      <a:lnTo>
                        <a:pt x="1593" y="821"/>
                      </a:lnTo>
                      <a:lnTo>
                        <a:pt x="1588" y="807"/>
                      </a:lnTo>
                      <a:lnTo>
                        <a:pt x="1581" y="797"/>
                      </a:lnTo>
                      <a:lnTo>
                        <a:pt x="1579" y="782"/>
                      </a:lnTo>
                      <a:lnTo>
                        <a:pt x="1572" y="771"/>
                      </a:lnTo>
                      <a:lnTo>
                        <a:pt x="1572" y="761"/>
                      </a:lnTo>
                      <a:lnTo>
                        <a:pt x="1564" y="756"/>
                      </a:lnTo>
                      <a:lnTo>
                        <a:pt x="1555" y="750"/>
                      </a:lnTo>
                      <a:lnTo>
                        <a:pt x="1542" y="749"/>
                      </a:lnTo>
                      <a:lnTo>
                        <a:pt x="1531" y="744"/>
                      </a:lnTo>
                      <a:lnTo>
                        <a:pt x="1521" y="755"/>
                      </a:lnTo>
                      <a:lnTo>
                        <a:pt x="1512" y="761"/>
                      </a:lnTo>
                      <a:lnTo>
                        <a:pt x="1500" y="768"/>
                      </a:lnTo>
                      <a:lnTo>
                        <a:pt x="1488" y="780"/>
                      </a:lnTo>
                      <a:lnTo>
                        <a:pt x="1482" y="791"/>
                      </a:lnTo>
                      <a:lnTo>
                        <a:pt x="1465" y="792"/>
                      </a:lnTo>
                      <a:lnTo>
                        <a:pt x="1453" y="800"/>
                      </a:lnTo>
                      <a:lnTo>
                        <a:pt x="1440" y="800"/>
                      </a:lnTo>
                      <a:lnTo>
                        <a:pt x="1428" y="797"/>
                      </a:lnTo>
                      <a:lnTo>
                        <a:pt x="1416" y="792"/>
                      </a:lnTo>
                      <a:lnTo>
                        <a:pt x="1405" y="785"/>
                      </a:lnTo>
                      <a:lnTo>
                        <a:pt x="1398" y="771"/>
                      </a:lnTo>
                      <a:lnTo>
                        <a:pt x="1389" y="762"/>
                      </a:lnTo>
                      <a:lnTo>
                        <a:pt x="1387" y="747"/>
                      </a:lnTo>
                      <a:lnTo>
                        <a:pt x="1387" y="734"/>
                      </a:lnTo>
                      <a:lnTo>
                        <a:pt x="1381" y="722"/>
                      </a:lnTo>
                      <a:lnTo>
                        <a:pt x="1378" y="713"/>
                      </a:lnTo>
                      <a:lnTo>
                        <a:pt x="1374" y="707"/>
                      </a:lnTo>
                      <a:lnTo>
                        <a:pt x="1362" y="704"/>
                      </a:lnTo>
                      <a:lnTo>
                        <a:pt x="1351" y="701"/>
                      </a:lnTo>
                      <a:lnTo>
                        <a:pt x="1345" y="695"/>
                      </a:lnTo>
                      <a:lnTo>
                        <a:pt x="1335" y="690"/>
                      </a:lnTo>
                      <a:lnTo>
                        <a:pt x="1324" y="686"/>
                      </a:lnTo>
                      <a:lnTo>
                        <a:pt x="1314" y="681"/>
                      </a:lnTo>
                      <a:lnTo>
                        <a:pt x="1300" y="678"/>
                      </a:lnTo>
                      <a:lnTo>
                        <a:pt x="1300" y="668"/>
                      </a:lnTo>
                      <a:lnTo>
                        <a:pt x="1294" y="662"/>
                      </a:lnTo>
                      <a:lnTo>
                        <a:pt x="1284" y="651"/>
                      </a:lnTo>
                      <a:lnTo>
                        <a:pt x="1273" y="644"/>
                      </a:lnTo>
                      <a:lnTo>
                        <a:pt x="1276" y="632"/>
                      </a:lnTo>
                      <a:lnTo>
                        <a:pt x="1278" y="623"/>
                      </a:lnTo>
                      <a:lnTo>
                        <a:pt x="1284" y="609"/>
                      </a:lnTo>
                      <a:lnTo>
                        <a:pt x="1290" y="597"/>
                      </a:lnTo>
                      <a:lnTo>
                        <a:pt x="1288" y="585"/>
                      </a:lnTo>
                      <a:lnTo>
                        <a:pt x="1287" y="579"/>
                      </a:lnTo>
                      <a:lnTo>
                        <a:pt x="1278" y="579"/>
                      </a:lnTo>
                      <a:lnTo>
                        <a:pt x="1264" y="584"/>
                      </a:lnTo>
                      <a:lnTo>
                        <a:pt x="1255" y="593"/>
                      </a:lnTo>
                      <a:lnTo>
                        <a:pt x="1248" y="606"/>
                      </a:lnTo>
                      <a:lnTo>
                        <a:pt x="1245" y="618"/>
                      </a:lnTo>
                      <a:lnTo>
                        <a:pt x="1239" y="635"/>
                      </a:lnTo>
                      <a:lnTo>
                        <a:pt x="1230" y="641"/>
                      </a:lnTo>
                      <a:lnTo>
                        <a:pt x="1219" y="648"/>
                      </a:lnTo>
                      <a:lnTo>
                        <a:pt x="1209" y="659"/>
                      </a:lnTo>
                      <a:lnTo>
                        <a:pt x="1198" y="662"/>
                      </a:lnTo>
                      <a:lnTo>
                        <a:pt x="1188" y="660"/>
                      </a:lnTo>
                      <a:lnTo>
                        <a:pt x="1177" y="659"/>
                      </a:lnTo>
                      <a:lnTo>
                        <a:pt x="1162" y="656"/>
                      </a:lnTo>
                      <a:lnTo>
                        <a:pt x="1150" y="650"/>
                      </a:lnTo>
                      <a:lnTo>
                        <a:pt x="1135" y="653"/>
                      </a:lnTo>
                      <a:lnTo>
                        <a:pt x="1125" y="647"/>
                      </a:lnTo>
                      <a:lnTo>
                        <a:pt x="1125" y="635"/>
                      </a:lnTo>
                      <a:lnTo>
                        <a:pt x="1134" y="630"/>
                      </a:lnTo>
                      <a:lnTo>
                        <a:pt x="1141" y="618"/>
                      </a:lnTo>
                      <a:lnTo>
                        <a:pt x="1150" y="612"/>
                      </a:lnTo>
                      <a:lnTo>
                        <a:pt x="1158" y="600"/>
                      </a:lnTo>
                      <a:lnTo>
                        <a:pt x="1165" y="593"/>
                      </a:lnTo>
                      <a:lnTo>
                        <a:pt x="1170" y="582"/>
                      </a:lnTo>
                      <a:lnTo>
                        <a:pt x="1176" y="570"/>
                      </a:lnTo>
                      <a:lnTo>
                        <a:pt x="1179" y="563"/>
                      </a:lnTo>
                      <a:lnTo>
                        <a:pt x="1180" y="554"/>
                      </a:lnTo>
                      <a:lnTo>
                        <a:pt x="1186" y="543"/>
                      </a:lnTo>
                      <a:lnTo>
                        <a:pt x="1188" y="534"/>
                      </a:lnTo>
                      <a:lnTo>
                        <a:pt x="1188" y="522"/>
                      </a:lnTo>
                      <a:lnTo>
                        <a:pt x="1185" y="513"/>
                      </a:lnTo>
                      <a:lnTo>
                        <a:pt x="1183" y="506"/>
                      </a:lnTo>
                      <a:lnTo>
                        <a:pt x="1179" y="500"/>
                      </a:lnTo>
                      <a:lnTo>
                        <a:pt x="1173" y="489"/>
                      </a:lnTo>
                      <a:lnTo>
                        <a:pt x="1164" y="483"/>
                      </a:lnTo>
                      <a:lnTo>
                        <a:pt x="1155" y="480"/>
                      </a:lnTo>
                      <a:lnTo>
                        <a:pt x="1138" y="480"/>
                      </a:lnTo>
                      <a:lnTo>
                        <a:pt x="1126" y="479"/>
                      </a:lnTo>
                      <a:lnTo>
                        <a:pt x="1116" y="477"/>
                      </a:lnTo>
                      <a:lnTo>
                        <a:pt x="1110" y="470"/>
                      </a:lnTo>
                      <a:lnTo>
                        <a:pt x="1117" y="461"/>
                      </a:lnTo>
                      <a:lnTo>
                        <a:pt x="1129" y="450"/>
                      </a:lnTo>
                      <a:lnTo>
                        <a:pt x="1140" y="441"/>
                      </a:lnTo>
                      <a:lnTo>
                        <a:pt x="1147" y="426"/>
                      </a:lnTo>
                      <a:lnTo>
                        <a:pt x="1150" y="420"/>
                      </a:lnTo>
                      <a:lnTo>
                        <a:pt x="1150" y="405"/>
                      </a:lnTo>
                      <a:lnTo>
                        <a:pt x="1153" y="390"/>
                      </a:lnTo>
                      <a:lnTo>
                        <a:pt x="1156" y="377"/>
                      </a:lnTo>
                      <a:lnTo>
                        <a:pt x="1156" y="365"/>
                      </a:lnTo>
                      <a:lnTo>
                        <a:pt x="1159" y="353"/>
                      </a:lnTo>
                      <a:lnTo>
                        <a:pt x="1153" y="342"/>
                      </a:lnTo>
                      <a:lnTo>
                        <a:pt x="1162" y="333"/>
                      </a:lnTo>
                      <a:lnTo>
                        <a:pt x="1158" y="321"/>
                      </a:lnTo>
                      <a:lnTo>
                        <a:pt x="1158" y="309"/>
                      </a:lnTo>
                      <a:lnTo>
                        <a:pt x="1153" y="297"/>
                      </a:lnTo>
                      <a:lnTo>
                        <a:pt x="1144" y="293"/>
                      </a:lnTo>
                      <a:lnTo>
                        <a:pt x="1134" y="287"/>
                      </a:lnTo>
                      <a:lnTo>
                        <a:pt x="1131" y="272"/>
                      </a:lnTo>
                      <a:lnTo>
                        <a:pt x="1122" y="267"/>
                      </a:lnTo>
                      <a:lnTo>
                        <a:pt x="1113" y="261"/>
                      </a:lnTo>
                      <a:lnTo>
                        <a:pt x="1095" y="264"/>
                      </a:lnTo>
                      <a:lnTo>
                        <a:pt x="1086" y="261"/>
                      </a:lnTo>
                      <a:lnTo>
                        <a:pt x="1081" y="249"/>
                      </a:lnTo>
                      <a:lnTo>
                        <a:pt x="1071" y="239"/>
                      </a:lnTo>
                      <a:lnTo>
                        <a:pt x="1059" y="231"/>
                      </a:lnTo>
                      <a:lnTo>
                        <a:pt x="1042" y="228"/>
                      </a:lnTo>
                      <a:lnTo>
                        <a:pt x="1029" y="231"/>
                      </a:lnTo>
                      <a:lnTo>
                        <a:pt x="1018" y="236"/>
                      </a:lnTo>
                      <a:lnTo>
                        <a:pt x="1006" y="243"/>
                      </a:lnTo>
                      <a:lnTo>
                        <a:pt x="994" y="252"/>
                      </a:lnTo>
                      <a:lnTo>
                        <a:pt x="978" y="255"/>
                      </a:lnTo>
                      <a:lnTo>
                        <a:pt x="958" y="260"/>
                      </a:lnTo>
                      <a:lnTo>
                        <a:pt x="946" y="270"/>
                      </a:lnTo>
                      <a:lnTo>
                        <a:pt x="934" y="279"/>
                      </a:lnTo>
                      <a:lnTo>
                        <a:pt x="922" y="290"/>
                      </a:lnTo>
                      <a:lnTo>
                        <a:pt x="912" y="297"/>
                      </a:lnTo>
                      <a:lnTo>
                        <a:pt x="906" y="306"/>
                      </a:lnTo>
                      <a:lnTo>
                        <a:pt x="889" y="306"/>
                      </a:lnTo>
                      <a:lnTo>
                        <a:pt x="877" y="303"/>
                      </a:lnTo>
                      <a:lnTo>
                        <a:pt x="868" y="297"/>
                      </a:lnTo>
                      <a:lnTo>
                        <a:pt x="855" y="291"/>
                      </a:lnTo>
                      <a:lnTo>
                        <a:pt x="844" y="287"/>
                      </a:lnTo>
                      <a:lnTo>
                        <a:pt x="834" y="281"/>
                      </a:lnTo>
                      <a:lnTo>
                        <a:pt x="822" y="275"/>
                      </a:lnTo>
                      <a:lnTo>
                        <a:pt x="811" y="272"/>
                      </a:lnTo>
                      <a:lnTo>
                        <a:pt x="799" y="269"/>
                      </a:lnTo>
                      <a:lnTo>
                        <a:pt x="789" y="258"/>
                      </a:lnTo>
                      <a:lnTo>
                        <a:pt x="778" y="255"/>
                      </a:lnTo>
                      <a:lnTo>
                        <a:pt x="766" y="249"/>
                      </a:lnTo>
                      <a:lnTo>
                        <a:pt x="756" y="246"/>
                      </a:lnTo>
                      <a:lnTo>
                        <a:pt x="745" y="243"/>
                      </a:lnTo>
                      <a:lnTo>
                        <a:pt x="736" y="243"/>
                      </a:lnTo>
                      <a:lnTo>
                        <a:pt x="721" y="240"/>
                      </a:lnTo>
                      <a:lnTo>
                        <a:pt x="708" y="237"/>
                      </a:lnTo>
                      <a:lnTo>
                        <a:pt x="694" y="233"/>
                      </a:lnTo>
                      <a:lnTo>
                        <a:pt x="682" y="231"/>
                      </a:lnTo>
                      <a:lnTo>
                        <a:pt x="673" y="227"/>
                      </a:lnTo>
                      <a:lnTo>
                        <a:pt x="672" y="218"/>
                      </a:lnTo>
                      <a:lnTo>
                        <a:pt x="661" y="221"/>
                      </a:lnTo>
                      <a:lnTo>
                        <a:pt x="648" y="221"/>
                      </a:lnTo>
                      <a:lnTo>
                        <a:pt x="639" y="221"/>
                      </a:lnTo>
                      <a:lnTo>
                        <a:pt x="625" y="222"/>
                      </a:lnTo>
                      <a:lnTo>
                        <a:pt x="616" y="219"/>
                      </a:lnTo>
                      <a:lnTo>
                        <a:pt x="604" y="216"/>
                      </a:lnTo>
                      <a:lnTo>
                        <a:pt x="600" y="204"/>
                      </a:lnTo>
                      <a:lnTo>
                        <a:pt x="588" y="197"/>
                      </a:lnTo>
                      <a:lnTo>
                        <a:pt x="579" y="186"/>
                      </a:lnTo>
                      <a:lnTo>
                        <a:pt x="571" y="179"/>
                      </a:lnTo>
                      <a:lnTo>
                        <a:pt x="562" y="168"/>
                      </a:lnTo>
                      <a:lnTo>
                        <a:pt x="552" y="158"/>
                      </a:lnTo>
                      <a:lnTo>
                        <a:pt x="537" y="153"/>
                      </a:lnTo>
                      <a:lnTo>
                        <a:pt x="526" y="141"/>
                      </a:lnTo>
                      <a:lnTo>
                        <a:pt x="513" y="131"/>
                      </a:lnTo>
                      <a:lnTo>
                        <a:pt x="499" y="120"/>
                      </a:lnTo>
                      <a:lnTo>
                        <a:pt x="492" y="110"/>
                      </a:lnTo>
                      <a:lnTo>
                        <a:pt x="483" y="95"/>
                      </a:lnTo>
                      <a:lnTo>
                        <a:pt x="480" y="81"/>
                      </a:lnTo>
                      <a:lnTo>
                        <a:pt x="475" y="72"/>
                      </a:lnTo>
                      <a:lnTo>
                        <a:pt x="471" y="57"/>
                      </a:lnTo>
                      <a:lnTo>
                        <a:pt x="469" y="45"/>
                      </a:lnTo>
                      <a:lnTo>
                        <a:pt x="462" y="33"/>
                      </a:lnTo>
                      <a:lnTo>
                        <a:pt x="451" y="20"/>
                      </a:lnTo>
                      <a:lnTo>
                        <a:pt x="439" y="9"/>
                      </a:lnTo>
                      <a:lnTo>
                        <a:pt x="429" y="3"/>
                      </a:lnTo>
                      <a:lnTo>
                        <a:pt x="418" y="3"/>
                      </a:lnTo>
                      <a:lnTo>
                        <a:pt x="405" y="2"/>
                      </a:lnTo>
                      <a:lnTo>
                        <a:pt x="393" y="2"/>
                      </a:lnTo>
                      <a:lnTo>
                        <a:pt x="384" y="0"/>
                      </a:lnTo>
                      <a:lnTo>
                        <a:pt x="378" y="9"/>
                      </a:lnTo>
                      <a:lnTo>
                        <a:pt x="367" y="18"/>
                      </a:lnTo>
                      <a:lnTo>
                        <a:pt x="364" y="27"/>
                      </a:lnTo>
                      <a:close/>
                    </a:path>
                  </a:pathLst>
                </a:custGeom>
                <a:solidFill>
                  <a:srgbClr val="CCFFCC">
                    <a:alpha val="50195"/>
                  </a:srgbClr>
                </a:solidFill>
                <a:ln w="0">
                  <a:solidFill>
                    <a:srgbClr val="0000FF"/>
                  </a:solidFill>
                  <a:round/>
                  <a:headEnd/>
                  <a:tailEnd/>
                </a:ln>
              </p:spPr>
              <p:txBody>
                <a:bodyPr wrap="none" anchor="ctr"/>
                <a:lstStyle/>
                <a:p>
                  <a:endParaRPr lang="en-US"/>
                </a:p>
              </p:txBody>
            </p:sp>
            <p:sp>
              <p:nvSpPr>
                <p:cNvPr id="9240" name="Text Box 18"/>
                <p:cNvSpPr txBox="1">
                  <a:spLocks noChangeArrowheads="1"/>
                </p:cNvSpPr>
                <p:nvPr/>
              </p:nvSpPr>
              <p:spPr bwMode="auto">
                <a:xfrm>
                  <a:off x="1948" y="1551"/>
                  <a:ext cx="883"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solidFill>
                        <a:srgbClr val="000000"/>
                      </a:solidFill>
                      <a:latin typeface="Tahoma" charset="0"/>
                      <a:cs typeface="Arial" charset="0"/>
                    </a:rPr>
                    <a:t>Argentina</a:t>
                  </a:r>
                  <a:endParaRPr lang="en-GB" sz="1600">
                    <a:solidFill>
                      <a:srgbClr val="000000"/>
                    </a:solidFill>
                    <a:latin typeface="Tahoma" charset="0"/>
                    <a:cs typeface="Arial" charset="0"/>
                  </a:endParaRPr>
                </a:p>
              </p:txBody>
            </p:sp>
          </p:grpSp>
          <p:grpSp>
            <p:nvGrpSpPr>
              <p:cNvPr id="9225" name="Group 19"/>
              <p:cNvGrpSpPr>
                <a:grpSpLocks/>
              </p:cNvGrpSpPr>
              <p:nvPr/>
            </p:nvGrpSpPr>
            <p:grpSpPr bwMode="auto">
              <a:xfrm>
                <a:off x="4150" y="659"/>
                <a:ext cx="1524" cy="1577"/>
                <a:chOff x="4150" y="659"/>
                <a:chExt cx="1524" cy="1577"/>
              </a:xfrm>
            </p:grpSpPr>
            <p:sp>
              <p:nvSpPr>
                <p:cNvPr id="9237" name="Freeform 20"/>
                <p:cNvSpPr>
                  <a:spLocks/>
                </p:cNvSpPr>
                <p:nvPr/>
              </p:nvSpPr>
              <p:spPr bwMode="auto">
                <a:xfrm>
                  <a:off x="4150" y="659"/>
                  <a:ext cx="1524" cy="1577"/>
                </a:xfrm>
                <a:custGeom>
                  <a:avLst/>
                  <a:gdLst>
                    <a:gd name="T0" fmla="*/ 281 w 1524"/>
                    <a:gd name="T1" fmla="*/ 81 h 1577"/>
                    <a:gd name="T2" fmla="*/ 212 w 1524"/>
                    <a:gd name="T3" fmla="*/ 147 h 1577"/>
                    <a:gd name="T4" fmla="*/ 182 w 1524"/>
                    <a:gd name="T5" fmla="*/ 231 h 1577"/>
                    <a:gd name="T6" fmla="*/ 159 w 1524"/>
                    <a:gd name="T7" fmla="*/ 341 h 1577"/>
                    <a:gd name="T8" fmla="*/ 74 w 1524"/>
                    <a:gd name="T9" fmla="*/ 405 h 1577"/>
                    <a:gd name="T10" fmla="*/ 8 w 1524"/>
                    <a:gd name="T11" fmla="*/ 480 h 1577"/>
                    <a:gd name="T12" fmla="*/ 9 w 1524"/>
                    <a:gd name="T13" fmla="*/ 570 h 1577"/>
                    <a:gd name="T14" fmla="*/ 29 w 1524"/>
                    <a:gd name="T15" fmla="*/ 644 h 1577"/>
                    <a:gd name="T16" fmla="*/ 74 w 1524"/>
                    <a:gd name="T17" fmla="*/ 693 h 1577"/>
                    <a:gd name="T18" fmla="*/ 96 w 1524"/>
                    <a:gd name="T19" fmla="*/ 735 h 1577"/>
                    <a:gd name="T20" fmla="*/ 107 w 1524"/>
                    <a:gd name="T21" fmla="*/ 797 h 1577"/>
                    <a:gd name="T22" fmla="*/ 218 w 1524"/>
                    <a:gd name="T23" fmla="*/ 810 h 1577"/>
                    <a:gd name="T24" fmla="*/ 282 w 1524"/>
                    <a:gd name="T25" fmla="*/ 794 h 1577"/>
                    <a:gd name="T26" fmla="*/ 282 w 1524"/>
                    <a:gd name="T27" fmla="*/ 887 h 1577"/>
                    <a:gd name="T28" fmla="*/ 293 w 1524"/>
                    <a:gd name="T29" fmla="*/ 969 h 1577"/>
                    <a:gd name="T30" fmla="*/ 284 w 1524"/>
                    <a:gd name="T31" fmla="*/ 1061 h 1577"/>
                    <a:gd name="T32" fmla="*/ 318 w 1524"/>
                    <a:gd name="T33" fmla="*/ 1164 h 1577"/>
                    <a:gd name="T34" fmla="*/ 350 w 1524"/>
                    <a:gd name="T35" fmla="*/ 1268 h 1577"/>
                    <a:gd name="T36" fmla="*/ 383 w 1524"/>
                    <a:gd name="T37" fmla="*/ 1359 h 1577"/>
                    <a:gd name="T38" fmla="*/ 422 w 1524"/>
                    <a:gd name="T39" fmla="*/ 1451 h 1577"/>
                    <a:gd name="T40" fmla="*/ 473 w 1524"/>
                    <a:gd name="T41" fmla="*/ 1565 h 1577"/>
                    <a:gd name="T42" fmla="*/ 560 w 1524"/>
                    <a:gd name="T43" fmla="*/ 1530 h 1577"/>
                    <a:gd name="T44" fmla="*/ 642 w 1524"/>
                    <a:gd name="T45" fmla="*/ 1440 h 1577"/>
                    <a:gd name="T46" fmla="*/ 672 w 1524"/>
                    <a:gd name="T47" fmla="*/ 1334 h 1577"/>
                    <a:gd name="T48" fmla="*/ 687 w 1524"/>
                    <a:gd name="T49" fmla="*/ 1223 h 1577"/>
                    <a:gd name="T50" fmla="*/ 747 w 1524"/>
                    <a:gd name="T51" fmla="*/ 1148 h 1577"/>
                    <a:gd name="T52" fmla="*/ 836 w 1524"/>
                    <a:gd name="T53" fmla="*/ 1064 h 1577"/>
                    <a:gd name="T54" fmla="*/ 917 w 1524"/>
                    <a:gd name="T55" fmla="*/ 999 h 1577"/>
                    <a:gd name="T56" fmla="*/ 971 w 1524"/>
                    <a:gd name="T57" fmla="*/ 950 h 1577"/>
                    <a:gd name="T58" fmla="*/ 1034 w 1524"/>
                    <a:gd name="T59" fmla="*/ 899 h 1577"/>
                    <a:gd name="T60" fmla="*/ 1074 w 1524"/>
                    <a:gd name="T61" fmla="*/ 822 h 1577"/>
                    <a:gd name="T62" fmla="*/ 1139 w 1524"/>
                    <a:gd name="T63" fmla="*/ 792 h 1577"/>
                    <a:gd name="T64" fmla="*/ 1196 w 1524"/>
                    <a:gd name="T65" fmla="*/ 774 h 1577"/>
                    <a:gd name="T66" fmla="*/ 1266 w 1524"/>
                    <a:gd name="T67" fmla="*/ 753 h 1577"/>
                    <a:gd name="T68" fmla="*/ 1316 w 1524"/>
                    <a:gd name="T69" fmla="*/ 752 h 1577"/>
                    <a:gd name="T70" fmla="*/ 1374 w 1524"/>
                    <a:gd name="T71" fmla="*/ 806 h 1577"/>
                    <a:gd name="T72" fmla="*/ 1377 w 1524"/>
                    <a:gd name="T73" fmla="*/ 707 h 1577"/>
                    <a:gd name="T74" fmla="*/ 1412 w 1524"/>
                    <a:gd name="T75" fmla="*/ 635 h 1577"/>
                    <a:gd name="T76" fmla="*/ 1457 w 1524"/>
                    <a:gd name="T77" fmla="*/ 554 h 1577"/>
                    <a:gd name="T78" fmla="*/ 1515 w 1524"/>
                    <a:gd name="T79" fmla="*/ 468 h 1577"/>
                    <a:gd name="T80" fmla="*/ 1505 w 1524"/>
                    <a:gd name="T81" fmla="*/ 329 h 1577"/>
                    <a:gd name="T82" fmla="*/ 1421 w 1524"/>
                    <a:gd name="T83" fmla="*/ 368 h 1577"/>
                    <a:gd name="T84" fmla="*/ 1367 w 1524"/>
                    <a:gd name="T85" fmla="*/ 435 h 1577"/>
                    <a:gd name="T86" fmla="*/ 1296 w 1524"/>
                    <a:gd name="T87" fmla="*/ 488 h 1577"/>
                    <a:gd name="T88" fmla="*/ 1205 w 1524"/>
                    <a:gd name="T89" fmla="*/ 509 h 1577"/>
                    <a:gd name="T90" fmla="*/ 1139 w 1524"/>
                    <a:gd name="T91" fmla="*/ 459 h 1577"/>
                    <a:gd name="T92" fmla="*/ 1091 w 1524"/>
                    <a:gd name="T93" fmla="*/ 524 h 1577"/>
                    <a:gd name="T94" fmla="*/ 993 w 1524"/>
                    <a:gd name="T95" fmla="*/ 524 h 1577"/>
                    <a:gd name="T96" fmla="*/ 900 w 1524"/>
                    <a:gd name="T97" fmla="*/ 492 h 1577"/>
                    <a:gd name="T98" fmla="*/ 813 w 1524"/>
                    <a:gd name="T99" fmla="*/ 473 h 1577"/>
                    <a:gd name="T100" fmla="*/ 740 w 1524"/>
                    <a:gd name="T101" fmla="*/ 438 h 1577"/>
                    <a:gd name="T102" fmla="*/ 689 w 1524"/>
                    <a:gd name="T103" fmla="*/ 377 h 1577"/>
                    <a:gd name="T104" fmla="*/ 659 w 1524"/>
                    <a:gd name="T105" fmla="*/ 296 h 1577"/>
                    <a:gd name="T106" fmla="*/ 606 w 1524"/>
                    <a:gd name="T107" fmla="*/ 225 h 1577"/>
                    <a:gd name="T108" fmla="*/ 585 w 1524"/>
                    <a:gd name="T109" fmla="*/ 167 h 1577"/>
                    <a:gd name="T110" fmla="*/ 524 w 1524"/>
                    <a:gd name="T111" fmla="*/ 99 h 1577"/>
                    <a:gd name="T112" fmla="*/ 450 w 1524"/>
                    <a:gd name="T113" fmla="*/ 9 h 1577"/>
                    <a:gd name="T114" fmla="*/ 338 w 1524"/>
                    <a:gd name="T115" fmla="*/ 11 h 15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24"/>
                    <a:gd name="T175" fmla="*/ 0 h 1577"/>
                    <a:gd name="T176" fmla="*/ 1524 w 1524"/>
                    <a:gd name="T177" fmla="*/ 1577 h 15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24" h="1577">
                      <a:moveTo>
                        <a:pt x="338" y="11"/>
                      </a:moveTo>
                      <a:lnTo>
                        <a:pt x="326" y="23"/>
                      </a:lnTo>
                      <a:lnTo>
                        <a:pt x="315" y="35"/>
                      </a:lnTo>
                      <a:lnTo>
                        <a:pt x="312" y="45"/>
                      </a:lnTo>
                      <a:lnTo>
                        <a:pt x="302" y="59"/>
                      </a:lnTo>
                      <a:lnTo>
                        <a:pt x="296" y="72"/>
                      </a:lnTo>
                      <a:lnTo>
                        <a:pt x="281" y="81"/>
                      </a:lnTo>
                      <a:lnTo>
                        <a:pt x="272" y="95"/>
                      </a:lnTo>
                      <a:lnTo>
                        <a:pt x="260" y="101"/>
                      </a:lnTo>
                      <a:lnTo>
                        <a:pt x="246" y="108"/>
                      </a:lnTo>
                      <a:lnTo>
                        <a:pt x="236" y="116"/>
                      </a:lnTo>
                      <a:lnTo>
                        <a:pt x="228" y="125"/>
                      </a:lnTo>
                      <a:lnTo>
                        <a:pt x="219" y="135"/>
                      </a:lnTo>
                      <a:lnTo>
                        <a:pt x="212" y="147"/>
                      </a:lnTo>
                      <a:lnTo>
                        <a:pt x="203" y="161"/>
                      </a:lnTo>
                      <a:lnTo>
                        <a:pt x="200" y="171"/>
                      </a:lnTo>
                      <a:lnTo>
                        <a:pt x="195" y="186"/>
                      </a:lnTo>
                      <a:lnTo>
                        <a:pt x="192" y="200"/>
                      </a:lnTo>
                      <a:lnTo>
                        <a:pt x="189" y="210"/>
                      </a:lnTo>
                      <a:lnTo>
                        <a:pt x="185" y="219"/>
                      </a:lnTo>
                      <a:lnTo>
                        <a:pt x="182" y="231"/>
                      </a:lnTo>
                      <a:lnTo>
                        <a:pt x="183" y="243"/>
                      </a:lnTo>
                      <a:lnTo>
                        <a:pt x="180" y="260"/>
                      </a:lnTo>
                      <a:lnTo>
                        <a:pt x="177" y="278"/>
                      </a:lnTo>
                      <a:lnTo>
                        <a:pt x="177" y="293"/>
                      </a:lnTo>
                      <a:lnTo>
                        <a:pt x="173" y="309"/>
                      </a:lnTo>
                      <a:lnTo>
                        <a:pt x="168" y="324"/>
                      </a:lnTo>
                      <a:lnTo>
                        <a:pt x="159" y="341"/>
                      </a:lnTo>
                      <a:lnTo>
                        <a:pt x="149" y="353"/>
                      </a:lnTo>
                      <a:lnTo>
                        <a:pt x="137" y="365"/>
                      </a:lnTo>
                      <a:lnTo>
                        <a:pt x="123" y="374"/>
                      </a:lnTo>
                      <a:lnTo>
                        <a:pt x="110" y="384"/>
                      </a:lnTo>
                      <a:lnTo>
                        <a:pt x="99" y="393"/>
                      </a:lnTo>
                      <a:lnTo>
                        <a:pt x="89" y="399"/>
                      </a:lnTo>
                      <a:lnTo>
                        <a:pt x="74" y="405"/>
                      </a:lnTo>
                      <a:lnTo>
                        <a:pt x="59" y="417"/>
                      </a:lnTo>
                      <a:lnTo>
                        <a:pt x="47" y="425"/>
                      </a:lnTo>
                      <a:lnTo>
                        <a:pt x="36" y="432"/>
                      </a:lnTo>
                      <a:lnTo>
                        <a:pt x="21" y="446"/>
                      </a:lnTo>
                      <a:lnTo>
                        <a:pt x="14" y="456"/>
                      </a:lnTo>
                      <a:lnTo>
                        <a:pt x="8" y="467"/>
                      </a:lnTo>
                      <a:lnTo>
                        <a:pt x="8" y="480"/>
                      </a:lnTo>
                      <a:lnTo>
                        <a:pt x="8" y="497"/>
                      </a:lnTo>
                      <a:lnTo>
                        <a:pt x="14" y="501"/>
                      </a:lnTo>
                      <a:lnTo>
                        <a:pt x="21" y="515"/>
                      </a:lnTo>
                      <a:lnTo>
                        <a:pt x="23" y="528"/>
                      </a:lnTo>
                      <a:lnTo>
                        <a:pt x="20" y="542"/>
                      </a:lnTo>
                      <a:lnTo>
                        <a:pt x="12" y="555"/>
                      </a:lnTo>
                      <a:lnTo>
                        <a:pt x="9" y="570"/>
                      </a:lnTo>
                      <a:lnTo>
                        <a:pt x="5" y="585"/>
                      </a:lnTo>
                      <a:lnTo>
                        <a:pt x="0" y="600"/>
                      </a:lnTo>
                      <a:lnTo>
                        <a:pt x="2" y="617"/>
                      </a:lnTo>
                      <a:lnTo>
                        <a:pt x="2" y="629"/>
                      </a:lnTo>
                      <a:lnTo>
                        <a:pt x="6" y="641"/>
                      </a:lnTo>
                      <a:lnTo>
                        <a:pt x="15" y="644"/>
                      </a:lnTo>
                      <a:lnTo>
                        <a:pt x="29" y="644"/>
                      </a:lnTo>
                      <a:lnTo>
                        <a:pt x="42" y="647"/>
                      </a:lnTo>
                      <a:lnTo>
                        <a:pt x="48" y="651"/>
                      </a:lnTo>
                      <a:lnTo>
                        <a:pt x="50" y="659"/>
                      </a:lnTo>
                      <a:lnTo>
                        <a:pt x="48" y="669"/>
                      </a:lnTo>
                      <a:lnTo>
                        <a:pt x="51" y="681"/>
                      </a:lnTo>
                      <a:lnTo>
                        <a:pt x="65" y="686"/>
                      </a:lnTo>
                      <a:lnTo>
                        <a:pt x="74" y="693"/>
                      </a:lnTo>
                      <a:lnTo>
                        <a:pt x="90" y="696"/>
                      </a:lnTo>
                      <a:lnTo>
                        <a:pt x="107" y="699"/>
                      </a:lnTo>
                      <a:lnTo>
                        <a:pt x="125" y="702"/>
                      </a:lnTo>
                      <a:lnTo>
                        <a:pt x="125" y="713"/>
                      </a:lnTo>
                      <a:lnTo>
                        <a:pt x="117" y="720"/>
                      </a:lnTo>
                      <a:lnTo>
                        <a:pt x="108" y="729"/>
                      </a:lnTo>
                      <a:lnTo>
                        <a:pt x="96" y="735"/>
                      </a:lnTo>
                      <a:lnTo>
                        <a:pt x="80" y="743"/>
                      </a:lnTo>
                      <a:lnTo>
                        <a:pt x="72" y="750"/>
                      </a:lnTo>
                      <a:lnTo>
                        <a:pt x="77" y="759"/>
                      </a:lnTo>
                      <a:lnTo>
                        <a:pt x="84" y="767"/>
                      </a:lnTo>
                      <a:lnTo>
                        <a:pt x="90" y="776"/>
                      </a:lnTo>
                      <a:lnTo>
                        <a:pt x="98" y="785"/>
                      </a:lnTo>
                      <a:lnTo>
                        <a:pt x="107" y="797"/>
                      </a:lnTo>
                      <a:lnTo>
                        <a:pt x="123" y="804"/>
                      </a:lnTo>
                      <a:lnTo>
                        <a:pt x="138" y="816"/>
                      </a:lnTo>
                      <a:lnTo>
                        <a:pt x="150" y="822"/>
                      </a:lnTo>
                      <a:lnTo>
                        <a:pt x="165" y="825"/>
                      </a:lnTo>
                      <a:lnTo>
                        <a:pt x="186" y="822"/>
                      </a:lnTo>
                      <a:lnTo>
                        <a:pt x="203" y="822"/>
                      </a:lnTo>
                      <a:lnTo>
                        <a:pt x="218" y="810"/>
                      </a:lnTo>
                      <a:lnTo>
                        <a:pt x="231" y="803"/>
                      </a:lnTo>
                      <a:lnTo>
                        <a:pt x="237" y="792"/>
                      </a:lnTo>
                      <a:lnTo>
                        <a:pt x="246" y="780"/>
                      </a:lnTo>
                      <a:lnTo>
                        <a:pt x="257" y="768"/>
                      </a:lnTo>
                      <a:lnTo>
                        <a:pt x="269" y="770"/>
                      </a:lnTo>
                      <a:lnTo>
                        <a:pt x="279" y="777"/>
                      </a:lnTo>
                      <a:lnTo>
                        <a:pt x="282" y="794"/>
                      </a:lnTo>
                      <a:lnTo>
                        <a:pt x="281" y="812"/>
                      </a:lnTo>
                      <a:lnTo>
                        <a:pt x="281" y="824"/>
                      </a:lnTo>
                      <a:lnTo>
                        <a:pt x="284" y="836"/>
                      </a:lnTo>
                      <a:lnTo>
                        <a:pt x="285" y="854"/>
                      </a:lnTo>
                      <a:lnTo>
                        <a:pt x="288" y="869"/>
                      </a:lnTo>
                      <a:lnTo>
                        <a:pt x="282" y="875"/>
                      </a:lnTo>
                      <a:lnTo>
                        <a:pt x="282" y="887"/>
                      </a:lnTo>
                      <a:lnTo>
                        <a:pt x="284" y="903"/>
                      </a:lnTo>
                      <a:lnTo>
                        <a:pt x="287" y="914"/>
                      </a:lnTo>
                      <a:lnTo>
                        <a:pt x="293" y="921"/>
                      </a:lnTo>
                      <a:lnTo>
                        <a:pt x="296" y="933"/>
                      </a:lnTo>
                      <a:lnTo>
                        <a:pt x="300" y="945"/>
                      </a:lnTo>
                      <a:lnTo>
                        <a:pt x="297" y="957"/>
                      </a:lnTo>
                      <a:lnTo>
                        <a:pt x="293" y="969"/>
                      </a:lnTo>
                      <a:lnTo>
                        <a:pt x="287" y="978"/>
                      </a:lnTo>
                      <a:lnTo>
                        <a:pt x="284" y="993"/>
                      </a:lnTo>
                      <a:lnTo>
                        <a:pt x="281" y="1002"/>
                      </a:lnTo>
                      <a:lnTo>
                        <a:pt x="282" y="1016"/>
                      </a:lnTo>
                      <a:lnTo>
                        <a:pt x="281" y="1034"/>
                      </a:lnTo>
                      <a:lnTo>
                        <a:pt x="285" y="1049"/>
                      </a:lnTo>
                      <a:lnTo>
                        <a:pt x="284" y="1061"/>
                      </a:lnTo>
                      <a:lnTo>
                        <a:pt x="287" y="1074"/>
                      </a:lnTo>
                      <a:lnTo>
                        <a:pt x="287" y="1089"/>
                      </a:lnTo>
                      <a:lnTo>
                        <a:pt x="297" y="1103"/>
                      </a:lnTo>
                      <a:lnTo>
                        <a:pt x="300" y="1116"/>
                      </a:lnTo>
                      <a:lnTo>
                        <a:pt x="308" y="1136"/>
                      </a:lnTo>
                      <a:lnTo>
                        <a:pt x="314" y="1148"/>
                      </a:lnTo>
                      <a:lnTo>
                        <a:pt x="318" y="1164"/>
                      </a:lnTo>
                      <a:lnTo>
                        <a:pt x="326" y="1179"/>
                      </a:lnTo>
                      <a:lnTo>
                        <a:pt x="326" y="1193"/>
                      </a:lnTo>
                      <a:lnTo>
                        <a:pt x="330" y="1209"/>
                      </a:lnTo>
                      <a:lnTo>
                        <a:pt x="336" y="1223"/>
                      </a:lnTo>
                      <a:lnTo>
                        <a:pt x="344" y="1236"/>
                      </a:lnTo>
                      <a:lnTo>
                        <a:pt x="341" y="1253"/>
                      </a:lnTo>
                      <a:lnTo>
                        <a:pt x="350" y="1268"/>
                      </a:lnTo>
                      <a:lnTo>
                        <a:pt x="356" y="1283"/>
                      </a:lnTo>
                      <a:lnTo>
                        <a:pt x="360" y="1298"/>
                      </a:lnTo>
                      <a:lnTo>
                        <a:pt x="368" y="1311"/>
                      </a:lnTo>
                      <a:lnTo>
                        <a:pt x="369" y="1325"/>
                      </a:lnTo>
                      <a:lnTo>
                        <a:pt x="377" y="1337"/>
                      </a:lnTo>
                      <a:lnTo>
                        <a:pt x="381" y="1350"/>
                      </a:lnTo>
                      <a:lnTo>
                        <a:pt x="383" y="1359"/>
                      </a:lnTo>
                      <a:lnTo>
                        <a:pt x="389" y="1368"/>
                      </a:lnTo>
                      <a:lnTo>
                        <a:pt x="393" y="1377"/>
                      </a:lnTo>
                      <a:lnTo>
                        <a:pt x="401" y="1397"/>
                      </a:lnTo>
                      <a:lnTo>
                        <a:pt x="407" y="1404"/>
                      </a:lnTo>
                      <a:lnTo>
                        <a:pt x="413" y="1419"/>
                      </a:lnTo>
                      <a:lnTo>
                        <a:pt x="417" y="1431"/>
                      </a:lnTo>
                      <a:lnTo>
                        <a:pt x="422" y="1451"/>
                      </a:lnTo>
                      <a:lnTo>
                        <a:pt x="423" y="1467"/>
                      </a:lnTo>
                      <a:lnTo>
                        <a:pt x="432" y="1478"/>
                      </a:lnTo>
                      <a:lnTo>
                        <a:pt x="435" y="1496"/>
                      </a:lnTo>
                      <a:lnTo>
                        <a:pt x="450" y="1512"/>
                      </a:lnTo>
                      <a:lnTo>
                        <a:pt x="458" y="1530"/>
                      </a:lnTo>
                      <a:lnTo>
                        <a:pt x="465" y="1551"/>
                      </a:lnTo>
                      <a:lnTo>
                        <a:pt x="473" y="1565"/>
                      </a:lnTo>
                      <a:lnTo>
                        <a:pt x="480" y="1577"/>
                      </a:lnTo>
                      <a:lnTo>
                        <a:pt x="495" y="1575"/>
                      </a:lnTo>
                      <a:lnTo>
                        <a:pt x="510" y="1569"/>
                      </a:lnTo>
                      <a:lnTo>
                        <a:pt x="521" y="1562"/>
                      </a:lnTo>
                      <a:lnTo>
                        <a:pt x="534" y="1550"/>
                      </a:lnTo>
                      <a:lnTo>
                        <a:pt x="546" y="1539"/>
                      </a:lnTo>
                      <a:lnTo>
                        <a:pt x="560" y="1530"/>
                      </a:lnTo>
                      <a:lnTo>
                        <a:pt x="575" y="1520"/>
                      </a:lnTo>
                      <a:lnTo>
                        <a:pt x="587" y="1506"/>
                      </a:lnTo>
                      <a:lnTo>
                        <a:pt x="594" y="1494"/>
                      </a:lnTo>
                      <a:lnTo>
                        <a:pt x="608" y="1481"/>
                      </a:lnTo>
                      <a:lnTo>
                        <a:pt x="617" y="1470"/>
                      </a:lnTo>
                      <a:lnTo>
                        <a:pt x="627" y="1457"/>
                      </a:lnTo>
                      <a:lnTo>
                        <a:pt x="642" y="1440"/>
                      </a:lnTo>
                      <a:lnTo>
                        <a:pt x="645" y="1425"/>
                      </a:lnTo>
                      <a:lnTo>
                        <a:pt x="650" y="1415"/>
                      </a:lnTo>
                      <a:lnTo>
                        <a:pt x="656" y="1398"/>
                      </a:lnTo>
                      <a:lnTo>
                        <a:pt x="660" y="1379"/>
                      </a:lnTo>
                      <a:lnTo>
                        <a:pt x="666" y="1362"/>
                      </a:lnTo>
                      <a:lnTo>
                        <a:pt x="671" y="1350"/>
                      </a:lnTo>
                      <a:lnTo>
                        <a:pt x="672" y="1334"/>
                      </a:lnTo>
                      <a:lnTo>
                        <a:pt x="675" y="1319"/>
                      </a:lnTo>
                      <a:lnTo>
                        <a:pt x="678" y="1302"/>
                      </a:lnTo>
                      <a:lnTo>
                        <a:pt x="681" y="1284"/>
                      </a:lnTo>
                      <a:lnTo>
                        <a:pt x="684" y="1269"/>
                      </a:lnTo>
                      <a:lnTo>
                        <a:pt x="686" y="1253"/>
                      </a:lnTo>
                      <a:lnTo>
                        <a:pt x="686" y="1238"/>
                      </a:lnTo>
                      <a:lnTo>
                        <a:pt x="687" y="1223"/>
                      </a:lnTo>
                      <a:lnTo>
                        <a:pt x="689" y="1208"/>
                      </a:lnTo>
                      <a:lnTo>
                        <a:pt x="690" y="1194"/>
                      </a:lnTo>
                      <a:lnTo>
                        <a:pt x="693" y="1184"/>
                      </a:lnTo>
                      <a:lnTo>
                        <a:pt x="707" y="1173"/>
                      </a:lnTo>
                      <a:lnTo>
                        <a:pt x="722" y="1163"/>
                      </a:lnTo>
                      <a:lnTo>
                        <a:pt x="734" y="1157"/>
                      </a:lnTo>
                      <a:lnTo>
                        <a:pt x="747" y="1148"/>
                      </a:lnTo>
                      <a:lnTo>
                        <a:pt x="759" y="1137"/>
                      </a:lnTo>
                      <a:lnTo>
                        <a:pt x="777" y="1125"/>
                      </a:lnTo>
                      <a:lnTo>
                        <a:pt x="792" y="1110"/>
                      </a:lnTo>
                      <a:lnTo>
                        <a:pt x="810" y="1097"/>
                      </a:lnTo>
                      <a:lnTo>
                        <a:pt x="819" y="1086"/>
                      </a:lnTo>
                      <a:lnTo>
                        <a:pt x="828" y="1076"/>
                      </a:lnTo>
                      <a:lnTo>
                        <a:pt x="836" y="1064"/>
                      </a:lnTo>
                      <a:lnTo>
                        <a:pt x="848" y="1053"/>
                      </a:lnTo>
                      <a:lnTo>
                        <a:pt x="860" y="1041"/>
                      </a:lnTo>
                      <a:lnTo>
                        <a:pt x="875" y="1032"/>
                      </a:lnTo>
                      <a:lnTo>
                        <a:pt x="884" y="1020"/>
                      </a:lnTo>
                      <a:lnTo>
                        <a:pt x="893" y="1014"/>
                      </a:lnTo>
                      <a:lnTo>
                        <a:pt x="909" y="1005"/>
                      </a:lnTo>
                      <a:lnTo>
                        <a:pt x="917" y="999"/>
                      </a:lnTo>
                      <a:lnTo>
                        <a:pt x="927" y="990"/>
                      </a:lnTo>
                      <a:lnTo>
                        <a:pt x="938" y="986"/>
                      </a:lnTo>
                      <a:lnTo>
                        <a:pt x="945" y="975"/>
                      </a:lnTo>
                      <a:lnTo>
                        <a:pt x="954" y="966"/>
                      </a:lnTo>
                      <a:lnTo>
                        <a:pt x="963" y="966"/>
                      </a:lnTo>
                      <a:lnTo>
                        <a:pt x="971" y="960"/>
                      </a:lnTo>
                      <a:lnTo>
                        <a:pt x="971" y="950"/>
                      </a:lnTo>
                      <a:lnTo>
                        <a:pt x="975" y="936"/>
                      </a:lnTo>
                      <a:lnTo>
                        <a:pt x="983" y="921"/>
                      </a:lnTo>
                      <a:lnTo>
                        <a:pt x="989" y="905"/>
                      </a:lnTo>
                      <a:lnTo>
                        <a:pt x="996" y="903"/>
                      </a:lnTo>
                      <a:lnTo>
                        <a:pt x="1011" y="902"/>
                      </a:lnTo>
                      <a:lnTo>
                        <a:pt x="1023" y="900"/>
                      </a:lnTo>
                      <a:lnTo>
                        <a:pt x="1034" y="899"/>
                      </a:lnTo>
                      <a:lnTo>
                        <a:pt x="1043" y="890"/>
                      </a:lnTo>
                      <a:lnTo>
                        <a:pt x="1043" y="878"/>
                      </a:lnTo>
                      <a:lnTo>
                        <a:pt x="1044" y="860"/>
                      </a:lnTo>
                      <a:lnTo>
                        <a:pt x="1046" y="846"/>
                      </a:lnTo>
                      <a:lnTo>
                        <a:pt x="1055" y="839"/>
                      </a:lnTo>
                      <a:lnTo>
                        <a:pt x="1065" y="834"/>
                      </a:lnTo>
                      <a:lnTo>
                        <a:pt x="1074" y="822"/>
                      </a:lnTo>
                      <a:lnTo>
                        <a:pt x="1085" y="815"/>
                      </a:lnTo>
                      <a:lnTo>
                        <a:pt x="1095" y="809"/>
                      </a:lnTo>
                      <a:lnTo>
                        <a:pt x="1106" y="810"/>
                      </a:lnTo>
                      <a:lnTo>
                        <a:pt x="1116" y="803"/>
                      </a:lnTo>
                      <a:lnTo>
                        <a:pt x="1125" y="794"/>
                      </a:lnTo>
                      <a:lnTo>
                        <a:pt x="1133" y="791"/>
                      </a:lnTo>
                      <a:lnTo>
                        <a:pt x="1139" y="792"/>
                      </a:lnTo>
                      <a:lnTo>
                        <a:pt x="1145" y="801"/>
                      </a:lnTo>
                      <a:lnTo>
                        <a:pt x="1155" y="807"/>
                      </a:lnTo>
                      <a:lnTo>
                        <a:pt x="1163" y="807"/>
                      </a:lnTo>
                      <a:lnTo>
                        <a:pt x="1173" y="803"/>
                      </a:lnTo>
                      <a:lnTo>
                        <a:pt x="1188" y="801"/>
                      </a:lnTo>
                      <a:lnTo>
                        <a:pt x="1188" y="783"/>
                      </a:lnTo>
                      <a:lnTo>
                        <a:pt x="1196" y="774"/>
                      </a:lnTo>
                      <a:lnTo>
                        <a:pt x="1208" y="768"/>
                      </a:lnTo>
                      <a:lnTo>
                        <a:pt x="1223" y="764"/>
                      </a:lnTo>
                      <a:lnTo>
                        <a:pt x="1236" y="768"/>
                      </a:lnTo>
                      <a:lnTo>
                        <a:pt x="1250" y="771"/>
                      </a:lnTo>
                      <a:lnTo>
                        <a:pt x="1259" y="768"/>
                      </a:lnTo>
                      <a:lnTo>
                        <a:pt x="1271" y="768"/>
                      </a:lnTo>
                      <a:lnTo>
                        <a:pt x="1266" y="753"/>
                      </a:lnTo>
                      <a:lnTo>
                        <a:pt x="1260" y="740"/>
                      </a:lnTo>
                      <a:lnTo>
                        <a:pt x="1263" y="729"/>
                      </a:lnTo>
                      <a:lnTo>
                        <a:pt x="1271" y="719"/>
                      </a:lnTo>
                      <a:lnTo>
                        <a:pt x="1286" y="710"/>
                      </a:lnTo>
                      <a:lnTo>
                        <a:pt x="1295" y="720"/>
                      </a:lnTo>
                      <a:lnTo>
                        <a:pt x="1308" y="735"/>
                      </a:lnTo>
                      <a:lnTo>
                        <a:pt x="1316" y="752"/>
                      </a:lnTo>
                      <a:lnTo>
                        <a:pt x="1325" y="761"/>
                      </a:lnTo>
                      <a:lnTo>
                        <a:pt x="1331" y="777"/>
                      </a:lnTo>
                      <a:lnTo>
                        <a:pt x="1338" y="788"/>
                      </a:lnTo>
                      <a:lnTo>
                        <a:pt x="1344" y="795"/>
                      </a:lnTo>
                      <a:lnTo>
                        <a:pt x="1352" y="800"/>
                      </a:lnTo>
                      <a:lnTo>
                        <a:pt x="1364" y="804"/>
                      </a:lnTo>
                      <a:lnTo>
                        <a:pt x="1374" y="806"/>
                      </a:lnTo>
                      <a:lnTo>
                        <a:pt x="1374" y="791"/>
                      </a:lnTo>
                      <a:lnTo>
                        <a:pt x="1377" y="774"/>
                      </a:lnTo>
                      <a:lnTo>
                        <a:pt x="1377" y="758"/>
                      </a:lnTo>
                      <a:lnTo>
                        <a:pt x="1377" y="744"/>
                      </a:lnTo>
                      <a:lnTo>
                        <a:pt x="1379" y="732"/>
                      </a:lnTo>
                      <a:lnTo>
                        <a:pt x="1377" y="720"/>
                      </a:lnTo>
                      <a:lnTo>
                        <a:pt x="1377" y="707"/>
                      </a:lnTo>
                      <a:lnTo>
                        <a:pt x="1382" y="692"/>
                      </a:lnTo>
                      <a:lnTo>
                        <a:pt x="1377" y="680"/>
                      </a:lnTo>
                      <a:lnTo>
                        <a:pt x="1377" y="668"/>
                      </a:lnTo>
                      <a:lnTo>
                        <a:pt x="1374" y="657"/>
                      </a:lnTo>
                      <a:lnTo>
                        <a:pt x="1388" y="653"/>
                      </a:lnTo>
                      <a:lnTo>
                        <a:pt x="1403" y="648"/>
                      </a:lnTo>
                      <a:lnTo>
                        <a:pt x="1412" y="635"/>
                      </a:lnTo>
                      <a:lnTo>
                        <a:pt x="1415" y="620"/>
                      </a:lnTo>
                      <a:lnTo>
                        <a:pt x="1422" y="611"/>
                      </a:lnTo>
                      <a:lnTo>
                        <a:pt x="1431" y="596"/>
                      </a:lnTo>
                      <a:lnTo>
                        <a:pt x="1439" y="584"/>
                      </a:lnTo>
                      <a:lnTo>
                        <a:pt x="1446" y="573"/>
                      </a:lnTo>
                      <a:lnTo>
                        <a:pt x="1451" y="563"/>
                      </a:lnTo>
                      <a:lnTo>
                        <a:pt x="1457" y="554"/>
                      </a:lnTo>
                      <a:lnTo>
                        <a:pt x="1464" y="539"/>
                      </a:lnTo>
                      <a:lnTo>
                        <a:pt x="1472" y="522"/>
                      </a:lnTo>
                      <a:lnTo>
                        <a:pt x="1479" y="506"/>
                      </a:lnTo>
                      <a:lnTo>
                        <a:pt x="1485" y="495"/>
                      </a:lnTo>
                      <a:lnTo>
                        <a:pt x="1496" y="486"/>
                      </a:lnTo>
                      <a:lnTo>
                        <a:pt x="1508" y="477"/>
                      </a:lnTo>
                      <a:lnTo>
                        <a:pt x="1515" y="468"/>
                      </a:lnTo>
                      <a:lnTo>
                        <a:pt x="1518" y="449"/>
                      </a:lnTo>
                      <a:lnTo>
                        <a:pt x="1518" y="425"/>
                      </a:lnTo>
                      <a:lnTo>
                        <a:pt x="1518" y="396"/>
                      </a:lnTo>
                      <a:lnTo>
                        <a:pt x="1524" y="360"/>
                      </a:lnTo>
                      <a:lnTo>
                        <a:pt x="1523" y="341"/>
                      </a:lnTo>
                      <a:lnTo>
                        <a:pt x="1517" y="327"/>
                      </a:lnTo>
                      <a:lnTo>
                        <a:pt x="1505" y="329"/>
                      </a:lnTo>
                      <a:lnTo>
                        <a:pt x="1497" y="327"/>
                      </a:lnTo>
                      <a:lnTo>
                        <a:pt x="1490" y="336"/>
                      </a:lnTo>
                      <a:lnTo>
                        <a:pt x="1482" y="344"/>
                      </a:lnTo>
                      <a:lnTo>
                        <a:pt x="1470" y="348"/>
                      </a:lnTo>
                      <a:lnTo>
                        <a:pt x="1454" y="356"/>
                      </a:lnTo>
                      <a:lnTo>
                        <a:pt x="1440" y="360"/>
                      </a:lnTo>
                      <a:lnTo>
                        <a:pt x="1421" y="368"/>
                      </a:lnTo>
                      <a:lnTo>
                        <a:pt x="1403" y="374"/>
                      </a:lnTo>
                      <a:lnTo>
                        <a:pt x="1391" y="374"/>
                      </a:lnTo>
                      <a:lnTo>
                        <a:pt x="1386" y="387"/>
                      </a:lnTo>
                      <a:lnTo>
                        <a:pt x="1380" y="398"/>
                      </a:lnTo>
                      <a:lnTo>
                        <a:pt x="1374" y="411"/>
                      </a:lnTo>
                      <a:lnTo>
                        <a:pt x="1371" y="422"/>
                      </a:lnTo>
                      <a:lnTo>
                        <a:pt x="1367" y="435"/>
                      </a:lnTo>
                      <a:lnTo>
                        <a:pt x="1365" y="450"/>
                      </a:lnTo>
                      <a:lnTo>
                        <a:pt x="1358" y="462"/>
                      </a:lnTo>
                      <a:lnTo>
                        <a:pt x="1347" y="467"/>
                      </a:lnTo>
                      <a:lnTo>
                        <a:pt x="1335" y="470"/>
                      </a:lnTo>
                      <a:lnTo>
                        <a:pt x="1323" y="477"/>
                      </a:lnTo>
                      <a:lnTo>
                        <a:pt x="1311" y="483"/>
                      </a:lnTo>
                      <a:lnTo>
                        <a:pt x="1296" y="488"/>
                      </a:lnTo>
                      <a:lnTo>
                        <a:pt x="1283" y="492"/>
                      </a:lnTo>
                      <a:lnTo>
                        <a:pt x="1268" y="494"/>
                      </a:lnTo>
                      <a:lnTo>
                        <a:pt x="1257" y="498"/>
                      </a:lnTo>
                      <a:lnTo>
                        <a:pt x="1244" y="501"/>
                      </a:lnTo>
                      <a:lnTo>
                        <a:pt x="1232" y="504"/>
                      </a:lnTo>
                      <a:lnTo>
                        <a:pt x="1220" y="504"/>
                      </a:lnTo>
                      <a:lnTo>
                        <a:pt x="1205" y="509"/>
                      </a:lnTo>
                      <a:lnTo>
                        <a:pt x="1191" y="509"/>
                      </a:lnTo>
                      <a:lnTo>
                        <a:pt x="1181" y="507"/>
                      </a:lnTo>
                      <a:lnTo>
                        <a:pt x="1170" y="503"/>
                      </a:lnTo>
                      <a:lnTo>
                        <a:pt x="1164" y="491"/>
                      </a:lnTo>
                      <a:lnTo>
                        <a:pt x="1158" y="480"/>
                      </a:lnTo>
                      <a:lnTo>
                        <a:pt x="1148" y="465"/>
                      </a:lnTo>
                      <a:lnTo>
                        <a:pt x="1139" y="459"/>
                      </a:lnTo>
                      <a:lnTo>
                        <a:pt x="1128" y="465"/>
                      </a:lnTo>
                      <a:lnTo>
                        <a:pt x="1116" y="471"/>
                      </a:lnTo>
                      <a:lnTo>
                        <a:pt x="1104" y="477"/>
                      </a:lnTo>
                      <a:lnTo>
                        <a:pt x="1100" y="489"/>
                      </a:lnTo>
                      <a:lnTo>
                        <a:pt x="1098" y="501"/>
                      </a:lnTo>
                      <a:lnTo>
                        <a:pt x="1094" y="516"/>
                      </a:lnTo>
                      <a:lnTo>
                        <a:pt x="1091" y="524"/>
                      </a:lnTo>
                      <a:lnTo>
                        <a:pt x="1080" y="530"/>
                      </a:lnTo>
                      <a:lnTo>
                        <a:pt x="1068" y="537"/>
                      </a:lnTo>
                      <a:lnTo>
                        <a:pt x="1053" y="539"/>
                      </a:lnTo>
                      <a:lnTo>
                        <a:pt x="1038" y="537"/>
                      </a:lnTo>
                      <a:lnTo>
                        <a:pt x="1023" y="536"/>
                      </a:lnTo>
                      <a:lnTo>
                        <a:pt x="1007" y="530"/>
                      </a:lnTo>
                      <a:lnTo>
                        <a:pt x="993" y="524"/>
                      </a:lnTo>
                      <a:lnTo>
                        <a:pt x="978" y="519"/>
                      </a:lnTo>
                      <a:lnTo>
                        <a:pt x="960" y="510"/>
                      </a:lnTo>
                      <a:lnTo>
                        <a:pt x="947" y="504"/>
                      </a:lnTo>
                      <a:lnTo>
                        <a:pt x="936" y="501"/>
                      </a:lnTo>
                      <a:lnTo>
                        <a:pt x="924" y="497"/>
                      </a:lnTo>
                      <a:lnTo>
                        <a:pt x="914" y="497"/>
                      </a:lnTo>
                      <a:lnTo>
                        <a:pt x="900" y="492"/>
                      </a:lnTo>
                      <a:lnTo>
                        <a:pt x="885" y="485"/>
                      </a:lnTo>
                      <a:lnTo>
                        <a:pt x="875" y="480"/>
                      </a:lnTo>
                      <a:lnTo>
                        <a:pt x="864" y="479"/>
                      </a:lnTo>
                      <a:lnTo>
                        <a:pt x="851" y="480"/>
                      </a:lnTo>
                      <a:lnTo>
                        <a:pt x="836" y="477"/>
                      </a:lnTo>
                      <a:lnTo>
                        <a:pt x="822" y="479"/>
                      </a:lnTo>
                      <a:lnTo>
                        <a:pt x="813" y="473"/>
                      </a:lnTo>
                      <a:lnTo>
                        <a:pt x="804" y="470"/>
                      </a:lnTo>
                      <a:lnTo>
                        <a:pt x="794" y="464"/>
                      </a:lnTo>
                      <a:lnTo>
                        <a:pt x="785" y="456"/>
                      </a:lnTo>
                      <a:lnTo>
                        <a:pt x="771" y="455"/>
                      </a:lnTo>
                      <a:lnTo>
                        <a:pt x="761" y="450"/>
                      </a:lnTo>
                      <a:lnTo>
                        <a:pt x="749" y="447"/>
                      </a:lnTo>
                      <a:lnTo>
                        <a:pt x="740" y="438"/>
                      </a:lnTo>
                      <a:lnTo>
                        <a:pt x="726" y="435"/>
                      </a:lnTo>
                      <a:lnTo>
                        <a:pt x="717" y="431"/>
                      </a:lnTo>
                      <a:lnTo>
                        <a:pt x="704" y="426"/>
                      </a:lnTo>
                      <a:lnTo>
                        <a:pt x="689" y="417"/>
                      </a:lnTo>
                      <a:lnTo>
                        <a:pt x="686" y="407"/>
                      </a:lnTo>
                      <a:lnTo>
                        <a:pt x="684" y="392"/>
                      </a:lnTo>
                      <a:lnTo>
                        <a:pt x="689" y="377"/>
                      </a:lnTo>
                      <a:lnTo>
                        <a:pt x="695" y="363"/>
                      </a:lnTo>
                      <a:lnTo>
                        <a:pt x="699" y="347"/>
                      </a:lnTo>
                      <a:lnTo>
                        <a:pt x="698" y="335"/>
                      </a:lnTo>
                      <a:lnTo>
                        <a:pt x="690" y="326"/>
                      </a:lnTo>
                      <a:lnTo>
                        <a:pt x="680" y="314"/>
                      </a:lnTo>
                      <a:lnTo>
                        <a:pt x="669" y="303"/>
                      </a:lnTo>
                      <a:lnTo>
                        <a:pt x="659" y="296"/>
                      </a:lnTo>
                      <a:lnTo>
                        <a:pt x="650" y="287"/>
                      </a:lnTo>
                      <a:lnTo>
                        <a:pt x="639" y="278"/>
                      </a:lnTo>
                      <a:lnTo>
                        <a:pt x="630" y="269"/>
                      </a:lnTo>
                      <a:lnTo>
                        <a:pt x="621" y="260"/>
                      </a:lnTo>
                      <a:lnTo>
                        <a:pt x="614" y="252"/>
                      </a:lnTo>
                      <a:lnTo>
                        <a:pt x="608" y="240"/>
                      </a:lnTo>
                      <a:lnTo>
                        <a:pt x="606" y="225"/>
                      </a:lnTo>
                      <a:lnTo>
                        <a:pt x="608" y="213"/>
                      </a:lnTo>
                      <a:lnTo>
                        <a:pt x="612" y="201"/>
                      </a:lnTo>
                      <a:lnTo>
                        <a:pt x="621" y="188"/>
                      </a:lnTo>
                      <a:lnTo>
                        <a:pt x="611" y="183"/>
                      </a:lnTo>
                      <a:lnTo>
                        <a:pt x="605" y="177"/>
                      </a:lnTo>
                      <a:lnTo>
                        <a:pt x="593" y="171"/>
                      </a:lnTo>
                      <a:lnTo>
                        <a:pt x="585" y="167"/>
                      </a:lnTo>
                      <a:lnTo>
                        <a:pt x="575" y="156"/>
                      </a:lnTo>
                      <a:lnTo>
                        <a:pt x="564" y="147"/>
                      </a:lnTo>
                      <a:lnTo>
                        <a:pt x="558" y="140"/>
                      </a:lnTo>
                      <a:lnTo>
                        <a:pt x="549" y="132"/>
                      </a:lnTo>
                      <a:lnTo>
                        <a:pt x="540" y="122"/>
                      </a:lnTo>
                      <a:lnTo>
                        <a:pt x="528" y="113"/>
                      </a:lnTo>
                      <a:lnTo>
                        <a:pt x="524" y="99"/>
                      </a:lnTo>
                      <a:lnTo>
                        <a:pt x="516" y="84"/>
                      </a:lnTo>
                      <a:lnTo>
                        <a:pt x="507" y="75"/>
                      </a:lnTo>
                      <a:lnTo>
                        <a:pt x="501" y="60"/>
                      </a:lnTo>
                      <a:lnTo>
                        <a:pt x="495" y="45"/>
                      </a:lnTo>
                      <a:lnTo>
                        <a:pt x="479" y="36"/>
                      </a:lnTo>
                      <a:lnTo>
                        <a:pt x="462" y="18"/>
                      </a:lnTo>
                      <a:lnTo>
                        <a:pt x="450" y="9"/>
                      </a:lnTo>
                      <a:lnTo>
                        <a:pt x="431" y="0"/>
                      </a:lnTo>
                      <a:lnTo>
                        <a:pt x="419" y="0"/>
                      </a:lnTo>
                      <a:lnTo>
                        <a:pt x="402" y="5"/>
                      </a:lnTo>
                      <a:lnTo>
                        <a:pt x="383" y="3"/>
                      </a:lnTo>
                      <a:lnTo>
                        <a:pt x="366" y="9"/>
                      </a:lnTo>
                      <a:lnTo>
                        <a:pt x="351" y="9"/>
                      </a:lnTo>
                      <a:lnTo>
                        <a:pt x="338" y="11"/>
                      </a:lnTo>
                      <a:close/>
                    </a:path>
                  </a:pathLst>
                </a:custGeom>
                <a:solidFill>
                  <a:srgbClr val="CCFFCC">
                    <a:alpha val="50195"/>
                  </a:srgbClr>
                </a:solidFill>
                <a:ln w="0">
                  <a:solidFill>
                    <a:srgbClr val="0000FF"/>
                  </a:solidFill>
                  <a:round/>
                  <a:headEnd/>
                  <a:tailEnd/>
                </a:ln>
              </p:spPr>
              <p:txBody>
                <a:bodyPr wrap="none" anchor="ctr"/>
                <a:lstStyle/>
                <a:p>
                  <a:endParaRPr lang="en-US"/>
                </a:p>
              </p:txBody>
            </p:sp>
            <p:sp>
              <p:nvSpPr>
                <p:cNvPr id="9238" name="Text Box 21"/>
                <p:cNvSpPr txBox="1">
                  <a:spLocks noChangeArrowheads="1"/>
                </p:cNvSpPr>
                <p:nvPr/>
              </p:nvSpPr>
              <p:spPr bwMode="auto">
                <a:xfrm>
                  <a:off x="4562" y="1339"/>
                  <a:ext cx="358"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solidFill>
                        <a:srgbClr val="000000"/>
                      </a:solidFill>
                      <a:latin typeface="Tahoma" charset="0"/>
                      <a:cs typeface="Arial" charset="0"/>
                    </a:rPr>
                    <a:t>India</a:t>
                  </a:r>
                  <a:endParaRPr lang="en-GB" sz="1600">
                    <a:solidFill>
                      <a:srgbClr val="000000"/>
                    </a:solidFill>
                    <a:latin typeface="Tahoma" charset="0"/>
                    <a:cs typeface="Arial" charset="0"/>
                  </a:endParaRPr>
                </a:p>
              </p:txBody>
            </p:sp>
          </p:grpSp>
          <p:grpSp>
            <p:nvGrpSpPr>
              <p:cNvPr id="9226" name="Group 22"/>
              <p:cNvGrpSpPr>
                <a:grpSpLocks/>
              </p:cNvGrpSpPr>
              <p:nvPr/>
            </p:nvGrpSpPr>
            <p:grpSpPr bwMode="auto">
              <a:xfrm>
                <a:off x="1850" y="207"/>
                <a:ext cx="2682" cy="1438"/>
                <a:chOff x="1850" y="207"/>
                <a:chExt cx="2682" cy="1438"/>
              </a:xfrm>
            </p:grpSpPr>
            <p:sp>
              <p:nvSpPr>
                <p:cNvPr id="9235" name="Freeform 23"/>
                <p:cNvSpPr>
                  <a:spLocks/>
                </p:cNvSpPr>
                <p:nvPr/>
              </p:nvSpPr>
              <p:spPr bwMode="auto">
                <a:xfrm>
                  <a:off x="1850" y="207"/>
                  <a:ext cx="2682" cy="1438"/>
                </a:xfrm>
                <a:custGeom>
                  <a:avLst/>
                  <a:gdLst>
                    <a:gd name="T0" fmla="*/ 61 w 2682"/>
                    <a:gd name="T1" fmla="*/ 330 h 1438"/>
                    <a:gd name="T2" fmla="*/ 126 w 2682"/>
                    <a:gd name="T3" fmla="*/ 241 h 1438"/>
                    <a:gd name="T4" fmla="*/ 105 w 2682"/>
                    <a:gd name="T5" fmla="*/ 139 h 1438"/>
                    <a:gd name="T6" fmla="*/ 169 w 2682"/>
                    <a:gd name="T7" fmla="*/ 130 h 1438"/>
                    <a:gd name="T8" fmla="*/ 199 w 2682"/>
                    <a:gd name="T9" fmla="*/ 124 h 1438"/>
                    <a:gd name="T10" fmla="*/ 432 w 2682"/>
                    <a:gd name="T11" fmla="*/ 120 h 1438"/>
                    <a:gd name="T12" fmla="*/ 742 w 2682"/>
                    <a:gd name="T13" fmla="*/ 159 h 1438"/>
                    <a:gd name="T14" fmla="*/ 1156 w 2682"/>
                    <a:gd name="T15" fmla="*/ 172 h 1438"/>
                    <a:gd name="T16" fmla="*/ 1354 w 2682"/>
                    <a:gd name="T17" fmla="*/ 165 h 1438"/>
                    <a:gd name="T18" fmla="*/ 1555 w 2682"/>
                    <a:gd name="T19" fmla="*/ 166 h 1438"/>
                    <a:gd name="T20" fmla="*/ 1666 w 2682"/>
                    <a:gd name="T21" fmla="*/ 210 h 1438"/>
                    <a:gd name="T22" fmla="*/ 1581 w 2682"/>
                    <a:gd name="T23" fmla="*/ 280 h 1438"/>
                    <a:gd name="T24" fmla="*/ 1699 w 2682"/>
                    <a:gd name="T25" fmla="*/ 268 h 1438"/>
                    <a:gd name="T26" fmla="*/ 1801 w 2682"/>
                    <a:gd name="T27" fmla="*/ 265 h 1438"/>
                    <a:gd name="T28" fmla="*/ 1858 w 2682"/>
                    <a:gd name="T29" fmla="*/ 282 h 1438"/>
                    <a:gd name="T30" fmla="*/ 1791 w 2682"/>
                    <a:gd name="T31" fmla="*/ 354 h 1438"/>
                    <a:gd name="T32" fmla="*/ 1831 w 2682"/>
                    <a:gd name="T33" fmla="*/ 490 h 1438"/>
                    <a:gd name="T34" fmla="*/ 1878 w 2682"/>
                    <a:gd name="T35" fmla="*/ 322 h 1438"/>
                    <a:gd name="T36" fmla="*/ 1969 w 2682"/>
                    <a:gd name="T37" fmla="*/ 351 h 1438"/>
                    <a:gd name="T38" fmla="*/ 2017 w 2682"/>
                    <a:gd name="T39" fmla="*/ 382 h 1438"/>
                    <a:gd name="T40" fmla="*/ 2014 w 2682"/>
                    <a:gd name="T41" fmla="*/ 489 h 1438"/>
                    <a:gd name="T42" fmla="*/ 2161 w 2682"/>
                    <a:gd name="T43" fmla="*/ 450 h 1438"/>
                    <a:gd name="T44" fmla="*/ 2224 w 2682"/>
                    <a:gd name="T45" fmla="*/ 355 h 1438"/>
                    <a:gd name="T46" fmla="*/ 2356 w 2682"/>
                    <a:gd name="T47" fmla="*/ 226 h 1438"/>
                    <a:gd name="T48" fmla="*/ 2536 w 2682"/>
                    <a:gd name="T49" fmla="*/ 159 h 1438"/>
                    <a:gd name="T50" fmla="*/ 2590 w 2682"/>
                    <a:gd name="T51" fmla="*/ 9 h 1438"/>
                    <a:gd name="T52" fmla="*/ 2680 w 2682"/>
                    <a:gd name="T53" fmla="*/ 93 h 1438"/>
                    <a:gd name="T54" fmla="*/ 2614 w 2682"/>
                    <a:gd name="T55" fmla="*/ 193 h 1438"/>
                    <a:gd name="T56" fmla="*/ 2593 w 2682"/>
                    <a:gd name="T57" fmla="*/ 318 h 1438"/>
                    <a:gd name="T58" fmla="*/ 2524 w 2682"/>
                    <a:gd name="T59" fmla="*/ 384 h 1438"/>
                    <a:gd name="T60" fmla="*/ 2478 w 2682"/>
                    <a:gd name="T61" fmla="*/ 511 h 1438"/>
                    <a:gd name="T62" fmla="*/ 2463 w 2682"/>
                    <a:gd name="T63" fmla="*/ 607 h 1438"/>
                    <a:gd name="T64" fmla="*/ 2404 w 2682"/>
                    <a:gd name="T65" fmla="*/ 541 h 1438"/>
                    <a:gd name="T66" fmla="*/ 2367 w 2682"/>
                    <a:gd name="T67" fmla="*/ 598 h 1438"/>
                    <a:gd name="T68" fmla="*/ 2371 w 2682"/>
                    <a:gd name="T69" fmla="*/ 643 h 1438"/>
                    <a:gd name="T70" fmla="*/ 2461 w 2682"/>
                    <a:gd name="T71" fmla="*/ 729 h 1438"/>
                    <a:gd name="T72" fmla="*/ 2356 w 2682"/>
                    <a:gd name="T73" fmla="*/ 853 h 1438"/>
                    <a:gd name="T74" fmla="*/ 2245 w 2682"/>
                    <a:gd name="T75" fmla="*/ 984 h 1438"/>
                    <a:gd name="T76" fmla="*/ 2254 w 2682"/>
                    <a:gd name="T77" fmla="*/ 1105 h 1438"/>
                    <a:gd name="T78" fmla="*/ 2347 w 2682"/>
                    <a:gd name="T79" fmla="*/ 1237 h 1438"/>
                    <a:gd name="T80" fmla="*/ 2341 w 2682"/>
                    <a:gd name="T81" fmla="*/ 1348 h 1438"/>
                    <a:gd name="T82" fmla="*/ 2223 w 2682"/>
                    <a:gd name="T83" fmla="*/ 1254 h 1438"/>
                    <a:gd name="T84" fmla="*/ 2155 w 2682"/>
                    <a:gd name="T85" fmla="*/ 1138 h 1438"/>
                    <a:gd name="T86" fmla="*/ 2011 w 2682"/>
                    <a:gd name="T87" fmla="*/ 1137 h 1438"/>
                    <a:gd name="T88" fmla="*/ 1843 w 2682"/>
                    <a:gd name="T89" fmla="*/ 1123 h 1438"/>
                    <a:gd name="T90" fmla="*/ 1803 w 2682"/>
                    <a:gd name="T91" fmla="*/ 1215 h 1438"/>
                    <a:gd name="T92" fmla="*/ 1657 w 2682"/>
                    <a:gd name="T93" fmla="*/ 1195 h 1438"/>
                    <a:gd name="T94" fmla="*/ 1492 w 2682"/>
                    <a:gd name="T95" fmla="*/ 1266 h 1438"/>
                    <a:gd name="T96" fmla="*/ 1452 w 2682"/>
                    <a:gd name="T97" fmla="*/ 1377 h 1438"/>
                    <a:gd name="T98" fmla="*/ 1410 w 2682"/>
                    <a:gd name="T99" fmla="*/ 1410 h 1438"/>
                    <a:gd name="T100" fmla="*/ 1294 w 2682"/>
                    <a:gd name="T101" fmla="*/ 1318 h 1438"/>
                    <a:gd name="T102" fmla="*/ 1174 w 2682"/>
                    <a:gd name="T103" fmla="*/ 1243 h 1438"/>
                    <a:gd name="T104" fmla="*/ 1030 w 2682"/>
                    <a:gd name="T105" fmla="*/ 1216 h 1438"/>
                    <a:gd name="T106" fmla="*/ 927 w 2682"/>
                    <a:gd name="T107" fmla="*/ 1117 h 1438"/>
                    <a:gd name="T108" fmla="*/ 784 w 2682"/>
                    <a:gd name="T109" fmla="*/ 1132 h 1438"/>
                    <a:gd name="T110" fmla="*/ 634 w 2682"/>
                    <a:gd name="T111" fmla="*/ 1090 h 1438"/>
                    <a:gd name="T112" fmla="*/ 529 w 2682"/>
                    <a:gd name="T113" fmla="*/ 1024 h 1438"/>
                    <a:gd name="T114" fmla="*/ 373 w 2682"/>
                    <a:gd name="T115" fmla="*/ 1000 h 1438"/>
                    <a:gd name="T116" fmla="*/ 303 w 2682"/>
                    <a:gd name="T117" fmla="*/ 888 h 1438"/>
                    <a:gd name="T118" fmla="*/ 219 w 2682"/>
                    <a:gd name="T119" fmla="*/ 825 h 1438"/>
                    <a:gd name="T120" fmla="*/ 132 w 2682"/>
                    <a:gd name="T121" fmla="*/ 730 h 1438"/>
                    <a:gd name="T122" fmla="*/ 37 w 2682"/>
                    <a:gd name="T123" fmla="*/ 601 h 1438"/>
                    <a:gd name="T124" fmla="*/ 18 w 2682"/>
                    <a:gd name="T125" fmla="*/ 460 h 14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82"/>
                    <a:gd name="T190" fmla="*/ 0 h 1438"/>
                    <a:gd name="T191" fmla="*/ 2682 w 2682"/>
                    <a:gd name="T192" fmla="*/ 1438 h 14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82" h="1438">
                      <a:moveTo>
                        <a:pt x="27" y="445"/>
                      </a:moveTo>
                      <a:lnTo>
                        <a:pt x="27" y="429"/>
                      </a:lnTo>
                      <a:lnTo>
                        <a:pt x="27" y="412"/>
                      </a:lnTo>
                      <a:lnTo>
                        <a:pt x="28" y="397"/>
                      </a:lnTo>
                      <a:lnTo>
                        <a:pt x="37" y="381"/>
                      </a:lnTo>
                      <a:lnTo>
                        <a:pt x="42" y="367"/>
                      </a:lnTo>
                      <a:lnTo>
                        <a:pt x="46" y="360"/>
                      </a:lnTo>
                      <a:lnTo>
                        <a:pt x="51" y="346"/>
                      </a:lnTo>
                      <a:lnTo>
                        <a:pt x="58" y="340"/>
                      </a:lnTo>
                      <a:lnTo>
                        <a:pt x="61" y="330"/>
                      </a:lnTo>
                      <a:lnTo>
                        <a:pt x="75" y="319"/>
                      </a:lnTo>
                      <a:lnTo>
                        <a:pt x="79" y="303"/>
                      </a:lnTo>
                      <a:lnTo>
                        <a:pt x="88" y="294"/>
                      </a:lnTo>
                      <a:lnTo>
                        <a:pt x="97" y="283"/>
                      </a:lnTo>
                      <a:lnTo>
                        <a:pt x="112" y="279"/>
                      </a:lnTo>
                      <a:lnTo>
                        <a:pt x="123" y="274"/>
                      </a:lnTo>
                      <a:lnTo>
                        <a:pt x="132" y="270"/>
                      </a:lnTo>
                      <a:lnTo>
                        <a:pt x="136" y="259"/>
                      </a:lnTo>
                      <a:lnTo>
                        <a:pt x="129" y="250"/>
                      </a:lnTo>
                      <a:lnTo>
                        <a:pt x="126" y="241"/>
                      </a:lnTo>
                      <a:lnTo>
                        <a:pt x="114" y="237"/>
                      </a:lnTo>
                      <a:lnTo>
                        <a:pt x="103" y="234"/>
                      </a:lnTo>
                      <a:lnTo>
                        <a:pt x="99" y="223"/>
                      </a:lnTo>
                      <a:lnTo>
                        <a:pt x="97" y="214"/>
                      </a:lnTo>
                      <a:lnTo>
                        <a:pt x="91" y="199"/>
                      </a:lnTo>
                      <a:lnTo>
                        <a:pt x="94" y="192"/>
                      </a:lnTo>
                      <a:lnTo>
                        <a:pt x="96" y="178"/>
                      </a:lnTo>
                      <a:lnTo>
                        <a:pt x="99" y="165"/>
                      </a:lnTo>
                      <a:lnTo>
                        <a:pt x="100" y="151"/>
                      </a:lnTo>
                      <a:lnTo>
                        <a:pt x="105" y="139"/>
                      </a:lnTo>
                      <a:lnTo>
                        <a:pt x="109" y="124"/>
                      </a:lnTo>
                      <a:lnTo>
                        <a:pt x="112" y="115"/>
                      </a:lnTo>
                      <a:lnTo>
                        <a:pt x="114" y="103"/>
                      </a:lnTo>
                      <a:lnTo>
                        <a:pt x="123" y="109"/>
                      </a:lnTo>
                      <a:lnTo>
                        <a:pt x="129" y="117"/>
                      </a:lnTo>
                      <a:lnTo>
                        <a:pt x="130" y="112"/>
                      </a:lnTo>
                      <a:lnTo>
                        <a:pt x="139" y="106"/>
                      </a:lnTo>
                      <a:lnTo>
                        <a:pt x="151" y="111"/>
                      </a:lnTo>
                      <a:lnTo>
                        <a:pt x="162" y="121"/>
                      </a:lnTo>
                      <a:lnTo>
                        <a:pt x="169" y="130"/>
                      </a:lnTo>
                      <a:lnTo>
                        <a:pt x="163" y="147"/>
                      </a:lnTo>
                      <a:lnTo>
                        <a:pt x="157" y="157"/>
                      </a:lnTo>
                      <a:lnTo>
                        <a:pt x="166" y="160"/>
                      </a:lnTo>
                      <a:lnTo>
                        <a:pt x="180" y="163"/>
                      </a:lnTo>
                      <a:lnTo>
                        <a:pt x="192" y="168"/>
                      </a:lnTo>
                      <a:lnTo>
                        <a:pt x="202" y="166"/>
                      </a:lnTo>
                      <a:lnTo>
                        <a:pt x="204" y="156"/>
                      </a:lnTo>
                      <a:lnTo>
                        <a:pt x="202" y="144"/>
                      </a:lnTo>
                      <a:lnTo>
                        <a:pt x="196" y="136"/>
                      </a:lnTo>
                      <a:lnTo>
                        <a:pt x="199" y="124"/>
                      </a:lnTo>
                      <a:lnTo>
                        <a:pt x="202" y="117"/>
                      </a:lnTo>
                      <a:lnTo>
                        <a:pt x="208" y="100"/>
                      </a:lnTo>
                      <a:lnTo>
                        <a:pt x="211" y="90"/>
                      </a:lnTo>
                      <a:lnTo>
                        <a:pt x="211" y="75"/>
                      </a:lnTo>
                      <a:lnTo>
                        <a:pt x="232" y="84"/>
                      </a:lnTo>
                      <a:lnTo>
                        <a:pt x="288" y="97"/>
                      </a:lnTo>
                      <a:lnTo>
                        <a:pt x="348" y="106"/>
                      </a:lnTo>
                      <a:lnTo>
                        <a:pt x="367" y="105"/>
                      </a:lnTo>
                      <a:lnTo>
                        <a:pt x="405" y="117"/>
                      </a:lnTo>
                      <a:lnTo>
                        <a:pt x="432" y="120"/>
                      </a:lnTo>
                      <a:lnTo>
                        <a:pt x="466" y="127"/>
                      </a:lnTo>
                      <a:lnTo>
                        <a:pt x="501" y="133"/>
                      </a:lnTo>
                      <a:lnTo>
                        <a:pt x="516" y="130"/>
                      </a:lnTo>
                      <a:lnTo>
                        <a:pt x="555" y="142"/>
                      </a:lnTo>
                      <a:lnTo>
                        <a:pt x="582" y="141"/>
                      </a:lnTo>
                      <a:lnTo>
                        <a:pt x="613" y="147"/>
                      </a:lnTo>
                      <a:lnTo>
                        <a:pt x="654" y="150"/>
                      </a:lnTo>
                      <a:lnTo>
                        <a:pt x="694" y="153"/>
                      </a:lnTo>
                      <a:lnTo>
                        <a:pt x="718" y="157"/>
                      </a:lnTo>
                      <a:lnTo>
                        <a:pt x="742" y="159"/>
                      </a:lnTo>
                      <a:lnTo>
                        <a:pt x="783" y="163"/>
                      </a:lnTo>
                      <a:lnTo>
                        <a:pt x="822" y="166"/>
                      </a:lnTo>
                      <a:lnTo>
                        <a:pt x="891" y="166"/>
                      </a:lnTo>
                      <a:lnTo>
                        <a:pt x="924" y="166"/>
                      </a:lnTo>
                      <a:lnTo>
                        <a:pt x="972" y="172"/>
                      </a:lnTo>
                      <a:lnTo>
                        <a:pt x="1014" y="172"/>
                      </a:lnTo>
                      <a:lnTo>
                        <a:pt x="1056" y="174"/>
                      </a:lnTo>
                      <a:lnTo>
                        <a:pt x="1095" y="174"/>
                      </a:lnTo>
                      <a:lnTo>
                        <a:pt x="1137" y="177"/>
                      </a:lnTo>
                      <a:lnTo>
                        <a:pt x="1156" y="172"/>
                      </a:lnTo>
                      <a:lnTo>
                        <a:pt x="1173" y="174"/>
                      </a:lnTo>
                      <a:lnTo>
                        <a:pt x="1195" y="171"/>
                      </a:lnTo>
                      <a:lnTo>
                        <a:pt x="1216" y="169"/>
                      </a:lnTo>
                      <a:lnTo>
                        <a:pt x="1237" y="169"/>
                      </a:lnTo>
                      <a:lnTo>
                        <a:pt x="1257" y="169"/>
                      </a:lnTo>
                      <a:lnTo>
                        <a:pt x="1273" y="172"/>
                      </a:lnTo>
                      <a:lnTo>
                        <a:pt x="1294" y="172"/>
                      </a:lnTo>
                      <a:lnTo>
                        <a:pt x="1315" y="169"/>
                      </a:lnTo>
                      <a:lnTo>
                        <a:pt x="1338" y="168"/>
                      </a:lnTo>
                      <a:lnTo>
                        <a:pt x="1354" y="165"/>
                      </a:lnTo>
                      <a:lnTo>
                        <a:pt x="1371" y="165"/>
                      </a:lnTo>
                      <a:lnTo>
                        <a:pt x="1390" y="163"/>
                      </a:lnTo>
                      <a:lnTo>
                        <a:pt x="1411" y="162"/>
                      </a:lnTo>
                      <a:lnTo>
                        <a:pt x="1435" y="165"/>
                      </a:lnTo>
                      <a:lnTo>
                        <a:pt x="1458" y="163"/>
                      </a:lnTo>
                      <a:lnTo>
                        <a:pt x="1477" y="165"/>
                      </a:lnTo>
                      <a:lnTo>
                        <a:pt x="1498" y="166"/>
                      </a:lnTo>
                      <a:lnTo>
                        <a:pt x="1516" y="168"/>
                      </a:lnTo>
                      <a:lnTo>
                        <a:pt x="1537" y="165"/>
                      </a:lnTo>
                      <a:lnTo>
                        <a:pt x="1555" y="166"/>
                      </a:lnTo>
                      <a:lnTo>
                        <a:pt x="1566" y="172"/>
                      </a:lnTo>
                      <a:lnTo>
                        <a:pt x="1576" y="177"/>
                      </a:lnTo>
                      <a:lnTo>
                        <a:pt x="1588" y="175"/>
                      </a:lnTo>
                      <a:lnTo>
                        <a:pt x="1597" y="177"/>
                      </a:lnTo>
                      <a:lnTo>
                        <a:pt x="1612" y="183"/>
                      </a:lnTo>
                      <a:lnTo>
                        <a:pt x="1624" y="186"/>
                      </a:lnTo>
                      <a:lnTo>
                        <a:pt x="1636" y="190"/>
                      </a:lnTo>
                      <a:lnTo>
                        <a:pt x="1653" y="195"/>
                      </a:lnTo>
                      <a:lnTo>
                        <a:pt x="1659" y="202"/>
                      </a:lnTo>
                      <a:lnTo>
                        <a:pt x="1666" y="210"/>
                      </a:lnTo>
                      <a:lnTo>
                        <a:pt x="1654" y="214"/>
                      </a:lnTo>
                      <a:lnTo>
                        <a:pt x="1642" y="217"/>
                      </a:lnTo>
                      <a:lnTo>
                        <a:pt x="1635" y="229"/>
                      </a:lnTo>
                      <a:lnTo>
                        <a:pt x="1627" y="246"/>
                      </a:lnTo>
                      <a:lnTo>
                        <a:pt x="1614" y="252"/>
                      </a:lnTo>
                      <a:lnTo>
                        <a:pt x="1600" y="259"/>
                      </a:lnTo>
                      <a:lnTo>
                        <a:pt x="1587" y="265"/>
                      </a:lnTo>
                      <a:lnTo>
                        <a:pt x="1572" y="268"/>
                      </a:lnTo>
                      <a:lnTo>
                        <a:pt x="1567" y="279"/>
                      </a:lnTo>
                      <a:lnTo>
                        <a:pt x="1581" y="280"/>
                      </a:lnTo>
                      <a:lnTo>
                        <a:pt x="1591" y="277"/>
                      </a:lnTo>
                      <a:lnTo>
                        <a:pt x="1605" y="277"/>
                      </a:lnTo>
                      <a:lnTo>
                        <a:pt x="1617" y="274"/>
                      </a:lnTo>
                      <a:lnTo>
                        <a:pt x="1627" y="273"/>
                      </a:lnTo>
                      <a:lnTo>
                        <a:pt x="1647" y="271"/>
                      </a:lnTo>
                      <a:lnTo>
                        <a:pt x="1659" y="276"/>
                      </a:lnTo>
                      <a:lnTo>
                        <a:pt x="1671" y="276"/>
                      </a:lnTo>
                      <a:lnTo>
                        <a:pt x="1684" y="276"/>
                      </a:lnTo>
                      <a:lnTo>
                        <a:pt x="1695" y="276"/>
                      </a:lnTo>
                      <a:lnTo>
                        <a:pt x="1699" y="268"/>
                      </a:lnTo>
                      <a:lnTo>
                        <a:pt x="1707" y="261"/>
                      </a:lnTo>
                      <a:lnTo>
                        <a:pt x="1717" y="253"/>
                      </a:lnTo>
                      <a:lnTo>
                        <a:pt x="1729" y="249"/>
                      </a:lnTo>
                      <a:lnTo>
                        <a:pt x="1741" y="240"/>
                      </a:lnTo>
                      <a:lnTo>
                        <a:pt x="1749" y="243"/>
                      </a:lnTo>
                      <a:lnTo>
                        <a:pt x="1759" y="247"/>
                      </a:lnTo>
                      <a:lnTo>
                        <a:pt x="1767" y="255"/>
                      </a:lnTo>
                      <a:lnTo>
                        <a:pt x="1777" y="264"/>
                      </a:lnTo>
                      <a:lnTo>
                        <a:pt x="1785" y="265"/>
                      </a:lnTo>
                      <a:lnTo>
                        <a:pt x="1801" y="265"/>
                      </a:lnTo>
                      <a:lnTo>
                        <a:pt x="1818" y="264"/>
                      </a:lnTo>
                      <a:lnTo>
                        <a:pt x="1833" y="261"/>
                      </a:lnTo>
                      <a:lnTo>
                        <a:pt x="1845" y="259"/>
                      </a:lnTo>
                      <a:lnTo>
                        <a:pt x="1857" y="259"/>
                      </a:lnTo>
                      <a:lnTo>
                        <a:pt x="1870" y="261"/>
                      </a:lnTo>
                      <a:lnTo>
                        <a:pt x="1878" y="262"/>
                      </a:lnTo>
                      <a:lnTo>
                        <a:pt x="1875" y="270"/>
                      </a:lnTo>
                      <a:lnTo>
                        <a:pt x="1875" y="279"/>
                      </a:lnTo>
                      <a:lnTo>
                        <a:pt x="1869" y="279"/>
                      </a:lnTo>
                      <a:lnTo>
                        <a:pt x="1858" y="282"/>
                      </a:lnTo>
                      <a:lnTo>
                        <a:pt x="1848" y="285"/>
                      </a:lnTo>
                      <a:lnTo>
                        <a:pt x="1836" y="289"/>
                      </a:lnTo>
                      <a:lnTo>
                        <a:pt x="1825" y="294"/>
                      </a:lnTo>
                      <a:lnTo>
                        <a:pt x="1813" y="301"/>
                      </a:lnTo>
                      <a:lnTo>
                        <a:pt x="1803" y="312"/>
                      </a:lnTo>
                      <a:lnTo>
                        <a:pt x="1791" y="318"/>
                      </a:lnTo>
                      <a:lnTo>
                        <a:pt x="1783" y="331"/>
                      </a:lnTo>
                      <a:lnTo>
                        <a:pt x="1776" y="342"/>
                      </a:lnTo>
                      <a:lnTo>
                        <a:pt x="1779" y="349"/>
                      </a:lnTo>
                      <a:lnTo>
                        <a:pt x="1791" y="354"/>
                      </a:lnTo>
                      <a:lnTo>
                        <a:pt x="1798" y="361"/>
                      </a:lnTo>
                      <a:lnTo>
                        <a:pt x="1800" y="372"/>
                      </a:lnTo>
                      <a:lnTo>
                        <a:pt x="1800" y="388"/>
                      </a:lnTo>
                      <a:lnTo>
                        <a:pt x="1797" y="408"/>
                      </a:lnTo>
                      <a:lnTo>
                        <a:pt x="1792" y="430"/>
                      </a:lnTo>
                      <a:lnTo>
                        <a:pt x="1789" y="453"/>
                      </a:lnTo>
                      <a:lnTo>
                        <a:pt x="1791" y="465"/>
                      </a:lnTo>
                      <a:lnTo>
                        <a:pt x="1804" y="478"/>
                      </a:lnTo>
                      <a:lnTo>
                        <a:pt x="1815" y="487"/>
                      </a:lnTo>
                      <a:lnTo>
                        <a:pt x="1831" y="490"/>
                      </a:lnTo>
                      <a:lnTo>
                        <a:pt x="1846" y="489"/>
                      </a:lnTo>
                      <a:lnTo>
                        <a:pt x="1852" y="466"/>
                      </a:lnTo>
                      <a:lnTo>
                        <a:pt x="1851" y="442"/>
                      </a:lnTo>
                      <a:lnTo>
                        <a:pt x="1851" y="415"/>
                      </a:lnTo>
                      <a:lnTo>
                        <a:pt x="1854" y="391"/>
                      </a:lnTo>
                      <a:lnTo>
                        <a:pt x="1852" y="375"/>
                      </a:lnTo>
                      <a:lnTo>
                        <a:pt x="1855" y="354"/>
                      </a:lnTo>
                      <a:lnTo>
                        <a:pt x="1860" y="342"/>
                      </a:lnTo>
                      <a:lnTo>
                        <a:pt x="1867" y="331"/>
                      </a:lnTo>
                      <a:lnTo>
                        <a:pt x="1878" y="322"/>
                      </a:lnTo>
                      <a:lnTo>
                        <a:pt x="1891" y="310"/>
                      </a:lnTo>
                      <a:lnTo>
                        <a:pt x="1900" y="300"/>
                      </a:lnTo>
                      <a:lnTo>
                        <a:pt x="1914" y="303"/>
                      </a:lnTo>
                      <a:lnTo>
                        <a:pt x="1927" y="304"/>
                      </a:lnTo>
                      <a:lnTo>
                        <a:pt x="1944" y="304"/>
                      </a:lnTo>
                      <a:lnTo>
                        <a:pt x="1957" y="307"/>
                      </a:lnTo>
                      <a:lnTo>
                        <a:pt x="1963" y="316"/>
                      </a:lnTo>
                      <a:lnTo>
                        <a:pt x="1972" y="325"/>
                      </a:lnTo>
                      <a:lnTo>
                        <a:pt x="1977" y="336"/>
                      </a:lnTo>
                      <a:lnTo>
                        <a:pt x="1969" y="351"/>
                      </a:lnTo>
                      <a:lnTo>
                        <a:pt x="1959" y="361"/>
                      </a:lnTo>
                      <a:lnTo>
                        <a:pt x="1948" y="375"/>
                      </a:lnTo>
                      <a:lnTo>
                        <a:pt x="1947" y="384"/>
                      </a:lnTo>
                      <a:lnTo>
                        <a:pt x="1956" y="391"/>
                      </a:lnTo>
                      <a:lnTo>
                        <a:pt x="1965" y="391"/>
                      </a:lnTo>
                      <a:lnTo>
                        <a:pt x="1971" y="378"/>
                      </a:lnTo>
                      <a:lnTo>
                        <a:pt x="1980" y="372"/>
                      </a:lnTo>
                      <a:lnTo>
                        <a:pt x="1993" y="367"/>
                      </a:lnTo>
                      <a:lnTo>
                        <a:pt x="2005" y="373"/>
                      </a:lnTo>
                      <a:lnTo>
                        <a:pt x="2017" y="382"/>
                      </a:lnTo>
                      <a:lnTo>
                        <a:pt x="2022" y="396"/>
                      </a:lnTo>
                      <a:lnTo>
                        <a:pt x="2035" y="403"/>
                      </a:lnTo>
                      <a:lnTo>
                        <a:pt x="2038" y="415"/>
                      </a:lnTo>
                      <a:lnTo>
                        <a:pt x="2043" y="424"/>
                      </a:lnTo>
                      <a:lnTo>
                        <a:pt x="2046" y="433"/>
                      </a:lnTo>
                      <a:lnTo>
                        <a:pt x="2044" y="442"/>
                      </a:lnTo>
                      <a:lnTo>
                        <a:pt x="2034" y="456"/>
                      </a:lnTo>
                      <a:lnTo>
                        <a:pt x="2019" y="471"/>
                      </a:lnTo>
                      <a:lnTo>
                        <a:pt x="2013" y="478"/>
                      </a:lnTo>
                      <a:lnTo>
                        <a:pt x="2014" y="489"/>
                      </a:lnTo>
                      <a:lnTo>
                        <a:pt x="2028" y="489"/>
                      </a:lnTo>
                      <a:lnTo>
                        <a:pt x="2043" y="489"/>
                      </a:lnTo>
                      <a:lnTo>
                        <a:pt x="2059" y="487"/>
                      </a:lnTo>
                      <a:lnTo>
                        <a:pt x="2073" y="483"/>
                      </a:lnTo>
                      <a:lnTo>
                        <a:pt x="2085" y="481"/>
                      </a:lnTo>
                      <a:lnTo>
                        <a:pt x="2101" y="481"/>
                      </a:lnTo>
                      <a:lnTo>
                        <a:pt x="2115" y="475"/>
                      </a:lnTo>
                      <a:lnTo>
                        <a:pt x="2131" y="466"/>
                      </a:lnTo>
                      <a:lnTo>
                        <a:pt x="2143" y="459"/>
                      </a:lnTo>
                      <a:lnTo>
                        <a:pt x="2161" y="450"/>
                      </a:lnTo>
                      <a:lnTo>
                        <a:pt x="2175" y="439"/>
                      </a:lnTo>
                      <a:lnTo>
                        <a:pt x="2184" y="429"/>
                      </a:lnTo>
                      <a:lnTo>
                        <a:pt x="2194" y="421"/>
                      </a:lnTo>
                      <a:lnTo>
                        <a:pt x="2203" y="408"/>
                      </a:lnTo>
                      <a:lnTo>
                        <a:pt x="2206" y="394"/>
                      </a:lnTo>
                      <a:lnTo>
                        <a:pt x="2199" y="379"/>
                      </a:lnTo>
                      <a:lnTo>
                        <a:pt x="2193" y="370"/>
                      </a:lnTo>
                      <a:lnTo>
                        <a:pt x="2191" y="360"/>
                      </a:lnTo>
                      <a:lnTo>
                        <a:pt x="2209" y="357"/>
                      </a:lnTo>
                      <a:lnTo>
                        <a:pt x="2224" y="355"/>
                      </a:lnTo>
                      <a:lnTo>
                        <a:pt x="2242" y="354"/>
                      </a:lnTo>
                      <a:lnTo>
                        <a:pt x="2268" y="348"/>
                      </a:lnTo>
                      <a:lnTo>
                        <a:pt x="2287" y="339"/>
                      </a:lnTo>
                      <a:lnTo>
                        <a:pt x="2305" y="328"/>
                      </a:lnTo>
                      <a:lnTo>
                        <a:pt x="2319" y="312"/>
                      </a:lnTo>
                      <a:lnTo>
                        <a:pt x="2326" y="294"/>
                      </a:lnTo>
                      <a:lnTo>
                        <a:pt x="2332" y="276"/>
                      </a:lnTo>
                      <a:lnTo>
                        <a:pt x="2340" y="252"/>
                      </a:lnTo>
                      <a:lnTo>
                        <a:pt x="2347" y="238"/>
                      </a:lnTo>
                      <a:lnTo>
                        <a:pt x="2356" y="226"/>
                      </a:lnTo>
                      <a:lnTo>
                        <a:pt x="2371" y="216"/>
                      </a:lnTo>
                      <a:lnTo>
                        <a:pt x="2388" y="208"/>
                      </a:lnTo>
                      <a:lnTo>
                        <a:pt x="2406" y="205"/>
                      </a:lnTo>
                      <a:lnTo>
                        <a:pt x="2425" y="195"/>
                      </a:lnTo>
                      <a:lnTo>
                        <a:pt x="2446" y="187"/>
                      </a:lnTo>
                      <a:lnTo>
                        <a:pt x="2469" y="181"/>
                      </a:lnTo>
                      <a:lnTo>
                        <a:pt x="2485" y="175"/>
                      </a:lnTo>
                      <a:lnTo>
                        <a:pt x="2503" y="172"/>
                      </a:lnTo>
                      <a:lnTo>
                        <a:pt x="2523" y="166"/>
                      </a:lnTo>
                      <a:lnTo>
                        <a:pt x="2536" y="159"/>
                      </a:lnTo>
                      <a:lnTo>
                        <a:pt x="2544" y="147"/>
                      </a:lnTo>
                      <a:lnTo>
                        <a:pt x="2547" y="130"/>
                      </a:lnTo>
                      <a:lnTo>
                        <a:pt x="2547" y="111"/>
                      </a:lnTo>
                      <a:lnTo>
                        <a:pt x="2545" y="87"/>
                      </a:lnTo>
                      <a:lnTo>
                        <a:pt x="2544" y="63"/>
                      </a:lnTo>
                      <a:lnTo>
                        <a:pt x="2544" y="42"/>
                      </a:lnTo>
                      <a:lnTo>
                        <a:pt x="2548" y="33"/>
                      </a:lnTo>
                      <a:lnTo>
                        <a:pt x="2562" y="25"/>
                      </a:lnTo>
                      <a:lnTo>
                        <a:pt x="2580" y="21"/>
                      </a:lnTo>
                      <a:lnTo>
                        <a:pt x="2590" y="9"/>
                      </a:lnTo>
                      <a:lnTo>
                        <a:pt x="2599" y="0"/>
                      </a:lnTo>
                      <a:lnTo>
                        <a:pt x="2610" y="6"/>
                      </a:lnTo>
                      <a:lnTo>
                        <a:pt x="2622" y="15"/>
                      </a:lnTo>
                      <a:lnTo>
                        <a:pt x="2634" y="22"/>
                      </a:lnTo>
                      <a:lnTo>
                        <a:pt x="2641" y="34"/>
                      </a:lnTo>
                      <a:lnTo>
                        <a:pt x="2646" y="49"/>
                      </a:lnTo>
                      <a:lnTo>
                        <a:pt x="2649" y="69"/>
                      </a:lnTo>
                      <a:lnTo>
                        <a:pt x="2653" y="79"/>
                      </a:lnTo>
                      <a:lnTo>
                        <a:pt x="2664" y="88"/>
                      </a:lnTo>
                      <a:lnTo>
                        <a:pt x="2680" y="93"/>
                      </a:lnTo>
                      <a:lnTo>
                        <a:pt x="2682" y="106"/>
                      </a:lnTo>
                      <a:lnTo>
                        <a:pt x="2679" y="118"/>
                      </a:lnTo>
                      <a:lnTo>
                        <a:pt x="2677" y="132"/>
                      </a:lnTo>
                      <a:lnTo>
                        <a:pt x="2677" y="144"/>
                      </a:lnTo>
                      <a:lnTo>
                        <a:pt x="2665" y="154"/>
                      </a:lnTo>
                      <a:lnTo>
                        <a:pt x="2656" y="165"/>
                      </a:lnTo>
                      <a:lnTo>
                        <a:pt x="2643" y="171"/>
                      </a:lnTo>
                      <a:lnTo>
                        <a:pt x="2634" y="177"/>
                      </a:lnTo>
                      <a:lnTo>
                        <a:pt x="2622" y="184"/>
                      </a:lnTo>
                      <a:lnTo>
                        <a:pt x="2614" y="193"/>
                      </a:lnTo>
                      <a:lnTo>
                        <a:pt x="2607" y="202"/>
                      </a:lnTo>
                      <a:lnTo>
                        <a:pt x="2604" y="211"/>
                      </a:lnTo>
                      <a:lnTo>
                        <a:pt x="2593" y="234"/>
                      </a:lnTo>
                      <a:lnTo>
                        <a:pt x="2587" y="249"/>
                      </a:lnTo>
                      <a:lnTo>
                        <a:pt x="2586" y="265"/>
                      </a:lnTo>
                      <a:lnTo>
                        <a:pt x="2580" y="283"/>
                      </a:lnTo>
                      <a:lnTo>
                        <a:pt x="2577" y="298"/>
                      </a:lnTo>
                      <a:lnTo>
                        <a:pt x="2578" y="310"/>
                      </a:lnTo>
                      <a:lnTo>
                        <a:pt x="2583" y="316"/>
                      </a:lnTo>
                      <a:lnTo>
                        <a:pt x="2593" y="318"/>
                      </a:lnTo>
                      <a:lnTo>
                        <a:pt x="2601" y="325"/>
                      </a:lnTo>
                      <a:lnTo>
                        <a:pt x="2611" y="333"/>
                      </a:lnTo>
                      <a:lnTo>
                        <a:pt x="2599" y="339"/>
                      </a:lnTo>
                      <a:lnTo>
                        <a:pt x="2587" y="345"/>
                      </a:lnTo>
                      <a:lnTo>
                        <a:pt x="2580" y="348"/>
                      </a:lnTo>
                      <a:lnTo>
                        <a:pt x="2568" y="355"/>
                      </a:lnTo>
                      <a:lnTo>
                        <a:pt x="2554" y="360"/>
                      </a:lnTo>
                      <a:lnTo>
                        <a:pt x="2544" y="370"/>
                      </a:lnTo>
                      <a:lnTo>
                        <a:pt x="2530" y="376"/>
                      </a:lnTo>
                      <a:lnTo>
                        <a:pt x="2524" y="384"/>
                      </a:lnTo>
                      <a:lnTo>
                        <a:pt x="2515" y="394"/>
                      </a:lnTo>
                      <a:lnTo>
                        <a:pt x="2505" y="406"/>
                      </a:lnTo>
                      <a:lnTo>
                        <a:pt x="2500" y="420"/>
                      </a:lnTo>
                      <a:lnTo>
                        <a:pt x="2494" y="435"/>
                      </a:lnTo>
                      <a:lnTo>
                        <a:pt x="2490" y="451"/>
                      </a:lnTo>
                      <a:lnTo>
                        <a:pt x="2491" y="465"/>
                      </a:lnTo>
                      <a:lnTo>
                        <a:pt x="2491" y="478"/>
                      </a:lnTo>
                      <a:lnTo>
                        <a:pt x="2496" y="492"/>
                      </a:lnTo>
                      <a:lnTo>
                        <a:pt x="2488" y="502"/>
                      </a:lnTo>
                      <a:lnTo>
                        <a:pt x="2478" y="511"/>
                      </a:lnTo>
                      <a:lnTo>
                        <a:pt x="2461" y="519"/>
                      </a:lnTo>
                      <a:lnTo>
                        <a:pt x="2451" y="528"/>
                      </a:lnTo>
                      <a:lnTo>
                        <a:pt x="2460" y="537"/>
                      </a:lnTo>
                      <a:lnTo>
                        <a:pt x="2458" y="544"/>
                      </a:lnTo>
                      <a:lnTo>
                        <a:pt x="2461" y="555"/>
                      </a:lnTo>
                      <a:lnTo>
                        <a:pt x="2469" y="567"/>
                      </a:lnTo>
                      <a:lnTo>
                        <a:pt x="2476" y="571"/>
                      </a:lnTo>
                      <a:lnTo>
                        <a:pt x="2475" y="582"/>
                      </a:lnTo>
                      <a:lnTo>
                        <a:pt x="2472" y="595"/>
                      </a:lnTo>
                      <a:lnTo>
                        <a:pt x="2463" y="607"/>
                      </a:lnTo>
                      <a:lnTo>
                        <a:pt x="2454" y="622"/>
                      </a:lnTo>
                      <a:lnTo>
                        <a:pt x="2445" y="624"/>
                      </a:lnTo>
                      <a:lnTo>
                        <a:pt x="2434" y="621"/>
                      </a:lnTo>
                      <a:lnTo>
                        <a:pt x="2431" y="610"/>
                      </a:lnTo>
                      <a:lnTo>
                        <a:pt x="2430" y="600"/>
                      </a:lnTo>
                      <a:lnTo>
                        <a:pt x="2421" y="589"/>
                      </a:lnTo>
                      <a:lnTo>
                        <a:pt x="2418" y="577"/>
                      </a:lnTo>
                      <a:lnTo>
                        <a:pt x="2416" y="564"/>
                      </a:lnTo>
                      <a:lnTo>
                        <a:pt x="2409" y="553"/>
                      </a:lnTo>
                      <a:lnTo>
                        <a:pt x="2404" y="541"/>
                      </a:lnTo>
                      <a:lnTo>
                        <a:pt x="2398" y="534"/>
                      </a:lnTo>
                      <a:lnTo>
                        <a:pt x="2386" y="532"/>
                      </a:lnTo>
                      <a:lnTo>
                        <a:pt x="2380" y="543"/>
                      </a:lnTo>
                      <a:lnTo>
                        <a:pt x="2379" y="552"/>
                      </a:lnTo>
                      <a:lnTo>
                        <a:pt x="2382" y="568"/>
                      </a:lnTo>
                      <a:lnTo>
                        <a:pt x="2385" y="585"/>
                      </a:lnTo>
                      <a:lnTo>
                        <a:pt x="2385" y="601"/>
                      </a:lnTo>
                      <a:lnTo>
                        <a:pt x="2382" y="616"/>
                      </a:lnTo>
                      <a:lnTo>
                        <a:pt x="2373" y="607"/>
                      </a:lnTo>
                      <a:lnTo>
                        <a:pt x="2367" y="598"/>
                      </a:lnTo>
                      <a:lnTo>
                        <a:pt x="2356" y="589"/>
                      </a:lnTo>
                      <a:lnTo>
                        <a:pt x="2346" y="576"/>
                      </a:lnTo>
                      <a:lnTo>
                        <a:pt x="2338" y="568"/>
                      </a:lnTo>
                      <a:lnTo>
                        <a:pt x="2329" y="576"/>
                      </a:lnTo>
                      <a:lnTo>
                        <a:pt x="2325" y="586"/>
                      </a:lnTo>
                      <a:lnTo>
                        <a:pt x="2332" y="598"/>
                      </a:lnTo>
                      <a:lnTo>
                        <a:pt x="2344" y="609"/>
                      </a:lnTo>
                      <a:lnTo>
                        <a:pt x="2352" y="621"/>
                      </a:lnTo>
                      <a:lnTo>
                        <a:pt x="2365" y="631"/>
                      </a:lnTo>
                      <a:lnTo>
                        <a:pt x="2371" y="643"/>
                      </a:lnTo>
                      <a:lnTo>
                        <a:pt x="2377" y="655"/>
                      </a:lnTo>
                      <a:lnTo>
                        <a:pt x="2386" y="660"/>
                      </a:lnTo>
                      <a:lnTo>
                        <a:pt x="2391" y="672"/>
                      </a:lnTo>
                      <a:lnTo>
                        <a:pt x="2401" y="678"/>
                      </a:lnTo>
                      <a:lnTo>
                        <a:pt x="2416" y="682"/>
                      </a:lnTo>
                      <a:lnTo>
                        <a:pt x="2428" y="691"/>
                      </a:lnTo>
                      <a:lnTo>
                        <a:pt x="2437" y="702"/>
                      </a:lnTo>
                      <a:lnTo>
                        <a:pt x="2448" y="711"/>
                      </a:lnTo>
                      <a:lnTo>
                        <a:pt x="2458" y="718"/>
                      </a:lnTo>
                      <a:lnTo>
                        <a:pt x="2461" y="729"/>
                      </a:lnTo>
                      <a:lnTo>
                        <a:pt x="2460" y="742"/>
                      </a:lnTo>
                      <a:lnTo>
                        <a:pt x="2446" y="760"/>
                      </a:lnTo>
                      <a:lnTo>
                        <a:pt x="2431" y="771"/>
                      </a:lnTo>
                      <a:lnTo>
                        <a:pt x="2416" y="784"/>
                      </a:lnTo>
                      <a:lnTo>
                        <a:pt x="2406" y="795"/>
                      </a:lnTo>
                      <a:lnTo>
                        <a:pt x="2394" y="799"/>
                      </a:lnTo>
                      <a:lnTo>
                        <a:pt x="2383" y="813"/>
                      </a:lnTo>
                      <a:lnTo>
                        <a:pt x="2377" y="828"/>
                      </a:lnTo>
                      <a:lnTo>
                        <a:pt x="2362" y="840"/>
                      </a:lnTo>
                      <a:lnTo>
                        <a:pt x="2356" y="853"/>
                      </a:lnTo>
                      <a:lnTo>
                        <a:pt x="2343" y="868"/>
                      </a:lnTo>
                      <a:lnTo>
                        <a:pt x="2332" y="874"/>
                      </a:lnTo>
                      <a:lnTo>
                        <a:pt x="2320" y="889"/>
                      </a:lnTo>
                      <a:lnTo>
                        <a:pt x="2310" y="901"/>
                      </a:lnTo>
                      <a:lnTo>
                        <a:pt x="2298" y="913"/>
                      </a:lnTo>
                      <a:lnTo>
                        <a:pt x="2286" y="933"/>
                      </a:lnTo>
                      <a:lnTo>
                        <a:pt x="2272" y="949"/>
                      </a:lnTo>
                      <a:lnTo>
                        <a:pt x="2260" y="960"/>
                      </a:lnTo>
                      <a:lnTo>
                        <a:pt x="2248" y="972"/>
                      </a:lnTo>
                      <a:lnTo>
                        <a:pt x="2245" y="984"/>
                      </a:lnTo>
                      <a:lnTo>
                        <a:pt x="2250" y="1000"/>
                      </a:lnTo>
                      <a:lnTo>
                        <a:pt x="2247" y="1015"/>
                      </a:lnTo>
                      <a:lnTo>
                        <a:pt x="2244" y="1033"/>
                      </a:lnTo>
                      <a:lnTo>
                        <a:pt x="2242" y="1047"/>
                      </a:lnTo>
                      <a:lnTo>
                        <a:pt x="2239" y="1059"/>
                      </a:lnTo>
                      <a:lnTo>
                        <a:pt x="2230" y="1072"/>
                      </a:lnTo>
                      <a:lnTo>
                        <a:pt x="2241" y="1084"/>
                      </a:lnTo>
                      <a:lnTo>
                        <a:pt x="2241" y="1095"/>
                      </a:lnTo>
                      <a:lnTo>
                        <a:pt x="2248" y="1096"/>
                      </a:lnTo>
                      <a:lnTo>
                        <a:pt x="2254" y="1105"/>
                      </a:lnTo>
                      <a:lnTo>
                        <a:pt x="2268" y="1114"/>
                      </a:lnTo>
                      <a:lnTo>
                        <a:pt x="2274" y="1128"/>
                      </a:lnTo>
                      <a:lnTo>
                        <a:pt x="2281" y="1144"/>
                      </a:lnTo>
                      <a:lnTo>
                        <a:pt x="2292" y="1158"/>
                      </a:lnTo>
                      <a:lnTo>
                        <a:pt x="2302" y="1173"/>
                      </a:lnTo>
                      <a:lnTo>
                        <a:pt x="2311" y="1185"/>
                      </a:lnTo>
                      <a:lnTo>
                        <a:pt x="2319" y="1197"/>
                      </a:lnTo>
                      <a:lnTo>
                        <a:pt x="2331" y="1209"/>
                      </a:lnTo>
                      <a:lnTo>
                        <a:pt x="2340" y="1221"/>
                      </a:lnTo>
                      <a:lnTo>
                        <a:pt x="2347" y="1237"/>
                      </a:lnTo>
                      <a:lnTo>
                        <a:pt x="2358" y="1252"/>
                      </a:lnTo>
                      <a:lnTo>
                        <a:pt x="2367" y="1264"/>
                      </a:lnTo>
                      <a:lnTo>
                        <a:pt x="2374" y="1275"/>
                      </a:lnTo>
                      <a:lnTo>
                        <a:pt x="2371" y="1287"/>
                      </a:lnTo>
                      <a:lnTo>
                        <a:pt x="2364" y="1297"/>
                      </a:lnTo>
                      <a:lnTo>
                        <a:pt x="2352" y="1296"/>
                      </a:lnTo>
                      <a:lnTo>
                        <a:pt x="2343" y="1306"/>
                      </a:lnTo>
                      <a:lnTo>
                        <a:pt x="2349" y="1320"/>
                      </a:lnTo>
                      <a:lnTo>
                        <a:pt x="2347" y="1332"/>
                      </a:lnTo>
                      <a:lnTo>
                        <a:pt x="2341" y="1348"/>
                      </a:lnTo>
                      <a:cubicBezTo>
                        <a:pt x="2337" y="1351"/>
                        <a:pt x="2328" y="1352"/>
                        <a:pt x="2323" y="1353"/>
                      </a:cubicBezTo>
                      <a:lnTo>
                        <a:pt x="2311" y="1351"/>
                      </a:lnTo>
                      <a:lnTo>
                        <a:pt x="2304" y="1333"/>
                      </a:lnTo>
                      <a:lnTo>
                        <a:pt x="2293" y="1324"/>
                      </a:lnTo>
                      <a:lnTo>
                        <a:pt x="2283" y="1312"/>
                      </a:lnTo>
                      <a:lnTo>
                        <a:pt x="2268" y="1299"/>
                      </a:lnTo>
                      <a:lnTo>
                        <a:pt x="2253" y="1285"/>
                      </a:lnTo>
                      <a:lnTo>
                        <a:pt x="2241" y="1275"/>
                      </a:lnTo>
                      <a:lnTo>
                        <a:pt x="2230" y="1264"/>
                      </a:lnTo>
                      <a:lnTo>
                        <a:pt x="2223" y="1254"/>
                      </a:lnTo>
                      <a:lnTo>
                        <a:pt x="2223" y="1242"/>
                      </a:lnTo>
                      <a:lnTo>
                        <a:pt x="2221" y="1227"/>
                      </a:lnTo>
                      <a:lnTo>
                        <a:pt x="2217" y="1210"/>
                      </a:lnTo>
                      <a:lnTo>
                        <a:pt x="2208" y="1198"/>
                      </a:lnTo>
                      <a:lnTo>
                        <a:pt x="2200" y="1182"/>
                      </a:lnTo>
                      <a:lnTo>
                        <a:pt x="2188" y="1171"/>
                      </a:lnTo>
                      <a:lnTo>
                        <a:pt x="2178" y="1161"/>
                      </a:lnTo>
                      <a:lnTo>
                        <a:pt x="2173" y="1152"/>
                      </a:lnTo>
                      <a:lnTo>
                        <a:pt x="2164" y="1146"/>
                      </a:lnTo>
                      <a:lnTo>
                        <a:pt x="2155" y="1138"/>
                      </a:lnTo>
                      <a:lnTo>
                        <a:pt x="2143" y="1131"/>
                      </a:lnTo>
                      <a:lnTo>
                        <a:pt x="2128" y="1123"/>
                      </a:lnTo>
                      <a:lnTo>
                        <a:pt x="2115" y="1122"/>
                      </a:lnTo>
                      <a:lnTo>
                        <a:pt x="2103" y="1119"/>
                      </a:lnTo>
                      <a:lnTo>
                        <a:pt x="2089" y="1123"/>
                      </a:lnTo>
                      <a:lnTo>
                        <a:pt x="2073" y="1132"/>
                      </a:lnTo>
                      <a:lnTo>
                        <a:pt x="2059" y="1138"/>
                      </a:lnTo>
                      <a:lnTo>
                        <a:pt x="2044" y="1143"/>
                      </a:lnTo>
                      <a:lnTo>
                        <a:pt x="2026" y="1140"/>
                      </a:lnTo>
                      <a:lnTo>
                        <a:pt x="2011" y="1137"/>
                      </a:lnTo>
                      <a:lnTo>
                        <a:pt x="1996" y="1129"/>
                      </a:lnTo>
                      <a:lnTo>
                        <a:pt x="1981" y="1123"/>
                      </a:lnTo>
                      <a:lnTo>
                        <a:pt x="1959" y="1122"/>
                      </a:lnTo>
                      <a:lnTo>
                        <a:pt x="1942" y="1120"/>
                      </a:lnTo>
                      <a:lnTo>
                        <a:pt x="1924" y="1119"/>
                      </a:lnTo>
                      <a:lnTo>
                        <a:pt x="1905" y="1120"/>
                      </a:lnTo>
                      <a:lnTo>
                        <a:pt x="1890" y="1117"/>
                      </a:lnTo>
                      <a:lnTo>
                        <a:pt x="1876" y="1119"/>
                      </a:lnTo>
                      <a:lnTo>
                        <a:pt x="1858" y="1119"/>
                      </a:lnTo>
                      <a:lnTo>
                        <a:pt x="1843" y="1123"/>
                      </a:lnTo>
                      <a:lnTo>
                        <a:pt x="1836" y="1129"/>
                      </a:lnTo>
                      <a:lnTo>
                        <a:pt x="1831" y="1141"/>
                      </a:lnTo>
                      <a:lnTo>
                        <a:pt x="1816" y="1150"/>
                      </a:lnTo>
                      <a:lnTo>
                        <a:pt x="1806" y="1158"/>
                      </a:lnTo>
                      <a:lnTo>
                        <a:pt x="1801" y="1168"/>
                      </a:lnTo>
                      <a:lnTo>
                        <a:pt x="1798" y="1179"/>
                      </a:lnTo>
                      <a:lnTo>
                        <a:pt x="1806" y="1185"/>
                      </a:lnTo>
                      <a:lnTo>
                        <a:pt x="1812" y="1191"/>
                      </a:lnTo>
                      <a:lnTo>
                        <a:pt x="1812" y="1203"/>
                      </a:lnTo>
                      <a:lnTo>
                        <a:pt x="1803" y="1215"/>
                      </a:lnTo>
                      <a:lnTo>
                        <a:pt x="1788" y="1213"/>
                      </a:lnTo>
                      <a:lnTo>
                        <a:pt x="1774" y="1210"/>
                      </a:lnTo>
                      <a:lnTo>
                        <a:pt x="1764" y="1206"/>
                      </a:lnTo>
                      <a:lnTo>
                        <a:pt x="1750" y="1198"/>
                      </a:lnTo>
                      <a:lnTo>
                        <a:pt x="1735" y="1192"/>
                      </a:lnTo>
                      <a:lnTo>
                        <a:pt x="1722" y="1191"/>
                      </a:lnTo>
                      <a:lnTo>
                        <a:pt x="1710" y="1188"/>
                      </a:lnTo>
                      <a:lnTo>
                        <a:pt x="1699" y="1194"/>
                      </a:lnTo>
                      <a:lnTo>
                        <a:pt x="1680" y="1194"/>
                      </a:lnTo>
                      <a:lnTo>
                        <a:pt x="1657" y="1195"/>
                      </a:lnTo>
                      <a:lnTo>
                        <a:pt x="1639" y="1197"/>
                      </a:lnTo>
                      <a:lnTo>
                        <a:pt x="1626" y="1197"/>
                      </a:lnTo>
                      <a:lnTo>
                        <a:pt x="1603" y="1200"/>
                      </a:lnTo>
                      <a:lnTo>
                        <a:pt x="1584" y="1203"/>
                      </a:lnTo>
                      <a:lnTo>
                        <a:pt x="1561" y="1215"/>
                      </a:lnTo>
                      <a:lnTo>
                        <a:pt x="1545" y="1227"/>
                      </a:lnTo>
                      <a:lnTo>
                        <a:pt x="1530" y="1236"/>
                      </a:lnTo>
                      <a:lnTo>
                        <a:pt x="1513" y="1248"/>
                      </a:lnTo>
                      <a:lnTo>
                        <a:pt x="1501" y="1257"/>
                      </a:lnTo>
                      <a:lnTo>
                        <a:pt x="1492" y="1266"/>
                      </a:lnTo>
                      <a:lnTo>
                        <a:pt x="1480" y="1267"/>
                      </a:lnTo>
                      <a:lnTo>
                        <a:pt x="1479" y="1281"/>
                      </a:lnTo>
                      <a:lnTo>
                        <a:pt x="1473" y="1290"/>
                      </a:lnTo>
                      <a:lnTo>
                        <a:pt x="1458" y="1302"/>
                      </a:lnTo>
                      <a:lnTo>
                        <a:pt x="1446" y="1312"/>
                      </a:lnTo>
                      <a:lnTo>
                        <a:pt x="1440" y="1324"/>
                      </a:lnTo>
                      <a:lnTo>
                        <a:pt x="1443" y="1339"/>
                      </a:lnTo>
                      <a:lnTo>
                        <a:pt x="1449" y="1350"/>
                      </a:lnTo>
                      <a:lnTo>
                        <a:pt x="1450" y="1362"/>
                      </a:lnTo>
                      <a:lnTo>
                        <a:pt x="1452" y="1377"/>
                      </a:lnTo>
                      <a:lnTo>
                        <a:pt x="1453" y="1389"/>
                      </a:lnTo>
                      <a:lnTo>
                        <a:pt x="1458" y="1402"/>
                      </a:lnTo>
                      <a:lnTo>
                        <a:pt x="1458" y="1413"/>
                      </a:lnTo>
                      <a:lnTo>
                        <a:pt x="1464" y="1420"/>
                      </a:lnTo>
                      <a:lnTo>
                        <a:pt x="1462" y="1434"/>
                      </a:lnTo>
                      <a:lnTo>
                        <a:pt x="1453" y="1437"/>
                      </a:lnTo>
                      <a:lnTo>
                        <a:pt x="1444" y="1438"/>
                      </a:lnTo>
                      <a:lnTo>
                        <a:pt x="1438" y="1431"/>
                      </a:lnTo>
                      <a:lnTo>
                        <a:pt x="1426" y="1422"/>
                      </a:lnTo>
                      <a:lnTo>
                        <a:pt x="1410" y="1410"/>
                      </a:lnTo>
                      <a:lnTo>
                        <a:pt x="1399" y="1401"/>
                      </a:lnTo>
                      <a:lnTo>
                        <a:pt x="1386" y="1390"/>
                      </a:lnTo>
                      <a:lnTo>
                        <a:pt x="1374" y="1381"/>
                      </a:lnTo>
                      <a:lnTo>
                        <a:pt x="1356" y="1368"/>
                      </a:lnTo>
                      <a:lnTo>
                        <a:pt x="1342" y="1356"/>
                      </a:lnTo>
                      <a:lnTo>
                        <a:pt x="1332" y="1348"/>
                      </a:lnTo>
                      <a:lnTo>
                        <a:pt x="1324" y="1339"/>
                      </a:lnTo>
                      <a:lnTo>
                        <a:pt x="1317" y="1335"/>
                      </a:lnTo>
                      <a:lnTo>
                        <a:pt x="1308" y="1327"/>
                      </a:lnTo>
                      <a:lnTo>
                        <a:pt x="1294" y="1318"/>
                      </a:lnTo>
                      <a:lnTo>
                        <a:pt x="1284" y="1306"/>
                      </a:lnTo>
                      <a:lnTo>
                        <a:pt x="1275" y="1294"/>
                      </a:lnTo>
                      <a:lnTo>
                        <a:pt x="1264" y="1281"/>
                      </a:lnTo>
                      <a:lnTo>
                        <a:pt x="1251" y="1269"/>
                      </a:lnTo>
                      <a:lnTo>
                        <a:pt x="1234" y="1257"/>
                      </a:lnTo>
                      <a:lnTo>
                        <a:pt x="1221" y="1249"/>
                      </a:lnTo>
                      <a:lnTo>
                        <a:pt x="1204" y="1245"/>
                      </a:lnTo>
                      <a:lnTo>
                        <a:pt x="1198" y="1237"/>
                      </a:lnTo>
                      <a:lnTo>
                        <a:pt x="1186" y="1239"/>
                      </a:lnTo>
                      <a:lnTo>
                        <a:pt x="1174" y="1243"/>
                      </a:lnTo>
                      <a:lnTo>
                        <a:pt x="1161" y="1248"/>
                      </a:lnTo>
                      <a:lnTo>
                        <a:pt x="1149" y="1254"/>
                      </a:lnTo>
                      <a:lnTo>
                        <a:pt x="1134" y="1261"/>
                      </a:lnTo>
                      <a:lnTo>
                        <a:pt x="1116" y="1264"/>
                      </a:lnTo>
                      <a:lnTo>
                        <a:pt x="1099" y="1264"/>
                      </a:lnTo>
                      <a:lnTo>
                        <a:pt x="1086" y="1261"/>
                      </a:lnTo>
                      <a:lnTo>
                        <a:pt x="1074" y="1255"/>
                      </a:lnTo>
                      <a:lnTo>
                        <a:pt x="1059" y="1242"/>
                      </a:lnTo>
                      <a:lnTo>
                        <a:pt x="1042" y="1230"/>
                      </a:lnTo>
                      <a:lnTo>
                        <a:pt x="1030" y="1216"/>
                      </a:lnTo>
                      <a:lnTo>
                        <a:pt x="1018" y="1203"/>
                      </a:lnTo>
                      <a:lnTo>
                        <a:pt x="1002" y="1189"/>
                      </a:lnTo>
                      <a:lnTo>
                        <a:pt x="991" y="1180"/>
                      </a:lnTo>
                      <a:lnTo>
                        <a:pt x="978" y="1173"/>
                      </a:lnTo>
                      <a:lnTo>
                        <a:pt x="967" y="1164"/>
                      </a:lnTo>
                      <a:lnTo>
                        <a:pt x="960" y="1150"/>
                      </a:lnTo>
                      <a:lnTo>
                        <a:pt x="954" y="1140"/>
                      </a:lnTo>
                      <a:lnTo>
                        <a:pt x="949" y="1129"/>
                      </a:lnTo>
                      <a:lnTo>
                        <a:pt x="937" y="1120"/>
                      </a:lnTo>
                      <a:lnTo>
                        <a:pt x="927" y="1117"/>
                      </a:lnTo>
                      <a:lnTo>
                        <a:pt x="913" y="1117"/>
                      </a:lnTo>
                      <a:lnTo>
                        <a:pt x="895" y="1117"/>
                      </a:lnTo>
                      <a:lnTo>
                        <a:pt x="879" y="1119"/>
                      </a:lnTo>
                      <a:lnTo>
                        <a:pt x="861" y="1114"/>
                      </a:lnTo>
                      <a:lnTo>
                        <a:pt x="847" y="1117"/>
                      </a:lnTo>
                      <a:lnTo>
                        <a:pt x="838" y="1129"/>
                      </a:lnTo>
                      <a:lnTo>
                        <a:pt x="831" y="1143"/>
                      </a:lnTo>
                      <a:lnTo>
                        <a:pt x="817" y="1138"/>
                      </a:lnTo>
                      <a:lnTo>
                        <a:pt x="802" y="1134"/>
                      </a:lnTo>
                      <a:lnTo>
                        <a:pt x="784" y="1132"/>
                      </a:lnTo>
                      <a:lnTo>
                        <a:pt x="766" y="1131"/>
                      </a:lnTo>
                      <a:lnTo>
                        <a:pt x="748" y="1128"/>
                      </a:lnTo>
                      <a:lnTo>
                        <a:pt x="735" y="1125"/>
                      </a:lnTo>
                      <a:lnTo>
                        <a:pt x="721" y="1123"/>
                      </a:lnTo>
                      <a:lnTo>
                        <a:pt x="711" y="1114"/>
                      </a:lnTo>
                      <a:lnTo>
                        <a:pt x="694" y="1110"/>
                      </a:lnTo>
                      <a:lnTo>
                        <a:pt x="678" y="1107"/>
                      </a:lnTo>
                      <a:lnTo>
                        <a:pt x="663" y="1104"/>
                      </a:lnTo>
                      <a:lnTo>
                        <a:pt x="649" y="1095"/>
                      </a:lnTo>
                      <a:lnTo>
                        <a:pt x="634" y="1090"/>
                      </a:lnTo>
                      <a:lnTo>
                        <a:pt x="621" y="1084"/>
                      </a:lnTo>
                      <a:lnTo>
                        <a:pt x="610" y="1083"/>
                      </a:lnTo>
                      <a:lnTo>
                        <a:pt x="600" y="1069"/>
                      </a:lnTo>
                      <a:lnTo>
                        <a:pt x="588" y="1062"/>
                      </a:lnTo>
                      <a:lnTo>
                        <a:pt x="579" y="1056"/>
                      </a:lnTo>
                      <a:lnTo>
                        <a:pt x="567" y="1047"/>
                      </a:lnTo>
                      <a:lnTo>
                        <a:pt x="553" y="1042"/>
                      </a:lnTo>
                      <a:lnTo>
                        <a:pt x="543" y="1035"/>
                      </a:lnTo>
                      <a:lnTo>
                        <a:pt x="534" y="1032"/>
                      </a:lnTo>
                      <a:lnTo>
                        <a:pt x="529" y="1024"/>
                      </a:lnTo>
                      <a:lnTo>
                        <a:pt x="513" y="1020"/>
                      </a:lnTo>
                      <a:lnTo>
                        <a:pt x="501" y="1020"/>
                      </a:lnTo>
                      <a:lnTo>
                        <a:pt x="487" y="1018"/>
                      </a:lnTo>
                      <a:lnTo>
                        <a:pt x="475" y="1017"/>
                      </a:lnTo>
                      <a:lnTo>
                        <a:pt x="459" y="1020"/>
                      </a:lnTo>
                      <a:lnTo>
                        <a:pt x="432" y="1017"/>
                      </a:lnTo>
                      <a:lnTo>
                        <a:pt x="411" y="1020"/>
                      </a:lnTo>
                      <a:lnTo>
                        <a:pt x="390" y="1021"/>
                      </a:lnTo>
                      <a:lnTo>
                        <a:pt x="376" y="1015"/>
                      </a:lnTo>
                      <a:lnTo>
                        <a:pt x="373" y="1000"/>
                      </a:lnTo>
                      <a:lnTo>
                        <a:pt x="370" y="987"/>
                      </a:lnTo>
                      <a:lnTo>
                        <a:pt x="369" y="975"/>
                      </a:lnTo>
                      <a:lnTo>
                        <a:pt x="360" y="963"/>
                      </a:lnTo>
                      <a:lnTo>
                        <a:pt x="349" y="946"/>
                      </a:lnTo>
                      <a:lnTo>
                        <a:pt x="343" y="934"/>
                      </a:lnTo>
                      <a:lnTo>
                        <a:pt x="336" y="918"/>
                      </a:lnTo>
                      <a:lnTo>
                        <a:pt x="328" y="909"/>
                      </a:lnTo>
                      <a:lnTo>
                        <a:pt x="322" y="901"/>
                      </a:lnTo>
                      <a:lnTo>
                        <a:pt x="307" y="897"/>
                      </a:lnTo>
                      <a:lnTo>
                        <a:pt x="303" y="888"/>
                      </a:lnTo>
                      <a:lnTo>
                        <a:pt x="301" y="877"/>
                      </a:lnTo>
                      <a:lnTo>
                        <a:pt x="292" y="870"/>
                      </a:lnTo>
                      <a:lnTo>
                        <a:pt x="280" y="865"/>
                      </a:lnTo>
                      <a:lnTo>
                        <a:pt x="270" y="864"/>
                      </a:lnTo>
                      <a:lnTo>
                        <a:pt x="259" y="855"/>
                      </a:lnTo>
                      <a:lnTo>
                        <a:pt x="252" y="849"/>
                      </a:lnTo>
                      <a:lnTo>
                        <a:pt x="241" y="841"/>
                      </a:lnTo>
                      <a:lnTo>
                        <a:pt x="235" y="832"/>
                      </a:lnTo>
                      <a:lnTo>
                        <a:pt x="226" y="829"/>
                      </a:lnTo>
                      <a:lnTo>
                        <a:pt x="219" y="825"/>
                      </a:lnTo>
                      <a:lnTo>
                        <a:pt x="208" y="817"/>
                      </a:lnTo>
                      <a:lnTo>
                        <a:pt x="198" y="810"/>
                      </a:lnTo>
                      <a:lnTo>
                        <a:pt x="192" y="795"/>
                      </a:lnTo>
                      <a:lnTo>
                        <a:pt x="183" y="790"/>
                      </a:lnTo>
                      <a:lnTo>
                        <a:pt x="174" y="774"/>
                      </a:lnTo>
                      <a:lnTo>
                        <a:pt x="163" y="766"/>
                      </a:lnTo>
                      <a:lnTo>
                        <a:pt x="159" y="757"/>
                      </a:lnTo>
                      <a:lnTo>
                        <a:pt x="157" y="750"/>
                      </a:lnTo>
                      <a:lnTo>
                        <a:pt x="142" y="742"/>
                      </a:lnTo>
                      <a:lnTo>
                        <a:pt x="132" y="730"/>
                      </a:lnTo>
                      <a:lnTo>
                        <a:pt x="123" y="715"/>
                      </a:lnTo>
                      <a:lnTo>
                        <a:pt x="109" y="703"/>
                      </a:lnTo>
                      <a:lnTo>
                        <a:pt x="99" y="691"/>
                      </a:lnTo>
                      <a:lnTo>
                        <a:pt x="93" y="676"/>
                      </a:lnTo>
                      <a:lnTo>
                        <a:pt x="88" y="655"/>
                      </a:lnTo>
                      <a:lnTo>
                        <a:pt x="79" y="636"/>
                      </a:lnTo>
                      <a:lnTo>
                        <a:pt x="69" y="634"/>
                      </a:lnTo>
                      <a:lnTo>
                        <a:pt x="60" y="622"/>
                      </a:lnTo>
                      <a:lnTo>
                        <a:pt x="51" y="612"/>
                      </a:lnTo>
                      <a:lnTo>
                        <a:pt x="37" y="601"/>
                      </a:lnTo>
                      <a:lnTo>
                        <a:pt x="31" y="589"/>
                      </a:lnTo>
                      <a:lnTo>
                        <a:pt x="21" y="582"/>
                      </a:lnTo>
                      <a:lnTo>
                        <a:pt x="22" y="564"/>
                      </a:lnTo>
                      <a:lnTo>
                        <a:pt x="21" y="552"/>
                      </a:lnTo>
                      <a:lnTo>
                        <a:pt x="16" y="534"/>
                      </a:lnTo>
                      <a:lnTo>
                        <a:pt x="10" y="520"/>
                      </a:lnTo>
                      <a:lnTo>
                        <a:pt x="6" y="499"/>
                      </a:lnTo>
                      <a:lnTo>
                        <a:pt x="0" y="481"/>
                      </a:lnTo>
                      <a:lnTo>
                        <a:pt x="7" y="471"/>
                      </a:lnTo>
                      <a:lnTo>
                        <a:pt x="18" y="460"/>
                      </a:lnTo>
                      <a:lnTo>
                        <a:pt x="27" y="445"/>
                      </a:lnTo>
                      <a:close/>
                    </a:path>
                  </a:pathLst>
                </a:custGeom>
                <a:solidFill>
                  <a:srgbClr val="CCFFCC">
                    <a:alpha val="50195"/>
                  </a:srgbClr>
                </a:solidFill>
                <a:ln w="0">
                  <a:solidFill>
                    <a:srgbClr val="0000FF"/>
                  </a:solidFill>
                  <a:round/>
                  <a:headEnd/>
                  <a:tailEnd/>
                </a:ln>
              </p:spPr>
              <p:txBody>
                <a:bodyPr wrap="none" anchor="ctr"/>
                <a:lstStyle/>
                <a:p>
                  <a:endParaRPr lang="en-US"/>
                </a:p>
              </p:txBody>
            </p:sp>
            <p:sp>
              <p:nvSpPr>
                <p:cNvPr id="9236" name="Text Box 24"/>
                <p:cNvSpPr txBox="1">
                  <a:spLocks noChangeArrowheads="1"/>
                </p:cNvSpPr>
                <p:nvPr/>
              </p:nvSpPr>
              <p:spPr bwMode="auto">
                <a:xfrm>
                  <a:off x="2293" y="754"/>
                  <a:ext cx="1668"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solidFill>
                        <a:srgbClr val="000000"/>
                      </a:solidFill>
                      <a:latin typeface="Tahoma" charset="0"/>
                      <a:cs typeface="Arial" charset="0"/>
                    </a:rPr>
                    <a:t>United States of America</a:t>
                  </a:r>
                  <a:endParaRPr lang="en-GB" sz="1600">
                    <a:solidFill>
                      <a:srgbClr val="000000"/>
                    </a:solidFill>
                    <a:latin typeface="Tahoma" charset="0"/>
                    <a:cs typeface="Arial" charset="0"/>
                  </a:endParaRPr>
                </a:p>
              </p:txBody>
            </p:sp>
          </p:grpSp>
          <p:grpSp>
            <p:nvGrpSpPr>
              <p:cNvPr id="9227" name="Group 25"/>
              <p:cNvGrpSpPr>
                <a:grpSpLocks/>
              </p:cNvGrpSpPr>
              <p:nvPr/>
            </p:nvGrpSpPr>
            <p:grpSpPr bwMode="auto">
              <a:xfrm>
                <a:off x="4717" y="2484"/>
                <a:ext cx="992" cy="750"/>
                <a:chOff x="4717" y="2484"/>
                <a:chExt cx="992" cy="750"/>
              </a:xfrm>
            </p:grpSpPr>
            <p:grpSp>
              <p:nvGrpSpPr>
                <p:cNvPr id="9228" name="Group 26"/>
                <p:cNvGrpSpPr>
                  <a:grpSpLocks/>
                </p:cNvGrpSpPr>
                <p:nvPr/>
              </p:nvGrpSpPr>
              <p:grpSpPr bwMode="auto">
                <a:xfrm rot="3887102">
                  <a:off x="4543" y="2658"/>
                  <a:ext cx="750" cy="402"/>
                  <a:chOff x="2907" y="2202"/>
                  <a:chExt cx="750" cy="402"/>
                </a:xfrm>
              </p:grpSpPr>
              <p:sp>
                <p:nvSpPr>
                  <p:cNvPr id="9233" name="Freeform 27"/>
                  <p:cNvSpPr>
                    <a:spLocks/>
                  </p:cNvSpPr>
                  <p:nvPr/>
                </p:nvSpPr>
                <p:spPr bwMode="auto">
                  <a:xfrm>
                    <a:off x="2907" y="2202"/>
                    <a:ext cx="420" cy="255"/>
                  </a:xfrm>
                  <a:custGeom>
                    <a:avLst/>
                    <a:gdLst>
                      <a:gd name="T0" fmla="*/ 18 w 420"/>
                      <a:gd name="T1" fmla="*/ 3 h 255"/>
                      <a:gd name="T2" fmla="*/ 3 w 420"/>
                      <a:gd name="T3" fmla="*/ 15 h 255"/>
                      <a:gd name="T4" fmla="*/ 9 w 420"/>
                      <a:gd name="T5" fmla="*/ 36 h 255"/>
                      <a:gd name="T6" fmla="*/ 12 w 420"/>
                      <a:gd name="T7" fmla="*/ 57 h 255"/>
                      <a:gd name="T8" fmla="*/ 0 w 420"/>
                      <a:gd name="T9" fmla="*/ 87 h 255"/>
                      <a:gd name="T10" fmla="*/ 0 w 420"/>
                      <a:gd name="T11" fmla="*/ 105 h 255"/>
                      <a:gd name="T12" fmla="*/ 3 w 420"/>
                      <a:gd name="T13" fmla="*/ 123 h 255"/>
                      <a:gd name="T14" fmla="*/ 18 w 420"/>
                      <a:gd name="T15" fmla="*/ 139 h 255"/>
                      <a:gd name="T16" fmla="*/ 48 w 420"/>
                      <a:gd name="T17" fmla="*/ 141 h 255"/>
                      <a:gd name="T18" fmla="*/ 87 w 420"/>
                      <a:gd name="T19" fmla="*/ 156 h 255"/>
                      <a:gd name="T20" fmla="*/ 99 w 420"/>
                      <a:gd name="T21" fmla="*/ 165 h 255"/>
                      <a:gd name="T22" fmla="*/ 141 w 420"/>
                      <a:gd name="T23" fmla="*/ 168 h 255"/>
                      <a:gd name="T24" fmla="*/ 183 w 420"/>
                      <a:gd name="T25" fmla="*/ 180 h 255"/>
                      <a:gd name="T26" fmla="*/ 207 w 420"/>
                      <a:gd name="T27" fmla="*/ 189 h 255"/>
                      <a:gd name="T28" fmla="*/ 228 w 420"/>
                      <a:gd name="T29" fmla="*/ 213 h 255"/>
                      <a:gd name="T30" fmla="*/ 234 w 420"/>
                      <a:gd name="T31" fmla="*/ 231 h 255"/>
                      <a:gd name="T32" fmla="*/ 249 w 420"/>
                      <a:gd name="T33" fmla="*/ 222 h 255"/>
                      <a:gd name="T34" fmla="*/ 273 w 420"/>
                      <a:gd name="T35" fmla="*/ 210 h 255"/>
                      <a:gd name="T36" fmla="*/ 297 w 420"/>
                      <a:gd name="T37" fmla="*/ 213 h 255"/>
                      <a:gd name="T38" fmla="*/ 318 w 420"/>
                      <a:gd name="T39" fmla="*/ 222 h 255"/>
                      <a:gd name="T40" fmla="*/ 339 w 420"/>
                      <a:gd name="T41" fmla="*/ 237 h 255"/>
                      <a:gd name="T42" fmla="*/ 354 w 420"/>
                      <a:gd name="T43" fmla="*/ 252 h 255"/>
                      <a:gd name="T44" fmla="*/ 378 w 420"/>
                      <a:gd name="T45" fmla="*/ 255 h 255"/>
                      <a:gd name="T46" fmla="*/ 387 w 420"/>
                      <a:gd name="T47" fmla="*/ 255 h 255"/>
                      <a:gd name="T48" fmla="*/ 399 w 420"/>
                      <a:gd name="T49" fmla="*/ 252 h 255"/>
                      <a:gd name="T50" fmla="*/ 408 w 420"/>
                      <a:gd name="T51" fmla="*/ 231 h 255"/>
                      <a:gd name="T52" fmla="*/ 390 w 420"/>
                      <a:gd name="T53" fmla="*/ 207 h 255"/>
                      <a:gd name="T54" fmla="*/ 396 w 420"/>
                      <a:gd name="T55" fmla="*/ 201 h 255"/>
                      <a:gd name="T56" fmla="*/ 408 w 420"/>
                      <a:gd name="T57" fmla="*/ 201 h 255"/>
                      <a:gd name="T58" fmla="*/ 420 w 420"/>
                      <a:gd name="T59" fmla="*/ 201 h 255"/>
                      <a:gd name="T60" fmla="*/ 420 w 420"/>
                      <a:gd name="T61" fmla="*/ 186 h 255"/>
                      <a:gd name="T62" fmla="*/ 417 w 420"/>
                      <a:gd name="T63" fmla="*/ 168 h 255"/>
                      <a:gd name="T64" fmla="*/ 396 w 420"/>
                      <a:gd name="T65" fmla="*/ 156 h 255"/>
                      <a:gd name="T66" fmla="*/ 366 w 420"/>
                      <a:gd name="T67" fmla="*/ 147 h 255"/>
                      <a:gd name="T68" fmla="*/ 330 w 420"/>
                      <a:gd name="T69" fmla="*/ 147 h 255"/>
                      <a:gd name="T70" fmla="*/ 282 w 420"/>
                      <a:gd name="T71" fmla="*/ 138 h 255"/>
                      <a:gd name="T72" fmla="*/ 261 w 420"/>
                      <a:gd name="T73" fmla="*/ 120 h 255"/>
                      <a:gd name="T74" fmla="*/ 237 w 420"/>
                      <a:gd name="T75" fmla="*/ 102 h 255"/>
                      <a:gd name="T76" fmla="*/ 207 w 420"/>
                      <a:gd name="T77" fmla="*/ 75 h 255"/>
                      <a:gd name="T78" fmla="*/ 162 w 420"/>
                      <a:gd name="T79" fmla="*/ 51 h 255"/>
                      <a:gd name="T80" fmla="*/ 132 w 420"/>
                      <a:gd name="T81" fmla="*/ 27 h 255"/>
                      <a:gd name="T82" fmla="*/ 84 w 420"/>
                      <a:gd name="T83" fmla="*/ 9 h 255"/>
                      <a:gd name="T84" fmla="*/ 51 w 420"/>
                      <a:gd name="T85" fmla="*/ 0 h 255"/>
                      <a:gd name="T86" fmla="*/ 18 w 420"/>
                      <a:gd name="T87" fmla="*/ 3 h 2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0"/>
                      <a:gd name="T133" fmla="*/ 0 h 255"/>
                      <a:gd name="T134" fmla="*/ 420 w 420"/>
                      <a:gd name="T135" fmla="*/ 255 h 2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0" h="255">
                        <a:moveTo>
                          <a:pt x="18" y="3"/>
                        </a:moveTo>
                        <a:lnTo>
                          <a:pt x="3" y="15"/>
                        </a:lnTo>
                        <a:lnTo>
                          <a:pt x="9" y="36"/>
                        </a:lnTo>
                        <a:lnTo>
                          <a:pt x="12" y="57"/>
                        </a:lnTo>
                        <a:lnTo>
                          <a:pt x="0" y="87"/>
                        </a:lnTo>
                        <a:lnTo>
                          <a:pt x="0" y="105"/>
                        </a:lnTo>
                        <a:lnTo>
                          <a:pt x="3" y="123"/>
                        </a:lnTo>
                        <a:lnTo>
                          <a:pt x="18" y="139"/>
                        </a:lnTo>
                        <a:lnTo>
                          <a:pt x="48" y="141"/>
                        </a:lnTo>
                        <a:lnTo>
                          <a:pt x="87" y="156"/>
                        </a:lnTo>
                        <a:lnTo>
                          <a:pt x="99" y="165"/>
                        </a:lnTo>
                        <a:lnTo>
                          <a:pt x="141" y="168"/>
                        </a:lnTo>
                        <a:lnTo>
                          <a:pt x="183" y="180"/>
                        </a:lnTo>
                        <a:lnTo>
                          <a:pt x="207" y="189"/>
                        </a:lnTo>
                        <a:lnTo>
                          <a:pt x="228" y="213"/>
                        </a:lnTo>
                        <a:lnTo>
                          <a:pt x="234" y="231"/>
                        </a:lnTo>
                        <a:lnTo>
                          <a:pt x="249" y="222"/>
                        </a:lnTo>
                        <a:lnTo>
                          <a:pt x="273" y="210"/>
                        </a:lnTo>
                        <a:lnTo>
                          <a:pt x="297" y="213"/>
                        </a:lnTo>
                        <a:lnTo>
                          <a:pt x="318" y="222"/>
                        </a:lnTo>
                        <a:lnTo>
                          <a:pt x="339" y="237"/>
                        </a:lnTo>
                        <a:lnTo>
                          <a:pt x="354" y="252"/>
                        </a:lnTo>
                        <a:lnTo>
                          <a:pt x="378" y="255"/>
                        </a:lnTo>
                        <a:lnTo>
                          <a:pt x="387" y="255"/>
                        </a:lnTo>
                        <a:lnTo>
                          <a:pt x="399" y="252"/>
                        </a:lnTo>
                        <a:lnTo>
                          <a:pt x="408" y="231"/>
                        </a:lnTo>
                        <a:lnTo>
                          <a:pt x="390" y="207"/>
                        </a:lnTo>
                        <a:lnTo>
                          <a:pt x="396" y="201"/>
                        </a:lnTo>
                        <a:lnTo>
                          <a:pt x="408" y="201"/>
                        </a:lnTo>
                        <a:lnTo>
                          <a:pt x="420" y="201"/>
                        </a:lnTo>
                        <a:lnTo>
                          <a:pt x="420" y="186"/>
                        </a:lnTo>
                        <a:lnTo>
                          <a:pt x="417" y="168"/>
                        </a:lnTo>
                        <a:lnTo>
                          <a:pt x="396" y="156"/>
                        </a:lnTo>
                        <a:lnTo>
                          <a:pt x="366" y="147"/>
                        </a:lnTo>
                        <a:lnTo>
                          <a:pt x="330" y="147"/>
                        </a:lnTo>
                        <a:lnTo>
                          <a:pt x="282" y="138"/>
                        </a:lnTo>
                        <a:lnTo>
                          <a:pt x="261" y="120"/>
                        </a:lnTo>
                        <a:lnTo>
                          <a:pt x="237" y="102"/>
                        </a:lnTo>
                        <a:lnTo>
                          <a:pt x="207" y="75"/>
                        </a:lnTo>
                        <a:lnTo>
                          <a:pt x="162" y="51"/>
                        </a:lnTo>
                        <a:lnTo>
                          <a:pt x="132" y="27"/>
                        </a:lnTo>
                        <a:lnTo>
                          <a:pt x="84" y="9"/>
                        </a:lnTo>
                        <a:lnTo>
                          <a:pt x="51" y="0"/>
                        </a:lnTo>
                        <a:lnTo>
                          <a:pt x="18" y="3"/>
                        </a:lnTo>
                        <a:close/>
                      </a:path>
                    </a:pathLst>
                  </a:custGeom>
                  <a:solidFill>
                    <a:srgbClr val="CCFFCC">
                      <a:alpha val="50195"/>
                    </a:srgbClr>
                  </a:solidFill>
                  <a:ln w="0">
                    <a:solidFill>
                      <a:srgbClr val="0000FF"/>
                    </a:solidFill>
                    <a:round/>
                    <a:headEnd/>
                    <a:tailEnd/>
                  </a:ln>
                </p:spPr>
                <p:txBody>
                  <a:bodyPr wrap="none" anchor="ctr"/>
                  <a:lstStyle/>
                  <a:p>
                    <a:endParaRPr lang="en-US"/>
                  </a:p>
                </p:txBody>
              </p:sp>
              <p:sp>
                <p:nvSpPr>
                  <p:cNvPr id="9234" name="Freeform 28"/>
                  <p:cNvSpPr>
                    <a:spLocks/>
                  </p:cNvSpPr>
                  <p:nvPr/>
                </p:nvSpPr>
                <p:spPr bwMode="auto">
                  <a:xfrm>
                    <a:off x="3321" y="2334"/>
                    <a:ext cx="336" cy="270"/>
                  </a:xfrm>
                  <a:custGeom>
                    <a:avLst/>
                    <a:gdLst>
                      <a:gd name="T0" fmla="*/ 96 w 336"/>
                      <a:gd name="T1" fmla="*/ 63 h 270"/>
                      <a:gd name="T2" fmla="*/ 84 w 336"/>
                      <a:gd name="T3" fmla="*/ 84 h 270"/>
                      <a:gd name="T4" fmla="*/ 84 w 336"/>
                      <a:gd name="T5" fmla="*/ 114 h 270"/>
                      <a:gd name="T6" fmla="*/ 75 w 336"/>
                      <a:gd name="T7" fmla="*/ 132 h 270"/>
                      <a:gd name="T8" fmla="*/ 63 w 336"/>
                      <a:gd name="T9" fmla="*/ 147 h 270"/>
                      <a:gd name="T10" fmla="*/ 45 w 336"/>
                      <a:gd name="T11" fmla="*/ 153 h 270"/>
                      <a:gd name="T12" fmla="*/ 27 w 336"/>
                      <a:gd name="T13" fmla="*/ 159 h 270"/>
                      <a:gd name="T14" fmla="*/ 9 w 336"/>
                      <a:gd name="T15" fmla="*/ 159 h 270"/>
                      <a:gd name="T16" fmla="*/ 0 w 336"/>
                      <a:gd name="T17" fmla="*/ 168 h 270"/>
                      <a:gd name="T18" fmla="*/ 12 w 336"/>
                      <a:gd name="T19" fmla="*/ 183 h 270"/>
                      <a:gd name="T20" fmla="*/ 27 w 336"/>
                      <a:gd name="T21" fmla="*/ 189 h 270"/>
                      <a:gd name="T22" fmla="*/ 42 w 336"/>
                      <a:gd name="T23" fmla="*/ 192 h 270"/>
                      <a:gd name="T24" fmla="*/ 63 w 336"/>
                      <a:gd name="T25" fmla="*/ 201 h 270"/>
                      <a:gd name="T26" fmla="*/ 78 w 336"/>
                      <a:gd name="T27" fmla="*/ 213 h 270"/>
                      <a:gd name="T28" fmla="*/ 99 w 336"/>
                      <a:gd name="T29" fmla="*/ 213 h 270"/>
                      <a:gd name="T30" fmla="*/ 111 w 336"/>
                      <a:gd name="T31" fmla="*/ 219 h 270"/>
                      <a:gd name="T32" fmla="*/ 135 w 336"/>
                      <a:gd name="T33" fmla="*/ 219 h 270"/>
                      <a:gd name="T34" fmla="*/ 135 w 336"/>
                      <a:gd name="T35" fmla="*/ 237 h 270"/>
                      <a:gd name="T36" fmla="*/ 147 w 336"/>
                      <a:gd name="T37" fmla="*/ 249 h 270"/>
                      <a:gd name="T38" fmla="*/ 171 w 336"/>
                      <a:gd name="T39" fmla="*/ 258 h 270"/>
                      <a:gd name="T40" fmla="*/ 192 w 336"/>
                      <a:gd name="T41" fmla="*/ 270 h 270"/>
                      <a:gd name="T42" fmla="*/ 210 w 336"/>
                      <a:gd name="T43" fmla="*/ 267 h 270"/>
                      <a:gd name="T44" fmla="*/ 222 w 336"/>
                      <a:gd name="T45" fmla="*/ 252 h 270"/>
                      <a:gd name="T46" fmla="*/ 225 w 336"/>
                      <a:gd name="T47" fmla="*/ 234 h 270"/>
                      <a:gd name="T48" fmla="*/ 207 w 336"/>
                      <a:gd name="T49" fmla="*/ 216 h 270"/>
                      <a:gd name="T50" fmla="*/ 213 w 336"/>
                      <a:gd name="T51" fmla="*/ 186 h 270"/>
                      <a:gd name="T52" fmla="*/ 225 w 336"/>
                      <a:gd name="T53" fmla="*/ 162 h 270"/>
                      <a:gd name="T54" fmla="*/ 240 w 336"/>
                      <a:gd name="T55" fmla="*/ 156 h 270"/>
                      <a:gd name="T56" fmla="*/ 252 w 336"/>
                      <a:gd name="T57" fmla="*/ 144 h 270"/>
                      <a:gd name="T58" fmla="*/ 258 w 336"/>
                      <a:gd name="T59" fmla="*/ 123 h 270"/>
                      <a:gd name="T60" fmla="*/ 261 w 336"/>
                      <a:gd name="T61" fmla="*/ 108 h 270"/>
                      <a:gd name="T62" fmla="*/ 282 w 336"/>
                      <a:gd name="T63" fmla="*/ 96 h 270"/>
                      <a:gd name="T64" fmla="*/ 303 w 336"/>
                      <a:gd name="T65" fmla="*/ 78 h 270"/>
                      <a:gd name="T66" fmla="*/ 321 w 336"/>
                      <a:gd name="T67" fmla="*/ 63 h 270"/>
                      <a:gd name="T68" fmla="*/ 327 w 336"/>
                      <a:gd name="T69" fmla="*/ 39 h 270"/>
                      <a:gd name="T70" fmla="*/ 333 w 336"/>
                      <a:gd name="T71" fmla="*/ 18 h 270"/>
                      <a:gd name="T72" fmla="*/ 336 w 336"/>
                      <a:gd name="T73" fmla="*/ 0 h 270"/>
                      <a:gd name="T74" fmla="*/ 318 w 336"/>
                      <a:gd name="T75" fmla="*/ 6 h 270"/>
                      <a:gd name="T76" fmla="*/ 306 w 336"/>
                      <a:gd name="T77" fmla="*/ 12 h 270"/>
                      <a:gd name="T78" fmla="*/ 294 w 336"/>
                      <a:gd name="T79" fmla="*/ 27 h 270"/>
                      <a:gd name="T80" fmla="*/ 273 w 336"/>
                      <a:gd name="T81" fmla="*/ 48 h 270"/>
                      <a:gd name="T82" fmla="*/ 258 w 336"/>
                      <a:gd name="T83" fmla="*/ 75 h 270"/>
                      <a:gd name="T84" fmla="*/ 246 w 336"/>
                      <a:gd name="T85" fmla="*/ 96 h 270"/>
                      <a:gd name="T86" fmla="*/ 234 w 336"/>
                      <a:gd name="T87" fmla="*/ 102 h 270"/>
                      <a:gd name="T88" fmla="*/ 216 w 336"/>
                      <a:gd name="T89" fmla="*/ 108 h 270"/>
                      <a:gd name="T90" fmla="*/ 198 w 336"/>
                      <a:gd name="T91" fmla="*/ 114 h 270"/>
                      <a:gd name="T92" fmla="*/ 174 w 336"/>
                      <a:gd name="T93" fmla="*/ 111 h 270"/>
                      <a:gd name="T94" fmla="*/ 147 w 336"/>
                      <a:gd name="T95" fmla="*/ 102 h 270"/>
                      <a:gd name="T96" fmla="*/ 120 w 336"/>
                      <a:gd name="T97" fmla="*/ 96 h 270"/>
                      <a:gd name="T98" fmla="*/ 111 w 336"/>
                      <a:gd name="T99" fmla="*/ 72 h 270"/>
                      <a:gd name="T100" fmla="*/ 96 w 336"/>
                      <a:gd name="T101" fmla="*/ 63 h 2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6"/>
                      <a:gd name="T154" fmla="*/ 0 h 270"/>
                      <a:gd name="T155" fmla="*/ 336 w 336"/>
                      <a:gd name="T156" fmla="*/ 270 h 2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6" h="270">
                        <a:moveTo>
                          <a:pt x="96" y="63"/>
                        </a:moveTo>
                        <a:lnTo>
                          <a:pt x="84" y="84"/>
                        </a:lnTo>
                        <a:lnTo>
                          <a:pt x="84" y="114"/>
                        </a:lnTo>
                        <a:lnTo>
                          <a:pt x="75" y="132"/>
                        </a:lnTo>
                        <a:lnTo>
                          <a:pt x="63" y="147"/>
                        </a:lnTo>
                        <a:lnTo>
                          <a:pt x="45" y="153"/>
                        </a:lnTo>
                        <a:lnTo>
                          <a:pt x="27" y="159"/>
                        </a:lnTo>
                        <a:lnTo>
                          <a:pt x="9" y="159"/>
                        </a:lnTo>
                        <a:lnTo>
                          <a:pt x="0" y="168"/>
                        </a:lnTo>
                        <a:lnTo>
                          <a:pt x="12" y="183"/>
                        </a:lnTo>
                        <a:lnTo>
                          <a:pt x="27" y="189"/>
                        </a:lnTo>
                        <a:lnTo>
                          <a:pt x="42" y="192"/>
                        </a:lnTo>
                        <a:lnTo>
                          <a:pt x="63" y="201"/>
                        </a:lnTo>
                        <a:lnTo>
                          <a:pt x="78" y="213"/>
                        </a:lnTo>
                        <a:lnTo>
                          <a:pt x="99" y="213"/>
                        </a:lnTo>
                        <a:lnTo>
                          <a:pt x="111" y="219"/>
                        </a:lnTo>
                        <a:lnTo>
                          <a:pt x="135" y="219"/>
                        </a:lnTo>
                        <a:lnTo>
                          <a:pt x="135" y="237"/>
                        </a:lnTo>
                        <a:lnTo>
                          <a:pt x="147" y="249"/>
                        </a:lnTo>
                        <a:lnTo>
                          <a:pt x="171" y="258"/>
                        </a:lnTo>
                        <a:lnTo>
                          <a:pt x="192" y="270"/>
                        </a:lnTo>
                        <a:lnTo>
                          <a:pt x="210" y="267"/>
                        </a:lnTo>
                        <a:lnTo>
                          <a:pt x="222" y="252"/>
                        </a:lnTo>
                        <a:lnTo>
                          <a:pt x="225" y="234"/>
                        </a:lnTo>
                        <a:lnTo>
                          <a:pt x="207" y="216"/>
                        </a:lnTo>
                        <a:lnTo>
                          <a:pt x="213" y="186"/>
                        </a:lnTo>
                        <a:lnTo>
                          <a:pt x="225" y="162"/>
                        </a:lnTo>
                        <a:lnTo>
                          <a:pt x="240" y="156"/>
                        </a:lnTo>
                        <a:lnTo>
                          <a:pt x="252" y="144"/>
                        </a:lnTo>
                        <a:lnTo>
                          <a:pt x="258" y="123"/>
                        </a:lnTo>
                        <a:lnTo>
                          <a:pt x="261" y="108"/>
                        </a:lnTo>
                        <a:lnTo>
                          <a:pt x="282" y="96"/>
                        </a:lnTo>
                        <a:lnTo>
                          <a:pt x="303" y="78"/>
                        </a:lnTo>
                        <a:lnTo>
                          <a:pt x="321" y="63"/>
                        </a:lnTo>
                        <a:lnTo>
                          <a:pt x="327" y="39"/>
                        </a:lnTo>
                        <a:lnTo>
                          <a:pt x="333" y="18"/>
                        </a:lnTo>
                        <a:lnTo>
                          <a:pt x="336" y="0"/>
                        </a:lnTo>
                        <a:lnTo>
                          <a:pt x="318" y="6"/>
                        </a:lnTo>
                        <a:lnTo>
                          <a:pt x="306" y="12"/>
                        </a:lnTo>
                        <a:lnTo>
                          <a:pt x="294" y="27"/>
                        </a:lnTo>
                        <a:lnTo>
                          <a:pt x="273" y="48"/>
                        </a:lnTo>
                        <a:lnTo>
                          <a:pt x="258" y="75"/>
                        </a:lnTo>
                        <a:lnTo>
                          <a:pt x="246" y="96"/>
                        </a:lnTo>
                        <a:lnTo>
                          <a:pt x="234" y="102"/>
                        </a:lnTo>
                        <a:lnTo>
                          <a:pt x="216" y="108"/>
                        </a:lnTo>
                        <a:lnTo>
                          <a:pt x="198" y="114"/>
                        </a:lnTo>
                        <a:lnTo>
                          <a:pt x="174" y="111"/>
                        </a:lnTo>
                        <a:lnTo>
                          <a:pt x="147" y="102"/>
                        </a:lnTo>
                        <a:lnTo>
                          <a:pt x="120" y="96"/>
                        </a:lnTo>
                        <a:lnTo>
                          <a:pt x="111" y="72"/>
                        </a:lnTo>
                        <a:lnTo>
                          <a:pt x="96" y="63"/>
                        </a:lnTo>
                        <a:close/>
                      </a:path>
                    </a:pathLst>
                  </a:custGeom>
                  <a:solidFill>
                    <a:srgbClr val="CCFFCC">
                      <a:alpha val="50195"/>
                    </a:srgbClr>
                  </a:solidFill>
                  <a:ln w="0">
                    <a:solidFill>
                      <a:srgbClr val="0000FF"/>
                    </a:solidFill>
                    <a:round/>
                    <a:headEnd/>
                    <a:tailEnd/>
                  </a:ln>
                </p:spPr>
                <p:txBody>
                  <a:bodyPr wrap="none" anchor="ctr"/>
                  <a:lstStyle/>
                  <a:p>
                    <a:endParaRPr lang="en-US"/>
                  </a:p>
                </p:txBody>
              </p:sp>
            </p:grpSp>
            <p:sp>
              <p:nvSpPr>
                <p:cNvPr id="9229" name="Text Box 29"/>
                <p:cNvSpPr txBox="1">
                  <a:spLocks noChangeArrowheads="1"/>
                </p:cNvSpPr>
                <p:nvPr/>
              </p:nvSpPr>
              <p:spPr bwMode="auto">
                <a:xfrm>
                  <a:off x="5119" y="2644"/>
                  <a:ext cx="590" cy="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0800" rIns="0" bIns="1080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pPr>
                  <a:r>
                    <a:rPr lang="en-US" sz="1600">
                      <a:latin typeface="Tahoma" charset="0"/>
                      <a:cs typeface="Arial" charset="0"/>
                    </a:rPr>
                    <a:t>New Zealand</a:t>
                  </a:r>
                  <a:endParaRPr lang="en-GB" sz="1600">
                    <a:latin typeface="Tahoma" charset="0"/>
                    <a:cs typeface="Arial" charset="0"/>
                  </a:endParaRPr>
                </a:p>
              </p:txBody>
            </p:sp>
            <p:grpSp>
              <p:nvGrpSpPr>
                <p:cNvPr id="9230" name="Group 30"/>
                <p:cNvGrpSpPr>
                  <a:grpSpLocks/>
                </p:cNvGrpSpPr>
                <p:nvPr/>
              </p:nvGrpSpPr>
              <p:grpSpPr bwMode="auto">
                <a:xfrm>
                  <a:off x="4914" y="2649"/>
                  <a:ext cx="276" cy="393"/>
                  <a:chOff x="4914" y="2649"/>
                  <a:chExt cx="276" cy="393"/>
                </a:xfrm>
              </p:grpSpPr>
              <p:sp>
                <p:nvSpPr>
                  <p:cNvPr id="9231" name="Freeform 31"/>
                  <p:cNvSpPr>
                    <a:spLocks/>
                  </p:cNvSpPr>
                  <p:nvPr/>
                </p:nvSpPr>
                <p:spPr bwMode="auto">
                  <a:xfrm>
                    <a:off x="4914" y="2649"/>
                    <a:ext cx="276" cy="108"/>
                  </a:xfrm>
                  <a:custGeom>
                    <a:avLst/>
                    <a:gdLst>
                      <a:gd name="T0" fmla="*/ 276 w 276"/>
                      <a:gd name="T1" fmla="*/ 108 h 108"/>
                      <a:gd name="T2" fmla="*/ 0 w 276"/>
                      <a:gd name="T3" fmla="*/ 0 h 108"/>
                      <a:gd name="T4" fmla="*/ 0 60000 65536"/>
                      <a:gd name="T5" fmla="*/ 0 60000 65536"/>
                      <a:gd name="T6" fmla="*/ 0 w 276"/>
                      <a:gd name="T7" fmla="*/ 0 h 108"/>
                      <a:gd name="T8" fmla="*/ 276 w 276"/>
                      <a:gd name="T9" fmla="*/ 108 h 108"/>
                    </a:gdLst>
                    <a:ahLst/>
                    <a:cxnLst>
                      <a:cxn ang="T4">
                        <a:pos x="T0" y="T1"/>
                      </a:cxn>
                      <a:cxn ang="T5">
                        <a:pos x="T2" y="T3"/>
                      </a:cxn>
                    </a:cxnLst>
                    <a:rect l="T6" t="T7" r="T8" b="T9"/>
                    <a:pathLst>
                      <a:path w="276" h="108">
                        <a:moveTo>
                          <a:pt x="276" y="108"/>
                        </a:moveTo>
                        <a:lnTo>
                          <a:pt x="0" y="0"/>
                        </a:lnTo>
                      </a:path>
                    </a:pathLst>
                  </a:custGeom>
                  <a:noFill/>
                  <a:ln w="9525">
                    <a:solidFill>
                      <a:srgbClr val="000000"/>
                    </a:solidFill>
                    <a:round/>
                    <a:headEnd/>
                    <a:tailEnd type="stealth" w="med" len="lg"/>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232" name="Freeform 32"/>
                  <p:cNvSpPr>
                    <a:spLocks/>
                  </p:cNvSpPr>
                  <p:nvPr/>
                </p:nvSpPr>
                <p:spPr bwMode="auto">
                  <a:xfrm>
                    <a:off x="4917" y="2757"/>
                    <a:ext cx="273" cy="285"/>
                  </a:xfrm>
                  <a:custGeom>
                    <a:avLst/>
                    <a:gdLst>
                      <a:gd name="T0" fmla="*/ 273 w 273"/>
                      <a:gd name="T1" fmla="*/ 0 h 285"/>
                      <a:gd name="T2" fmla="*/ 0 w 273"/>
                      <a:gd name="T3" fmla="*/ 285 h 285"/>
                      <a:gd name="T4" fmla="*/ 0 60000 65536"/>
                      <a:gd name="T5" fmla="*/ 0 60000 65536"/>
                      <a:gd name="T6" fmla="*/ 0 w 273"/>
                      <a:gd name="T7" fmla="*/ 0 h 285"/>
                      <a:gd name="T8" fmla="*/ 273 w 273"/>
                      <a:gd name="T9" fmla="*/ 285 h 285"/>
                    </a:gdLst>
                    <a:ahLst/>
                    <a:cxnLst>
                      <a:cxn ang="T4">
                        <a:pos x="T0" y="T1"/>
                      </a:cxn>
                      <a:cxn ang="T5">
                        <a:pos x="T2" y="T3"/>
                      </a:cxn>
                    </a:cxnLst>
                    <a:rect l="T6" t="T7" r="T8" b="T9"/>
                    <a:pathLst>
                      <a:path w="273" h="285">
                        <a:moveTo>
                          <a:pt x="273" y="0"/>
                        </a:moveTo>
                        <a:lnTo>
                          <a:pt x="0" y="285"/>
                        </a:lnTo>
                      </a:path>
                    </a:pathLst>
                  </a:custGeom>
                  <a:noFill/>
                  <a:ln w="9525">
                    <a:solidFill>
                      <a:srgbClr val="000000"/>
                    </a:solidFill>
                    <a:round/>
                    <a:headEnd/>
                    <a:tailEnd type="stealth" w="med" len="lg"/>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grpSp>
      <p:sp>
        <p:nvSpPr>
          <p:cNvPr id="4105" name="Text Box 41"/>
          <p:cNvSpPr txBox="1">
            <a:spLocks noChangeArrowheads="1"/>
          </p:cNvSpPr>
          <p:nvPr/>
        </p:nvSpPr>
        <p:spPr bwMode="auto">
          <a:xfrm>
            <a:off x="0" y="1122969"/>
            <a:ext cx="3995738" cy="5735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ZA"/>
            </a:defPPr>
            <a:lvl1pPr marL="0" indent="0">
              <a:lnSpc>
                <a:spcPct val="120000"/>
              </a:lnSpc>
              <a:spcBef>
                <a:spcPct val="20000"/>
              </a:spcBef>
              <a:spcAft>
                <a:spcPts val="600"/>
              </a:spcAft>
              <a:buClr>
                <a:srgbClr val="0070C0"/>
              </a:buClr>
              <a:buFont typeface="Wingdings" charset="0"/>
              <a:buNone/>
              <a:tabLst>
                <a:tab pos="1025525" algn="l"/>
                <a:tab pos="1939925" algn="l"/>
                <a:tab pos="2854325" algn="l"/>
                <a:tab pos="3768725" algn="l"/>
                <a:tab pos="4683125" algn="l"/>
                <a:tab pos="5597525" algn="l"/>
                <a:tab pos="6511925" algn="l"/>
                <a:tab pos="7426325" algn="l"/>
                <a:tab pos="8340725" algn="l"/>
                <a:tab pos="9255125" algn="l"/>
                <a:tab pos="10169525" algn="l"/>
              </a:tabLst>
              <a:defRPr kumimoji="1" sz="2200" b="0" u="none">
                <a:solidFill>
                  <a:schemeClr val="tx1"/>
                </a:solidFill>
                <a:latin typeface="Arial" charset="0"/>
                <a:cs typeface="Arial" charset="0"/>
              </a:defRPr>
            </a:lvl1pPr>
            <a:lvl2pPr marL="855663" lvl="1" indent="-455613">
              <a:lnSpc>
                <a:spcPct val="120000"/>
              </a:lnSpc>
              <a:spcBef>
                <a:spcPct val="20000"/>
              </a:spcBef>
              <a:spcAft>
                <a:spcPts val="600"/>
              </a:spcAft>
              <a:buClr>
                <a:srgbClr val="0070C0"/>
              </a:buClr>
              <a:buFont typeface="Wingdings" charset="0"/>
              <a:buChar char="q"/>
              <a:tabLst>
                <a:tab pos="1025525" algn="l"/>
                <a:tab pos="1939925" algn="l"/>
                <a:tab pos="2854325" algn="l"/>
                <a:tab pos="3768725" algn="l"/>
                <a:tab pos="4683125" algn="l"/>
                <a:tab pos="5597525" algn="l"/>
                <a:tab pos="6511925" algn="l"/>
                <a:tab pos="7426325" algn="l"/>
                <a:tab pos="8340725" algn="l"/>
                <a:tab pos="9255125" algn="l"/>
                <a:tab pos="10169525" algn="l"/>
              </a:tabLst>
              <a:defRPr kumimoji="1">
                <a:solidFill>
                  <a:schemeClr val="tx1"/>
                </a:solidFill>
                <a:latin typeface="Arial" charset="0"/>
                <a:ea typeface="ＭＳ Ｐゴシック" charset="0"/>
                <a:cs typeface="Arial" charset="0"/>
              </a:defRPr>
            </a:lvl2pPr>
            <a:lvl3pPr marL="1143000" indent="-228600">
              <a:spcBef>
                <a:spcPct val="20000"/>
              </a:spcBef>
              <a:buChar char="•"/>
              <a:defRPr kumimoji="1" sz="2400">
                <a:solidFill>
                  <a:schemeClr val="tx1"/>
                </a:solidFill>
                <a:latin typeface="+mn-lt"/>
              </a:defRPr>
            </a:lvl3pPr>
            <a:lvl4pPr marL="1600200" indent="-228600">
              <a:spcBef>
                <a:spcPct val="20000"/>
              </a:spcBef>
              <a:buChar char="–"/>
              <a:defRPr kumimoji="1" sz="2400">
                <a:solidFill>
                  <a:schemeClr val="tx1"/>
                </a:solidFill>
                <a:latin typeface="+mn-lt"/>
              </a:defRPr>
            </a:lvl4pPr>
            <a:lvl5pPr marL="2057400" indent="-228600">
              <a:spcBef>
                <a:spcPct val="20000"/>
              </a:spcBef>
              <a:buChar char="»"/>
              <a:defRPr kumimoji="1" sz="2400">
                <a:solidFill>
                  <a:schemeClr val="tx1"/>
                </a:solidFill>
                <a:latin typeface="+mn-lt"/>
              </a:defRPr>
            </a:lvl5pPr>
            <a:lvl6pPr marL="2514600" indent="-228600" fontAlgn="base">
              <a:spcBef>
                <a:spcPct val="20000"/>
              </a:spcBef>
              <a:spcAft>
                <a:spcPct val="0"/>
              </a:spcAft>
              <a:buChar char="»"/>
              <a:defRPr sz="2400">
                <a:solidFill>
                  <a:schemeClr val="tx1"/>
                </a:solidFill>
                <a:latin typeface="+mn-lt"/>
                <a:cs typeface="+mn-cs"/>
              </a:defRPr>
            </a:lvl6pPr>
            <a:lvl7pPr marL="2971800" indent="-228600" fontAlgn="base">
              <a:spcBef>
                <a:spcPct val="20000"/>
              </a:spcBef>
              <a:spcAft>
                <a:spcPct val="0"/>
              </a:spcAft>
              <a:buChar char="»"/>
              <a:defRPr sz="2400">
                <a:solidFill>
                  <a:schemeClr val="tx1"/>
                </a:solidFill>
                <a:latin typeface="+mn-lt"/>
                <a:cs typeface="+mn-cs"/>
              </a:defRPr>
            </a:lvl7pPr>
            <a:lvl8pPr marL="3429000" indent="-228600" fontAlgn="base">
              <a:spcBef>
                <a:spcPct val="20000"/>
              </a:spcBef>
              <a:spcAft>
                <a:spcPct val="0"/>
              </a:spcAft>
              <a:buChar char="»"/>
              <a:defRPr sz="2400">
                <a:solidFill>
                  <a:schemeClr val="tx1"/>
                </a:solidFill>
                <a:latin typeface="+mn-lt"/>
                <a:cs typeface="+mn-cs"/>
              </a:defRPr>
            </a:lvl8pPr>
            <a:lvl9pPr marL="3886200" indent="-228600" fontAlgn="base">
              <a:spcBef>
                <a:spcPct val="20000"/>
              </a:spcBef>
              <a:spcAft>
                <a:spcPct val="0"/>
              </a:spcAft>
              <a:buChar char="»"/>
              <a:defRPr sz="2400">
                <a:solidFill>
                  <a:schemeClr val="tx1"/>
                </a:solidFill>
                <a:latin typeface="+mn-lt"/>
                <a:cs typeface="+mn-cs"/>
              </a:defRPr>
            </a:lvl9pPr>
          </a:lstStyle>
          <a:p>
            <a:pPr marL="342900" lvl="1" indent="-342900">
              <a:buFont typeface="Wingdings" panose="05000000000000000000" pitchFamily="2" charset="2"/>
              <a:buChar char="q"/>
              <a:defRPr/>
            </a:pPr>
            <a:r>
              <a:rPr lang="en-US" sz="1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world’s second largest continent </a:t>
            </a:r>
            <a:r>
              <a:rPr lang="en-US" sz="16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(30.2 m km2) including islands </a:t>
            </a:r>
          </a:p>
          <a:p>
            <a:pPr marL="342900" lvl="1" indent="-342900">
              <a:buFont typeface="Wingdings" panose="05000000000000000000" pitchFamily="2" charset="2"/>
              <a:buChar char="q"/>
              <a:defRPr/>
            </a:pPr>
            <a:r>
              <a:rPr lang="en-US" sz="1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second most populous continent </a:t>
            </a:r>
            <a:r>
              <a:rPr lang="en-US" sz="16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(about 15% of the world’s population)</a:t>
            </a:r>
            <a:endParaRPr lang="en-US" sz="16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42900" lvl="1" indent="-342900">
              <a:buFont typeface="Wingdings" panose="05000000000000000000" pitchFamily="2" charset="2"/>
              <a:buChar char="q"/>
              <a:defRPr/>
            </a:pPr>
            <a:r>
              <a:rPr lang="en-US" sz="16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has </a:t>
            </a:r>
            <a:r>
              <a:rPr lang="en-US" sz="16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 vast land area with difficult terrain </a:t>
            </a:r>
            <a:r>
              <a:rPr lang="en-US" sz="1600" i="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(deserts, rainforest, inland water bodies, complex and inhomogeneous topography, the Great Rift </a:t>
            </a:r>
            <a:r>
              <a:rPr lang="en-US" sz="1600" i="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Valley</a:t>
            </a:r>
          </a:p>
          <a:p>
            <a:pPr marL="342900" lvl="1" indent="-342900">
              <a:buFont typeface="Wingdings" panose="05000000000000000000" pitchFamily="2" charset="2"/>
              <a:buChar char="q"/>
              <a:defRPr/>
            </a:pPr>
            <a:r>
              <a:rPr lang="en-US" sz="16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30% of oil resources</a:t>
            </a:r>
            <a:endParaRPr lang="en-US" sz="11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buFont typeface="Wingdings" charset="0"/>
              <a:buNone/>
              <a:defRPr/>
            </a:pPr>
            <a:r>
              <a:rPr lang="en-US" sz="1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Earth </a:t>
            </a:r>
            <a:r>
              <a:rPr lang="en-US" sz="1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observations are critical to support environment and </a:t>
            </a:r>
            <a:r>
              <a:rPr lang="en-US" sz="1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natural resources management for protection of life and property and sustainable socio-economic development of Africa.</a:t>
            </a:r>
          </a:p>
          <a:p>
            <a:pPr marL="342900" indent="-342900">
              <a:buFont typeface="Wingdings" charset="2"/>
              <a:buChar char="q"/>
              <a:defRPr/>
            </a:pPr>
            <a:endParaRPr lang="en-US" sz="1800" dirty="0" smtClean="0"/>
          </a:p>
          <a:p>
            <a:pPr marL="342900" indent="-342900">
              <a:buFont typeface="Wingdings" charset="2"/>
              <a:buChar char="q"/>
              <a:defRPr/>
            </a:pPr>
            <a:endParaRPr lang="en-US" sz="1800" dirty="0" smtClean="0"/>
          </a:p>
          <a:p>
            <a:pPr marL="342900" indent="-342900">
              <a:buFont typeface="Wingdings" charset="2"/>
              <a:buChar char="q"/>
              <a:defRPr/>
            </a:pPr>
            <a:endParaRPr lang="en-US" sz="1800" dirty="0" smtClean="0"/>
          </a:p>
          <a:p>
            <a:pPr marL="342900" indent="-342900">
              <a:buFont typeface="Wingdings" charset="2"/>
              <a:buChar char="q"/>
              <a:defRPr/>
            </a:pPr>
            <a:endParaRPr lang="en-US" sz="1800" dirty="0" smtClean="0"/>
          </a:p>
          <a:p>
            <a:pPr marL="342900" indent="-342900">
              <a:buFont typeface="Wingdings" charset="2"/>
              <a:buChar char="q"/>
              <a:defRPr/>
            </a:pPr>
            <a:endParaRPr lang="en-US" sz="1800" dirty="0"/>
          </a:p>
        </p:txBody>
      </p:sp>
      <p:sp>
        <p:nvSpPr>
          <p:cNvPr id="9219" name="Title 1"/>
          <p:cNvSpPr txBox="1">
            <a:spLocks/>
          </p:cNvSpPr>
          <p:nvPr/>
        </p:nvSpPr>
        <p:spPr bwMode="auto">
          <a:xfrm>
            <a:off x="35496" y="634204"/>
            <a:ext cx="91440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3200" b="1" dirty="0" smtClean="0">
                <a:solidFill>
                  <a:srgbClr val="005FAA"/>
                </a:solidFill>
                <a:latin typeface="Arial Narrow" charset="0"/>
                <a:cs typeface="Arial" charset="0"/>
              </a:rPr>
              <a:t>… Earth </a:t>
            </a:r>
            <a:r>
              <a:rPr lang="en-US" sz="3200" b="1" dirty="0">
                <a:solidFill>
                  <a:srgbClr val="005FAA"/>
                </a:solidFill>
                <a:latin typeface="Arial Narrow" charset="0"/>
                <a:cs typeface="Arial" charset="0"/>
              </a:rPr>
              <a:t>Observations for </a:t>
            </a:r>
            <a:r>
              <a:rPr lang="en-US" sz="3200" b="1" dirty="0" smtClean="0">
                <a:solidFill>
                  <a:srgbClr val="005FAA"/>
                </a:solidFill>
                <a:latin typeface="Arial Narrow" charset="0"/>
                <a:cs typeface="Arial" charset="0"/>
              </a:rPr>
              <a:t>complex issues </a:t>
            </a:r>
            <a:endParaRPr lang="en-US" sz="3200" b="1" dirty="0">
              <a:solidFill>
                <a:srgbClr val="005FAA"/>
              </a:solidFill>
              <a:latin typeface="Arial Narrow" charset="0"/>
              <a:cs typeface="Arial" charset="0"/>
            </a:endParaRPr>
          </a:p>
        </p:txBody>
      </p:sp>
    </p:spTree>
    <p:extLst>
      <p:ext uri="{BB962C8B-B14F-4D97-AF65-F5344CB8AC3E}">
        <p14:creationId xmlns:p14="http://schemas.microsoft.com/office/powerpoint/2010/main" val="14708845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61" y="1098163"/>
            <a:ext cx="8352928" cy="718592"/>
          </a:xfrm>
          <a:noFill/>
          <a:ln>
            <a:noFill/>
          </a:ln>
        </p:spPr>
        <p:txBody>
          <a:bodyPr anchor="ctr"/>
          <a:lstStyle/>
          <a:p>
            <a:r>
              <a:rPr lang="en-US" kern="1200" dirty="0">
                <a:latin typeface="Arial Narrow" charset="0"/>
                <a:ea typeface="MS PGothic" charset="0"/>
                <a:cs typeface="Arial" charset="0"/>
              </a:rPr>
              <a:t>… data revolution calls for a holistic approach</a:t>
            </a:r>
          </a:p>
        </p:txBody>
      </p:sp>
      <p:pic>
        <p:nvPicPr>
          <p:cNvPr id="4" name="Picture 3" descr="Screen Shot 2017-05-07 at 11.23.17.png"/>
          <p:cNvPicPr>
            <a:picLocks noChangeAspect="1"/>
          </p:cNvPicPr>
          <p:nvPr/>
        </p:nvPicPr>
        <p:blipFill rotWithShape="1">
          <a:blip r:embed="rId2">
            <a:extLst>
              <a:ext uri="{28A0092B-C50C-407E-A947-70E740481C1C}">
                <a14:useLocalDpi xmlns:a14="http://schemas.microsoft.com/office/drawing/2010/main" val="0"/>
              </a:ext>
            </a:extLst>
          </a:blip>
          <a:srcRect l="29645" t="20325" r="44027" b="19568"/>
          <a:stretch/>
        </p:blipFill>
        <p:spPr>
          <a:xfrm>
            <a:off x="7536481" y="4794630"/>
            <a:ext cx="1607519" cy="2063370"/>
          </a:xfrm>
          <a:prstGeom prst="rect">
            <a:avLst/>
          </a:prstGeom>
        </p:spPr>
      </p:pic>
      <p:graphicFrame>
        <p:nvGraphicFramePr>
          <p:cNvPr id="9" name="Diagram 8"/>
          <p:cNvGraphicFramePr/>
          <p:nvPr>
            <p:extLst/>
          </p:nvPr>
        </p:nvGraphicFramePr>
        <p:xfrm>
          <a:off x="476302" y="2349433"/>
          <a:ext cx="8454355" cy="296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2051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99262"/>
            <a:ext cx="8839200" cy="1007965"/>
          </a:xfrm>
        </p:spPr>
        <p:txBody>
          <a:bodyPr/>
          <a:lstStyle/>
          <a:p>
            <a:r>
              <a:rPr lang="en-US" dirty="0" smtClean="0"/>
              <a:t>Open access policies and Earth Observation data</a:t>
            </a:r>
            <a:endParaRPr lang="en-US" dirty="0"/>
          </a:p>
        </p:txBody>
      </p:sp>
      <p:sp>
        <p:nvSpPr>
          <p:cNvPr id="3" name="Content Placeholder 2"/>
          <p:cNvSpPr>
            <a:spLocks noGrp="1"/>
          </p:cNvSpPr>
          <p:nvPr>
            <p:ph idx="1"/>
          </p:nvPr>
        </p:nvSpPr>
        <p:spPr>
          <a:xfrm>
            <a:off x="476302" y="4025943"/>
            <a:ext cx="5143272" cy="2581549"/>
          </a:xfrm>
          <a:solidFill>
            <a:schemeClr val="bg1">
              <a:alpha val="58038"/>
            </a:schemeClr>
          </a:solidFill>
          <a:ln>
            <a:noFill/>
          </a:ln>
        </p:spPr>
        <p:txBody>
          <a:bodyPr vert="horz" wrap="square" lIns="91440" tIns="45720" rIns="91440" bIns="45720" numCol="1" anchor="t" anchorCtr="0" compatLnSpc="1">
            <a:prstTxWarp prst="textNoShape">
              <a:avLst/>
            </a:prstTxWarp>
          </a:bodyPr>
          <a:lstStyle/>
          <a:p>
            <a:pPr marL="0" indent="0" eaLnBrk="1" hangingPunct="1">
              <a:buNone/>
            </a:pP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Global “Free data access” Announcements / Releases </a:t>
            </a:r>
          </a:p>
          <a:p>
            <a:pPr eaLnBrk="1" hangingPunct="1">
              <a:buFont typeface="Wingdings" charset="2"/>
              <a:buChar char="²"/>
            </a:pPr>
            <a:r>
              <a:rPr kumimoji="1" lang="en-US" sz="2000" b="0" kern="1200" dirty="0" smtClean="0">
                <a:solidFill>
                  <a:srgbClr val="005FAA"/>
                </a:solidFill>
                <a:latin typeface="Arial Narrow" panose="020B0606020202030204" pitchFamily="34" charset="0"/>
                <a:ea typeface="MS PGothic" charset="0"/>
                <a:cs typeface="Arial Narrow" panose="020B0606020202030204" pitchFamily="34" charset="0"/>
              </a:rPr>
              <a:t>Sentinels</a:t>
            </a: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 2014 (EC)</a:t>
            </a:r>
          </a:p>
          <a:p>
            <a:pPr eaLnBrk="1" hangingPunct="1">
              <a:buFont typeface="Wingdings" charset="2"/>
              <a:buChar char="²"/>
            </a:pP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SPOT World Heritage </a:t>
            </a:r>
            <a:r>
              <a:rPr kumimoji="1" lang="en-US" sz="2000" b="0" kern="1200" dirty="0" err="1">
                <a:solidFill>
                  <a:srgbClr val="005FAA"/>
                </a:solidFill>
                <a:latin typeface="Arial Narrow" panose="020B0606020202030204" pitchFamily="34" charset="0"/>
                <a:ea typeface="MS PGothic" charset="0"/>
                <a:cs typeface="Arial Narrow" panose="020B0606020202030204" pitchFamily="34" charset="0"/>
              </a:rPr>
              <a:t>Programme</a:t>
            </a: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 2014 (France)</a:t>
            </a:r>
          </a:p>
          <a:p>
            <a:pPr eaLnBrk="1" hangingPunct="1">
              <a:buFont typeface="Wingdings" charset="2"/>
              <a:buChar char="²"/>
            </a:pP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Shuttle Radar Topography Mission-30m, 2014 (US</a:t>
            </a:r>
            <a:r>
              <a:rPr kumimoji="1" lang="en-US" sz="2000" b="0" kern="1200" dirty="0" smtClean="0">
                <a:solidFill>
                  <a:srgbClr val="005FAA"/>
                </a:solidFill>
                <a:latin typeface="Arial Narrow" panose="020B0606020202030204" pitchFamily="34" charset="0"/>
                <a:ea typeface="MS PGothic" charset="0"/>
                <a:cs typeface="Arial Narrow" panose="020B0606020202030204" pitchFamily="34" charset="0"/>
              </a:rPr>
              <a:t>)</a:t>
            </a:r>
          </a:p>
          <a:p>
            <a:pPr eaLnBrk="1" hangingPunct="1">
              <a:buFont typeface="Wingdings" charset="2"/>
              <a:buChar char="²"/>
            </a:pP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Landsat family, 2008 (US</a:t>
            </a:r>
            <a:r>
              <a:rPr kumimoji="1" lang="en-US" sz="2000" b="0" kern="1200" dirty="0" smtClean="0">
                <a:solidFill>
                  <a:srgbClr val="005FAA"/>
                </a:solidFill>
                <a:latin typeface="Arial Narrow" panose="020B0606020202030204" pitchFamily="34" charset="0"/>
                <a:ea typeface="MS PGothic" charset="0"/>
                <a:cs typeface="Arial Narrow" panose="020B0606020202030204" pitchFamily="34" charset="0"/>
              </a:rPr>
              <a:t>)</a:t>
            </a:r>
          </a:p>
          <a:p>
            <a:pPr eaLnBrk="1" hangingPunct="1">
              <a:buFont typeface="Wingdings" charset="2"/>
              <a:buChar char="²"/>
            </a:pPr>
            <a:r>
              <a:rPr kumimoji="1" lang="en-US" sz="2000" b="0" kern="1200" dirty="0">
                <a:solidFill>
                  <a:srgbClr val="005FAA"/>
                </a:solidFill>
                <a:latin typeface="Arial Narrow" panose="020B0606020202030204" pitchFamily="34" charset="0"/>
                <a:ea typeface="MS PGothic" charset="0"/>
                <a:cs typeface="Arial Narrow" panose="020B0606020202030204" pitchFamily="34" charset="0"/>
              </a:rPr>
              <a:t>CBERS, 2007 (Brazil &amp; </a:t>
            </a:r>
            <a:r>
              <a:rPr kumimoji="1" lang="en-US" sz="2000" b="0" kern="1200" dirty="0" smtClean="0">
                <a:solidFill>
                  <a:srgbClr val="005FAA"/>
                </a:solidFill>
                <a:latin typeface="Arial Narrow" panose="020B0606020202030204" pitchFamily="34" charset="0"/>
                <a:ea typeface="MS PGothic" charset="0"/>
                <a:cs typeface="Arial Narrow" panose="020B0606020202030204" pitchFamily="34" charset="0"/>
              </a:rPr>
              <a:t>China)</a:t>
            </a:r>
            <a:endParaRPr kumimoji="1" lang="en-US" sz="2000" b="0" kern="1200" dirty="0">
              <a:solidFill>
                <a:srgbClr val="005FAA"/>
              </a:solidFill>
              <a:latin typeface="Arial Narrow" panose="020B0606020202030204" pitchFamily="34" charset="0"/>
              <a:ea typeface="MS PGothic" charset="0"/>
              <a:cs typeface="Arial Narrow" panose="020B0606020202030204" pitchFamily="34" charset="0"/>
            </a:endParaRPr>
          </a:p>
        </p:txBody>
      </p:sp>
      <p:grpSp>
        <p:nvGrpSpPr>
          <p:cNvPr id="5" name="Group 4"/>
          <p:cNvGrpSpPr/>
          <p:nvPr/>
        </p:nvGrpSpPr>
        <p:grpSpPr>
          <a:xfrm>
            <a:off x="6033155" y="3591459"/>
            <a:ext cx="3150536" cy="3333505"/>
            <a:chOff x="4542823" y="1716703"/>
            <a:chExt cx="4460057" cy="4444532"/>
          </a:xfrm>
        </p:grpSpPr>
        <p:pic>
          <p:nvPicPr>
            <p:cNvPr id="4" name="Picture 3" descr="2007 CBERS Africa launch GEO Plenar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1716703"/>
              <a:ext cx="4406920" cy="4406920"/>
            </a:xfrm>
            <a:prstGeom prst="rect">
              <a:avLst/>
            </a:prstGeom>
          </p:spPr>
        </p:pic>
        <p:sp>
          <p:nvSpPr>
            <p:cNvPr id="6" name="Content Placeholder 2"/>
            <p:cNvSpPr txBox="1">
              <a:spLocks/>
            </p:cNvSpPr>
            <p:nvPr/>
          </p:nvSpPr>
          <p:spPr>
            <a:xfrm>
              <a:off x="4542823" y="5615667"/>
              <a:ext cx="4460057" cy="545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200" b="0" u="none" dirty="0" smtClean="0">
                  <a:solidFill>
                    <a:schemeClr val="bg1"/>
                  </a:solidFill>
                </a:rPr>
                <a:t>GEO Cape Town Ministerial Summit, 2007</a:t>
              </a:r>
            </a:p>
          </p:txBody>
        </p:sp>
      </p:grpSp>
      <p:sp>
        <p:nvSpPr>
          <p:cNvPr id="7" name="Rectangle 4"/>
          <p:cNvSpPr txBox="1">
            <a:spLocks noChangeArrowheads="1"/>
          </p:cNvSpPr>
          <p:nvPr/>
        </p:nvSpPr>
        <p:spPr bwMode="auto">
          <a:xfrm>
            <a:off x="1879766" y="1821631"/>
            <a:ext cx="7264234" cy="1577975"/>
          </a:xfrm>
          <a:prstGeom prst="rect">
            <a:avLst/>
          </a:prstGeom>
          <a:solidFill>
            <a:schemeClr val="bg1">
              <a:alpha val="58038"/>
            </a:schemeClr>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b="1">
                <a:solidFill>
                  <a:srgbClr val="0070C0"/>
                </a:solidFill>
                <a:latin typeface="Arial Narrow" panose="020B0606020202030204" pitchFamily="34" charset="0"/>
                <a:ea typeface="MS PGothic" charset="0"/>
                <a:cs typeface="Arial Narrow" panose="020B0606020202030204" pitchFamily="34" charset="0"/>
              </a:defRPr>
            </a:lvl1pPr>
            <a:lvl2pPr marL="742950" indent="-285750" algn="l" rtl="0" eaLnBrk="0" fontAlgn="base" hangingPunct="0">
              <a:spcBef>
                <a:spcPct val="20000"/>
              </a:spcBef>
              <a:spcAft>
                <a:spcPct val="0"/>
              </a:spcAft>
              <a:buChar char="–"/>
              <a:defRPr kumimoji="1" sz="2400" b="1">
                <a:solidFill>
                  <a:srgbClr val="0070C0"/>
                </a:solidFill>
                <a:latin typeface="Arial Narrow" panose="020B0606020202030204" pitchFamily="34" charset="0"/>
                <a:ea typeface="MS PGothic" charset="0"/>
                <a:cs typeface="Arial Narrow" panose="020B0606020202030204" pitchFamily="34" charset="0"/>
              </a:defRPr>
            </a:lvl2pPr>
            <a:lvl3pPr marL="1143000" indent="-228600" algn="l" rtl="0" eaLnBrk="0" fontAlgn="base" hangingPunct="0">
              <a:spcBef>
                <a:spcPct val="20000"/>
              </a:spcBef>
              <a:spcAft>
                <a:spcPct val="0"/>
              </a:spcAft>
              <a:buChar char="•"/>
              <a:defRPr kumimoji="1" sz="2000" b="1" i="1">
                <a:solidFill>
                  <a:srgbClr val="0070C0"/>
                </a:solidFill>
                <a:latin typeface="Arial Narrow" panose="020B0606020202030204" pitchFamily="34" charset="0"/>
                <a:ea typeface="MS PGothic" charset="0"/>
                <a:cs typeface="Arial Narrow" panose="020B0606020202030204" pitchFamily="34" charset="0"/>
              </a:defRPr>
            </a:lvl3pPr>
            <a:lvl4pPr marL="1600200" indent="-228600" algn="l" rtl="0" eaLnBrk="0" fontAlgn="base" hangingPunct="0">
              <a:spcBef>
                <a:spcPct val="20000"/>
              </a:spcBef>
              <a:spcAft>
                <a:spcPct val="0"/>
              </a:spcAft>
              <a:buChar char="–"/>
              <a:defRPr kumimoji="1" sz="1800" b="1">
                <a:solidFill>
                  <a:srgbClr val="0070C0"/>
                </a:solidFill>
                <a:latin typeface="Arial Narrow" panose="020B0606020202030204" pitchFamily="34" charset="0"/>
                <a:ea typeface="MS PGothic" charset="0"/>
                <a:cs typeface="Arial Narrow" panose="020B0606020202030204" pitchFamily="34" charset="0"/>
              </a:defRPr>
            </a:lvl4pPr>
            <a:lvl5pPr marL="2057400" indent="-228600" algn="l" rtl="0" eaLnBrk="0" fontAlgn="base" hangingPunct="0">
              <a:spcBef>
                <a:spcPct val="20000"/>
              </a:spcBef>
              <a:spcAft>
                <a:spcPct val="0"/>
              </a:spcAft>
              <a:buChar char="»"/>
              <a:defRPr kumimoji="1" sz="1800" b="1">
                <a:solidFill>
                  <a:srgbClr val="0070C0"/>
                </a:solidFill>
                <a:latin typeface="Arial Narrow" panose="020B0606020202030204" pitchFamily="34" charset="0"/>
                <a:ea typeface="MS PGothic" charset="0"/>
                <a:cs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a:lstStyle>
          <a:p>
            <a:pPr marL="0" indent="0" eaLnBrk="1" hangingPunct="1">
              <a:buNone/>
            </a:pPr>
            <a:r>
              <a:rPr lang="en-US" altLang="ja-JP" sz="2000" b="0" u="none" dirty="0" smtClean="0">
                <a:solidFill>
                  <a:srgbClr val="005FAA"/>
                </a:solidFill>
              </a:rPr>
              <a:t>GEO Data Sharing Principles</a:t>
            </a:r>
          </a:p>
          <a:p>
            <a:pPr eaLnBrk="1" hangingPunct="1">
              <a:buFont typeface="Wingdings" charset="2"/>
              <a:buChar char="²"/>
            </a:pPr>
            <a:r>
              <a:rPr lang="en-US" altLang="ja-JP" sz="2000" b="0" u="none" dirty="0" smtClean="0">
                <a:solidFill>
                  <a:srgbClr val="005FAA"/>
                </a:solidFill>
              </a:rPr>
              <a:t>Full and Open Exchange of Data</a:t>
            </a:r>
          </a:p>
          <a:p>
            <a:pPr eaLnBrk="1" hangingPunct="1">
              <a:buFont typeface="Wingdings" charset="2"/>
              <a:buChar char="²"/>
            </a:pPr>
            <a:r>
              <a:rPr lang="en-GB" altLang="zh-CN" sz="2000" b="0" u="none" dirty="0" smtClean="0">
                <a:solidFill>
                  <a:srgbClr val="005FAA"/>
                </a:solidFill>
                <a:ea typeface="宋体" pitchFamily="2" charset="-122"/>
              </a:rPr>
              <a:t>Data and Products at Minimum Time Delay and at Minimum Cost</a:t>
            </a:r>
          </a:p>
          <a:p>
            <a:pPr eaLnBrk="1" hangingPunct="1">
              <a:buFont typeface="Wingdings" charset="2"/>
              <a:buChar char="²"/>
            </a:pPr>
            <a:r>
              <a:rPr lang="en-GB" altLang="zh-CN" sz="2000" b="0" u="none" dirty="0" smtClean="0">
                <a:solidFill>
                  <a:srgbClr val="005FAA"/>
                </a:solidFill>
                <a:ea typeface="宋体" pitchFamily="2" charset="-122"/>
              </a:rPr>
              <a:t>Free of Charge or Cost of Reproduction</a:t>
            </a:r>
          </a:p>
          <a:p>
            <a:pPr marL="0" indent="0" eaLnBrk="1" hangingPunct="1">
              <a:buNone/>
            </a:pPr>
            <a:endParaRPr lang="en-GB" altLang="ja-JP" sz="2000" b="0" u="none" dirty="0" smtClean="0">
              <a:solidFill>
                <a:srgbClr val="005FAA"/>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08" y="1631922"/>
            <a:ext cx="1433954" cy="20190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224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341439"/>
            <a:ext cx="8785100" cy="1151458"/>
          </a:xfrm>
        </p:spPr>
        <p:txBody>
          <a:bodyPr/>
          <a:lstStyle/>
          <a:p>
            <a:pPr marL="0" indent="0" algn="just">
              <a:buFontTx/>
              <a:buNone/>
              <a:defRPr/>
            </a:pPr>
            <a:r>
              <a:rPr lang="en-US" sz="2200" b="0" kern="1200" dirty="0" smtClean="0">
                <a:solidFill>
                  <a:srgbClr val="0070C0"/>
                </a:solidFill>
                <a:latin typeface="Arial Narrow" charset="0"/>
                <a:ea typeface="MS PGothic" charset="0"/>
              </a:rPr>
              <a:t>Support </a:t>
            </a:r>
            <a:r>
              <a:rPr lang="en-US" sz="2200" b="0" kern="1200" dirty="0">
                <a:solidFill>
                  <a:srgbClr val="0070C0"/>
                </a:solidFill>
                <a:latin typeface="Arial Narrow" charset="0"/>
                <a:ea typeface="MS PGothic" charset="0"/>
              </a:rPr>
              <a:t>EO </a:t>
            </a:r>
            <a:r>
              <a:rPr lang="en-US" sz="2200" b="0" kern="1200" dirty="0" smtClean="0">
                <a:solidFill>
                  <a:srgbClr val="0070C0"/>
                </a:solidFill>
                <a:latin typeface="Arial Narrow" charset="0"/>
                <a:ea typeface="MS PGothic" charset="0"/>
              </a:rPr>
              <a:t>data (</a:t>
            </a:r>
            <a:r>
              <a:rPr lang="en-US" sz="2200" b="0" i="1" kern="1200" dirty="0" smtClean="0">
                <a:solidFill>
                  <a:srgbClr val="0070C0"/>
                </a:solidFill>
                <a:latin typeface="Arial Narrow" charset="0"/>
                <a:ea typeface="MS PGothic" charset="0"/>
              </a:rPr>
              <a:t>satellite &amp; in-situ</a:t>
            </a:r>
            <a:r>
              <a:rPr lang="en-US" sz="2200" b="0" kern="1200" dirty="0" smtClean="0">
                <a:solidFill>
                  <a:srgbClr val="0070C0"/>
                </a:solidFill>
                <a:latin typeface="Arial Narrow" charset="0"/>
                <a:ea typeface="MS PGothic" charset="0"/>
              </a:rPr>
              <a:t>) </a:t>
            </a:r>
            <a:r>
              <a:rPr lang="en-US" sz="2200" b="0" kern="1200" dirty="0">
                <a:solidFill>
                  <a:srgbClr val="0070C0"/>
                </a:solidFill>
                <a:latin typeface="Arial Narrow" charset="0"/>
                <a:ea typeface="MS PGothic" charset="0"/>
              </a:rPr>
              <a:t>access and dissemination in Africa by identification existing infrastructure, gaps and recommend actions for the community to implement</a:t>
            </a:r>
            <a:r>
              <a:rPr lang="en-US" sz="2200" b="0" kern="1200" dirty="0" smtClean="0">
                <a:solidFill>
                  <a:srgbClr val="0070C0"/>
                </a:solidFill>
                <a:latin typeface="Arial Narrow" charset="0"/>
                <a:ea typeface="MS PGothic" charset="0"/>
              </a:rPr>
              <a:t>.</a:t>
            </a:r>
          </a:p>
          <a:p>
            <a:pPr marL="0" indent="0" algn="just">
              <a:buFontTx/>
              <a:buNone/>
              <a:defRPr/>
            </a:pPr>
            <a:endParaRPr lang="en-US" sz="2200" b="0" kern="1200" dirty="0">
              <a:solidFill>
                <a:srgbClr val="0070C0"/>
              </a:solidFill>
              <a:latin typeface="Arial Narrow" charset="0"/>
              <a:ea typeface="MS PGothic" charset="0"/>
            </a:endParaRPr>
          </a:p>
          <a:p>
            <a:pPr marL="0" indent="0" algn="just">
              <a:buFontTx/>
              <a:buNone/>
              <a:defRPr/>
            </a:pPr>
            <a:endParaRPr lang="fr-CH" sz="2200" b="0" kern="1200" dirty="0">
              <a:solidFill>
                <a:srgbClr val="0070C0"/>
              </a:solidFill>
              <a:latin typeface="Arial Narrow" charset="0"/>
              <a:ea typeface="MS PGothic" charset="0"/>
            </a:endParaRPr>
          </a:p>
        </p:txBody>
      </p:sp>
      <p:sp>
        <p:nvSpPr>
          <p:cNvPr id="35842" name="Title 1"/>
          <p:cNvSpPr>
            <a:spLocks noGrp="1"/>
          </p:cNvSpPr>
          <p:nvPr>
            <p:ph type="title"/>
          </p:nvPr>
        </p:nvSpPr>
        <p:spPr>
          <a:xfrm>
            <a:off x="467544" y="620043"/>
            <a:ext cx="8229600" cy="720725"/>
          </a:xfrm>
        </p:spPr>
        <p:txBody>
          <a:bodyPr/>
          <a:lstStyle/>
          <a:p>
            <a:pPr algn="ctr"/>
            <a:r>
              <a:rPr lang="en-US" dirty="0" smtClean="0">
                <a:latin typeface="Arial Narrow" charset="0"/>
                <a:ea typeface="MS PGothic" charset="0"/>
              </a:rPr>
              <a:t>AfriGEOSS: Data </a:t>
            </a:r>
            <a:r>
              <a:rPr lang="en-US" dirty="0">
                <a:latin typeface="Arial Narrow" charset="0"/>
                <a:ea typeface="MS PGothic" charset="0"/>
              </a:rPr>
              <a:t>&amp; </a:t>
            </a:r>
            <a:r>
              <a:rPr lang="en-US" dirty="0" smtClean="0">
                <a:latin typeface="Arial Narrow" charset="0"/>
                <a:ea typeface="MS PGothic" charset="0"/>
              </a:rPr>
              <a:t>Infrastructure</a:t>
            </a:r>
            <a:endParaRPr lang="en-US" dirty="0">
              <a:latin typeface="Arial Narrow" charset="0"/>
              <a:ea typeface="MS PGothic" charset="0"/>
            </a:endParaRPr>
          </a:p>
        </p:txBody>
      </p:sp>
      <p:pic>
        <p:nvPicPr>
          <p:cNvPr id="35845" name="Picture 2" descr="http://www.egypt.ird.fr/var/ird/storage/images/media/ird-sites-de-representation/egypte/images/logos/logo_narss/295781-1-fre-FR/logo_narss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23" y="6134100"/>
            <a:ext cx="715962"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8548" y="6237288"/>
            <a:ext cx="16192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7" name="Picture 8" descr="http://thenationonlineng.net/wp-content/uploads/2013/08/nasr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38" y="6010275"/>
            <a:ext cx="833437"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8" name="Picture 10" descr="http://africanbrains.net/wp-content/uploads/2015/02/san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26" y="6156325"/>
            <a:ext cx="14398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9" name="Picture 12" descr="https://pbs.twimg.com/profile_images/527746032726056960/MS3-V2Mh_400x400.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619" y="6059488"/>
            <a:ext cx="800100" cy="79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Content Placeholder 2"/>
          <p:cNvSpPr txBox="1">
            <a:spLocks/>
          </p:cNvSpPr>
          <p:nvPr/>
        </p:nvSpPr>
        <p:spPr bwMode="auto">
          <a:xfrm>
            <a:off x="611436" y="2348880"/>
            <a:ext cx="8065020" cy="360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20000"/>
              </a:spcBef>
              <a:buFont typeface="Wingdings" charset="0"/>
              <a:buChar char="²"/>
            </a:pPr>
            <a:r>
              <a:rPr lang="en-US" sz="2000" dirty="0" smtClean="0">
                <a:solidFill>
                  <a:srgbClr val="005FAA"/>
                </a:solidFill>
                <a:latin typeface="Arial Narrow" charset="0"/>
                <a:cs typeface="Arial" charset="0"/>
              </a:rPr>
              <a:t>Undertook </a:t>
            </a:r>
            <a:r>
              <a:rPr lang="en-US" sz="2000" dirty="0">
                <a:solidFill>
                  <a:srgbClr val="005FAA"/>
                </a:solidFill>
                <a:latin typeface="Arial Narrow" charset="0"/>
                <a:cs typeface="Arial" charset="0"/>
              </a:rPr>
              <a:t>a </a:t>
            </a:r>
            <a:r>
              <a:rPr lang="en-US" sz="2000" b="1" dirty="0">
                <a:solidFill>
                  <a:srgbClr val="005FAA"/>
                </a:solidFill>
                <a:latin typeface="Arial Narrow" charset="0"/>
                <a:cs typeface="Arial" charset="0"/>
              </a:rPr>
              <a:t>SWOT analysis </a:t>
            </a:r>
            <a:r>
              <a:rPr lang="en-US" sz="2000" dirty="0">
                <a:solidFill>
                  <a:srgbClr val="005FAA"/>
                </a:solidFill>
                <a:latin typeface="Arial Narrow" charset="0"/>
                <a:cs typeface="Arial" charset="0"/>
              </a:rPr>
              <a:t>of African EO infrastructure (data receiving, data processing, data archiving, and data distribution)</a:t>
            </a:r>
          </a:p>
          <a:p>
            <a:pPr>
              <a:spcBef>
                <a:spcPct val="20000"/>
              </a:spcBef>
              <a:buFont typeface="Wingdings" charset="0"/>
              <a:buChar char="²"/>
            </a:pPr>
            <a:r>
              <a:rPr lang="en-US" sz="2000" dirty="0">
                <a:solidFill>
                  <a:srgbClr val="005FAA"/>
                </a:solidFill>
                <a:latin typeface="Arial Narrow" charset="0"/>
                <a:cs typeface="Arial" charset="0"/>
              </a:rPr>
              <a:t>Resource optimization of existing EO infrastructure</a:t>
            </a:r>
          </a:p>
          <a:p>
            <a:pPr>
              <a:spcBef>
                <a:spcPct val="20000"/>
              </a:spcBef>
              <a:buFont typeface="Wingdings" charset="0"/>
              <a:buChar char="²"/>
            </a:pPr>
            <a:r>
              <a:rPr lang="en-US" sz="2000" b="1" dirty="0">
                <a:solidFill>
                  <a:srgbClr val="800000"/>
                </a:solidFill>
                <a:latin typeface="Arial Narrow" charset="0"/>
                <a:cs typeface="Arial" charset="0"/>
              </a:rPr>
              <a:t>Identify and exploit other continental infrastructure that enable EO data access and dissemination </a:t>
            </a:r>
            <a:endParaRPr lang="en-US" sz="2000" b="1" dirty="0" smtClean="0">
              <a:solidFill>
                <a:srgbClr val="800000"/>
              </a:solidFill>
              <a:latin typeface="Arial Narrow" charset="0"/>
              <a:cs typeface="Arial" charset="0"/>
            </a:endParaRPr>
          </a:p>
          <a:p>
            <a:pPr lvl="1">
              <a:spcBef>
                <a:spcPct val="20000"/>
              </a:spcBef>
              <a:buFont typeface="Wingdings" charset="0"/>
              <a:buChar char="²"/>
            </a:pPr>
            <a:r>
              <a:rPr lang="en-US" sz="2000" dirty="0" smtClean="0">
                <a:solidFill>
                  <a:srgbClr val="800000"/>
                </a:solidFill>
                <a:latin typeface="Arial Narrow" charset="0"/>
                <a:cs typeface="Arial" charset="0"/>
              </a:rPr>
              <a:t>Africa </a:t>
            </a:r>
            <a:r>
              <a:rPr lang="en-US" sz="2000" dirty="0">
                <a:solidFill>
                  <a:srgbClr val="800000"/>
                </a:solidFill>
                <a:latin typeface="Arial Narrow" charset="0"/>
                <a:cs typeface="Arial" charset="0"/>
              </a:rPr>
              <a:t>Data Intensive Research Cloud (ADIRC)</a:t>
            </a:r>
          </a:p>
          <a:p>
            <a:pPr lvl="1">
              <a:spcBef>
                <a:spcPct val="20000"/>
              </a:spcBef>
              <a:buFont typeface="Wingdings" charset="0"/>
              <a:buChar char="²"/>
            </a:pPr>
            <a:r>
              <a:rPr lang="en-US" sz="2000" dirty="0">
                <a:solidFill>
                  <a:srgbClr val="800000"/>
                </a:solidFill>
                <a:latin typeface="Arial Narrow" charset="0"/>
                <a:cs typeface="Arial" charset="0"/>
              </a:rPr>
              <a:t>GEANT – African National Research and Education </a:t>
            </a:r>
            <a:r>
              <a:rPr lang="en-US" sz="2000" dirty="0" smtClean="0">
                <a:solidFill>
                  <a:srgbClr val="800000"/>
                </a:solidFill>
                <a:latin typeface="Arial Narrow" charset="0"/>
                <a:cs typeface="Arial" charset="0"/>
              </a:rPr>
              <a:t>Networks</a:t>
            </a:r>
          </a:p>
          <a:p>
            <a:pPr lvl="1">
              <a:spcBef>
                <a:spcPct val="20000"/>
              </a:spcBef>
              <a:buFont typeface="Wingdings" charset="0"/>
              <a:buChar char="²"/>
            </a:pPr>
            <a:r>
              <a:rPr lang="en-US" sz="2000" dirty="0" smtClean="0">
                <a:solidFill>
                  <a:srgbClr val="800000"/>
                </a:solidFill>
                <a:latin typeface="Arial Narrow" charset="0"/>
                <a:cs typeface="Arial" charset="0"/>
              </a:rPr>
              <a:t>Digital Earth Africa (only engaged end of 2017) </a:t>
            </a:r>
            <a:endParaRPr lang="en-US" sz="2000" dirty="0">
              <a:solidFill>
                <a:srgbClr val="800000"/>
              </a:solidFill>
              <a:latin typeface="Arial Narrow" charset="0"/>
              <a:cs typeface="Arial" charset="0"/>
            </a:endParaRPr>
          </a:p>
          <a:p>
            <a:pPr>
              <a:spcBef>
                <a:spcPct val="20000"/>
              </a:spcBef>
              <a:buFont typeface="Wingdings" charset="0"/>
              <a:buChar char="²"/>
            </a:pPr>
            <a:r>
              <a:rPr lang="en-US" sz="2000" dirty="0" smtClean="0">
                <a:solidFill>
                  <a:srgbClr val="005FAA"/>
                </a:solidFill>
                <a:latin typeface="Arial Narrow" charset="0"/>
                <a:cs typeface="Arial" charset="0"/>
              </a:rPr>
              <a:t>Develop action plan towards building EO infrastructures that respond to gaps</a:t>
            </a:r>
          </a:p>
          <a:p>
            <a:pPr>
              <a:spcBef>
                <a:spcPct val="20000"/>
              </a:spcBef>
              <a:buFont typeface="Wingdings" charset="0"/>
              <a:buChar char="²"/>
            </a:pPr>
            <a:r>
              <a:rPr lang="en-US" sz="2000" dirty="0" smtClean="0">
                <a:solidFill>
                  <a:srgbClr val="005FAA"/>
                </a:solidFill>
                <a:latin typeface="Arial Narrow" charset="0"/>
                <a:cs typeface="Arial" charset="0"/>
              </a:rPr>
              <a:t>Advocate for free and open access of African owned data</a:t>
            </a:r>
            <a:endParaRPr lang="en-US" sz="2000" dirty="0">
              <a:solidFill>
                <a:srgbClr val="005FAA"/>
              </a:solidFill>
              <a:latin typeface="Arial Narrow" charset="0"/>
              <a:cs typeface="Arial" charset="0"/>
            </a:endParaRPr>
          </a:p>
        </p:txBody>
      </p:sp>
      <p:pic>
        <p:nvPicPr>
          <p:cNvPr id="3585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4753" y="5956300"/>
            <a:ext cx="57626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2" name="Picture 3" descr="AGEOS_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36916" y="5819775"/>
            <a:ext cx="10795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4669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users want …</a:t>
            </a:r>
            <a:endParaRPr lang="en-US" dirty="0"/>
          </a:p>
        </p:txBody>
      </p:sp>
      <p:sp>
        <p:nvSpPr>
          <p:cNvPr id="3" name="Content Placeholder 2"/>
          <p:cNvSpPr>
            <a:spLocks noGrp="1"/>
          </p:cNvSpPr>
          <p:nvPr>
            <p:ph idx="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120000"/>
              </a:lnSpc>
              <a:buFont typeface="Wingdings" charset="0"/>
              <a:buChar char="²"/>
            </a:pPr>
            <a:r>
              <a:rPr lang="en-US" sz="2800" b="0" kern="1200" dirty="0" smtClean="0">
                <a:solidFill>
                  <a:srgbClr val="005FAA"/>
                </a:solidFill>
                <a:latin typeface="Arial Narrow" charset="0"/>
                <a:ea typeface="MS PGothic" charset="0"/>
              </a:rPr>
              <a:t>Users to free </a:t>
            </a:r>
            <a:r>
              <a:rPr lang="en-US" sz="2800" b="0" kern="1200" dirty="0">
                <a:solidFill>
                  <a:srgbClr val="005FAA"/>
                </a:solidFill>
                <a:latin typeface="Arial Narrow" charset="0"/>
                <a:ea typeface="MS PGothic" charset="0"/>
              </a:rPr>
              <a:t>and open source </a:t>
            </a:r>
            <a:r>
              <a:rPr lang="en-US" sz="2800" b="0" kern="1200" dirty="0" smtClean="0">
                <a:solidFill>
                  <a:srgbClr val="005FAA"/>
                </a:solidFill>
                <a:latin typeface="Arial Narrow" charset="0"/>
                <a:ea typeface="MS PGothic" charset="0"/>
              </a:rPr>
              <a:t>solutions</a:t>
            </a:r>
            <a:endParaRPr lang="en-US" sz="2800" b="0" kern="1200" dirty="0">
              <a:solidFill>
                <a:srgbClr val="005FAA"/>
              </a:solidFill>
              <a:latin typeface="Arial Narrow" charset="0"/>
              <a:ea typeface="MS PGothic" charset="0"/>
            </a:endParaRPr>
          </a:p>
          <a:p>
            <a:pPr>
              <a:lnSpc>
                <a:spcPct val="120000"/>
              </a:lnSpc>
              <a:buFont typeface="Wingdings" charset="0"/>
              <a:buChar char="²"/>
            </a:pPr>
            <a:r>
              <a:rPr lang="en-US" sz="2800" b="0" kern="1200" dirty="0" smtClean="0">
                <a:solidFill>
                  <a:srgbClr val="005FAA"/>
                </a:solidFill>
                <a:latin typeface="Arial Narrow" charset="0"/>
                <a:ea typeface="MS PGothic" charset="0"/>
              </a:rPr>
              <a:t>Users want minimum </a:t>
            </a:r>
            <a:r>
              <a:rPr lang="en-US" sz="2800" b="0" kern="1200" dirty="0">
                <a:solidFill>
                  <a:srgbClr val="005FAA"/>
                </a:solidFill>
                <a:latin typeface="Arial Narrow" charset="0"/>
                <a:ea typeface="MS PGothic" charset="0"/>
              </a:rPr>
              <a:t>time and capacity required to obtain and prepare satellite data</a:t>
            </a:r>
          </a:p>
          <a:p>
            <a:pPr>
              <a:lnSpc>
                <a:spcPct val="120000"/>
              </a:lnSpc>
              <a:buFont typeface="Wingdings" charset="0"/>
              <a:buChar char="²"/>
            </a:pPr>
            <a:r>
              <a:rPr lang="en-US" sz="2800" b="0" kern="1200" dirty="0">
                <a:solidFill>
                  <a:srgbClr val="005FAA"/>
                </a:solidFill>
                <a:latin typeface="Arial Narrow" charset="0"/>
                <a:ea typeface="MS PGothic" charset="0"/>
              </a:rPr>
              <a:t>Users want to perform time series analyses</a:t>
            </a:r>
          </a:p>
          <a:p>
            <a:pPr>
              <a:lnSpc>
                <a:spcPct val="120000"/>
              </a:lnSpc>
              <a:buFont typeface="Wingdings" charset="0"/>
              <a:buChar char="²"/>
            </a:pPr>
            <a:r>
              <a:rPr lang="en-US" sz="2800" b="0" kern="1200" dirty="0">
                <a:solidFill>
                  <a:srgbClr val="005FAA"/>
                </a:solidFill>
                <a:latin typeface="Arial Narrow" charset="0"/>
                <a:ea typeface="MS PGothic" charset="0"/>
              </a:rPr>
              <a:t>Users want to use multiple datasets together</a:t>
            </a:r>
          </a:p>
          <a:p>
            <a:pPr>
              <a:lnSpc>
                <a:spcPct val="120000"/>
              </a:lnSpc>
              <a:buFont typeface="Wingdings" charset="0"/>
              <a:buChar char="²"/>
            </a:pPr>
            <a:r>
              <a:rPr lang="en-US" sz="2800" b="0" kern="1200" dirty="0">
                <a:solidFill>
                  <a:srgbClr val="005FAA"/>
                </a:solidFill>
                <a:latin typeface="Arial Narrow" charset="0"/>
                <a:ea typeface="MS PGothic" charset="0"/>
              </a:rPr>
              <a:t>Users want to use their common GIS tools</a:t>
            </a:r>
          </a:p>
          <a:p>
            <a:pPr>
              <a:lnSpc>
                <a:spcPct val="120000"/>
              </a:lnSpc>
              <a:buFont typeface="Wingdings" charset="0"/>
              <a:buChar char="²"/>
            </a:pPr>
            <a:r>
              <a:rPr lang="en-US" sz="2800" b="0" kern="1200" dirty="0">
                <a:solidFill>
                  <a:srgbClr val="005FAA"/>
                </a:solidFill>
                <a:latin typeface="Arial Narrow" charset="0"/>
                <a:ea typeface="MS PGothic" charset="0"/>
              </a:rPr>
              <a:t>Users want </a:t>
            </a:r>
            <a:r>
              <a:rPr lang="en-US" sz="2800" b="0" kern="1200" dirty="0" smtClean="0">
                <a:solidFill>
                  <a:srgbClr val="005FAA"/>
                </a:solidFill>
                <a:latin typeface="Arial Narrow" charset="0"/>
                <a:ea typeface="MS PGothic" charset="0"/>
              </a:rPr>
              <a:t>data sovereignty </a:t>
            </a:r>
            <a:endParaRPr lang="en-US" sz="2800" b="0" kern="1200" dirty="0">
              <a:solidFill>
                <a:srgbClr val="005FAA"/>
              </a:solidFill>
              <a:latin typeface="Arial Narrow" charset="0"/>
              <a:ea typeface="MS PGothic" charset="0"/>
            </a:endParaRPr>
          </a:p>
          <a:p>
            <a:pPr>
              <a:lnSpc>
                <a:spcPct val="120000"/>
              </a:lnSpc>
              <a:buFont typeface="Wingdings" charset="0"/>
              <a:buChar char="²"/>
            </a:pPr>
            <a:r>
              <a:rPr lang="en-US" sz="2800" b="0" kern="1200" dirty="0">
                <a:solidFill>
                  <a:srgbClr val="005FAA"/>
                </a:solidFill>
                <a:latin typeface="Arial Narrow" charset="0"/>
                <a:ea typeface="MS PGothic" charset="0"/>
              </a:rPr>
              <a:t>Users want customer service and help</a:t>
            </a:r>
          </a:p>
        </p:txBody>
      </p:sp>
    </p:spTree>
    <p:extLst>
      <p:ext uri="{BB962C8B-B14F-4D97-AF65-F5344CB8AC3E}">
        <p14:creationId xmlns:p14="http://schemas.microsoft.com/office/powerpoint/2010/main" val="3443560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latin typeface="Arial Narrow" charset="0"/>
                <a:ea typeface="MS PGothic" charset="0"/>
                <a:cs typeface="Arial" charset="0"/>
              </a:rPr>
              <a:t>1st </a:t>
            </a:r>
            <a:r>
              <a:rPr lang="en-US" dirty="0">
                <a:latin typeface="Arial Narrow" charset="0"/>
                <a:ea typeface="MS PGothic" charset="0"/>
                <a:cs typeface="Arial" charset="0"/>
              </a:rPr>
              <a:t>AfriGEOSS Symposium </a:t>
            </a:r>
            <a:r>
              <a:rPr lang="en-US" dirty="0" smtClean="0">
                <a:latin typeface="Arial Narrow" charset="0"/>
                <a:ea typeface="MS PGothic" charset="0"/>
                <a:cs typeface="Arial" charset="0"/>
              </a:rPr>
              <a:t>Outcomes (2016)</a:t>
            </a:r>
            <a:endParaRPr lang="en-US" dirty="0">
              <a:latin typeface="Arial Narrow" charset="0"/>
              <a:ea typeface="MS PGothic" charset="0"/>
              <a:cs typeface="Arial" charset="0"/>
            </a:endParaRPr>
          </a:p>
        </p:txBody>
      </p:sp>
      <p:sp>
        <p:nvSpPr>
          <p:cNvPr id="22531" name="Content Placeholder 1"/>
          <p:cNvSpPr>
            <a:spLocks noGrp="1"/>
          </p:cNvSpPr>
          <p:nvPr>
            <p:ph idx="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174625" lvl="1" indent="-174625">
              <a:buChar char="•"/>
            </a:pPr>
            <a:r>
              <a:rPr lang="en-US" b="0" dirty="0">
                <a:solidFill>
                  <a:srgbClr val="005FAA"/>
                </a:solidFill>
                <a:latin typeface="Arial Narrow" charset="0"/>
                <a:ea typeface="MS PGothic" charset="0"/>
                <a:cs typeface="MS PGothic" charset="0"/>
              </a:rPr>
              <a:t>Bring AfriGEOSS into political discussions to inform and influence policy formulation</a:t>
            </a:r>
          </a:p>
          <a:p>
            <a:pPr marL="174625" lvl="1" indent="-174625">
              <a:buChar char="•"/>
            </a:pPr>
            <a:r>
              <a:rPr lang="en-US" b="0" dirty="0">
                <a:solidFill>
                  <a:srgbClr val="005FAA"/>
                </a:solidFill>
                <a:latin typeface="Arial Narrow" charset="0"/>
                <a:ea typeface="MS PGothic" charset="0"/>
                <a:cs typeface="MS PGothic" charset="0"/>
              </a:rPr>
              <a:t>Promote and Ensure the use of EO Data and Information in decision-making</a:t>
            </a:r>
          </a:p>
          <a:p>
            <a:pPr marL="174625" lvl="1" indent="-174625">
              <a:buChar char="•"/>
            </a:pPr>
            <a:r>
              <a:rPr lang="en-US" b="0" dirty="0">
                <a:solidFill>
                  <a:srgbClr val="800000"/>
                </a:solidFill>
                <a:latin typeface="Arial Narrow" charset="0"/>
                <a:ea typeface="MS PGothic" charset="0"/>
                <a:cs typeface="MS PGothic" charset="0"/>
              </a:rPr>
              <a:t>Confirm the mandate of the Data &amp; Infrastructure Coordination Team and consolidate its working plans (Develop the framework for </a:t>
            </a:r>
            <a:r>
              <a:rPr lang="en-US" b="0">
                <a:solidFill>
                  <a:srgbClr val="800000"/>
                </a:solidFill>
                <a:latin typeface="Arial Narrow" charset="0"/>
                <a:ea typeface="MS PGothic" charset="0"/>
                <a:cs typeface="MS PGothic" charset="0"/>
              </a:rPr>
              <a:t>a </a:t>
            </a:r>
            <a:r>
              <a:rPr lang="en-US" b="0" smtClean="0">
                <a:solidFill>
                  <a:srgbClr val="800000"/>
                </a:solidFill>
                <a:latin typeface="Arial Narrow" charset="0"/>
                <a:ea typeface="MS PGothic" charset="0"/>
                <a:cs typeface="MS PGothic" charset="0"/>
              </a:rPr>
              <a:t>Coordinated </a:t>
            </a:r>
            <a:r>
              <a:rPr lang="en-US" b="0" dirty="0">
                <a:solidFill>
                  <a:srgbClr val="800000"/>
                </a:solidFill>
                <a:latin typeface="Arial Narrow" charset="0"/>
                <a:ea typeface="MS PGothic" charset="0"/>
                <a:cs typeface="MS PGothic" charset="0"/>
              </a:rPr>
              <a:t>Data </a:t>
            </a:r>
            <a:r>
              <a:rPr lang="en-US" b="0">
                <a:solidFill>
                  <a:srgbClr val="800000"/>
                </a:solidFill>
                <a:latin typeface="Arial Narrow" charset="0"/>
                <a:ea typeface="MS PGothic" charset="0"/>
                <a:cs typeface="MS PGothic" charset="0"/>
              </a:rPr>
              <a:t>Acquisition </a:t>
            </a:r>
            <a:r>
              <a:rPr lang="en-US" b="0" smtClean="0">
                <a:solidFill>
                  <a:srgbClr val="800000"/>
                </a:solidFill>
                <a:latin typeface="Arial Narrow" charset="0"/>
                <a:ea typeface="MS PGothic" charset="0"/>
                <a:cs typeface="MS PGothic" charset="0"/>
              </a:rPr>
              <a:t>Strategy)</a:t>
            </a:r>
            <a:endParaRPr lang="en-US" b="0" dirty="0">
              <a:solidFill>
                <a:srgbClr val="800000"/>
              </a:solidFill>
              <a:latin typeface="Arial Narrow" charset="0"/>
              <a:ea typeface="MS PGothic" charset="0"/>
              <a:cs typeface="MS PGothic" charset="0"/>
            </a:endParaRPr>
          </a:p>
          <a:p>
            <a:pPr marL="174625" lvl="1" indent="-174625">
              <a:buChar char="•"/>
            </a:pPr>
            <a:r>
              <a:rPr lang="en-US" b="0" dirty="0">
                <a:solidFill>
                  <a:srgbClr val="005FAA"/>
                </a:solidFill>
                <a:latin typeface="Arial Narrow" charset="0"/>
                <a:ea typeface="MS PGothic" charset="0"/>
                <a:cs typeface="MS PGothic" charset="0"/>
              </a:rPr>
              <a:t>Establishment of thematic coordination mechanisms within AfriGEOSS </a:t>
            </a:r>
          </a:p>
          <a:p>
            <a:pPr lvl="1"/>
            <a:r>
              <a:rPr lang="fr-CH" sz="2000" b="0" dirty="0">
                <a:latin typeface="Arial Narrow" charset="0"/>
                <a:ea typeface="MS PGothic" charset="0"/>
                <a:cs typeface="MS PGothic" charset="0"/>
              </a:rPr>
              <a:t>AfriGEOSS Agriculture Monitoring (AfriGAM)</a:t>
            </a:r>
          </a:p>
          <a:p>
            <a:pPr lvl="1"/>
            <a:r>
              <a:rPr lang="en-US" sz="2000" b="0" dirty="0">
                <a:latin typeface="Arial Narrow" charset="0"/>
                <a:ea typeface="MS PGothic" charset="0"/>
                <a:cs typeface="MS PGothic" charset="0"/>
              </a:rPr>
              <a:t>AfriGEOSS Sustainable Forest Management</a:t>
            </a:r>
          </a:p>
          <a:p>
            <a:pPr lvl="1"/>
            <a:r>
              <a:rPr lang="en-US" sz="2000" b="0" dirty="0">
                <a:latin typeface="Arial Narrow" charset="0"/>
                <a:ea typeface="MS PGothic" charset="0"/>
                <a:cs typeface="MS PGothic" charset="0"/>
              </a:rPr>
              <a:t>Continue engagements with the private sector and industry (AARSC)</a:t>
            </a:r>
          </a:p>
          <a:p>
            <a:pPr marL="174625" lvl="1" indent="-174625">
              <a:buChar char="•"/>
            </a:pPr>
            <a:r>
              <a:rPr lang="en-US" b="0" dirty="0">
                <a:solidFill>
                  <a:srgbClr val="005FAA"/>
                </a:solidFill>
                <a:latin typeface="Arial Narrow" charset="0"/>
                <a:ea typeface="MS PGothic" charset="0"/>
                <a:cs typeface="MS PGothic" charset="0"/>
              </a:rPr>
              <a:t>Contribution to the GEO Work Programme</a:t>
            </a:r>
          </a:p>
        </p:txBody>
      </p:sp>
    </p:spTree>
    <p:extLst>
      <p:ext uri="{BB962C8B-B14F-4D97-AF65-F5344CB8AC3E}">
        <p14:creationId xmlns:p14="http://schemas.microsoft.com/office/powerpoint/2010/main" val="3116495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4"/>
          <p:cNvSpPr>
            <a:spLocks/>
          </p:cNvSpPr>
          <p:nvPr/>
        </p:nvSpPr>
        <p:spPr bwMode="auto">
          <a:xfrm>
            <a:off x="4837119" y="2112650"/>
            <a:ext cx="4078287" cy="4268788"/>
          </a:xfrm>
          <a:prstGeom prst="rect">
            <a:avLst/>
          </a:prstGeom>
          <a:noFill/>
          <a:ln w="12700">
            <a:noFill/>
            <a:miter lim="0"/>
            <a:headEnd/>
            <a:tailEnd/>
          </a:ln>
        </p:spPr>
        <p:txBody>
          <a:bodyPr lIns="126435" tIns="72248" rIns="126435" bIns="72248"/>
          <a:lstStyle/>
          <a:p>
            <a:endParaRPr lang="en-GB"/>
          </a:p>
        </p:txBody>
      </p:sp>
      <p:sp>
        <p:nvSpPr>
          <p:cNvPr id="3" name="TextBox 2"/>
          <p:cNvSpPr txBox="1"/>
          <p:nvPr/>
        </p:nvSpPr>
        <p:spPr>
          <a:xfrm>
            <a:off x="301151" y="1690532"/>
            <a:ext cx="8842855" cy="5338873"/>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174625" indent="-174625">
              <a:spcBef>
                <a:spcPct val="20000"/>
              </a:spcBef>
              <a:buChar char="•"/>
              <a:defRPr b="0">
                <a:solidFill>
                  <a:srgbClr val="005FAA"/>
                </a:solidFill>
                <a:latin typeface="Arial Narrow" charset="0"/>
                <a:ea typeface="MS PGothic" charset="0"/>
                <a:cs typeface="MS PGothic" charset="0"/>
              </a:defRPr>
            </a:lvl1pPr>
            <a:lvl2pPr marL="361950" lvl="1" indent="-169863">
              <a:spcBef>
                <a:spcPct val="20000"/>
              </a:spcBef>
              <a:buChar char="–"/>
              <a:defRPr sz="2000" b="0">
                <a:solidFill>
                  <a:srgbClr val="3595B7"/>
                </a:solidFill>
                <a:latin typeface="Arial Narrow" charset="0"/>
                <a:ea typeface="MS PGothic" charset="0"/>
                <a:cs typeface="MS PGothic" charset="0"/>
              </a:defRPr>
            </a:lvl2pPr>
            <a:lvl3pPr marL="542925" indent="-158750">
              <a:spcBef>
                <a:spcPct val="20000"/>
              </a:spcBef>
              <a:buChar char="•"/>
              <a:defRPr sz="2000" b="1" i="1">
                <a:solidFill>
                  <a:srgbClr val="3595B7"/>
                </a:solidFill>
                <a:latin typeface="Arial Narrow" panose="020B0606020202030204" pitchFamily="34" charset="0"/>
              </a:defRPr>
            </a:lvl3pPr>
            <a:lvl4pPr marL="708025" indent="-165100">
              <a:spcBef>
                <a:spcPct val="20000"/>
              </a:spcBef>
              <a:buChar char="–"/>
              <a:defRPr sz="1600" b="1" i="1">
                <a:solidFill>
                  <a:srgbClr val="3595B7"/>
                </a:solidFill>
                <a:latin typeface="Arial Narrow" panose="020B0606020202030204" pitchFamily="34" charset="0"/>
              </a:defRPr>
            </a:lvl4pPr>
            <a:lvl5pPr marL="889000" indent="-176213">
              <a:spcBef>
                <a:spcPct val="20000"/>
              </a:spcBef>
              <a:buChar char="»"/>
              <a:defRPr sz="1600" b="1" i="1">
                <a:solidFill>
                  <a:srgbClr val="3595B7"/>
                </a:solidFill>
                <a:latin typeface="Arial Narrow" panose="020B0606020202030204" pitchFamily="34" charset="0"/>
              </a:defRPr>
            </a:lvl5pPr>
            <a:lvl6pPr marL="2514600" indent="-228600" fontAlgn="base">
              <a:spcBef>
                <a:spcPct val="20000"/>
              </a:spcBef>
              <a:spcAft>
                <a:spcPct val="0"/>
              </a:spcAft>
              <a:buChar char="»"/>
              <a:defRPr>
                <a:latin typeface="+mn-lt"/>
              </a:defRPr>
            </a:lvl6pPr>
            <a:lvl7pPr marL="2971800" indent="-228600" fontAlgn="base">
              <a:spcBef>
                <a:spcPct val="20000"/>
              </a:spcBef>
              <a:spcAft>
                <a:spcPct val="0"/>
              </a:spcAft>
              <a:buChar char="»"/>
              <a:defRPr>
                <a:latin typeface="+mn-lt"/>
              </a:defRPr>
            </a:lvl7pPr>
            <a:lvl8pPr marL="3429000" indent="-228600" fontAlgn="base">
              <a:spcBef>
                <a:spcPct val="20000"/>
              </a:spcBef>
              <a:spcAft>
                <a:spcPct val="0"/>
              </a:spcAft>
              <a:buChar char="»"/>
              <a:defRPr>
                <a:latin typeface="+mn-lt"/>
              </a:defRPr>
            </a:lvl8pPr>
            <a:lvl9pPr marL="3886200" indent="-228600" fontAlgn="base">
              <a:spcBef>
                <a:spcPct val="20000"/>
              </a:spcBef>
              <a:spcAft>
                <a:spcPct val="0"/>
              </a:spcAft>
              <a:buChar char="»"/>
              <a:defRPr>
                <a:latin typeface="+mn-lt"/>
              </a:defRPr>
            </a:lvl9pPr>
          </a:lstStyle>
          <a:p>
            <a:r>
              <a:rPr lang="en-US" sz="2000" dirty="0" smtClean="0"/>
              <a:t>Investigating </a:t>
            </a:r>
            <a:r>
              <a:rPr lang="en-US" sz="2000" dirty="0"/>
              <a:t>the requirements  of the African Renaissance Fund to support AfriGEOSS activities (</a:t>
            </a:r>
            <a:r>
              <a:rPr lang="en-US" sz="2000" i="1" dirty="0"/>
              <a:t>South Africa</a:t>
            </a:r>
            <a:r>
              <a:rPr lang="en-US" sz="2000" dirty="0" smtClean="0"/>
              <a:t>)</a:t>
            </a:r>
            <a:endParaRPr lang="en-US" sz="2000" dirty="0"/>
          </a:p>
          <a:p>
            <a:r>
              <a:rPr lang="en-US" sz="2000" dirty="0"/>
              <a:t>Prepare AUC-AfriGEOSS partnership framework document - value proposition for unlocking resources (</a:t>
            </a:r>
            <a:r>
              <a:rPr lang="en-US" sz="2000" i="1" dirty="0"/>
              <a:t>AUC-AfriGEOSS Partnership Task Force</a:t>
            </a:r>
            <a:r>
              <a:rPr lang="en-US" sz="2000" dirty="0" smtClean="0"/>
              <a:t>)</a:t>
            </a:r>
            <a:endParaRPr lang="en-US" sz="2000" dirty="0"/>
          </a:p>
          <a:p>
            <a:r>
              <a:rPr lang="en-US" sz="2000" dirty="0"/>
              <a:t>and n) </a:t>
            </a:r>
            <a:r>
              <a:rPr lang="en-US" sz="2000" dirty="0" smtClean="0"/>
              <a:t>Adopted text </a:t>
            </a:r>
            <a:r>
              <a:rPr lang="en-US" sz="2000" dirty="0"/>
              <a:t>changes in the AfriGEOSS Management Arrangement </a:t>
            </a:r>
          </a:p>
          <a:p>
            <a:r>
              <a:rPr lang="en-US" sz="2000" b="1" dirty="0" smtClean="0">
                <a:solidFill>
                  <a:srgbClr val="800000"/>
                </a:solidFill>
              </a:rPr>
              <a:t>DICT </a:t>
            </a:r>
            <a:r>
              <a:rPr lang="en-US" sz="2000" b="1" dirty="0">
                <a:solidFill>
                  <a:srgbClr val="800000"/>
                </a:solidFill>
              </a:rPr>
              <a:t>to develop a “coordinated data acquisition strategy for Africa</a:t>
            </a:r>
            <a:r>
              <a:rPr lang="en-US" sz="2000" b="1" dirty="0" smtClean="0">
                <a:solidFill>
                  <a:srgbClr val="800000"/>
                </a:solidFill>
              </a:rPr>
              <a:t>” – SC approved this strategy will be implemented through the EO in ADIRC platform.</a:t>
            </a:r>
            <a:endParaRPr lang="en-US" sz="2000" b="1" dirty="0">
              <a:solidFill>
                <a:srgbClr val="800000"/>
              </a:solidFill>
            </a:endParaRPr>
          </a:p>
          <a:p>
            <a:pPr lvl="1"/>
            <a:r>
              <a:rPr lang="en-US" dirty="0">
                <a:solidFill>
                  <a:srgbClr val="800000"/>
                </a:solidFill>
              </a:rPr>
              <a:t>Partnership with </a:t>
            </a:r>
            <a:r>
              <a:rPr lang="en-US" dirty="0" smtClean="0">
                <a:solidFill>
                  <a:srgbClr val="800000"/>
                </a:solidFill>
              </a:rPr>
              <a:t>SKA on Africa Data Intensive Research Cloud (ADIRC)</a:t>
            </a:r>
          </a:p>
          <a:p>
            <a:r>
              <a:rPr lang="en-US" sz="2000" dirty="0" smtClean="0"/>
              <a:t>Establishing </a:t>
            </a:r>
            <a:r>
              <a:rPr lang="en-US" sz="2000" dirty="0"/>
              <a:t>national coordination and undertake regional representation of </a:t>
            </a:r>
            <a:r>
              <a:rPr lang="en-US" sz="2000" dirty="0" smtClean="0"/>
              <a:t>AfriGEOSS</a:t>
            </a:r>
            <a:endParaRPr lang="en-US" sz="2000" dirty="0"/>
          </a:p>
        </p:txBody>
      </p:sp>
      <p:sp>
        <p:nvSpPr>
          <p:cNvPr id="2" name="Title 1"/>
          <p:cNvSpPr>
            <a:spLocks noGrp="1"/>
          </p:cNvSpPr>
          <p:nvPr>
            <p:ph type="title"/>
          </p:nvPr>
        </p:nvSpPr>
        <p:spPr/>
        <p:txBody>
          <a:bodyPr/>
          <a:lstStyle/>
          <a:p>
            <a:r>
              <a:rPr lang="fr-CH" dirty="0"/>
              <a:t>Steering Committee &amp; Caucus Recommendations</a:t>
            </a:r>
            <a:endParaRPr lang="en-US" dirty="0"/>
          </a:p>
        </p:txBody>
      </p:sp>
    </p:spTree>
    <p:extLst>
      <p:ext uri="{BB962C8B-B14F-4D97-AF65-F5344CB8AC3E}">
        <p14:creationId xmlns:p14="http://schemas.microsoft.com/office/powerpoint/2010/main" val="396072851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 y="2216150"/>
            <a:ext cx="8353425" cy="1938992"/>
          </a:xfrm>
          <a:prstGeom prst="rect">
            <a:avLst/>
          </a:prstGeom>
        </p:spPr>
        <p:txBody>
          <a:bodyPr>
            <a:spAutoFit/>
          </a:bodyPr>
          <a:lstStyle/>
          <a:p>
            <a:pPr indent="-342900">
              <a:defRPr/>
            </a:pPr>
            <a:endParaRPr lang="en-GB" altLang="en-US" sz="2400" b="0" i="1" kern="0" dirty="0">
              <a:solidFill>
                <a:srgbClr val="0F5494"/>
              </a:solidFill>
              <a:latin typeface="Verdana"/>
              <a:ea typeface="MS PGothic" pitchFamily="34" charset="-128"/>
              <a:cs typeface="Arial" pitchFamily="34" charset="0"/>
            </a:endParaRPr>
          </a:p>
          <a:p>
            <a:pPr indent="-342900">
              <a:defRPr/>
            </a:pPr>
            <a:endParaRPr lang="en-US" altLang="en-US" sz="3200" b="0" kern="0" dirty="0">
              <a:solidFill>
                <a:srgbClr val="0F5494"/>
              </a:solidFill>
              <a:latin typeface="Verdana"/>
              <a:ea typeface="MS PGothic" pitchFamily="34" charset="-128"/>
              <a:cs typeface="Arial" pitchFamily="34" charset="0"/>
            </a:endParaRPr>
          </a:p>
          <a:p>
            <a:pPr indent="-342900">
              <a:defRPr/>
            </a:pPr>
            <a:endParaRPr lang="en-US" altLang="en-US" sz="3200" b="0" kern="0" dirty="0">
              <a:solidFill>
                <a:srgbClr val="0F5494"/>
              </a:solidFill>
              <a:latin typeface="Verdana"/>
              <a:ea typeface="MS PGothic" pitchFamily="34" charset="-128"/>
              <a:cs typeface="Arial" pitchFamily="34" charset="0"/>
            </a:endParaRPr>
          </a:p>
          <a:p>
            <a:pPr indent="-342900">
              <a:defRPr/>
            </a:pPr>
            <a:endParaRPr lang="en-US" altLang="en-US" sz="3200" b="0" kern="0" dirty="0">
              <a:solidFill>
                <a:srgbClr val="0F5494"/>
              </a:solidFill>
              <a:latin typeface="Verdana"/>
              <a:ea typeface="MS PGothic" pitchFamily="34" charset="-128"/>
              <a:cs typeface="Arial" pitchFamily="34" charset="0"/>
            </a:endParaRPr>
          </a:p>
        </p:txBody>
      </p:sp>
      <p:sp>
        <p:nvSpPr>
          <p:cNvPr id="189445" name="TextBox 1"/>
          <p:cNvSpPr txBox="1">
            <a:spLocks noChangeArrowheads="1"/>
          </p:cNvSpPr>
          <p:nvPr/>
        </p:nvSpPr>
        <p:spPr bwMode="auto">
          <a:xfrm>
            <a:off x="102368" y="1991739"/>
            <a:ext cx="56217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ea typeface="MS PGothic" pitchFamily="34" charset="-128"/>
              </a:defRPr>
            </a:lvl1pPr>
            <a:lvl2pPr marL="742950" indent="-285750">
              <a:defRPr sz="2000" b="1">
                <a:solidFill>
                  <a:srgbClr val="0F5494"/>
                </a:solidFill>
                <a:latin typeface="Verdana" pitchFamily="34" charset="0"/>
                <a:ea typeface="MS PGothic" pitchFamily="34" charset="-128"/>
              </a:defRPr>
            </a:lvl2pPr>
            <a:lvl3pPr marL="1143000" indent="-228600">
              <a:defRPr sz="1400">
                <a:solidFill>
                  <a:srgbClr val="0F5494"/>
                </a:solidFill>
                <a:latin typeface="Verdana" pitchFamily="34" charset="0"/>
                <a:ea typeface="MS PGothic" pitchFamily="34" charset="-128"/>
              </a:defRPr>
            </a:lvl3pPr>
            <a:lvl4pPr marL="1600200" indent="-228600">
              <a:defRPr sz="2000">
                <a:solidFill>
                  <a:schemeClr val="tx1"/>
                </a:solidFill>
                <a:latin typeface="Arial" pitchFamily="34" charset="0"/>
                <a:ea typeface="MS PGothic" pitchFamily="34" charset="-128"/>
              </a:defRPr>
            </a:lvl4pPr>
            <a:lvl5pPr marL="2057400" indent="-228600">
              <a:defRPr sz="2000">
                <a:solidFill>
                  <a:schemeClr val="tx1"/>
                </a:solidFill>
                <a:latin typeface="Arial" pitchFamily="34" charset="0"/>
                <a:ea typeface="MS PGothic" pitchFamily="34" charset="-128"/>
              </a:defRPr>
            </a:lvl5pPr>
            <a:lvl6pPr marL="2514600" indent="-228600" eaLnBrk="0" hangingPunct="0">
              <a:defRPr sz="2000">
                <a:solidFill>
                  <a:schemeClr val="tx1"/>
                </a:solidFill>
                <a:latin typeface="Arial" pitchFamily="34" charset="0"/>
                <a:ea typeface="MS PGothic" pitchFamily="34" charset="-128"/>
              </a:defRPr>
            </a:lvl6pPr>
            <a:lvl7pPr marL="2971800" indent="-228600" eaLnBrk="0" hangingPunct="0">
              <a:defRPr sz="2000">
                <a:solidFill>
                  <a:schemeClr val="tx1"/>
                </a:solidFill>
                <a:latin typeface="Arial" pitchFamily="34" charset="0"/>
                <a:ea typeface="MS PGothic" pitchFamily="34" charset="-128"/>
              </a:defRPr>
            </a:lvl7pPr>
            <a:lvl8pPr marL="3429000" indent="-228600" eaLnBrk="0" hangingPunct="0">
              <a:defRPr sz="2000">
                <a:solidFill>
                  <a:schemeClr val="tx1"/>
                </a:solidFill>
                <a:latin typeface="Arial" pitchFamily="34" charset="0"/>
                <a:ea typeface="MS PGothic" pitchFamily="34" charset="-128"/>
              </a:defRPr>
            </a:lvl8pPr>
            <a:lvl9pPr marL="3886200" indent="-228600" eaLnBrk="0" hangingPunct="0">
              <a:defRPr sz="2000">
                <a:solidFill>
                  <a:schemeClr val="tx1"/>
                </a:solidFill>
                <a:latin typeface="Arial" pitchFamily="34" charset="0"/>
                <a:ea typeface="MS PGothic" pitchFamily="34" charset="-128"/>
              </a:defRPr>
            </a:lvl9pPr>
          </a:lstStyle>
          <a:p>
            <a:pPr marL="514350" indent="-514350">
              <a:spcAft>
                <a:spcPts val="1200"/>
              </a:spcAft>
              <a:buFont typeface="Arial" panose="020B0604020202020204" pitchFamily="34" charset="0"/>
              <a:buChar char="•"/>
              <a:defRPr/>
            </a:pPr>
            <a:r>
              <a:rPr lang="en-GB" sz="1800" i="0" dirty="0">
                <a:ea typeface="Verdana" pitchFamily="34" charset="0"/>
                <a:cs typeface="Verdana" pitchFamily="34" charset="0"/>
              </a:rPr>
              <a:t>P</a:t>
            </a:r>
            <a:r>
              <a:rPr lang="en-GB" sz="1800" i="0" dirty="0" smtClean="0">
                <a:ea typeface="Verdana" pitchFamily="34" charset="0"/>
                <a:cs typeface="Verdana" pitchFamily="34" charset="0"/>
              </a:rPr>
              <a:t>romote </a:t>
            </a:r>
            <a:r>
              <a:rPr lang="en-GB" sz="1800" i="0" dirty="0">
                <a:ea typeface="Verdana" pitchFamily="34" charset="0"/>
                <a:cs typeface="Verdana" pitchFamily="34" charset="0"/>
              </a:rPr>
              <a:t>broad and open sharing of Earth observation data globally</a:t>
            </a:r>
            <a:r>
              <a:rPr lang="en-GB" sz="1800" i="0" dirty="0" smtClean="0">
                <a:ea typeface="Verdana" pitchFamily="34" charset="0"/>
                <a:cs typeface="Verdana" pitchFamily="34" charset="0"/>
              </a:rPr>
              <a:t>,</a:t>
            </a:r>
          </a:p>
          <a:p>
            <a:pPr>
              <a:spcAft>
                <a:spcPts val="1200"/>
              </a:spcAft>
              <a:defRPr/>
            </a:pPr>
            <a:r>
              <a:rPr lang="en-GB" sz="1800" i="0" dirty="0" smtClean="0">
                <a:ea typeface="Verdana" pitchFamily="34" charset="0"/>
                <a:cs typeface="Verdana" pitchFamily="34" charset="0"/>
              </a:rPr>
              <a:t> </a:t>
            </a:r>
            <a:endParaRPr lang="en-GB" sz="1800" i="0" dirty="0">
              <a:ea typeface="Verdana" pitchFamily="34" charset="0"/>
              <a:cs typeface="Verdana" pitchFamily="34" charset="0"/>
            </a:endParaRPr>
          </a:p>
          <a:p>
            <a:pPr marL="514350" indent="-514350">
              <a:spcAft>
                <a:spcPts val="1200"/>
              </a:spcAft>
              <a:buFont typeface="Arial" panose="020B0604020202020204" pitchFamily="34" charset="0"/>
              <a:buChar char="•"/>
              <a:defRPr/>
            </a:pPr>
            <a:r>
              <a:rPr lang="en-GB" sz="1800" i="0" dirty="0" smtClean="0">
                <a:ea typeface="Verdana" pitchFamily="34" charset="0"/>
                <a:cs typeface="Verdana" pitchFamily="34" charset="0"/>
              </a:rPr>
              <a:t>Coordinate </a:t>
            </a:r>
            <a:r>
              <a:rPr lang="en-GB" sz="1800" i="0" dirty="0">
                <a:ea typeface="Verdana" pitchFamily="34" charset="0"/>
                <a:cs typeface="Verdana" pitchFamily="34" charset="0"/>
              </a:rPr>
              <a:t>strategies and investments in observing capabilities; </a:t>
            </a:r>
            <a:endParaRPr lang="en-GB" sz="1800" i="0" dirty="0" smtClean="0">
              <a:ea typeface="Verdana" pitchFamily="34" charset="0"/>
              <a:cs typeface="Verdana" pitchFamily="34" charset="0"/>
            </a:endParaRPr>
          </a:p>
          <a:p>
            <a:pPr marL="285750" indent="-285750">
              <a:spcAft>
                <a:spcPts val="1200"/>
              </a:spcAft>
              <a:buFont typeface="Arial" panose="020B0604020202020204" pitchFamily="34" charset="0"/>
              <a:buChar char="•"/>
              <a:defRPr/>
            </a:pPr>
            <a:endParaRPr lang="en-GB" sz="1800" i="0" dirty="0">
              <a:ea typeface="Verdana" pitchFamily="34" charset="0"/>
              <a:cs typeface="Verdana" pitchFamily="34" charset="0"/>
            </a:endParaRPr>
          </a:p>
          <a:p>
            <a:pPr marL="514350" indent="-514350">
              <a:spcAft>
                <a:spcPts val="1200"/>
              </a:spcAft>
              <a:buFont typeface="Arial" panose="020B0604020202020204" pitchFamily="34" charset="0"/>
              <a:buChar char="•"/>
              <a:defRPr/>
            </a:pPr>
            <a:r>
              <a:rPr lang="en-GB" sz="1800" i="0" dirty="0" smtClean="0">
                <a:ea typeface="Verdana" pitchFamily="34" charset="0"/>
                <a:cs typeface="Verdana" pitchFamily="34" charset="0"/>
              </a:rPr>
              <a:t>Develop </a:t>
            </a:r>
            <a:r>
              <a:rPr lang="en-GB" sz="1800" i="0" dirty="0">
                <a:ea typeface="Verdana" pitchFamily="34" charset="0"/>
                <a:cs typeface="Verdana" pitchFamily="34" charset="0"/>
              </a:rPr>
              <a:t>an information architecture to enable sharing of data and information</a:t>
            </a:r>
            <a:r>
              <a:rPr lang="en-GB" sz="1800" i="0" dirty="0" smtClean="0">
                <a:ea typeface="Verdana" pitchFamily="34" charset="0"/>
                <a:cs typeface="Verdana" pitchFamily="34" charset="0"/>
              </a:rPr>
              <a:t>,</a:t>
            </a:r>
          </a:p>
          <a:p>
            <a:pPr>
              <a:spcAft>
                <a:spcPts val="1200"/>
              </a:spcAft>
              <a:defRPr/>
            </a:pPr>
            <a:endParaRPr lang="en-GB" sz="1800" i="0" dirty="0">
              <a:ea typeface="Verdana" pitchFamily="34" charset="0"/>
              <a:cs typeface="Verdana" pitchFamily="34" charset="0"/>
            </a:endParaRPr>
          </a:p>
          <a:p>
            <a:pPr marL="514350" indent="-514350">
              <a:buFont typeface="Arial" panose="020B0604020202020204" pitchFamily="34" charset="0"/>
              <a:buChar char="•"/>
              <a:defRPr/>
            </a:pPr>
            <a:r>
              <a:rPr lang="en-US" sz="1800" i="0" dirty="0">
                <a:ea typeface="Verdana" pitchFamily="34" charset="0"/>
                <a:cs typeface="Verdana" pitchFamily="34" charset="0"/>
              </a:rPr>
              <a:t>D</a:t>
            </a:r>
            <a:r>
              <a:rPr lang="en-US" sz="1800" i="0" dirty="0" smtClean="0">
                <a:ea typeface="Verdana" pitchFamily="34" charset="0"/>
                <a:cs typeface="Verdana" pitchFamily="34" charset="0"/>
              </a:rPr>
              <a:t>evelop </a:t>
            </a:r>
            <a:r>
              <a:rPr lang="en-US" sz="1800" i="0" dirty="0">
                <a:ea typeface="Verdana" pitchFamily="34" charset="0"/>
                <a:cs typeface="Verdana" pitchFamily="34" charset="0"/>
              </a:rPr>
              <a:t>new integrative initiatives to deliver services tailored to specific end-user needs, creating and fostering the connection between data providers and users. </a:t>
            </a:r>
          </a:p>
        </p:txBody>
      </p:sp>
      <p:pic>
        <p:nvPicPr>
          <p:cNvPr id="66566" name="Picture 16" descr="Sentine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190" y="3138125"/>
            <a:ext cx="1622295" cy="101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309" t="5144" r="4762" b="5524"/>
          <a:stretch>
            <a:fillRect/>
          </a:stretch>
        </p:blipFill>
        <p:spPr bwMode="auto">
          <a:xfrm>
            <a:off x="7236540" y="4412333"/>
            <a:ext cx="1655945" cy="11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0186" y="5649345"/>
            <a:ext cx="1622294" cy="12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9" name="Rectangle 1"/>
          <p:cNvSpPr>
            <a:spLocks noChangeArrowheads="1"/>
          </p:cNvSpPr>
          <p:nvPr/>
        </p:nvSpPr>
        <p:spPr bwMode="auto">
          <a:xfrm>
            <a:off x="8029575" y="148431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175" eaLnBrk="1" hangingPunct="1"/>
            <a:endParaRPr lang="fr-BE"/>
          </a:p>
        </p:txBody>
      </p:sp>
      <p:pic>
        <p:nvPicPr>
          <p:cNvPr id="6657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186" y="1772816"/>
            <a:ext cx="1622294" cy="126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6571" name="Right Arrow 3"/>
          <p:cNvSpPr>
            <a:spLocks noChangeArrowheads="1"/>
          </p:cNvSpPr>
          <p:nvPr/>
        </p:nvSpPr>
        <p:spPr bwMode="auto">
          <a:xfrm>
            <a:off x="5752759" y="1977905"/>
            <a:ext cx="979487" cy="617537"/>
          </a:xfrm>
          <a:prstGeom prst="rightArrow">
            <a:avLst>
              <a:gd name="adj1" fmla="val 50000"/>
              <a:gd name="adj2" fmla="val 5002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eaLnBrk="1" hangingPunct="1"/>
            <a:endParaRPr lang="fr-BE">
              <a:solidFill>
                <a:srgbClr val="00B0F0"/>
              </a:solidFill>
            </a:endParaRPr>
          </a:p>
        </p:txBody>
      </p:sp>
      <p:sp>
        <p:nvSpPr>
          <p:cNvPr id="66572" name="Right Arrow 6"/>
          <p:cNvSpPr>
            <a:spLocks noChangeArrowheads="1"/>
          </p:cNvSpPr>
          <p:nvPr/>
        </p:nvSpPr>
        <p:spPr bwMode="auto">
          <a:xfrm>
            <a:off x="5364163" y="1592265"/>
            <a:ext cx="552450" cy="360363"/>
          </a:xfrm>
          <a:prstGeom prst="rightArrow">
            <a:avLst>
              <a:gd name="adj1" fmla="val 50000"/>
              <a:gd name="adj2" fmla="val 4999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175" eaLnBrk="1" hangingPunct="1"/>
            <a:endParaRPr lang="fr-BE"/>
          </a:p>
        </p:txBody>
      </p:sp>
      <p:sp>
        <p:nvSpPr>
          <p:cNvPr id="66573" name="Right Arrow 7"/>
          <p:cNvSpPr>
            <a:spLocks noChangeArrowheads="1"/>
          </p:cNvSpPr>
          <p:nvPr/>
        </p:nvSpPr>
        <p:spPr bwMode="auto">
          <a:xfrm>
            <a:off x="5364163" y="1639891"/>
            <a:ext cx="977900" cy="860425"/>
          </a:xfrm>
          <a:prstGeom prst="rightArrow">
            <a:avLst>
              <a:gd name="adj1" fmla="val 50000"/>
              <a:gd name="adj2" fmla="val 4090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175" eaLnBrk="1" hangingPunct="1"/>
            <a:endParaRPr lang="fr-BE">
              <a:solidFill>
                <a:srgbClr val="FF0000"/>
              </a:solidFill>
            </a:endParaRPr>
          </a:p>
        </p:txBody>
      </p:sp>
      <p:sp>
        <p:nvSpPr>
          <p:cNvPr id="66574" name="Right Arrow 26"/>
          <p:cNvSpPr>
            <a:spLocks noChangeArrowheads="1"/>
          </p:cNvSpPr>
          <p:nvPr/>
        </p:nvSpPr>
        <p:spPr bwMode="auto">
          <a:xfrm>
            <a:off x="5752759" y="3264846"/>
            <a:ext cx="979487" cy="617537"/>
          </a:xfrm>
          <a:prstGeom prst="rightArrow">
            <a:avLst>
              <a:gd name="adj1" fmla="val 50000"/>
              <a:gd name="adj2" fmla="val 5002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eaLnBrk="1" hangingPunct="1"/>
            <a:endParaRPr lang="fr-BE">
              <a:solidFill>
                <a:srgbClr val="00B0F0"/>
              </a:solidFill>
            </a:endParaRPr>
          </a:p>
        </p:txBody>
      </p:sp>
      <p:sp>
        <p:nvSpPr>
          <p:cNvPr id="66575" name="Right Arrow 27"/>
          <p:cNvSpPr>
            <a:spLocks noChangeArrowheads="1"/>
          </p:cNvSpPr>
          <p:nvPr/>
        </p:nvSpPr>
        <p:spPr bwMode="auto">
          <a:xfrm>
            <a:off x="5752759" y="4570189"/>
            <a:ext cx="979487" cy="617539"/>
          </a:xfrm>
          <a:prstGeom prst="rightArrow">
            <a:avLst>
              <a:gd name="adj1" fmla="val 50000"/>
              <a:gd name="adj2" fmla="val 5002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eaLnBrk="1" hangingPunct="1"/>
            <a:endParaRPr lang="fr-BE">
              <a:solidFill>
                <a:srgbClr val="00B0F0"/>
              </a:solidFill>
            </a:endParaRPr>
          </a:p>
        </p:txBody>
      </p:sp>
      <p:sp>
        <p:nvSpPr>
          <p:cNvPr id="66576" name="Right Arrow 28"/>
          <p:cNvSpPr>
            <a:spLocks noChangeArrowheads="1"/>
          </p:cNvSpPr>
          <p:nvPr/>
        </p:nvSpPr>
        <p:spPr bwMode="auto">
          <a:xfrm>
            <a:off x="5752759" y="6123829"/>
            <a:ext cx="979487" cy="617539"/>
          </a:xfrm>
          <a:prstGeom prst="rightArrow">
            <a:avLst>
              <a:gd name="adj1" fmla="val 50000"/>
              <a:gd name="adj2" fmla="val 5002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eaLnBrk="1" hangingPunct="1"/>
            <a:endParaRPr lang="fr-BE">
              <a:solidFill>
                <a:srgbClr val="00B0F0"/>
              </a:solidFill>
            </a:endParaRPr>
          </a:p>
        </p:txBody>
      </p:sp>
      <p:pic>
        <p:nvPicPr>
          <p:cNvPr id="16" name="Picture 5" descr="3K1A7354-tn-2.jpg"/>
          <p:cNvPicPr>
            <a:picLocks noChangeAspect="1"/>
          </p:cNvPicPr>
          <p:nvPr/>
        </p:nvPicPr>
        <p:blipFill>
          <a:blip r:embed="rId7">
            <a:extLst>
              <a:ext uri="{28A0092B-C50C-407E-A947-70E740481C1C}">
                <a14:useLocalDpi xmlns:a14="http://schemas.microsoft.com/office/drawing/2010/main" val="0"/>
              </a:ext>
            </a:extLst>
          </a:blip>
          <a:srcRect l="10919" t="23473" r="15961" b="37338"/>
          <a:stretch>
            <a:fillRect/>
          </a:stretch>
        </p:blipFill>
        <p:spPr bwMode="auto">
          <a:xfrm>
            <a:off x="-10088" y="4"/>
            <a:ext cx="92519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0620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0" y="1700809"/>
            <a:ext cx="6470022" cy="4100171"/>
          </a:xfrm>
          <a:prstGeom prst="ellipse">
            <a:avLst/>
          </a:prstGeom>
          <a:gradFill flip="none" rotWithShape="1">
            <a:gsLst>
              <a:gs pos="0">
                <a:schemeClr val="accent1">
                  <a:lumMod val="90000"/>
                </a:schemeClr>
              </a:gs>
              <a:gs pos="100000">
                <a:srgbClr val="005FAA"/>
              </a:gs>
              <a:gs pos="69000">
                <a:schemeClr val="accent1">
                  <a:lumMod val="90000"/>
                </a:schemeClr>
              </a:gs>
            </a:gsLst>
            <a:path path="circle">
              <a:fillToRect r="100000" b="100000"/>
            </a:path>
            <a:tileRect l="-100000" t="-100000"/>
          </a:gradFill>
          <a:effectLst>
            <a:outerShdw blurRad="495300" dist="190500" sx="106000" sy="106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Sharing Protocols</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Regional/Sub-Regional Centers</a:t>
            </a:r>
            <a:endParaRPr lang="en-US" dirty="0"/>
          </a:p>
        </p:txBody>
      </p:sp>
      <p:sp>
        <p:nvSpPr>
          <p:cNvPr id="2" name="Title 1"/>
          <p:cNvSpPr>
            <a:spLocks noGrp="1"/>
          </p:cNvSpPr>
          <p:nvPr>
            <p:ph type="title"/>
          </p:nvPr>
        </p:nvSpPr>
        <p:spPr/>
        <p:txBody>
          <a:bodyPr/>
          <a:lstStyle/>
          <a:p>
            <a:r>
              <a:rPr lang="en-US" dirty="0" smtClean="0"/>
              <a:t>African Space Policy  - Access to Space</a:t>
            </a:r>
            <a:endParaRPr lang="en-US" dirty="0"/>
          </a:p>
        </p:txBody>
      </p:sp>
      <p:sp>
        <p:nvSpPr>
          <p:cNvPr id="3" name="Rectangle 2"/>
          <p:cNvSpPr/>
          <p:nvPr/>
        </p:nvSpPr>
        <p:spPr>
          <a:xfrm>
            <a:off x="1080120" y="3892941"/>
            <a:ext cx="4093500" cy="519543"/>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Existing Infrastructure </a:t>
            </a:r>
            <a:endParaRPr lang="en-US" dirty="0"/>
          </a:p>
        </p:txBody>
      </p:sp>
      <p:sp>
        <p:nvSpPr>
          <p:cNvPr id="8" name="Rectangle 7"/>
          <p:cNvSpPr/>
          <p:nvPr/>
        </p:nvSpPr>
        <p:spPr>
          <a:xfrm>
            <a:off x="1080126" y="3054741"/>
            <a:ext cx="1983007" cy="519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Upgrades</a:t>
            </a:r>
            <a:endParaRPr lang="en-US" dirty="0"/>
          </a:p>
        </p:txBody>
      </p:sp>
      <p:sp>
        <p:nvSpPr>
          <p:cNvPr id="9" name="Rectangle 8"/>
          <p:cNvSpPr/>
          <p:nvPr/>
        </p:nvSpPr>
        <p:spPr>
          <a:xfrm>
            <a:off x="3586254" y="3054741"/>
            <a:ext cx="1997177" cy="519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New builds</a:t>
            </a:r>
            <a:endParaRPr lang="en-US" dirty="0"/>
          </a:p>
        </p:txBody>
      </p:sp>
      <p:pic>
        <p:nvPicPr>
          <p:cNvPr id="11" name="Picture 3" descr="Affiche A0 Addis AfriGEOss Panel E.pdf"/>
          <p:cNvPicPr>
            <a:picLocks noChangeAspect="1"/>
          </p:cNvPicPr>
          <p:nvPr/>
        </p:nvPicPr>
        <p:blipFill>
          <a:blip r:embed="rId3" cstate="print">
            <a:extLst>
              <a:ext uri="{28A0092B-C50C-407E-A947-70E740481C1C}">
                <a14:useLocalDpi xmlns:a14="http://schemas.microsoft.com/office/drawing/2010/main" val="0"/>
              </a:ext>
            </a:extLst>
          </a:blip>
          <a:srcRect l="8092" t="26140" r="6503" b="3607"/>
          <a:stretch>
            <a:fillRect/>
          </a:stretch>
        </p:blipFill>
        <p:spPr bwMode="auto">
          <a:xfrm>
            <a:off x="5367387" y="1449052"/>
            <a:ext cx="4236988" cy="48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100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collaborations and leveraging opportunities</a:t>
            </a:r>
            <a:endParaRPr lang="en-US" dirty="0"/>
          </a:p>
        </p:txBody>
      </p:sp>
      <p:sp>
        <p:nvSpPr>
          <p:cNvPr id="3" name="Content Placeholder 2"/>
          <p:cNvSpPr>
            <a:spLocks noGrp="1"/>
          </p:cNvSpPr>
          <p:nvPr>
            <p:ph idx="1"/>
          </p:nvPr>
        </p:nvSpPr>
        <p:spPr>
          <a:xfrm>
            <a:off x="115681" y="1563556"/>
            <a:ext cx="5752469" cy="2225485"/>
          </a:xfrm>
        </p:spPr>
        <p:txBody>
          <a:bodyPr/>
          <a:lstStyle/>
          <a:p>
            <a:pPr marL="0" indent="0">
              <a:buNone/>
            </a:pPr>
            <a:r>
              <a:rPr lang="en-US" dirty="0" smtClean="0"/>
              <a:t>Square </a:t>
            </a:r>
            <a:r>
              <a:rPr lang="en-US" dirty="0" err="1" smtClean="0"/>
              <a:t>Kilometre</a:t>
            </a:r>
            <a:r>
              <a:rPr lang="en-US" dirty="0" smtClean="0"/>
              <a:t> Array</a:t>
            </a:r>
          </a:p>
          <a:p>
            <a:r>
              <a:rPr lang="en-US" b="0" dirty="0" smtClean="0"/>
              <a:t>Co-location of observation systems</a:t>
            </a:r>
          </a:p>
          <a:p>
            <a:r>
              <a:rPr lang="en-US" b="0" dirty="0" smtClean="0"/>
              <a:t>Archiving, computing and dissemination infrastructure</a:t>
            </a:r>
          </a:p>
          <a:p>
            <a:endParaRPr lang="en-US" b="0" dirty="0" smtClean="0"/>
          </a:p>
        </p:txBody>
      </p:sp>
      <p:grpSp>
        <p:nvGrpSpPr>
          <p:cNvPr id="13" name="Group 12"/>
          <p:cNvGrpSpPr/>
          <p:nvPr/>
        </p:nvGrpSpPr>
        <p:grpSpPr>
          <a:xfrm>
            <a:off x="107504" y="4047833"/>
            <a:ext cx="4569522" cy="2667675"/>
            <a:chOff x="4574478" y="4190326"/>
            <a:chExt cx="4569522" cy="2667674"/>
          </a:xfrm>
        </p:grpSpPr>
        <p:pic>
          <p:nvPicPr>
            <p:cNvPr id="5" name="Picture 4" descr="AfREN connection graphi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6328" y="4190326"/>
              <a:ext cx="2837672" cy="2667674"/>
            </a:xfrm>
            <a:prstGeom prst="rect">
              <a:avLst/>
            </a:prstGeom>
          </p:spPr>
        </p:pic>
        <p:pic>
          <p:nvPicPr>
            <p:cNvPr id="6" name="Picture 5" descr="GEANT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373" y="4334198"/>
              <a:ext cx="999744" cy="499872"/>
            </a:xfrm>
            <a:prstGeom prst="rect">
              <a:avLst/>
            </a:prstGeom>
          </p:spPr>
        </p:pic>
        <p:pic>
          <p:nvPicPr>
            <p:cNvPr id="7" name="Picture 6" descr="ASREN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097" y="4918721"/>
              <a:ext cx="640080" cy="707136"/>
            </a:xfrm>
            <a:prstGeom prst="rect">
              <a:avLst/>
            </a:prstGeom>
          </p:spPr>
        </p:pic>
        <p:pic>
          <p:nvPicPr>
            <p:cNvPr id="8" name="Picture 7" descr="WACREN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619" y="5647340"/>
              <a:ext cx="963168" cy="737616"/>
            </a:xfrm>
            <a:prstGeom prst="rect">
              <a:avLst/>
            </a:prstGeom>
          </p:spPr>
        </p:pic>
        <p:pic>
          <p:nvPicPr>
            <p:cNvPr id="9" name="Picture 8" descr="UbuntuAlliance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478" y="6364224"/>
              <a:ext cx="1682496" cy="493776"/>
            </a:xfrm>
            <a:prstGeom prst="rect">
              <a:avLst/>
            </a:prstGeom>
          </p:spPr>
        </p:pic>
      </p:grpSp>
      <p:sp>
        <p:nvSpPr>
          <p:cNvPr id="10" name="Content Placeholder 2"/>
          <p:cNvSpPr txBox="1">
            <a:spLocks/>
          </p:cNvSpPr>
          <p:nvPr/>
        </p:nvSpPr>
        <p:spPr bwMode="auto">
          <a:xfrm>
            <a:off x="4653010" y="5167933"/>
            <a:ext cx="3989510" cy="170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4625" indent="-174625" algn="l" rtl="0" eaLnBrk="0" fontAlgn="base" hangingPunct="0">
              <a:spcBef>
                <a:spcPct val="20000"/>
              </a:spcBef>
              <a:spcAft>
                <a:spcPct val="0"/>
              </a:spcAft>
              <a:buChar char="•"/>
              <a:defRPr sz="2800" b="1">
                <a:solidFill>
                  <a:srgbClr val="005FAA"/>
                </a:solidFill>
                <a:latin typeface="Arial Narrow" panose="020B0606020202030204" pitchFamily="34" charset="0"/>
                <a:ea typeface="+mn-ea"/>
                <a:cs typeface="+mn-cs"/>
              </a:defRPr>
            </a:lvl1pPr>
            <a:lvl2pPr marL="361950" indent="-169863" algn="l" rtl="0" eaLnBrk="0" fontAlgn="base" hangingPunct="0">
              <a:spcBef>
                <a:spcPct val="20000"/>
              </a:spcBef>
              <a:spcAft>
                <a:spcPct val="0"/>
              </a:spcAft>
              <a:buChar char="–"/>
              <a:defRPr sz="2400" b="1">
                <a:solidFill>
                  <a:srgbClr val="3595B7"/>
                </a:solidFill>
                <a:latin typeface="Arial Narrow" panose="020B0606020202030204" pitchFamily="34" charset="0"/>
              </a:defRPr>
            </a:lvl2pPr>
            <a:lvl3pPr marL="542925" indent="-158750" algn="l" rtl="0" eaLnBrk="0" fontAlgn="base" hangingPunct="0">
              <a:spcBef>
                <a:spcPct val="20000"/>
              </a:spcBef>
              <a:spcAft>
                <a:spcPct val="0"/>
              </a:spcAft>
              <a:buChar char="•"/>
              <a:defRPr sz="2000" b="1" i="1">
                <a:solidFill>
                  <a:srgbClr val="3595B7"/>
                </a:solidFill>
                <a:latin typeface="Arial Narrow" panose="020B0606020202030204" pitchFamily="34" charset="0"/>
              </a:defRPr>
            </a:lvl3pPr>
            <a:lvl4pPr marL="708025" indent="-165100" algn="l" rtl="0" eaLnBrk="0" fontAlgn="base" hangingPunct="0">
              <a:spcBef>
                <a:spcPct val="20000"/>
              </a:spcBef>
              <a:spcAft>
                <a:spcPct val="0"/>
              </a:spcAft>
              <a:buChar char="–"/>
              <a:defRPr sz="1600" b="1" i="1">
                <a:solidFill>
                  <a:srgbClr val="3595B7"/>
                </a:solidFill>
                <a:latin typeface="Arial Narrow" panose="020B0606020202030204" pitchFamily="34" charset="0"/>
              </a:defRPr>
            </a:lvl4pPr>
            <a:lvl5pPr marL="889000" indent="-176213" algn="l" rtl="0" eaLnBrk="0" fontAlgn="base" hangingPunct="0">
              <a:spcBef>
                <a:spcPct val="20000"/>
              </a:spcBef>
              <a:spcAft>
                <a:spcPct val="0"/>
              </a:spcAft>
              <a:buChar char="»"/>
              <a:defRPr sz="1600" b="1" i="1">
                <a:solidFill>
                  <a:srgbClr val="3595B7"/>
                </a:solidFill>
                <a:latin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FontTx/>
              <a:buNone/>
            </a:pPr>
            <a:r>
              <a:rPr lang="en-US" dirty="0" smtClean="0"/>
              <a:t>Research Networks</a:t>
            </a:r>
          </a:p>
          <a:p>
            <a:r>
              <a:rPr lang="en-US" b="0" dirty="0" smtClean="0"/>
              <a:t>Dissemination infrastructure</a:t>
            </a:r>
          </a:p>
        </p:txBody>
      </p:sp>
      <p:pic>
        <p:nvPicPr>
          <p:cNvPr id="11" name="Picture 10" descr="Screen Shot 2017-05-07 at 16.25.50.png"/>
          <p:cNvPicPr>
            <a:picLocks noChangeAspect="1"/>
          </p:cNvPicPr>
          <p:nvPr/>
        </p:nvPicPr>
        <p:blipFill rotWithShape="1">
          <a:blip r:embed="rId7">
            <a:extLst>
              <a:ext uri="{28A0092B-C50C-407E-A947-70E740481C1C}">
                <a14:useLocalDpi xmlns:a14="http://schemas.microsoft.com/office/drawing/2010/main" val="0"/>
              </a:ext>
            </a:extLst>
          </a:blip>
          <a:srcRect l="54259" t="15869" r="21866" b="46692"/>
          <a:stretch/>
        </p:blipFill>
        <p:spPr>
          <a:xfrm>
            <a:off x="5953771" y="1632045"/>
            <a:ext cx="2903230" cy="2559659"/>
          </a:xfrm>
          <a:prstGeom prst="rect">
            <a:avLst/>
          </a:prstGeom>
        </p:spPr>
      </p:pic>
      <p:pic>
        <p:nvPicPr>
          <p:cNvPr id="14" name="Picture 13" descr="Screen Shot 2017-05-07 at 17.19.24.png"/>
          <p:cNvPicPr>
            <a:picLocks noChangeAspect="1"/>
          </p:cNvPicPr>
          <p:nvPr/>
        </p:nvPicPr>
        <p:blipFill rotWithShape="1">
          <a:blip r:embed="rId8">
            <a:extLst>
              <a:ext uri="{28A0092B-C50C-407E-A947-70E740481C1C}">
                <a14:useLocalDpi xmlns:a14="http://schemas.microsoft.com/office/drawing/2010/main" val="0"/>
              </a:ext>
            </a:extLst>
          </a:blip>
          <a:srcRect l="77699" t="71062" r="12100" b="9639"/>
          <a:stretch/>
        </p:blipFill>
        <p:spPr>
          <a:xfrm>
            <a:off x="7924243" y="1632045"/>
            <a:ext cx="932758" cy="992115"/>
          </a:xfrm>
          <a:prstGeom prst="rect">
            <a:avLst/>
          </a:prstGeom>
        </p:spPr>
      </p:pic>
    </p:spTree>
    <p:extLst>
      <p:ext uri="{BB962C8B-B14F-4D97-AF65-F5344CB8AC3E}">
        <p14:creationId xmlns:p14="http://schemas.microsoft.com/office/powerpoint/2010/main" val="3151793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p:cNvSpPr>
            <a:spLocks noChangeArrowheads="1"/>
          </p:cNvSpPr>
          <p:nvPr/>
        </p:nvSpPr>
        <p:spPr bwMode="auto">
          <a:xfrm>
            <a:off x="0" y="2060848"/>
            <a:ext cx="9396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smtClean="0">
                <a:solidFill>
                  <a:srgbClr val="005FAA"/>
                </a:solidFill>
                <a:latin typeface="Tahoma" charset="0"/>
                <a:cs typeface="Tahoma" charset="0"/>
              </a:rPr>
              <a:t>GEO </a:t>
            </a:r>
            <a:r>
              <a:rPr lang="en-US" sz="2000" b="1" dirty="0">
                <a:solidFill>
                  <a:srgbClr val="005FAA"/>
                </a:solidFill>
                <a:latin typeface="Tahoma" charset="0"/>
                <a:cs typeface="Tahoma" charset="0"/>
              </a:rPr>
              <a:t>Strategic Plan 2016 – 2025: Implementing </a:t>
            </a:r>
            <a:r>
              <a:rPr lang="en-US" sz="2000" b="1" dirty="0" smtClean="0">
                <a:solidFill>
                  <a:srgbClr val="005FAA"/>
                </a:solidFill>
                <a:latin typeface="Tahoma" charset="0"/>
                <a:cs typeface="Tahoma" charset="0"/>
              </a:rPr>
              <a:t>GEOSS </a:t>
            </a:r>
            <a:r>
              <a:rPr lang="en-US" sz="2000" dirty="0" smtClean="0">
                <a:solidFill>
                  <a:srgbClr val="005FAA"/>
                </a:solidFill>
                <a:latin typeface="Tahoma" charset="0"/>
                <a:cs typeface="Tahoma" charset="0"/>
              </a:rPr>
              <a:t>core function:</a:t>
            </a:r>
            <a:endParaRPr lang="en-US" sz="2000" dirty="0">
              <a:solidFill>
                <a:srgbClr val="005FAA"/>
              </a:solidFill>
              <a:latin typeface="Tahoma" charset="0"/>
              <a:cs typeface="Tahoma" charset="0"/>
            </a:endParaRPr>
          </a:p>
        </p:txBody>
      </p:sp>
      <p:pic>
        <p:nvPicPr>
          <p:cNvPr id="13315" name="Picture 5" descr="3K1A7354-tn-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251950" cy="189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a:off x="305656" y="2687558"/>
            <a:ext cx="8640638" cy="4139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spcBef>
                <a:spcPts val="600"/>
              </a:spcBef>
            </a:pPr>
            <a:r>
              <a:rPr lang="en-US" sz="2000" i="1" u="sng" dirty="0" smtClean="0">
                <a:solidFill>
                  <a:srgbClr val="005FAA"/>
                </a:solidFill>
                <a:latin typeface="Tahoma" charset="0"/>
                <a:cs typeface="Tahoma" charset="0"/>
              </a:rPr>
              <a:t>Cultivating </a:t>
            </a:r>
            <a:r>
              <a:rPr lang="en-US" sz="2000" i="1" u="sng" dirty="0">
                <a:solidFill>
                  <a:srgbClr val="005FAA"/>
                </a:solidFill>
                <a:latin typeface="Tahoma" charset="0"/>
                <a:cs typeface="Tahoma" charset="0"/>
              </a:rPr>
              <a:t>awareness, building capacity and </a:t>
            </a:r>
            <a:r>
              <a:rPr lang="en-US" sz="2000" i="1" u="sng" dirty="0" smtClean="0">
                <a:solidFill>
                  <a:srgbClr val="005FAA"/>
                </a:solidFill>
                <a:latin typeface="Tahoma" charset="0"/>
                <a:cs typeface="Tahoma" charset="0"/>
              </a:rPr>
              <a:t>promoting innovation</a:t>
            </a:r>
          </a:p>
          <a:p>
            <a:pPr algn="ctr">
              <a:spcBef>
                <a:spcPts val="600"/>
              </a:spcBef>
            </a:pPr>
            <a:endParaRPr lang="en-US" sz="2000" i="1" u="sng" dirty="0" smtClean="0">
              <a:solidFill>
                <a:srgbClr val="005FAA"/>
              </a:solidFill>
              <a:latin typeface="Tahoma" charset="0"/>
              <a:cs typeface="Tahoma" charset="0"/>
            </a:endParaRPr>
          </a:p>
          <a:p>
            <a:pPr>
              <a:spcBef>
                <a:spcPts val="600"/>
              </a:spcBef>
            </a:pPr>
            <a:r>
              <a:rPr lang="en-US" sz="2000" dirty="0" smtClean="0">
                <a:solidFill>
                  <a:srgbClr val="005FAA"/>
                </a:solidFill>
                <a:latin typeface="Tahoma" charset="0"/>
                <a:cs typeface="Tahoma" charset="0"/>
              </a:rPr>
              <a:t>Building </a:t>
            </a:r>
            <a:r>
              <a:rPr lang="en-US" sz="2000" dirty="0">
                <a:solidFill>
                  <a:srgbClr val="005FAA"/>
                </a:solidFill>
                <a:latin typeface="Tahoma" charset="0"/>
                <a:cs typeface="Tahoma" charset="0"/>
              </a:rPr>
              <a:t>capacity, </a:t>
            </a:r>
            <a:r>
              <a:rPr lang="en-US" sz="2000" dirty="0" smtClean="0">
                <a:solidFill>
                  <a:srgbClr val="005FAA"/>
                </a:solidFill>
                <a:latin typeface="Tahoma" charset="0"/>
                <a:cs typeface="Tahoma" charset="0"/>
              </a:rPr>
              <a:t>as well as sustaining and enhancing existing capacity</a:t>
            </a:r>
            <a:r>
              <a:rPr lang="en-US" sz="2000" dirty="0">
                <a:solidFill>
                  <a:srgbClr val="005FAA"/>
                </a:solidFill>
                <a:latin typeface="Tahoma" charset="0"/>
                <a:cs typeface="Tahoma" charset="0"/>
              </a:rPr>
              <a:t>, is essential for </a:t>
            </a:r>
            <a:r>
              <a:rPr lang="en-US" sz="2000" b="1" dirty="0">
                <a:solidFill>
                  <a:srgbClr val="005FAA"/>
                </a:solidFill>
                <a:latin typeface="Tahoma" charset="0"/>
                <a:cs typeface="Tahoma" charset="0"/>
              </a:rPr>
              <a:t>developing </a:t>
            </a:r>
            <a:r>
              <a:rPr lang="en-US" sz="2000" b="1" dirty="0" smtClean="0">
                <a:solidFill>
                  <a:srgbClr val="005FAA"/>
                </a:solidFill>
                <a:latin typeface="Tahoma" charset="0"/>
                <a:cs typeface="Tahoma" charset="0"/>
              </a:rPr>
              <a:t>competencies in </a:t>
            </a:r>
            <a:r>
              <a:rPr lang="en-US" sz="2000" b="1" dirty="0">
                <a:solidFill>
                  <a:srgbClr val="005FAA"/>
                </a:solidFill>
                <a:latin typeface="Tahoma" charset="0"/>
                <a:cs typeface="Tahoma" charset="0"/>
              </a:rPr>
              <a:t>the effective use</a:t>
            </a:r>
            <a:r>
              <a:rPr lang="en-US" sz="2000" dirty="0">
                <a:solidFill>
                  <a:srgbClr val="005FAA"/>
                </a:solidFill>
                <a:latin typeface="Tahoma" charset="0"/>
                <a:cs typeface="Tahoma" charset="0"/>
              </a:rPr>
              <a:t> </a:t>
            </a:r>
            <a:r>
              <a:rPr lang="en-US" sz="2000" b="1" dirty="0">
                <a:solidFill>
                  <a:srgbClr val="005FAA"/>
                </a:solidFill>
                <a:latin typeface="Tahoma" charset="0"/>
                <a:cs typeface="Tahoma" charset="0"/>
              </a:rPr>
              <a:t>of Earth observations for responding to societal challenges and addressing sustainable development </a:t>
            </a:r>
            <a:r>
              <a:rPr lang="en-US" sz="2000" b="1" dirty="0" smtClean="0">
                <a:solidFill>
                  <a:srgbClr val="005FAA"/>
                </a:solidFill>
                <a:latin typeface="Tahoma" charset="0"/>
                <a:cs typeface="Tahoma" charset="0"/>
              </a:rPr>
              <a:t>issues.</a:t>
            </a:r>
            <a:endParaRPr lang="en-US" sz="2000" b="1" dirty="0">
              <a:solidFill>
                <a:srgbClr val="005FAA"/>
              </a:solidFill>
              <a:latin typeface="Tahoma" charset="0"/>
              <a:cs typeface="Tahoma" charset="0"/>
            </a:endParaRPr>
          </a:p>
          <a:p>
            <a:pPr marL="457200" indent="-457200">
              <a:spcBef>
                <a:spcPts val="600"/>
              </a:spcBef>
              <a:buFont typeface="Arial"/>
              <a:buChar char="•"/>
            </a:pPr>
            <a:r>
              <a:rPr lang="en-US" sz="1800" dirty="0" smtClean="0">
                <a:solidFill>
                  <a:srgbClr val="005FAA"/>
                </a:solidFill>
                <a:latin typeface="Tahoma" charset="0"/>
                <a:cs typeface="Tahoma" charset="0"/>
              </a:rPr>
              <a:t>promote </a:t>
            </a:r>
            <a:r>
              <a:rPr lang="en-US" sz="1800" dirty="0">
                <a:solidFill>
                  <a:srgbClr val="005FAA"/>
                </a:solidFill>
                <a:latin typeface="Tahoma" charset="0"/>
                <a:cs typeface="Tahoma" charset="0"/>
              </a:rPr>
              <a:t>the engagement of institutional users </a:t>
            </a:r>
            <a:r>
              <a:rPr lang="en-US" sz="1800" dirty="0" smtClean="0">
                <a:solidFill>
                  <a:srgbClr val="005FAA"/>
                </a:solidFill>
                <a:latin typeface="Tahoma" charset="0"/>
                <a:cs typeface="Tahoma" charset="0"/>
              </a:rPr>
              <a:t>worldwide;</a:t>
            </a:r>
          </a:p>
          <a:p>
            <a:pPr marL="457200" indent="-457200">
              <a:spcBef>
                <a:spcPts val="600"/>
              </a:spcBef>
              <a:buFont typeface="Arial"/>
              <a:buChar char="•"/>
            </a:pPr>
            <a:r>
              <a:rPr lang="en-US" sz="1800" b="1" dirty="0">
                <a:solidFill>
                  <a:srgbClr val="005FAA"/>
                </a:solidFill>
                <a:latin typeface="Tahoma" charset="0"/>
                <a:cs typeface="Tahoma" charset="0"/>
              </a:rPr>
              <a:t>a</a:t>
            </a:r>
            <a:r>
              <a:rPr lang="en-US" sz="1800" b="1" dirty="0" smtClean="0">
                <a:solidFill>
                  <a:srgbClr val="005FAA"/>
                </a:solidFill>
                <a:latin typeface="Tahoma" charset="0"/>
                <a:cs typeface="Tahoma" charset="0"/>
              </a:rPr>
              <a:t>ssist countries to acquire</a:t>
            </a:r>
            <a:r>
              <a:rPr lang="en-US" sz="1800" b="1" dirty="0">
                <a:solidFill>
                  <a:srgbClr val="005FAA"/>
                </a:solidFill>
                <a:latin typeface="Tahoma" charset="0"/>
                <a:cs typeface="Tahoma" charset="0"/>
              </a:rPr>
              <a:t>, share, store, maintain, and </a:t>
            </a:r>
            <a:r>
              <a:rPr lang="en-US" sz="1800" b="1" dirty="0" smtClean="0">
                <a:solidFill>
                  <a:srgbClr val="005FAA"/>
                </a:solidFill>
                <a:latin typeface="Tahoma" charset="0"/>
                <a:cs typeface="Tahoma" charset="0"/>
              </a:rPr>
              <a:t>utilize; </a:t>
            </a:r>
            <a:endParaRPr lang="en-US" sz="1800" b="1" dirty="0">
              <a:solidFill>
                <a:srgbClr val="005FAA"/>
              </a:solidFill>
              <a:latin typeface="Tahoma" charset="0"/>
              <a:cs typeface="Tahoma" charset="0"/>
            </a:endParaRPr>
          </a:p>
          <a:p>
            <a:pPr marL="457200" indent="-457200">
              <a:spcBef>
                <a:spcPts val="600"/>
              </a:spcBef>
              <a:buFont typeface="Arial"/>
              <a:buChar char="•"/>
            </a:pPr>
            <a:r>
              <a:rPr lang="en-US" sz="1800" b="1" dirty="0">
                <a:solidFill>
                  <a:srgbClr val="005FAA"/>
                </a:solidFill>
                <a:latin typeface="Tahoma" charset="0"/>
                <a:cs typeface="Tahoma" charset="0"/>
              </a:rPr>
              <a:t>e</a:t>
            </a:r>
            <a:r>
              <a:rPr lang="en-US" sz="1800" b="1" dirty="0" smtClean="0">
                <a:solidFill>
                  <a:srgbClr val="005FAA"/>
                </a:solidFill>
                <a:latin typeface="Tahoma" charset="0"/>
                <a:cs typeface="Tahoma" charset="0"/>
              </a:rPr>
              <a:t>ngage </a:t>
            </a:r>
            <a:r>
              <a:rPr lang="en-US" sz="1800" b="1" dirty="0">
                <a:solidFill>
                  <a:srgbClr val="005FAA"/>
                </a:solidFill>
                <a:latin typeface="Tahoma" charset="0"/>
                <a:cs typeface="Tahoma" charset="0"/>
              </a:rPr>
              <a:t>with the international development and donor </a:t>
            </a:r>
            <a:r>
              <a:rPr lang="en-US" sz="1800" b="1" dirty="0" smtClean="0">
                <a:solidFill>
                  <a:srgbClr val="005FAA"/>
                </a:solidFill>
                <a:latin typeface="Tahoma" charset="0"/>
                <a:cs typeface="Tahoma" charset="0"/>
              </a:rPr>
              <a:t>organizations; </a:t>
            </a:r>
          </a:p>
          <a:p>
            <a:pPr marL="457200" indent="-457200">
              <a:spcBef>
                <a:spcPts val="600"/>
              </a:spcBef>
              <a:buFont typeface="Arial"/>
              <a:buChar char="•"/>
            </a:pPr>
            <a:r>
              <a:rPr lang="en-US" sz="1800" dirty="0" smtClean="0">
                <a:solidFill>
                  <a:srgbClr val="005FAA"/>
                </a:solidFill>
                <a:latin typeface="Tahoma" charset="0"/>
                <a:cs typeface="Tahoma" charset="0"/>
              </a:rPr>
              <a:t>work </a:t>
            </a:r>
            <a:r>
              <a:rPr lang="en-US" sz="1800" dirty="0">
                <a:solidFill>
                  <a:srgbClr val="005FAA"/>
                </a:solidFill>
                <a:latin typeface="Tahoma" charset="0"/>
                <a:cs typeface="Tahoma" charset="0"/>
              </a:rPr>
              <a:t>with the appropriate national </a:t>
            </a:r>
            <a:r>
              <a:rPr lang="en-US" sz="1800" dirty="0" smtClean="0">
                <a:solidFill>
                  <a:srgbClr val="005FAA"/>
                </a:solidFill>
                <a:latin typeface="Tahoma" charset="0"/>
                <a:cs typeface="Tahoma" charset="0"/>
              </a:rPr>
              <a:t>entities </a:t>
            </a:r>
            <a:r>
              <a:rPr lang="en-US" sz="1800" dirty="0">
                <a:solidFill>
                  <a:srgbClr val="005FAA"/>
                </a:solidFill>
                <a:latin typeface="Tahoma" charset="0"/>
                <a:cs typeface="Tahoma" charset="0"/>
              </a:rPr>
              <a:t>to develop </a:t>
            </a:r>
            <a:r>
              <a:rPr lang="en-US" sz="1800" dirty="0" smtClean="0">
                <a:solidFill>
                  <a:srgbClr val="005FAA"/>
                </a:solidFill>
                <a:latin typeface="Tahoma" charset="0"/>
                <a:cs typeface="Tahoma" charset="0"/>
              </a:rPr>
              <a:t>activities; </a:t>
            </a:r>
            <a:r>
              <a:rPr lang="en-US" sz="1800" dirty="0">
                <a:solidFill>
                  <a:srgbClr val="005FAA"/>
                </a:solidFill>
                <a:latin typeface="Tahoma" charset="0"/>
                <a:cs typeface="Tahoma" charset="0"/>
              </a:rPr>
              <a:t>and </a:t>
            </a:r>
          </a:p>
          <a:p>
            <a:pPr marL="457200" indent="-457200">
              <a:spcBef>
                <a:spcPts val="600"/>
              </a:spcBef>
              <a:buFont typeface="Arial"/>
              <a:buChar char="•"/>
            </a:pPr>
            <a:r>
              <a:rPr lang="en-US" sz="1800" b="1" dirty="0">
                <a:solidFill>
                  <a:srgbClr val="005FAA"/>
                </a:solidFill>
                <a:latin typeface="Tahoma" charset="0"/>
                <a:cs typeface="Tahoma" charset="0"/>
              </a:rPr>
              <a:t>p</a:t>
            </a:r>
            <a:r>
              <a:rPr lang="en-US" sz="1800" b="1" dirty="0" smtClean="0">
                <a:solidFill>
                  <a:srgbClr val="005FAA"/>
                </a:solidFill>
                <a:latin typeface="Tahoma" charset="0"/>
                <a:cs typeface="Tahoma" charset="0"/>
              </a:rPr>
              <a:t>romote </a:t>
            </a:r>
            <a:r>
              <a:rPr lang="en-US" sz="1800" b="1" dirty="0">
                <a:solidFill>
                  <a:srgbClr val="005FAA"/>
                </a:solidFill>
                <a:latin typeface="Tahoma" charset="0"/>
                <a:cs typeface="Tahoma" charset="0"/>
              </a:rPr>
              <a:t>cooperation through national and regional GEO mechanisms. </a:t>
            </a:r>
            <a:endParaRPr lang="en-US" sz="1800" b="1" dirty="0" smtClean="0">
              <a:solidFill>
                <a:srgbClr val="005FAA"/>
              </a:solidFill>
              <a:latin typeface="Tahoma" charset="0"/>
              <a:cs typeface="Tahoma" charset="0"/>
            </a:endParaRPr>
          </a:p>
        </p:txBody>
      </p:sp>
    </p:spTree>
    <p:extLst>
      <p:ext uri="{BB962C8B-B14F-4D97-AF65-F5344CB8AC3E}">
        <p14:creationId xmlns:p14="http://schemas.microsoft.com/office/powerpoint/2010/main" val="1607286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a:t>
            </a:r>
            <a:r>
              <a:rPr lang="en-ZA" dirty="0" smtClean="0"/>
              <a:t>utcomes </a:t>
            </a:r>
            <a:r>
              <a:rPr lang="en-ZA" dirty="0"/>
              <a:t>from the session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9337263"/>
              </p:ext>
            </p:extLst>
          </p:nvPr>
        </p:nvGraphicFramePr>
        <p:xfrm>
          <a:off x="395294" y="1784351"/>
          <a:ext cx="8569325" cy="4967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081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87" y="1320800"/>
            <a:ext cx="8782050" cy="553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766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9" y="764704"/>
            <a:ext cx="899256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p:cNvGraphicFramePr/>
          <p:nvPr>
            <p:extLst>
              <p:ext uri="{D42A27DB-BD31-4B8C-83A1-F6EECF244321}">
                <p14:modId xmlns:p14="http://schemas.microsoft.com/office/powerpoint/2010/main" val="3884630068"/>
              </p:ext>
            </p:extLst>
          </p:nvPr>
        </p:nvGraphicFramePr>
        <p:xfrm>
          <a:off x="6948264" y="1484784"/>
          <a:ext cx="2080208"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3845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784976" cy="527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586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ight Arrow 45"/>
          <p:cNvSpPr/>
          <p:nvPr/>
        </p:nvSpPr>
        <p:spPr>
          <a:xfrm>
            <a:off x="4283968" y="4187998"/>
            <a:ext cx="2304256" cy="838823"/>
          </a:xfrm>
          <a:prstGeom prst="rightArrow">
            <a:avLst/>
          </a:prstGeom>
          <a:solidFill>
            <a:srgbClr val="39B54A">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7" name="Oval 46"/>
          <p:cNvSpPr/>
          <p:nvPr/>
        </p:nvSpPr>
        <p:spPr>
          <a:xfrm>
            <a:off x="245350" y="2362521"/>
            <a:ext cx="4608512" cy="3816424"/>
          </a:xfrm>
          <a:prstGeom prst="ellipse">
            <a:avLst/>
          </a:prstGeom>
          <a:noFill/>
          <a:ln w="25400" cap="flat" cmpd="sng" algn="ctr">
            <a:solidFill>
              <a:srgbClr val="001A3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1A36"/>
              </a:solidFill>
              <a:effectLst/>
              <a:uLnTx/>
              <a:uFillTx/>
              <a:latin typeface="Calibri"/>
              <a:ea typeface="+mn-ea"/>
              <a:cs typeface="+mn-cs"/>
            </a:endParaRPr>
          </a:p>
        </p:txBody>
      </p:sp>
      <p:sp>
        <p:nvSpPr>
          <p:cNvPr id="48" name="Oval 47"/>
          <p:cNvSpPr/>
          <p:nvPr/>
        </p:nvSpPr>
        <p:spPr>
          <a:xfrm>
            <a:off x="7985" y="3592040"/>
            <a:ext cx="963615" cy="864096"/>
          </a:xfrm>
          <a:prstGeom prst="ellipse">
            <a:avLst/>
          </a:prstGeom>
          <a:solidFill>
            <a:srgbClr val="39B54A">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lvl="0" algn="ctr" defTabSz="457200" eaLnBrk="1" fontAlgn="auto" hangingPunct="1">
              <a:spcBef>
                <a:spcPts val="0"/>
              </a:spcBef>
              <a:spcAft>
                <a:spcPts val="0"/>
              </a:spcAft>
              <a:defRPr/>
            </a:pPr>
            <a:r>
              <a:rPr kumimoji="0" lang="en-ZA" sz="1400" b="0" i="0" u="none" strike="noStrike" kern="0" cap="none" spc="0" normalizeH="0" baseline="0" noProof="0" dirty="0" smtClean="0">
                <a:ln>
                  <a:noFill/>
                </a:ln>
                <a:solidFill>
                  <a:prstClr val="white"/>
                </a:solidFill>
                <a:effectLst/>
                <a:uLnTx/>
                <a:uFillTx/>
                <a:latin typeface="Calibri"/>
                <a:ea typeface="+mn-ea"/>
                <a:cs typeface="+mn-cs"/>
              </a:rPr>
              <a:t>Bio info </a:t>
            </a:r>
            <a:r>
              <a:rPr lang="en-ZA" sz="2000" kern="0" dirty="0">
                <a:solidFill>
                  <a:prstClr val="white"/>
                </a:solidFill>
                <a:latin typeface="Calibri"/>
              </a:rPr>
              <a:t>HPC</a:t>
            </a:r>
            <a:endParaRPr lang="en-ZA" sz="1800" kern="0" dirty="0">
              <a:solidFill>
                <a:prstClr val="white"/>
              </a:solidFill>
              <a:latin typeface="Calibri"/>
            </a:endParaRPr>
          </a:p>
        </p:txBody>
      </p:sp>
      <p:sp>
        <p:nvSpPr>
          <p:cNvPr id="49" name="Oval 48"/>
          <p:cNvSpPr/>
          <p:nvPr/>
        </p:nvSpPr>
        <p:spPr>
          <a:xfrm>
            <a:off x="914715" y="5363832"/>
            <a:ext cx="963615" cy="864096"/>
          </a:xfrm>
          <a:prstGeom prst="ellipse">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smtClean="0">
                <a:ln>
                  <a:noFill/>
                </a:ln>
                <a:solidFill>
                  <a:prstClr val="white"/>
                </a:solidFill>
                <a:effectLst/>
                <a:uLnTx/>
                <a:uFillTx/>
                <a:latin typeface="Calibri"/>
                <a:ea typeface="+mn-ea"/>
                <a:cs typeface="+mn-cs"/>
              </a:rPr>
              <a:t>HPC</a:t>
            </a:r>
          </a:p>
        </p:txBody>
      </p:sp>
      <p:sp>
        <p:nvSpPr>
          <p:cNvPr id="50" name="Oval 49"/>
          <p:cNvSpPr/>
          <p:nvPr/>
        </p:nvSpPr>
        <p:spPr>
          <a:xfrm>
            <a:off x="3056644" y="2121689"/>
            <a:ext cx="963615" cy="864096"/>
          </a:xfrm>
          <a:prstGeom prst="ellipse">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smtClean="0">
                <a:ln>
                  <a:noFill/>
                </a:ln>
                <a:solidFill>
                  <a:prstClr val="white"/>
                </a:solidFill>
                <a:effectLst/>
                <a:uLnTx/>
                <a:uFillTx/>
                <a:latin typeface="Calibri"/>
                <a:ea typeface="+mn-ea"/>
                <a:cs typeface="+mn-cs"/>
              </a:rPr>
              <a:t>HPC</a:t>
            </a:r>
          </a:p>
        </p:txBody>
      </p:sp>
      <p:sp>
        <p:nvSpPr>
          <p:cNvPr id="51" name="Oval 50"/>
          <p:cNvSpPr/>
          <p:nvPr/>
        </p:nvSpPr>
        <p:spPr>
          <a:xfrm>
            <a:off x="3056644" y="5600748"/>
            <a:ext cx="963615" cy="864096"/>
          </a:xfrm>
          <a:prstGeom prst="ellipse">
            <a:avLst/>
          </a:prstGeom>
          <a:solidFill>
            <a:srgbClr val="39B54A">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smtClean="0">
                <a:ln>
                  <a:noFill/>
                </a:ln>
                <a:solidFill>
                  <a:prstClr val="white"/>
                </a:solidFill>
                <a:effectLst/>
                <a:uLnTx/>
                <a:uFillTx/>
                <a:latin typeface="Calibri"/>
                <a:ea typeface="+mn-ea"/>
                <a:cs typeface="+mn-cs"/>
              </a:rPr>
              <a:t>HPC</a:t>
            </a:r>
          </a:p>
        </p:txBody>
      </p:sp>
      <p:sp>
        <p:nvSpPr>
          <p:cNvPr id="52" name="Oval 51"/>
          <p:cNvSpPr/>
          <p:nvPr/>
        </p:nvSpPr>
        <p:spPr>
          <a:xfrm>
            <a:off x="1259420" y="2076623"/>
            <a:ext cx="963615" cy="864096"/>
          </a:xfrm>
          <a:prstGeom prst="ellipse">
            <a:avLst/>
          </a:prstGeom>
          <a:solidFill>
            <a:srgbClr val="39B54A">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err="1" smtClean="0">
                <a:ln>
                  <a:noFill/>
                </a:ln>
                <a:solidFill>
                  <a:prstClr val="white"/>
                </a:solidFill>
                <a:effectLst/>
                <a:uLnTx/>
                <a:uFillTx/>
                <a:latin typeface="Calibri"/>
                <a:ea typeface="+mn-ea"/>
                <a:cs typeface="+mn-cs"/>
              </a:rPr>
              <a:t>Astro</a:t>
            </a:r>
            <a:r>
              <a:rPr kumimoji="0" lang="en-ZA" sz="2000" b="0" i="0" u="none" strike="noStrike" kern="0" cap="none" spc="0" normalizeH="0" baseline="0" noProof="0" dirty="0" err="1" smtClean="0">
                <a:ln>
                  <a:noFill/>
                </a:ln>
                <a:solidFill>
                  <a:prstClr val="white"/>
                </a:solidFill>
                <a:effectLst/>
                <a:uLnTx/>
                <a:uFillTx/>
                <a:latin typeface="Calibri"/>
                <a:ea typeface="+mn-ea"/>
                <a:cs typeface="+mn-cs"/>
              </a:rPr>
              <a:t>HPC</a:t>
            </a:r>
            <a:endParaRPr kumimoji="0" lang="en-ZA"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4" name="Oval 53"/>
          <p:cNvSpPr/>
          <p:nvPr/>
        </p:nvSpPr>
        <p:spPr>
          <a:xfrm>
            <a:off x="3680290" y="4018709"/>
            <a:ext cx="1728301" cy="1135239"/>
          </a:xfrm>
          <a:prstGeom prst="ellipse">
            <a:avLst/>
          </a:prstGeom>
          <a:solidFill>
            <a:srgbClr val="39B54A">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smtClean="0">
                <a:ln>
                  <a:noFill/>
                </a:ln>
                <a:solidFill>
                  <a:prstClr val="white"/>
                </a:solidFill>
                <a:effectLst/>
                <a:uLnTx/>
                <a:uFillTx/>
                <a:latin typeface="Calibri"/>
                <a:ea typeface="+mn-ea"/>
                <a:cs typeface="+mn-cs"/>
              </a:rPr>
              <a:t>EO HPC Node(s) </a:t>
            </a:r>
          </a:p>
        </p:txBody>
      </p:sp>
      <p:sp>
        <p:nvSpPr>
          <p:cNvPr id="55" name="Oval 54"/>
          <p:cNvSpPr/>
          <p:nvPr/>
        </p:nvSpPr>
        <p:spPr>
          <a:xfrm>
            <a:off x="6660238" y="5435101"/>
            <a:ext cx="2464669" cy="1306271"/>
          </a:xfrm>
          <a:prstGeom prst="ellipse">
            <a:avLst/>
          </a:prstGeom>
          <a:solidFill>
            <a:srgbClr val="BCBEC0">
              <a:lumMod val="60000"/>
              <a:lumOff val="40000"/>
            </a:srgb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smtClean="0">
                <a:ln>
                  <a:noFill/>
                </a:ln>
                <a:solidFill>
                  <a:srgbClr val="001A36"/>
                </a:solidFill>
                <a:effectLst/>
                <a:uLnTx/>
                <a:uFillTx/>
                <a:latin typeface="Calibri"/>
                <a:ea typeface="+mn-ea"/>
                <a:cs typeface="+mn-cs"/>
              </a:rPr>
              <a:t>African Space Programme</a:t>
            </a:r>
          </a:p>
        </p:txBody>
      </p:sp>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993" y="2977949"/>
            <a:ext cx="2502321" cy="2385547"/>
          </a:xfrm>
          <a:prstGeom prst="rect">
            <a:avLst/>
          </a:prstGeom>
        </p:spPr>
      </p:pic>
      <p:sp>
        <p:nvSpPr>
          <p:cNvPr id="57" name="Oval 56"/>
          <p:cNvSpPr/>
          <p:nvPr/>
        </p:nvSpPr>
        <p:spPr>
          <a:xfrm>
            <a:off x="6831541" y="1926187"/>
            <a:ext cx="2180234" cy="1020064"/>
          </a:xfrm>
          <a:prstGeom prst="ellipse">
            <a:avLst/>
          </a:prstGeom>
          <a:solidFill>
            <a:srgbClr val="BCBEC0">
              <a:lumMod val="60000"/>
              <a:lumOff val="40000"/>
            </a:srgb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err="1" smtClean="0">
                <a:ln>
                  <a:noFill/>
                </a:ln>
                <a:solidFill>
                  <a:srgbClr val="001A36"/>
                </a:solidFill>
                <a:effectLst/>
                <a:uLnTx/>
                <a:uFillTx/>
                <a:latin typeface="Calibri"/>
                <a:ea typeface="+mn-ea"/>
                <a:cs typeface="+mn-cs"/>
              </a:rPr>
              <a:t>AfriGEOSS</a:t>
            </a:r>
            <a:endParaRPr kumimoji="0" lang="en-ZA" sz="1800" b="0" i="0" u="none" strike="noStrike" kern="0" cap="none" spc="0" normalizeH="0" baseline="0" noProof="0" dirty="0" smtClean="0">
              <a:ln>
                <a:noFill/>
              </a:ln>
              <a:solidFill>
                <a:srgbClr val="001A36"/>
              </a:solidFill>
              <a:effectLst/>
              <a:uLnTx/>
              <a:uFillTx/>
              <a:latin typeface="Calibri"/>
              <a:ea typeface="+mn-ea"/>
              <a:cs typeface="+mn-cs"/>
            </a:endParaRPr>
          </a:p>
        </p:txBody>
      </p:sp>
      <p:sp>
        <p:nvSpPr>
          <p:cNvPr id="59" name="Title 1"/>
          <p:cNvSpPr txBox="1">
            <a:spLocks/>
          </p:cNvSpPr>
          <p:nvPr/>
        </p:nvSpPr>
        <p:spPr>
          <a:xfrm>
            <a:off x="135365" y="698287"/>
            <a:ext cx="8989536" cy="1653988"/>
          </a:xfrm>
          <a:prstGeom prst="rect">
            <a:avLst/>
          </a:prstGeom>
        </p:spPr>
        <p:txBody>
          <a:bodyPr/>
          <a:lstStyle>
            <a:lvl1pPr algn="l" defTabSz="457200" rtl="0" eaLnBrk="0" fontAlgn="base" hangingPunct="0">
              <a:spcBef>
                <a:spcPct val="0"/>
              </a:spcBef>
              <a:spcAft>
                <a:spcPct val="0"/>
              </a:spcAft>
              <a:defRPr sz="2400" kern="1200">
                <a:solidFill>
                  <a:srgbClr val="393E4D"/>
                </a:solidFill>
                <a:latin typeface="Arial"/>
                <a:ea typeface="ＭＳ Ｐゴシック" pitchFamily="-110" charset="-128"/>
                <a:cs typeface="Arial"/>
              </a:defRPr>
            </a:lvl1pPr>
            <a:lvl2pPr algn="l" defTabSz="457200" rtl="0" eaLnBrk="0" fontAlgn="base" hangingPunct="0">
              <a:spcBef>
                <a:spcPct val="0"/>
              </a:spcBef>
              <a:spcAft>
                <a:spcPct val="0"/>
              </a:spcAft>
              <a:defRPr sz="2400">
                <a:solidFill>
                  <a:srgbClr val="393E4D"/>
                </a:solidFill>
                <a:latin typeface="Arial" charset="0"/>
                <a:ea typeface="ＭＳ Ｐゴシック" pitchFamily="-110" charset="-128"/>
                <a:cs typeface="Arial" charset="0"/>
              </a:defRPr>
            </a:lvl2pPr>
            <a:lvl3pPr algn="l" defTabSz="457200" rtl="0" eaLnBrk="0" fontAlgn="base" hangingPunct="0">
              <a:spcBef>
                <a:spcPct val="0"/>
              </a:spcBef>
              <a:spcAft>
                <a:spcPct val="0"/>
              </a:spcAft>
              <a:defRPr sz="2400">
                <a:solidFill>
                  <a:srgbClr val="393E4D"/>
                </a:solidFill>
                <a:latin typeface="Arial" charset="0"/>
                <a:ea typeface="ＭＳ Ｐゴシック" pitchFamily="-110" charset="-128"/>
                <a:cs typeface="Arial" charset="0"/>
              </a:defRPr>
            </a:lvl3pPr>
            <a:lvl4pPr algn="l" defTabSz="457200" rtl="0" eaLnBrk="0" fontAlgn="base" hangingPunct="0">
              <a:spcBef>
                <a:spcPct val="0"/>
              </a:spcBef>
              <a:spcAft>
                <a:spcPct val="0"/>
              </a:spcAft>
              <a:defRPr sz="2400">
                <a:solidFill>
                  <a:srgbClr val="393E4D"/>
                </a:solidFill>
                <a:latin typeface="Arial" charset="0"/>
                <a:ea typeface="ＭＳ Ｐゴシック" pitchFamily="-110" charset="-128"/>
                <a:cs typeface="Arial" charset="0"/>
              </a:defRPr>
            </a:lvl4pPr>
            <a:lvl5pPr algn="l" defTabSz="457200" rtl="0" eaLnBrk="0" fontAlgn="base" hangingPunct="0">
              <a:spcBef>
                <a:spcPct val="0"/>
              </a:spcBef>
              <a:spcAft>
                <a:spcPct val="0"/>
              </a:spcAft>
              <a:defRPr sz="2400">
                <a:solidFill>
                  <a:srgbClr val="393E4D"/>
                </a:solidFill>
                <a:latin typeface="Arial" charset="0"/>
                <a:ea typeface="ＭＳ Ｐゴシック" pitchFamily="-110" charset="-128"/>
                <a:cs typeface="Arial" charset="0"/>
              </a:defRPr>
            </a:lvl5pPr>
            <a:lvl6pPr marL="457200" algn="l" defTabSz="457200" rtl="0" fontAlgn="base">
              <a:spcBef>
                <a:spcPct val="0"/>
              </a:spcBef>
              <a:spcAft>
                <a:spcPct val="0"/>
              </a:spcAft>
              <a:defRPr sz="2400">
                <a:solidFill>
                  <a:srgbClr val="393E4D"/>
                </a:solidFill>
                <a:latin typeface="Arial" charset="0"/>
                <a:ea typeface="ＭＳ Ｐゴシック" pitchFamily="-110" charset="-128"/>
              </a:defRPr>
            </a:lvl6pPr>
            <a:lvl7pPr marL="914400" algn="l" defTabSz="457200" rtl="0" fontAlgn="base">
              <a:spcBef>
                <a:spcPct val="0"/>
              </a:spcBef>
              <a:spcAft>
                <a:spcPct val="0"/>
              </a:spcAft>
              <a:defRPr sz="2400">
                <a:solidFill>
                  <a:srgbClr val="393E4D"/>
                </a:solidFill>
                <a:latin typeface="Arial" charset="0"/>
                <a:ea typeface="ＭＳ Ｐゴシック" pitchFamily="-110" charset="-128"/>
              </a:defRPr>
            </a:lvl7pPr>
            <a:lvl8pPr marL="1371600" algn="l" defTabSz="457200" rtl="0" fontAlgn="base">
              <a:spcBef>
                <a:spcPct val="0"/>
              </a:spcBef>
              <a:spcAft>
                <a:spcPct val="0"/>
              </a:spcAft>
              <a:defRPr sz="2400">
                <a:solidFill>
                  <a:srgbClr val="393E4D"/>
                </a:solidFill>
                <a:latin typeface="Arial" charset="0"/>
                <a:ea typeface="ＭＳ Ｐゴシック" pitchFamily="-110" charset="-128"/>
              </a:defRPr>
            </a:lvl8pPr>
            <a:lvl9pPr marL="1828800" algn="l" defTabSz="457200" rtl="0" fontAlgn="base">
              <a:spcBef>
                <a:spcPct val="0"/>
              </a:spcBef>
              <a:spcAft>
                <a:spcPct val="0"/>
              </a:spcAft>
              <a:defRPr sz="2400">
                <a:solidFill>
                  <a:srgbClr val="393E4D"/>
                </a:solidFill>
                <a:latin typeface="Arial" charset="0"/>
                <a:ea typeface="ＭＳ Ｐゴシック" pitchFamily="-110" charset="-128"/>
              </a:defRPr>
            </a:lvl9pPr>
          </a:lstStyle>
          <a:p>
            <a:pPr marL="0" marR="0" lvl="0" indent="0" algn="ctr" defTabSz="457200" rtl="0" eaLnBrk="0" fontAlgn="base" latinLnBrk="0" hangingPunct="0">
              <a:lnSpc>
                <a:spcPct val="7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393E4D"/>
                </a:solidFill>
                <a:effectLst/>
                <a:uLnTx/>
                <a:uFillTx/>
                <a:latin typeface="Arial"/>
                <a:ea typeface="ＭＳ Ｐゴシック" pitchFamily="-110" charset="-128"/>
                <a:cs typeface="Arial"/>
              </a:rPr>
              <a:t>EO &amp; </a:t>
            </a:r>
          </a:p>
          <a:p>
            <a:pPr marL="0" marR="0" lvl="0" indent="0" algn="ctr" defTabSz="457200" rtl="0" eaLnBrk="0" fontAlgn="base" latinLnBrk="0" hangingPunct="0">
              <a:lnSpc>
                <a:spcPct val="7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393E4D"/>
                </a:solidFill>
                <a:effectLst/>
                <a:uLnTx/>
                <a:uFillTx/>
                <a:latin typeface="Arial"/>
                <a:ea typeface="ＭＳ Ｐゴシック" pitchFamily="-110" charset="-128"/>
                <a:cs typeface="Arial"/>
              </a:rPr>
              <a:t>The African Data Intensive Research Cloud</a:t>
            </a:r>
            <a:endParaRPr kumimoji="0" lang="en-US" sz="3200" b="1" i="0" u="none" strike="noStrike" kern="1200" cap="none" spc="0" normalizeH="0" baseline="0" noProof="0" dirty="0">
              <a:ln>
                <a:noFill/>
              </a:ln>
              <a:solidFill>
                <a:srgbClr val="393E4D"/>
              </a:solidFill>
              <a:effectLst/>
              <a:uLnTx/>
              <a:uFillTx/>
              <a:latin typeface="Arial"/>
              <a:ea typeface="ＭＳ Ｐゴシック" pitchFamily="-110" charset="-128"/>
              <a:cs typeface="Arial"/>
            </a:endParaRPr>
          </a:p>
        </p:txBody>
      </p:sp>
      <p:sp>
        <p:nvSpPr>
          <p:cNvPr id="3" name="Rounded Rectangle 2"/>
          <p:cNvSpPr/>
          <p:nvPr/>
        </p:nvSpPr>
        <p:spPr bwMode="auto">
          <a:xfrm>
            <a:off x="4436477" y="1988841"/>
            <a:ext cx="1944216" cy="131850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ZA" sz="1200" kern="0" dirty="0" smtClean="0">
                <a:solidFill>
                  <a:srgbClr val="001A36"/>
                </a:solidFill>
                <a:latin typeface="Calibri"/>
              </a:rPr>
              <a:t>??GMES</a:t>
            </a:r>
            <a:r>
              <a:rPr lang="en-ZA" sz="1400" kern="0" dirty="0" smtClean="0">
                <a:solidFill>
                  <a:srgbClr val="001A36"/>
                </a:solidFill>
                <a:latin typeface="Calibri"/>
              </a:rPr>
              <a:t> </a:t>
            </a:r>
            <a:r>
              <a:rPr lang="en-ZA" sz="1400" kern="0" dirty="0">
                <a:solidFill>
                  <a:srgbClr val="001A36"/>
                </a:solidFill>
                <a:latin typeface="Calibri"/>
              </a:rPr>
              <a:t>&amp; Africa</a:t>
            </a:r>
          </a:p>
          <a:p>
            <a:pPr marL="0" marR="0" lvl="0" indent="0" algn="ctr" defTabSz="457200" eaLnBrk="1" fontAlgn="auto" latinLnBrk="0" hangingPunct="1">
              <a:lnSpc>
                <a:spcPct val="100000"/>
              </a:lnSpc>
              <a:spcBef>
                <a:spcPts val="0"/>
              </a:spcBef>
              <a:spcAft>
                <a:spcPts val="0"/>
              </a:spcAft>
              <a:buClrTx/>
              <a:buSzTx/>
              <a:buFontTx/>
              <a:buNone/>
              <a:tabLst/>
              <a:defRPr/>
            </a:pPr>
            <a:r>
              <a:rPr lang="en-ZA" sz="1400" kern="0" dirty="0">
                <a:solidFill>
                  <a:srgbClr val="001A36"/>
                </a:solidFill>
                <a:latin typeface="Calibri"/>
              </a:rPr>
              <a:t>SERVIR</a:t>
            </a:r>
          </a:p>
          <a:p>
            <a:pPr marL="0" marR="0" lvl="0" indent="0" algn="ctr" defTabSz="457200" eaLnBrk="1" fontAlgn="auto" latinLnBrk="0" hangingPunct="1">
              <a:lnSpc>
                <a:spcPct val="100000"/>
              </a:lnSpc>
              <a:spcBef>
                <a:spcPts val="0"/>
              </a:spcBef>
              <a:spcAft>
                <a:spcPts val="0"/>
              </a:spcAft>
              <a:buClrTx/>
              <a:buSzTx/>
              <a:buFontTx/>
              <a:buNone/>
              <a:tabLst/>
              <a:defRPr/>
            </a:pPr>
            <a:r>
              <a:rPr lang="en-ZA" sz="1400" kern="0" dirty="0">
                <a:solidFill>
                  <a:srgbClr val="001A36"/>
                </a:solidFill>
                <a:latin typeface="Calibri"/>
              </a:rPr>
              <a:t>WASCAL</a:t>
            </a:r>
          </a:p>
          <a:p>
            <a:pPr marL="0" marR="0" lvl="0" indent="0" algn="ctr" defTabSz="457200" eaLnBrk="1" fontAlgn="auto" latinLnBrk="0" hangingPunct="1">
              <a:lnSpc>
                <a:spcPct val="100000"/>
              </a:lnSpc>
              <a:spcBef>
                <a:spcPts val="0"/>
              </a:spcBef>
              <a:spcAft>
                <a:spcPts val="0"/>
              </a:spcAft>
              <a:buClrTx/>
              <a:buSzTx/>
              <a:buFontTx/>
              <a:buNone/>
              <a:tabLst/>
              <a:defRPr/>
            </a:pPr>
            <a:r>
              <a:rPr lang="en-ZA" sz="1400" kern="0" dirty="0">
                <a:solidFill>
                  <a:srgbClr val="001A36"/>
                </a:solidFill>
                <a:latin typeface="Calibri"/>
              </a:rPr>
              <a:t>SASCAL</a:t>
            </a:r>
          </a:p>
          <a:p>
            <a:pPr marL="0" marR="0" lvl="0" indent="0" algn="ctr" defTabSz="457200" eaLnBrk="1" fontAlgn="auto" latinLnBrk="0" hangingPunct="1">
              <a:lnSpc>
                <a:spcPct val="100000"/>
              </a:lnSpc>
              <a:spcBef>
                <a:spcPts val="0"/>
              </a:spcBef>
              <a:spcAft>
                <a:spcPts val="0"/>
              </a:spcAft>
              <a:buClrTx/>
              <a:buSzTx/>
              <a:buFontTx/>
              <a:buNone/>
              <a:tabLst/>
              <a:defRPr/>
            </a:pPr>
            <a:r>
              <a:rPr lang="en-ZA" sz="1400" kern="0" dirty="0">
                <a:solidFill>
                  <a:srgbClr val="001A36"/>
                </a:solidFill>
                <a:latin typeface="Calibri"/>
              </a:rPr>
              <a:t>UNGGIM –Africa ??</a:t>
            </a:r>
          </a:p>
        </p:txBody>
      </p:sp>
    </p:spTree>
    <p:extLst>
      <p:ext uri="{BB962C8B-B14F-4D97-AF65-F5344CB8AC3E}">
        <p14:creationId xmlns:p14="http://schemas.microsoft.com/office/powerpoint/2010/main" val="3142640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6512" y="798796"/>
            <a:ext cx="8991600" cy="762000"/>
          </a:xfrm>
        </p:spPr>
        <p:txBody>
          <a:bodyPr/>
          <a:lstStyle/>
          <a:p>
            <a:pPr algn="ctr"/>
            <a:r>
              <a:rPr lang="en-US" dirty="0" smtClean="0">
                <a:latin typeface="Arial Narrow" charset="0"/>
                <a:ea typeface="MS PGothic" charset="0"/>
              </a:rPr>
              <a:t>Staging engagement with other African countries</a:t>
            </a:r>
            <a:endParaRPr lang="en-US" dirty="0">
              <a:latin typeface="Arial Narrow" charset="0"/>
              <a:ea typeface="MS PGothic" charset="0"/>
            </a:endParaRPr>
          </a:p>
        </p:txBody>
      </p:sp>
      <p:sp>
        <p:nvSpPr>
          <p:cNvPr id="3" name="Content Placeholder 2"/>
          <p:cNvSpPr>
            <a:spLocks noGrp="1"/>
          </p:cNvSpPr>
          <p:nvPr>
            <p:ph idx="1"/>
          </p:nvPr>
        </p:nvSpPr>
        <p:spPr>
          <a:xfrm>
            <a:off x="0" y="2605291"/>
            <a:ext cx="3989027" cy="2982801"/>
          </a:xfr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400" b="0" dirty="0" smtClean="0"/>
              <a:t>Map </a:t>
            </a:r>
            <a:r>
              <a:rPr lang="en-US" sz="2400" b="0" dirty="0"/>
              <a:t>national and regional institutions</a:t>
            </a:r>
          </a:p>
          <a:p>
            <a:r>
              <a:rPr lang="en-US" sz="2400" b="0" dirty="0"/>
              <a:t>Develop proto-type data cubes – partnership with CEOS </a:t>
            </a:r>
          </a:p>
          <a:p>
            <a:r>
              <a:rPr lang="en-US" sz="2400" b="0" dirty="0"/>
              <a:t>Training on computing and cloud processing </a:t>
            </a:r>
            <a:r>
              <a:rPr lang="en-US" sz="2400" b="0" dirty="0" smtClean="0"/>
              <a:t>platforms</a:t>
            </a:r>
          </a:p>
          <a:p>
            <a:r>
              <a:rPr lang="en-US" sz="2400" b="0" dirty="0" smtClean="0"/>
              <a:t>Then</a:t>
            </a:r>
            <a:r>
              <a:rPr lang="mr-IN" sz="2400" b="0" dirty="0" smtClean="0"/>
              <a:t>…</a:t>
            </a:r>
            <a:endParaRPr lang="en-US" sz="2400" b="0" dirty="0"/>
          </a:p>
          <a:p>
            <a:endParaRPr lang="en-US" sz="2400" b="0" dirty="0"/>
          </a:p>
          <a:p>
            <a:endParaRPr lang="en-US" sz="2400" b="0" dirty="0"/>
          </a:p>
        </p:txBody>
      </p:sp>
      <p:pic>
        <p:nvPicPr>
          <p:cNvPr id="30723" name="Picture 4" descr="Affiche A0 Addis AfriGEOss Panel F.pdf"/>
          <p:cNvPicPr>
            <a:picLocks noChangeAspect="1"/>
          </p:cNvPicPr>
          <p:nvPr/>
        </p:nvPicPr>
        <p:blipFill>
          <a:blip r:embed="rId3">
            <a:extLst>
              <a:ext uri="{28A0092B-C50C-407E-A947-70E740481C1C}">
                <a14:useLocalDpi xmlns:a14="http://schemas.microsoft.com/office/drawing/2010/main" val="0"/>
              </a:ext>
            </a:extLst>
          </a:blip>
          <a:srcRect l="13152" t="26413" r="10466" b="27023"/>
          <a:stretch>
            <a:fillRect/>
          </a:stretch>
        </p:blipFill>
        <p:spPr bwMode="auto">
          <a:xfrm>
            <a:off x="3498123" y="1722406"/>
            <a:ext cx="5645877" cy="4825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217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 y="285"/>
            <a:ext cx="9143245" cy="68574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 y="287"/>
            <a:ext cx="9143245" cy="6857433"/>
          </a:xfrm>
          <a:prstGeom prst="rect">
            <a:avLst/>
          </a:prstGeom>
        </p:spPr>
      </p:pic>
      <p:sp>
        <p:nvSpPr>
          <p:cNvPr id="2" name="Title 1"/>
          <p:cNvSpPr>
            <a:spLocks noGrp="1"/>
          </p:cNvSpPr>
          <p:nvPr>
            <p:ph type="title"/>
          </p:nvPr>
        </p:nvSpPr>
        <p:spPr/>
        <p:txBody>
          <a:bodyPr/>
          <a:lstStyle/>
          <a:p>
            <a:r>
              <a:rPr lang="en-AU" dirty="0" smtClean="0"/>
              <a:t>New Data Cube </a:t>
            </a:r>
            <a:r>
              <a:rPr lang="en-AU" dirty="0"/>
              <a:t>remote sensing </a:t>
            </a:r>
            <a:r>
              <a:rPr lang="en-AU" dirty="0" smtClean="0"/>
              <a:t>paradigm</a:t>
            </a:r>
            <a:endParaRPr lang="en-AU" dirty="0"/>
          </a:p>
        </p:txBody>
      </p:sp>
      <p:sp>
        <p:nvSpPr>
          <p:cNvPr id="3" name="Content Placeholder 2"/>
          <p:cNvSpPr>
            <a:spLocks noGrp="1"/>
          </p:cNvSpPr>
          <p:nvPr>
            <p:ph idx="1"/>
          </p:nvPr>
        </p:nvSpPr>
        <p:spPr/>
        <p:txBody>
          <a:bodyPr/>
          <a:lstStyle/>
          <a:p>
            <a:pPr marL="0" indent="0">
              <a:buNone/>
            </a:pPr>
            <a:r>
              <a:rPr lang="en-US" dirty="0" smtClean="0"/>
              <a:t> </a:t>
            </a:r>
            <a:endParaRPr lang="en-AU" dirty="0"/>
          </a:p>
        </p:txBody>
      </p:sp>
      <p:sp>
        <p:nvSpPr>
          <p:cNvPr id="4" name="Footer Placeholder 3"/>
          <p:cNvSpPr>
            <a:spLocks noGrp="1"/>
          </p:cNvSpPr>
          <p:nvPr>
            <p:ph type="ftr" sz="quarter" idx="4294967295"/>
          </p:nvPr>
        </p:nvSpPr>
        <p:spPr>
          <a:xfrm>
            <a:off x="4392616" y="6459542"/>
            <a:ext cx="4751387" cy="414337"/>
          </a:xfrm>
          <a:prstGeom prst="rect">
            <a:avLst/>
          </a:prstGeom>
        </p:spPr>
        <p:txBody>
          <a:bodyPr/>
          <a:lstStyle/>
          <a:p>
            <a:r>
              <a:rPr lang="en-US" dirty="0" smtClean="0">
                <a:solidFill>
                  <a:srgbClr val="FFFFFF"/>
                </a:solidFill>
              </a:rPr>
              <a:t>The Landsat Data Cube   |   Locate 2014</a:t>
            </a:r>
            <a:endParaRPr lang="en-AU" dirty="0">
              <a:solidFill>
                <a:srgbClr val="FFFFFF"/>
              </a:solidFill>
            </a:endParaRPr>
          </a:p>
        </p:txBody>
      </p:sp>
      <p:sp>
        <p:nvSpPr>
          <p:cNvPr id="7" name="TextBox 6"/>
          <p:cNvSpPr txBox="1"/>
          <p:nvPr/>
        </p:nvSpPr>
        <p:spPr>
          <a:xfrm>
            <a:off x="-1034338" y="6957392"/>
            <a:ext cx="3256040" cy="707886"/>
          </a:xfrm>
          <a:prstGeom prst="rect">
            <a:avLst/>
          </a:prstGeom>
          <a:noFill/>
        </p:spPr>
        <p:txBody>
          <a:bodyPr wrap="square" rtlCol="0">
            <a:spAutoFit/>
          </a:bodyPr>
          <a:lstStyle/>
          <a:p>
            <a:r>
              <a:rPr lang="en-US" sz="2000" b="1" dirty="0">
                <a:solidFill>
                  <a:srgbClr val="4D4D4F"/>
                </a:solidFill>
                <a:latin typeface="Arial" charset="0"/>
              </a:rPr>
              <a:t>ACQUIRE and PROCESS</a:t>
            </a:r>
            <a:endParaRPr lang="en-AU" sz="2000" b="1" dirty="0">
              <a:solidFill>
                <a:srgbClr val="4D4D4F"/>
              </a:solidFill>
              <a:latin typeface="Arial" charset="0"/>
            </a:endParaRPr>
          </a:p>
          <a:p>
            <a:endParaRPr lang="en-AU" sz="2000" b="1" dirty="0">
              <a:solidFill>
                <a:srgbClr val="4D4D4F"/>
              </a:solidFill>
              <a:latin typeface="Arial" charset="0"/>
            </a:endParaRPr>
          </a:p>
        </p:txBody>
      </p:sp>
      <p:sp>
        <p:nvSpPr>
          <p:cNvPr id="8" name="TextBox 7"/>
          <p:cNvSpPr txBox="1"/>
          <p:nvPr/>
        </p:nvSpPr>
        <p:spPr>
          <a:xfrm>
            <a:off x="29720" y="5252641"/>
            <a:ext cx="9505056" cy="1692771"/>
          </a:xfrm>
          <a:prstGeom prst="rect">
            <a:avLst/>
          </a:prstGeom>
          <a:noFill/>
        </p:spPr>
        <p:txBody>
          <a:bodyPr wrap="square" rtlCol="0">
            <a:spAutoFit/>
          </a:bodyPr>
          <a:lstStyle/>
          <a:p>
            <a:r>
              <a:rPr lang="en-US" sz="2000" dirty="0" smtClean="0"/>
              <a:t>Open, Cloud based, Free, </a:t>
            </a:r>
            <a:r>
              <a:rPr lang="en-US" sz="2000" dirty="0" err="1" smtClean="0"/>
              <a:t>spatio</a:t>
            </a:r>
            <a:r>
              <a:rPr lang="en-US" sz="2000" dirty="0" smtClean="0"/>
              <a:t>-temporal analytics, analysis ready datasets.</a:t>
            </a:r>
          </a:p>
          <a:p>
            <a:r>
              <a:rPr lang="en-US" sz="2000" dirty="0" smtClean="0"/>
              <a:t>Demonstrable ROI (political and </a:t>
            </a:r>
            <a:r>
              <a:rPr lang="en-US" sz="2000" dirty="0" err="1" smtClean="0"/>
              <a:t>bugetary</a:t>
            </a:r>
            <a:r>
              <a:rPr lang="en-US" sz="2000" dirty="0" smtClean="0"/>
              <a:t> buy-in)</a:t>
            </a:r>
          </a:p>
          <a:p>
            <a:r>
              <a:rPr lang="en-US" sz="2000" dirty="0" smtClean="0"/>
              <a:t>Data </a:t>
            </a:r>
            <a:r>
              <a:rPr lang="en-US" sz="2000" dirty="0"/>
              <a:t>cube technology is also being implemented in many other countries including Colombia, Switzerland, Vietnam and the United Kingdom. </a:t>
            </a:r>
          </a:p>
          <a:p>
            <a:endParaRPr lang="en-US" dirty="0"/>
          </a:p>
        </p:txBody>
      </p:sp>
    </p:spTree>
    <p:extLst>
      <p:ext uri="{BB962C8B-B14F-4D97-AF65-F5344CB8AC3E}">
        <p14:creationId xmlns:p14="http://schemas.microsoft.com/office/powerpoint/2010/main" val="2042130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56357"/>
            <a:ext cx="8208912" cy="4401205"/>
          </a:xfrm>
          <a:prstGeom prst="rect">
            <a:avLst/>
          </a:prstGeom>
          <a:noFill/>
        </p:spPr>
        <p:txBody>
          <a:bodyPr wrap="square" rtlCol="0">
            <a:spAutoFit/>
          </a:bodyPr>
          <a:lstStyle/>
          <a:p>
            <a:pPr marL="342900" indent="-342900">
              <a:buFont typeface="Arial" charset="0"/>
              <a:buChar char="•"/>
            </a:pPr>
            <a:r>
              <a:rPr lang="en-US" sz="2000" dirty="0" err="1" smtClean="0"/>
              <a:t>AfriGEOSS</a:t>
            </a:r>
            <a:r>
              <a:rPr lang="en-US" sz="2000" dirty="0"/>
              <a:t> </a:t>
            </a:r>
            <a:r>
              <a:rPr lang="en-US" sz="2000" dirty="0" smtClean="0"/>
              <a:t>principles are to the provide member states (27 countries) with access  to decision ready EO data at low to no cost..</a:t>
            </a:r>
          </a:p>
          <a:p>
            <a:pPr marL="342900" indent="-342900">
              <a:buFont typeface="Arial" charset="0"/>
              <a:buChar char="•"/>
            </a:pPr>
            <a:r>
              <a:rPr lang="en-US" sz="2000" dirty="0" smtClean="0"/>
              <a:t>ADIRN strategy: link with existing IT infrastructure such as SKA is to leverage economies of scale and technical infrastructure and expertise built.</a:t>
            </a:r>
          </a:p>
          <a:p>
            <a:pPr marL="342900" indent="-342900">
              <a:buFont typeface="Arial" charset="0"/>
              <a:buChar char="•"/>
            </a:pPr>
            <a:r>
              <a:rPr lang="en-US" sz="2000" b="1" dirty="0" err="1" smtClean="0"/>
              <a:t>AfriGEOSS</a:t>
            </a:r>
            <a:r>
              <a:rPr lang="en-US" sz="2000" b="1" dirty="0" smtClean="0"/>
              <a:t> must meet users needs.</a:t>
            </a:r>
          </a:p>
          <a:p>
            <a:pPr marL="342900" indent="-342900">
              <a:buFont typeface="Arial" charset="0"/>
              <a:buChar char="•"/>
            </a:pPr>
            <a:r>
              <a:rPr lang="en-US" sz="2000" dirty="0" err="1" smtClean="0"/>
              <a:t>AfriGEOSS</a:t>
            </a:r>
            <a:r>
              <a:rPr lang="en-US" sz="2000" dirty="0" smtClean="0"/>
              <a:t> recognizes  the Australian and African Regional Data cubes and the benefits to Africa’s EO community.</a:t>
            </a:r>
          </a:p>
          <a:p>
            <a:pPr marL="342900" indent="-342900">
              <a:buFont typeface="Arial" charset="0"/>
              <a:buChar char="•"/>
            </a:pPr>
            <a:r>
              <a:rPr lang="en-US" sz="2000" dirty="0" err="1" smtClean="0"/>
              <a:t>AfriGEOSS</a:t>
            </a:r>
            <a:r>
              <a:rPr lang="en-US" sz="2000" dirty="0" smtClean="0"/>
              <a:t> is keen to support these Data Cube initiatives and ensure that African countries are  partners, and that long term  sustainable capacity building (individual and institutional) is achieved.</a:t>
            </a:r>
          </a:p>
          <a:p>
            <a:pPr marL="342900" indent="-342900">
              <a:buFont typeface="Arial" charset="0"/>
              <a:buChar char="•"/>
            </a:pPr>
            <a:r>
              <a:rPr lang="en-US" sz="2000" dirty="0" smtClean="0"/>
              <a:t>Technical issues largely addressed.</a:t>
            </a:r>
          </a:p>
          <a:p>
            <a:pPr marL="342900" indent="-342900">
              <a:buFont typeface="Arial" charset="0"/>
              <a:buChar char="•"/>
            </a:pPr>
            <a:r>
              <a:rPr lang="en-US" sz="2000" dirty="0"/>
              <a:t>P</a:t>
            </a:r>
            <a:r>
              <a:rPr lang="en-US" sz="2000" dirty="0" smtClean="0"/>
              <a:t>olitical buy-in at regional, sub-regional and national level is essential. (engagement with SANSA, CSIR, ECA, AU &amp; NEPAD</a:t>
            </a:r>
          </a:p>
        </p:txBody>
      </p:sp>
    </p:spTree>
    <p:extLst>
      <p:ext uri="{BB962C8B-B14F-4D97-AF65-F5344CB8AC3E}">
        <p14:creationId xmlns:p14="http://schemas.microsoft.com/office/powerpoint/2010/main" val="797858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users want …</a:t>
            </a:r>
            <a:endParaRPr lang="en-US" dirty="0"/>
          </a:p>
        </p:txBody>
      </p:sp>
      <p:sp>
        <p:nvSpPr>
          <p:cNvPr id="3" name="Content Placeholder 2"/>
          <p:cNvSpPr>
            <a:spLocks noGrp="1"/>
          </p:cNvSpPr>
          <p:nvPr>
            <p:ph idx="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120000"/>
              </a:lnSpc>
              <a:buFont typeface="Wingdings" charset="0"/>
              <a:buChar char="²"/>
            </a:pPr>
            <a:r>
              <a:rPr lang="en-US" sz="2800" b="0" kern="1200" dirty="0" smtClean="0">
                <a:solidFill>
                  <a:srgbClr val="005FAA"/>
                </a:solidFill>
                <a:latin typeface="Arial Narrow" charset="0"/>
                <a:ea typeface="MS PGothic" charset="0"/>
              </a:rPr>
              <a:t>Users to free </a:t>
            </a:r>
            <a:r>
              <a:rPr lang="en-US" sz="2800" b="0" kern="1200" dirty="0">
                <a:solidFill>
                  <a:srgbClr val="005FAA"/>
                </a:solidFill>
                <a:latin typeface="Arial Narrow" charset="0"/>
                <a:ea typeface="MS PGothic" charset="0"/>
              </a:rPr>
              <a:t>and open source </a:t>
            </a:r>
            <a:r>
              <a:rPr lang="en-US" sz="2800" b="0" kern="1200" dirty="0" smtClean="0">
                <a:solidFill>
                  <a:srgbClr val="005FAA"/>
                </a:solidFill>
                <a:latin typeface="Arial Narrow" charset="0"/>
                <a:ea typeface="MS PGothic" charset="0"/>
              </a:rPr>
              <a:t>solutions</a:t>
            </a:r>
            <a:endParaRPr lang="en-US" sz="2800" b="0" kern="1200" dirty="0">
              <a:solidFill>
                <a:srgbClr val="005FAA"/>
              </a:solidFill>
              <a:latin typeface="Arial Narrow" charset="0"/>
              <a:ea typeface="MS PGothic" charset="0"/>
            </a:endParaRPr>
          </a:p>
          <a:p>
            <a:pPr>
              <a:lnSpc>
                <a:spcPct val="120000"/>
              </a:lnSpc>
              <a:buFont typeface="Wingdings" charset="0"/>
              <a:buChar char="²"/>
            </a:pPr>
            <a:r>
              <a:rPr lang="en-US" sz="2800" b="0" kern="1200" dirty="0" smtClean="0">
                <a:solidFill>
                  <a:srgbClr val="005FAA"/>
                </a:solidFill>
                <a:latin typeface="Arial Narrow" charset="0"/>
                <a:ea typeface="MS PGothic" charset="0"/>
              </a:rPr>
              <a:t>Users want minimum </a:t>
            </a:r>
            <a:r>
              <a:rPr lang="en-US" sz="2800" b="0" kern="1200" dirty="0">
                <a:solidFill>
                  <a:srgbClr val="005FAA"/>
                </a:solidFill>
                <a:latin typeface="Arial Narrow" charset="0"/>
                <a:ea typeface="MS PGothic" charset="0"/>
              </a:rPr>
              <a:t>time and capacity required to obtain and prepare satellite data</a:t>
            </a:r>
          </a:p>
          <a:p>
            <a:pPr>
              <a:lnSpc>
                <a:spcPct val="120000"/>
              </a:lnSpc>
              <a:buFont typeface="Wingdings" charset="0"/>
              <a:buChar char="²"/>
            </a:pPr>
            <a:r>
              <a:rPr lang="en-US" sz="2800" b="0" kern="1200" dirty="0">
                <a:solidFill>
                  <a:srgbClr val="005FAA"/>
                </a:solidFill>
                <a:latin typeface="Arial Narrow" charset="0"/>
                <a:ea typeface="MS PGothic" charset="0"/>
              </a:rPr>
              <a:t>Users want to perform time series analyses</a:t>
            </a:r>
          </a:p>
          <a:p>
            <a:pPr>
              <a:lnSpc>
                <a:spcPct val="120000"/>
              </a:lnSpc>
              <a:buFont typeface="Wingdings" charset="0"/>
              <a:buChar char="²"/>
            </a:pPr>
            <a:r>
              <a:rPr lang="en-US" sz="2800" b="0" kern="1200" dirty="0">
                <a:solidFill>
                  <a:srgbClr val="005FAA"/>
                </a:solidFill>
                <a:latin typeface="Arial Narrow" charset="0"/>
                <a:ea typeface="MS PGothic" charset="0"/>
              </a:rPr>
              <a:t>Users want to use multiple datasets together</a:t>
            </a:r>
          </a:p>
          <a:p>
            <a:pPr>
              <a:lnSpc>
                <a:spcPct val="120000"/>
              </a:lnSpc>
              <a:buFont typeface="Wingdings" charset="0"/>
              <a:buChar char="²"/>
            </a:pPr>
            <a:r>
              <a:rPr lang="en-US" sz="2800" b="0" kern="1200" dirty="0">
                <a:solidFill>
                  <a:srgbClr val="005FAA"/>
                </a:solidFill>
                <a:latin typeface="Arial Narrow" charset="0"/>
                <a:ea typeface="MS PGothic" charset="0"/>
              </a:rPr>
              <a:t>Users want to use their common GIS tools</a:t>
            </a:r>
          </a:p>
          <a:p>
            <a:pPr>
              <a:lnSpc>
                <a:spcPct val="120000"/>
              </a:lnSpc>
              <a:buFont typeface="Wingdings" charset="0"/>
              <a:buChar char="²"/>
            </a:pPr>
            <a:r>
              <a:rPr lang="en-US" sz="2800" b="0" kern="1200" dirty="0">
                <a:solidFill>
                  <a:srgbClr val="005FAA"/>
                </a:solidFill>
                <a:latin typeface="Arial Narrow" charset="0"/>
                <a:ea typeface="MS PGothic" charset="0"/>
              </a:rPr>
              <a:t>Users want </a:t>
            </a:r>
            <a:r>
              <a:rPr lang="en-US" sz="2800" b="0" kern="1200" dirty="0" smtClean="0">
                <a:solidFill>
                  <a:srgbClr val="005FAA"/>
                </a:solidFill>
                <a:latin typeface="Arial Narrow" charset="0"/>
                <a:ea typeface="MS PGothic" charset="0"/>
              </a:rPr>
              <a:t>data sovereignty </a:t>
            </a:r>
            <a:endParaRPr lang="en-US" sz="2800" b="0" kern="1200" dirty="0">
              <a:solidFill>
                <a:srgbClr val="005FAA"/>
              </a:solidFill>
              <a:latin typeface="Arial Narrow" charset="0"/>
              <a:ea typeface="MS PGothic" charset="0"/>
            </a:endParaRPr>
          </a:p>
          <a:p>
            <a:pPr>
              <a:lnSpc>
                <a:spcPct val="120000"/>
              </a:lnSpc>
              <a:buFont typeface="Wingdings" charset="0"/>
              <a:buChar char="²"/>
            </a:pPr>
            <a:r>
              <a:rPr lang="en-US" sz="2800" b="0" kern="1200" dirty="0">
                <a:solidFill>
                  <a:srgbClr val="005FAA"/>
                </a:solidFill>
                <a:latin typeface="Arial Narrow" charset="0"/>
                <a:ea typeface="MS PGothic" charset="0"/>
              </a:rPr>
              <a:t>Users want customer service and help</a:t>
            </a:r>
          </a:p>
        </p:txBody>
      </p:sp>
    </p:spTree>
    <p:extLst>
      <p:ext uri="{BB962C8B-B14F-4D97-AF65-F5344CB8AC3E}">
        <p14:creationId xmlns:p14="http://schemas.microsoft.com/office/powerpoint/2010/main" val="883285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325909"/>
            <a:ext cx="5123234" cy="512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017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8784" y="790011"/>
            <a:ext cx="8516489" cy="5882109"/>
            <a:chOff x="579395" y="975891"/>
            <a:chExt cx="7937094" cy="5359416"/>
          </a:xfrm>
        </p:grpSpPr>
        <p:graphicFrame>
          <p:nvGraphicFramePr>
            <p:cNvPr id="3" name="Diagram 2"/>
            <p:cNvGraphicFramePr/>
            <p:nvPr>
              <p:extLst>
                <p:ext uri="{D42A27DB-BD31-4B8C-83A1-F6EECF244321}">
                  <p14:modId xmlns:p14="http://schemas.microsoft.com/office/powerpoint/2010/main" val="2076889583"/>
                </p:ext>
              </p:extLst>
            </p:nvPr>
          </p:nvGraphicFramePr>
          <p:xfrm>
            <a:off x="579395" y="975891"/>
            <a:ext cx="7937094" cy="5359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flipH="1">
              <a:off x="789913" y="5366848"/>
              <a:ext cx="154887" cy="162916"/>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grpSp>
      <p:sp>
        <p:nvSpPr>
          <p:cNvPr id="2" name="Title 1"/>
          <p:cNvSpPr>
            <a:spLocks noGrp="1"/>
          </p:cNvSpPr>
          <p:nvPr>
            <p:ph type="title"/>
          </p:nvPr>
        </p:nvSpPr>
        <p:spPr>
          <a:xfrm>
            <a:off x="395536" y="651461"/>
            <a:ext cx="8352928" cy="718592"/>
          </a:xfrm>
        </p:spPr>
        <p:txBody>
          <a:bodyPr/>
          <a:lstStyle/>
          <a:p>
            <a:r>
              <a:rPr lang="en-US" dirty="0" smtClean="0"/>
              <a:t>AfriGEOSS Implementation</a:t>
            </a:r>
            <a:endParaRPr lang="en-US" dirty="0"/>
          </a:p>
        </p:txBody>
      </p:sp>
      <p:sp>
        <p:nvSpPr>
          <p:cNvPr id="5" name="TextBox 4"/>
          <p:cNvSpPr txBox="1"/>
          <p:nvPr/>
        </p:nvSpPr>
        <p:spPr>
          <a:xfrm>
            <a:off x="526621" y="5750004"/>
            <a:ext cx="1068704" cy="1061829"/>
          </a:xfrm>
          <a:prstGeom prst="rect">
            <a:avLst/>
          </a:prstGeom>
          <a:noFill/>
        </p:spPr>
        <p:txBody>
          <a:bodyPr wrap="square" rtlCol="0">
            <a:spAutoFit/>
          </a:bodyPr>
          <a:lstStyle/>
          <a:p>
            <a:r>
              <a:rPr lang="en-US" sz="1800" b="1" dirty="0" smtClean="0">
                <a:solidFill>
                  <a:srgbClr val="800000"/>
                </a:solidFill>
                <a:latin typeface="+mn-lt"/>
              </a:rPr>
              <a:t>2012</a:t>
            </a:r>
          </a:p>
          <a:p>
            <a:r>
              <a:rPr lang="en-US" sz="1500" dirty="0" smtClean="0">
                <a:solidFill>
                  <a:srgbClr val="005FAA"/>
                </a:solidFill>
                <a:latin typeface="+mn-lt"/>
              </a:rPr>
              <a:t>Endorsed by GEO-Plenary</a:t>
            </a:r>
            <a:endParaRPr lang="en-US" sz="1500" dirty="0">
              <a:solidFill>
                <a:srgbClr val="005FAA"/>
              </a:solidFill>
              <a:latin typeface="+mn-lt"/>
            </a:endParaRPr>
          </a:p>
        </p:txBody>
      </p:sp>
    </p:spTree>
    <p:extLst>
      <p:ext uri="{BB962C8B-B14F-4D97-AF65-F5344CB8AC3E}">
        <p14:creationId xmlns:p14="http://schemas.microsoft.com/office/powerpoint/2010/main" val="1871186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72788"/>
            <a:ext cx="8352928" cy="718592"/>
          </a:xfrm>
        </p:spPr>
        <p:txBody>
          <a:bodyPr/>
          <a:lstStyle/>
          <a:p>
            <a:r>
              <a:rPr lang="en-US" dirty="0" smtClean="0"/>
              <a:t>AfriGEOSS Initiative</a:t>
            </a:r>
            <a:endParaRPr lang="en-US" dirty="0"/>
          </a:p>
        </p:txBody>
      </p:sp>
      <p:pic>
        <p:nvPicPr>
          <p:cNvPr id="3" name="Picture 2" descr="Screen Shot 2017-05-09 at 05.24.2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9392" y="1440794"/>
            <a:ext cx="8106282" cy="5395338"/>
          </a:xfrm>
          <a:prstGeom prst="rect">
            <a:avLst/>
          </a:prstGeom>
        </p:spPr>
      </p:pic>
      <p:sp>
        <p:nvSpPr>
          <p:cNvPr id="4" name="Content Placeholder 2"/>
          <p:cNvSpPr txBox="1">
            <a:spLocks/>
          </p:cNvSpPr>
          <p:nvPr/>
        </p:nvSpPr>
        <p:spPr>
          <a:xfrm>
            <a:off x="218305" y="6022864"/>
            <a:ext cx="3135653" cy="574465"/>
          </a:xfrm>
          <a:prstGeom prst="rect">
            <a:avLst/>
          </a:prstGeom>
        </p:spPr>
        <p:txBody>
          <a:bodyPr/>
          <a:lstStyle>
            <a:lvl1pPr marL="174625" indent="-174625" algn="l" rtl="0" eaLnBrk="0" fontAlgn="base" hangingPunct="0">
              <a:spcBef>
                <a:spcPct val="20000"/>
              </a:spcBef>
              <a:spcAft>
                <a:spcPct val="0"/>
              </a:spcAft>
              <a:buChar char="•"/>
              <a:defRPr sz="2800" b="1">
                <a:solidFill>
                  <a:srgbClr val="005FAA"/>
                </a:solidFill>
                <a:latin typeface="Arial Narrow" panose="020B0606020202030204" pitchFamily="34" charset="0"/>
                <a:ea typeface="+mn-ea"/>
                <a:cs typeface="+mn-cs"/>
              </a:defRPr>
            </a:lvl1pPr>
            <a:lvl2pPr marL="361950" indent="-169863" algn="l" rtl="0" eaLnBrk="0" fontAlgn="base" hangingPunct="0">
              <a:spcBef>
                <a:spcPct val="20000"/>
              </a:spcBef>
              <a:spcAft>
                <a:spcPct val="0"/>
              </a:spcAft>
              <a:buChar char="–"/>
              <a:defRPr sz="2400" b="1">
                <a:solidFill>
                  <a:srgbClr val="3595B7"/>
                </a:solidFill>
                <a:latin typeface="Arial Narrow" panose="020B0606020202030204" pitchFamily="34" charset="0"/>
              </a:defRPr>
            </a:lvl2pPr>
            <a:lvl3pPr marL="542925" indent="-158750" algn="l" rtl="0" eaLnBrk="0" fontAlgn="base" hangingPunct="0">
              <a:spcBef>
                <a:spcPct val="20000"/>
              </a:spcBef>
              <a:spcAft>
                <a:spcPct val="0"/>
              </a:spcAft>
              <a:buChar char="•"/>
              <a:defRPr sz="2000" b="1" i="1">
                <a:solidFill>
                  <a:srgbClr val="3595B7"/>
                </a:solidFill>
                <a:latin typeface="Arial Narrow" panose="020B0606020202030204" pitchFamily="34" charset="0"/>
              </a:defRPr>
            </a:lvl3pPr>
            <a:lvl4pPr marL="708025" indent="-165100" algn="l" rtl="0" eaLnBrk="0" fontAlgn="base" hangingPunct="0">
              <a:spcBef>
                <a:spcPct val="20000"/>
              </a:spcBef>
              <a:spcAft>
                <a:spcPct val="0"/>
              </a:spcAft>
              <a:buChar char="–"/>
              <a:defRPr sz="1600" b="1" i="1">
                <a:solidFill>
                  <a:srgbClr val="3595B7"/>
                </a:solidFill>
                <a:latin typeface="Arial Narrow" panose="020B0606020202030204" pitchFamily="34" charset="0"/>
              </a:defRPr>
            </a:lvl4pPr>
            <a:lvl5pPr marL="889000" indent="-176213" algn="l" rtl="0" eaLnBrk="0" fontAlgn="base" hangingPunct="0">
              <a:spcBef>
                <a:spcPct val="20000"/>
              </a:spcBef>
              <a:spcAft>
                <a:spcPct val="0"/>
              </a:spcAft>
              <a:buChar char="»"/>
              <a:defRPr sz="1600" b="1" i="1">
                <a:solidFill>
                  <a:srgbClr val="3595B7"/>
                </a:solidFill>
                <a:latin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lvl="1" indent="0">
              <a:buNone/>
            </a:pPr>
            <a:r>
              <a:rPr lang="en-US" sz="2200" dirty="0" smtClean="0">
                <a:latin typeface="Arial Narrow" charset="0"/>
                <a:cs typeface="Arial" charset="0"/>
              </a:rPr>
              <a:t>Who is doing What Where</a:t>
            </a:r>
            <a:endParaRPr lang="en-US" sz="2200" b="0" dirty="0" smtClean="0">
              <a:latin typeface="Arial Narrow" charset="0"/>
              <a:cs typeface="Arial" charset="0"/>
            </a:endParaRPr>
          </a:p>
          <a:p>
            <a:pPr marL="0" indent="0">
              <a:buFontTx/>
              <a:buNone/>
            </a:pPr>
            <a:endParaRPr lang="en-US" sz="2200" b="0" dirty="0">
              <a:latin typeface="Arial Narrow" charset="0"/>
              <a:ea typeface="MS PGothic" charset="0"/>
            </a:endParaRPr>
          </a:p>
        </p:txBody>
      </p:sp>
    </p:spTree>
    <p:extLst>
      <p:ext uri="{BB962C8B-B14F-4D97-AF65-F5344CB8AC3E}">
        <p14:creationId xmlns:p14="http://schemas.microsoft.com/office/powerpoint/2010/main" val="807587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21" y="598296"/>
            <a:ext cx="8352928" cy="718592"/>
          </a:xfrm>
        </p:spPr>
        <p:txBody>
          <a:bodyPr/>
          <a:lstStyle/>
          <a:p>
            <a:r>
              <a:rPr lang="en-GB" dirty="0"/>
              <a:t>GEO </a:t>
            </a:r>
            <a:r>
              <a:rPr lang="en-GB" dirty="0" smtClean="0"/>
              <a:t>Partnership 105 </a:t>
            </a:r>
            <a:r>
              <a:rPr lang="en-GB" dirty="0"/>
              <a:t>Members </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249" y="1556792"/>
            <a:ext cx="8997255" cy="49475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图片 1" descr="AOGEOSS Logo"/>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7161" y="3636702"/>
            <a:ext cx="1088468" cy="479770"/>
          </a:xfrm>
          <a:prstGeom prst="rect">
            <a:avLst/>
          </a:prstGeom>
        </p:spPr>
      </p:pic>
      <p:sp>
        <p:nvSpPr>
          <p:cNvPr id="9" name="bk object 17"/>
          <p:cNvSpPr>
            <a:spLocks noChangeArrowheads="1"/>
          </p:cNvSpPr>
          <p:nvPr/>
        </p:nvSpPr>
        <p:spPr bwMode="auto">
          <a:xfrm>
            <a:off x="535840" y="3968463"/>
            <a:ext cx="1092958" cy="555585"/>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11" name="Picture 10" descr="AfriGEOSS_logo_transpare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79968" y="4202690"/>
            <a:ext cx="1126254" cy="545107"/>
          </a:xfrm>
          <a:prstGeom prst="rect">
            <a:avLst/>
          </a:prstGeom>
        </p:spPr>
      </p:pic>
      <p:grpSp>
        <p:nvGrpSpPr>
          <p:cNvPr id="13" name="Group 12"/>
          <p:cNvGrpSpPr/>
          <p:nvPr/>
        </p:nvGrpSpPr>
        <p:grpSpPr>
          <a:xfrm>
            <a:off x="99230" y="1141883"/>
            <a:ext cx="8784360" cy="5815329"/>
            <a:chOff x="99230" y="1141883"/>
            <a:chExt cx="8784360" cy="5815329"/>
          </a:xfrm>
        </p:grpSpPr>
        <p:grpSp>
          <p:nvGrpSpPr>
            <p:cNvPr id="3" name="Group 2"/>
            <p:cNvGrpSpPr/>
            <p:nvPr/>
          </p:nvGrpSpPr>
          <p:grpSpPr>
            <a:xfrm>
              <a:off x="99230" y="1141883"/>
              <a:ext cx="8784360" cy="5815329"/>
              <a:chOff x="100452" y="1188242"/>
              <a:chExt cx="8784360" cy="5815329"/>
            </a:xfrm>
          </p:grpSpPr>
          <p:pic>
            <p:nvPicPr>
              <p:cNvPr id="4" name="Picture 6"/>
              <p:cNvPicPr>
                <a:picLocks noChangeAspect="1"/>
              </p:cNvPicPr>
              <p:nvPr/>
            </p:nvPicPr>
            <p:blipFill rotWithShape="1">
              <a:blip r:embed="rId6" cstate="print">
                <a:extLst>
                  <a:ext uri="{28A0092B-C50C-407E-A947-70E740481C1C}">
                    <a14:useLocalDpi xmlns:a14="http://schemas.microsoft.com/office/drawing/2010/main"/>
                  </a:ext>
                </a:extLst>
              </a:blip>
              <a:srcRect l="20667" t="30999" r="20319" b="31017"/>
              <a:stretch/>
            </p:blipFill>
            <p:spPr bwMode="auto">
              <a:xfrm>
                <a:off x="100452" y="1188242"/>
                <a:ext cx="6611651" cy="5815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Oval 3"/>
              <p:cNvSpPr>
                <a:spLocks noChangeArrowheads="1"/>
              </p:cNvSpPr>
              <p:nvPr/>
            </p:nvSpPr>
            <p:spPr bwMode="auto">
              <a:xfrm>
                <a:off x="7108301" y="1802850"/>
                <a:ext cx="1776511" cy="503048"/>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grpSp>
        <p:pic>
          <p:nvPicPr>
            <p:cNvPr id="12" name="Picture 11" descr="AfriGEOSS_logo_transparent.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6529" y="4530925"/>
              <a:ext cx="1927412" cy="811609"/>
            </a:xfrm>
            <a:prstGeom prst="rect">
              <a:avLst/>
            </a:prstGeom>
            <a:solidFill>
              <a:schemeClr val="bg1"/>
            </a:solidFill>
          </p:spPr>
        </p:pic>
      </p:grpSp>
    </p:spTree>
    <p:extLst>
      <p:ext uri="{BB962C8B-B14F-4D97-AF65-F5344CB8AC3E}">
        <p14:creationId xmlns:p14="http://schemas.microsoft.com/office/powerpoint/2010/main" val="10339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67544" y="692696"/>
            <a:ext cx="8352928" cy="71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5FAA"/>
                </a:solidFill>
                <a:latin typeface="Arial Narrow" panose="020B0606020202030204" pitchFamily="34" charset="0"/>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a:lstStyle>
          <a:p>
            <a:pPr algn="l"/>
            <a:r>
              <a:rPr lang="en-GB" kern="0" dirty="0" smtClean="0"/>
              <a:t>GEO partnership 109 Participating Organizations</a:t>
            </a:r>
            <a:endParaRPr lang="en-US" kern="0"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9" t="11963" r="6968" b="1575"/>
          <a:stretch/>
        </p:blipFill>
        <p:spPr bwMode="auto">
          <a:xfrm>
            <a:off x="70339" y="1573822"/>
            <a:ext cx="9020837" cy="5112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Oval 3"/>
          <p:cNvSpPr>
            <a:spLocks noChangeArrowheads="1"/>
          </p:cNvSpPr>
          <p:nvPr/>
        </p:nvSpPr>
        <p:spPr bwMode="auto">
          <a:xfrm>
            <a:off x="2750975" y="1534744"/>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7" name="Oval 3"/>
          <p:cNvSpPr>
            <a:spLocks noChangeArrowheads="1"/>
          </p:cNvSpPr>
          <p:nvPr/>
        </p:nvSpPr>
        <p:spPr bwMode="auto">
          <a:xfrm>
            <a:off x="1009749" y="1534743"/>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8" name="Oval 3"/>
          <p:cNvSpPr>
            <a:spLocks noChangeArrowheads="1"/>
          </p:cNvSpPr>
          <p:nvPr/>
        </p:nvSpPr>
        <p:spPr bwMode="auto">
          <a:xfrm>
            <a:off x="968778" y="2456655"/>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9" name="Oval 3"/>
          <p:cNvSpPr>
            <a:spLocks noChangeArrowheads="1"/>
          </p:cNvSpPr>
          <p:nvPr/>
        </p:nvSpPr>
        <p:spPr bwMode="auto">
          <a:xfrm>
            <a:off x="5423032" y="1543735"/>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10" name="Oval 3"/>
          <p:cNvSpPr>
            <a:spLocks noChangeArrowheads="1"/>
          </p:cNvSpPr>
          <p:nvPr/>
        </p:nvSpPr>
        <p:spPr bwMode="auto">
          <a:xfrm>
            <a:off x="3666819" y="5222391"/>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11" name="Oval 3"/>
          <p:cNvSpPr>
            <a:spLocks noChangeArrowheads="1"/>
          </p:cNvSpPr>
          <p:nvPr/>
        </p:nvSpPr>
        <p:spPr bwMode="auto">
          <a:xfrm>
            <a:off x="6356338" y="1534743"/>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12" name="Oval 3"/>
          <p:cNvSpPr>
            <a:spLocks noChangeArrowheads="1"/>
          </p:cNvSpPr>
          <p:nvPr/>
        </p:nvSpPr>
        <p:spPr bwMode="auto">
          <a:xfrm>
            <a:off x="6294883" y="2497628"/>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13" name="Oval 3"/>
          <p:cNvSpPr>
            <a:spLocks noChangeArrowheads="1"/>
          </p:cNvSpPr>
          <p:nvPr/>
        </p:nvSpPr>
        <p:spPr bwMode="auto">
          <a:xfrm>
            <a:off x="40970" y="1514256"/>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
        <p:nvSpPr>
          <p:cNvPr id="14" name="Oval 3"/>
          <p:cNvSpPr>
            <a:spLocks noChangeArrowheads="1"/>
          </p:cNvSpPr>
          <p:nvPr/>
        </p:nvSpPr>
        <p:spPr bwMode="auto">
          <a:xfrm>
            <a:off x="2774482" y="5661607"/>
            <a:ext cx="936625" cy="504825"/>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eaLnBrk="0" hangingPunct="0"/>
            <a:endParaRPr lang="en-US" sz="2400">
              <a:latin typeface="Times" charset="0"/>
            </a:endParaRPr>
          </a:p>
        </p:txBody>
      </p:sp>
    </p:spTree>
    <p:extLst>
      <p:ext uri="{BB962C8B-B14F-4D97-AF65-F5344CB8AC3E}">
        <p14:creationId xmlns:p14="http://schemas.microsoft.com/office/powerpoint/2010/main" val="1617719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39750" y="404813"/>
            <a:ext cx="7772400" cy="762000"/>
          </a:xfrm>
        </p:spPr>
        <p:txBody>
          <a:bodyPr/>
          <a:lstStyle/>
          <a:p>
            <a:r>
              <a:rPr lang="en-US">
                <a:latin typeface="Arial Narrow" charset="0"/>
                <a:ea typeface="MS PGothic" charset="0"/>
              </a:rPr>
              <a:t>AfriGEOSS Action Areas</a:t>
            </a:r>
          </a:p>
        </p:txBody>
      </p:sp>
      <p:pic>
        <p:nvPicPr>
          <p:cNvPr id="3" name="Picture 2" descr="Screen Shot 2017-05-09 at 06.18.5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214" y="1228943"/>
            <a:ext cx="8475713" cy="5629057"/>
          </a:xfrm>
          <a:prstGeom prst="rect">
            <a:avLst/>
          </a:prstGeom>
        </p:spPr>
      </p:pic>
      <p:pic>
        <p:nvPicPr>
          <p:cNvPr id="15"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949084" y="2296892"/>
            <a:ext cx="784721" cy="77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977917" y="4313678"/>
            <a:ext cx="720000" cy="714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083179" y="6055021"/>
            <a:ext cx="724920" cy="77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5615003" y="2331865"/>
            <a:ext cx="720000" cy="772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5696033" y="3697438"/>
            <a:ext cx="720000" cy="743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620959" y="4764858"/>
            <a:ext cx="840770" cy="829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1483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70134"/>
            <a:ext cx="8352928" cy="718592"/>
          </a:xfrm>
        </p:spPr>
        <p:txBody>
          <a:bodyPr/>
          <a:lstStyle/>
          <a:p>
            <a:r>
              <a:rPr lang="en-US" dirty="0" smtClean="0"/>
              <a:t>Engagement with Continental Programmes</a:t>
            </a:r>
            <a:endParaRPr lang="en-US" dirty="0"/>
          </a:p>
        </p:txBody>
      </p:sp>
      <p:pic>
        <p:nvPicPr>
          <p:cNvPr id="3" name="Picture 2" descr="Screen Shot 2017-05-09 at 06.54.1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66523" y="1709110"/>
            <a:ext cx="3277478" cy="1477955"/>
          </a:xfrm>
          <a:prstGeom prst="rect">
            <a:avLst/>
          </a:prstGeom>
        </p:spPr>
      </p:pic>
      <p:grpSp>
        <p:nvGrpSpPr>
          <p:cNvPr id="4" name="Group 1"/>
          <p:cNvGrpSpPr>
            <a:grpSpLocks/>
          </p:cNvGrpSpPr>
          <p:nvPr/>
        </p:nvGrpSpPr>
        <p:grpSpPr bwMode="auto">
          <a:xfrm>
            <a:off x="235778" y="4478908"/>
            <a:ext cx="2446493" cy="2056967"/>
            <a:chOff x="5739944" y="3817179"/>
            <a:chExt cx="3572187" cy="2761049"/>
          </a:xfrm>
        </p:grpSpPr>
        <p:pic>
          <p:nvPicPr>
            <p:cNvPr id="5" name="Picture 5" descr="SPACE Final Concept3 1Des10.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10441" y="3817179"/>
              <a:ext cx="3198063" cy="276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5739944" y="3889156"/>
              <a:ext cx="3572187" cy="552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b="1">
                  <a:solidFill>
                    <a:srgbClr val="005FAA"/>
                  </a:solidFill>
                  <a:latin typeface="+mj-lt"/>
                  <a:ea typeface="MS PGothic" charset="0"/>
                  <a:cs typeface="MS PGothic" charset="0"/>
                </a:defRPr>
              </a:lvl1pPr>
              <a:lvl2pPr algn="l" rtl="0" eaLnBrk="0" fontAlgn="base" hangingPunct="0">
                <a:spcBef>
                  <a:spcPct val="0"/>
                </a:spcBef>
                <a:spcAft>
                  <a:spcPct val="0"/>
                </a:spcAft>
                <a:defRPr sz="2800" b="1">
                  <a:solidFill>
                    <a:srgbClr val="005FAA"/>
                  </a:solidFill>
                  <a:latin typeface="Arial" pitchFamily="34" charset="0"/>
                  <a:ea typeface="MS PGothic" charset="0"/>
                  <a:cs typeface="MS PGothic" charset="0"/>
                </a:defRPr>
              </a:lvl2pPr>
              <a:lvl3pPr algn="l" rtl="0" eaLnBrk="0" fontAlgn="base" hangingPunct="0">
                <a:spcBef>
                  <a:spcPct val="0"/>
                </a:spcBef>
                <a:spcAft>
                  <a:spcPct val="0"/>
                </a:spcAft>
                <a:defRPr sz="2800" b="1">
                  <a:solidFill>
                    <a:srgbClr val="005FAA"/>
                  </a:solidFill>
                  <a:latin typeface="Arial" pitchFamily="34" charset="0"/>
                  <a:ea typeface="MS PGothic" charset="0"/>
                  <a:cs typeface="MS PGothic" charset="0"/>
                </a:defRPr>
              </a:lvl3pPr>
              <a:lvl4pPr algn="l" rtl="0" eaLnBrk="0" fontAlgn="base" hangingPunct="0">
                <a:spcBef>
                  <a:spcPct val="0"/>
                </a:spcBef>
                <a:spcAft>
                  <a:spcPct val="0"/>
                </a:spcAft>
                <a:defRPr sz="2800" b="1">
                  <a:solidFill>
                    <a:srgbClr val="005FAA"/>
                  </a:solidFill>
                  <a:latin typeface="Arial" pitchFamily="34" charset="0"/>
                  <a:ea typeface="MS PGothic" charset="0"/>
                  <a:cs typeface="MS PGothic" charset="0"/>
                </a:defRPr>
              </a:lvl4pPr>
              <a:lvl5pPr algn="l" rtl="0" eaLnBrk="0" fontAlgn="base" hangingPunct="0">
                <a:spcBef>
                  <a:spcPct val="0"/>
                </a:spcBef>
                <a:spcAft>
                  <a:spcPct val="0"/>
                </a:spcAft>
                <a:defRPr sz="2800" b="1">
                  <a:solidFill>
                    <a:srgbClr val="005FAA"/>
                  </a:solidFill>
                  <a:latin typeface="Arial" pitchFamily="34" charset="0"/>
                  <a:ea typeface="MS PGothic" charset="0"/>
                  <a:cs typeface="MS PGothic" charset="0"/>
                </a:defRPr>
              </a:lvl5pPr>
              <a:lvl6pPr marL="457200" algn="l" rtl="0" fontAlgn="base">
                <a:spcBef>
                  <a:spcPct val="0"/>
                </a:spcBef>
                <a:spcAft>
                  <a:spcPct val="0"/>
                </a:spcAft>
                <a:defRPr sz="2800" b="1">
                  <a:solidFill>
                    <a:srgbClr val="005FAA"/>
                  </a:solidFill>
                  <a:latin typeface="Arial" pitchFamily="34" charset="0"/>
                  <a:cs typeface="Arial" pitchFamily="34" charset="0"/>
                </a:defRPr>
              </a:lvl6pPr>
              <a:lvl7pPr marL="914400" algn="l" rtl="0" fontAlgn="base">
                <a:spcBef>
                  <a:spcPct val="0"/>
                </a:spcBef>
                <a:spcAft>
                  <a:spcPct val="0"/>
                </a:spcAft>
                <a:defRPr sz="2800" b="1">
                  <a:solidFill>
                    <a:srgbClr val="005FAA"/>
                  </a:solidFill>
                  <a:latin typeface="Arial" pitchFamily="34" charset="0"/>
                  <a:cs typeface="Arial" pitchFamily="34" charset="0"/>
                </a:defRPr>
              </a:lvl7pPr>
              <a:lvl8pPr marL="1371600" algn="l" rtl="0" fontAlgn="base">
                <a:spcBef>
                  <a:spcPct val="0"/>
                </a:spcBef>
                <a:spcAft>
                  <a:spcPct val="0"/>
                </a:spcAft>
                <a:defRPr sz="2800" b="1">
                  <a:solidFill>
                    <a:srgbClr val="005FAA"/>
                  </a:solidFill>
                  <a:latin typeface="Arial" pitchFamily="34" charset="0"/>
                  <a:cs typeface="Arial" pitchFamily="34" charset="0"/>
                </a:defRPr>
              </a:lvl8pPr>
              <a:lvl9pPr marL="1828800" algn="l" rtl="0" fontAlgn="base">
                <a:spcBef>
                  <a:spcPct val="0"/>
                </a:spcBef>
                <a:spcAft>
                  <a:spcPct val="0"/>
                </a:spcAft>
                <a:defRPr sz="2800" b="1">
                  <a:solidFill>
                    <a:srgbClr val="005FAA"/>
                  </a:solidFill>
                  <a:latin typeface="Arial" pitchFamily="34" charset="0"/>
                  <a:cs typeface="Arial" pitchFamily="34" charset="0"/>
                </a:defRPr>
              </a:lvl9pPr>
            </a:lstStyle>
            <a:p>
              <a:pPr>
                <a:defRPr/>
              </a:pPr>
              <a:r>
                <a:rPr lang="en-US" sz="1400" dirty="0" smtClean="0">
                  <a:solidFill>
                    <a:schemeClr val="accent3"/>
                  </a:solidFill>
                </a:rPr>
                <a:t>African Space Policy &amp; </a:t>
              </a:r>
            </a:p>
            <a:p>
              <a:pPr>
                <a:defRPr/>
              </a:pPr>
              <a:r>
                <a:rPr lang="en-US" sz="1400" dirty="0" smtClean="0">
                  <a:solidFill>
                    <a:schemeClr val="accent3"/>
                  </a:solidFill>
                </a:rPr>
                <a:t>Strategy</a:t>
              </a:r>
              <a:endParaRPr lang="en-US" sz="1400" dirty="0">
                <a:solidFill>
                  <a:schemeClr val="accent3"/>
                </a:solidFill>
              </a:endParaRPr>
            </a:p>
          </p:txBody>
        </p:sp>
      </p:grpSp>
      <p:pic>
        <p:nvPicPr>
          <p:cNvPr id="7" name="Picture 6" descr="Screen Shot 2017-05-09 at 12.07.59.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12189" y="4122844"/>
            <a:ext cx="5427572" cy="2735156"/>
          </a:xfrm>
          <a:prstGeom prst="rect">
            <a:avLst/>
          </a:prstGeom>
        </p:spPr>
      </p:pic>
      <p:sp>
        <p:nvSpPr>
          <p:cNvPr id="8" name="Content Placeholder 2"/>
          <p:cNvSpPr txBox="1">
            <a:spLocks/>
          </p:cNvSpPr>
          <p:nvPr/>
        </p:nvSpPr>
        <p:spPr>
          <a:xfrm>
            <a:off x="0" y="1354138"/>
            <a:ext cx="6368351" cy="2982801"/>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4625" indent="-174625" algn="l" rtl="0" eaLnBrk="0" fontAlgn="base" hangingPunct="0">
              <a:spcBef>
                <a:spcPct val="20000"/>
              </a:spcBef>
              <a:spcAft>
                <a:spcPct val="0"/>
              </a:spcAft>
              <a:buChar char="•"/>
              <a:defRPr sz="2800" b="1">
                <a:solidFill>
                  <a:srgbClr val="005FAA"/>
                </a:solidFill>
                <a:latin typeface="Arial Narrow" panose="020B0606020202030204" pitchFamily="34" charset="0"/>
                <a:ea typeface="+mn-ea"/>
                <a:cs typeface="+mn-cs"/>
              </a:defRPr>
            </a:lvl1pPr>
            <a:lvl2pPr marL="361950" indent="-169863" algn="l" rtl="0" eaLnBrk="0" fontAlgn="base" hangingPunct="0">
              <a:spcBef>
                <a:spcPct val="20000"/>
              </a:spcBef>
              <a:spcAft>
                <a:spcPct val="0"/>
              </a:spcAft>
              <a:buChar char="–"/>
              <a:defRPr sz="2400" b="1">
                <a:solidFill>
                  <a:srgbClr val="3595B7"/>
                </a:solidFill>
                <a:latin typeface="Arial Narrow" panose="020B0606020202030204" pitchFamily="34" charset="0"/>
              </a:defRPr>
            </a:lvl2pPr>
            <a:lvl3pPr marL="542925" indent="-158750" algn="l" rtl="0" eaLnBrk="0" fontAlgn="base" hangingPunct="0">
              <a:spcBef>
                <a:spcPct val="20000"/>
              </a:spcBef>
              <a:spcAft>
                <a:spcPct val="0"/>
              </a:spcAft>
              <a:buChar char="•"/>
              <a:defRPr sz="2000" b="1" i="1">
                <a:solidFill>
                  <a:srgbClr val="3595B7"/>
                </a:solidFill>
                <a:latin typeface="Arial Narrow" panose="020B0606020202030204" pitchFamily="34" charset="0"/>
              </a:defRPr>
            </a:lvl3pPr>
            <a:lvl4pPr marL="708025" indent="-165100" algn="l" rtl="0" eaLnBrk="0" fontAlgn="base" hangingPunct="0">
              <a:spcBef>
                <a:spcPct val="20000"/>
              </a:spcBef>
              <a:spcAft>
                <a:spcPct val="0"/>
              </a:spcAft>
              <a:buChar char="–"/>
              <a:defRPr sz="1600" b="1" i="1">
                <a:solidFill>
                  <a:srgbClr val="3595B7"/>
                </a:solidFill>
                <a:latin typeface="Arial Narrow" panose="020B0606020202030204" pitchFamily="34" charset="0"/>
              </a:defRPr>
            </a:lvl4pPr>
            <a:lvl5pPr marL="889000" indent="-176213" algn="l" rtl="0" eaLnBrk="0" fontAlgn="base" hangingPunct="0">
              <a:spcBef>
                <a:spcPct val="20000"/>
              </a:spcBef>
              <a:spcAft>
                <a:spcPct val="0"/>
              </a:spcAft>
              <a:buChar char="»"/>
              <a:defRPr sz="1600" b="1" i="1">
                <a:solidFill>
                  <a:srgbClr val="3595B7"/>
                </a:solidFill>
                <a:latin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None/>
            </a:pPr>
            <a:r>
              <a:rPr lang="en-US" sz="2000" b="0" dirty="0" smtClean="0"/>
              <a:t>African Action Plan on Geospatial Information for Sustainable Development in Africa (GI4SD), which focuses on five key areas, namely: </a:t>
            </a:r>
          </a:p>
          <a:p>
            <a:pPr lvl="1"/>
            <a:r>
              <a:rPr lang="en-GB" sz="1800" b="0" dirty="0" smtClean="0"/>
              <a:t>Geospatial Information Policy and Governance; </a:t>
            </a:r>
            <a:endParaRPr lang="en-US" sz="1800" b="0" dirty="0" smtClean="0"/>
          </a:p>
          <a:p>
            <a:pPr lvl="1"/>
            <a:r>
              <a:rPr lang="en-GB" sz="1800" b="0" dirty="0" smtClean="0"/>
              <a:t>Common Framework and Tools; </a:t>
            </a:r>
            <a:endParaRPr lang="en-US" sz="1800" b="0" dirty="0" smtClean="0"/>
          </a:p>
          <a:p>
            <a:pPr lvl="1"/>
            <a:r>
              <a:rPr lang="en-GB" sz="1800" b="0" dirty="0" smtClean="0"/>
              <a:t>Capacity Building and Knowledge Transfer; </a:t>
            </a:r>
            <a:endParaRPr lang="en-US" sz="1800" b="0" dirty="0" smtClean="0"/>
          </a:p>
          <a:p>
            <a:pPr lvl="1"/>
            <a:r>
              <a:rPr lang="en-GB" sz="1800" b="0" dirty="0" smtClean="0"/>
              <a:t>International Coordination and Cooperation in Meeting Global Needs;</a:t>
            </a:r>
            <a:endParaRPr lang="en-US" sz="1800" b="0" dirty="0" smtClean="0"/>
          </a:p>
          <a:p>
            <a:pPr lvl="1"/>
            <a:r>
              <a:rPr lang="en-US" sz="1800" b="0" dirty="0" smtClean="0"/>
              <a:t>Integration of Geospatial Information and Statistics. </a:t>
            </a:r>
          </a:p>
          <a:p>
            <a:endParaRPr lang="en-US" sz="2000" b="0" dirty="0" smtClean="0"/>
          </a:p>
          <a:p>
            <a:endParaRPr lang="en-US" sz="2000" b="0" dirty="0" smtClean="0"/>
          </a:p>
          <a:p>
            <a:endParaRPr lang="en-US" sz="2000" b="0" dirty="0" smtClean="0"/>
          </a:p>
          <a:p>
            <a:endParaRPr lang="en-US" sz="2000" b="0" dirty="0"/>
          </a:p>
        </p:txBody>
      </p:sp>
    </p:spTree>
    <p:extLst>
      <p:ext uri="{BB962C8B-B14F-4D97-AF65-F5344CB8AC3E}">
        <p14:creationId xmlns:p14="http://schemas.microsoft.com/office/powerpoint/2010/main" val="364140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70106"/>
            <a:ext cx="8352928" cy="718592"/>
          </a:xfrm>
        </p:spPr>
        <p:txBody>
          <a:bodyPr/>
          <a:lstStyle/>
          <a:p>
            <a:r>
              <a:rPr lang="en-US" dirty="0" smtClean="0"/>
              <a:t>Observations and Opportunities</a:t>
            </a:r>
            <a:endParaRPr lang="en-US" dirty="0"/>
          </a:p>
        </p:txBody>
      </p:sp>
      <p:sp>
        <p:nvSpPr>
          <p:cNvPr id="3" name="Content Placeholder 2"/>
          <p:cNvSpPr>
            <a:spLocks noGrp="1"/>
          </p:cNvSpPr>
          <p:nvPr>
            <p:ph idx="1"/>
          </p:nvPr>
        </p:nvSpPr>
        <p:spPr>
          <a:xfrm>
            <a:off x="395536" y="3636694"/>
            <a:ext cx="6485567" cy="3562550"/>
          </a:xfrm>
        </p:spPr>
        <p:txBody>
          <a:bodyPr/>
          <a:lstStyle/>
          <a:p>
            <a:pPr>
              <a:lnSpc>
                <a:spcPct val="120000"/>
              </a:lnSpc>
              <a:buFont typeface="Arial"/>
              <a:buChar char="•"/>
            </a:pPr>
            <a:r>
              <a:rPr lang="en-US" sz="2400" b="0" dirty="0" smtClean="0"/>
              <a:t>Growing free and open data;</a:t>
            </a:r>
          </a:p>
          <a:p>
            <a:pPr>
              <a:lnSpc>
                <a:spcPct val="120000"/>
              </a:lnSpc>
              <a:buFont typeface="Arial"/>
              <a:buChar char="•"/>
            </a:pPr>
            <a:r>
              <a:rPr lang="en-US" sz="2400" b="0" dirty="0" smtClean="0"/>
              <a:t>Increased uptake of Earth observations in the continent; </a:t>
            </a:r>
          </a:p>
          <a:p>
            <a:pPr>
              <a:lnSpc>
                <a:spcPct val="120000"/>
              </a:lnSpc>
              <a:buFont typeface="Arial"/>
              <a:buChar char="•"/>
            </a:pPr>
            <a:r>
              <a:rPr lang="en-US" sz="2400" b="0" dirty="0" smtClean="0"/>
              <a:t>Africa has capacity incl. infrastructure;</a:t>
            </a:r>
          </a:p>
          <a:p>
            <a:pPr>
              <a:lnSpc>
                <a:spcPct val="120000"/>
              </a:lnSpc>
            </a:pPr>
            <a:r>
              <a:rPr lang="en-US" sz="2400" b="0" dirty="0" smtClean="0"/>
              <a:t>Increase in data initiatives; and</a:t>
            </a:r>
          </a:p>
          <a:p>
            <a:pPr>
              <a:lnSpc>
                <a:spcPct val="120000"/>
              </a:lnSpc>
            </a:pPr>
            <a:r>
              <a:rPr lang="en-US" sz="2400" b="0" dirty="0" smtClean="0"/>
              <a:t>Leveraging opportunities and building collaborations;</a:t>
            </a:r>
          </a:p>
        </p:txBody>
      </p:sp>
      <p:sp>
        <p:nvSpPr>
          <p:cNvPr id="5" name="Content Placeholder 2"/>
          <p:cNvSpPr txBox="1">
            <a:spLocks/>
          </p:cNvSpPr>
          <p:nvPr/>
        </p:nvSpPr>
        <p:spPr bwMode="auto">
          <a:xfrm>
            <a:off x="2658433" y="1599460"/>
            <a:ext cx="6485567" cy="1225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4625" indent="-174625" algn="l" rtl="0" eaLnBrk="0" fontAlgn="base" hangingPunct="0">
              <a:spcBef>
                <a:spcPct val="20000"/>
              </a:spcBef>
              <a:spcAft>
                <a:spcPct val="0"/>
              </a:spcAft>
              <a:buChar char="•"/>
              <a:defRPr sz="2800" b="1">
                <a:solidFill>
                  <a:srgbClr val="005FAA"/>
                </a:solidFill>
                <a:latin typeface="Arial Narrow" panose="020B0606020202030204" pitchFamily="34" charset="0"/>
                <a:ea typeface="+mn-ea"/>
                <a:cs typeface="+mn-cs"/>
              </a:defRPr>
            </a:lvl1pPr>
            <a:lvl2pPr marL="361950" indent="-169863" algn="l" rtl="0" eaLnBrk="0" fontAlgn="base" hangingPunct="0">
              <a:spcBef>
                <a:spcPct val="20000"/>
              </a:spcBef>
              <a:spcAft>
                <a:spcPct val="0"/>
              </a:spcAft>
              <a:buChar char="–"/>
              <a:defRPr sz="2400" b="1">
                <a:solidFill>
                  <a:srgbClr val="3595B7"/>
                </a:solidFill>
                <a:latin typeface="Arial Narrow" panose="020B0606020202030204" pitchFamily="34" charset="0"/>
              </a:defRPr>
            </a:lvl2pPr>
            <a:lvl3pPr marL="542925" indent="-158750" algn="l" rtl="0" eaLnBrk="0" fontAlgn="base" hangingPunct="0">
              <a:spcBef>
                <a:spcPct val="20000"/>
              </a:spcBef>
              <a:spcAft>
                <a:spcPct val="0"/>
              </a:spcAft>
              <a:buChar char="•"/>
              <a:defRPr sz="2000" b="1" i="1">
                <a:solidFill>
                  <a:srgbClr val="3595B7"/>
                </a:solidFill>
                <a:latin typeface="Arial Narrow" panose="020B0606020202030204" pitchFamily="34" charset="0"/>
              </a:defRPr>
            </a:lvl3pPr>
            <a:lvl4pPr marL="708025" indent="-165100" algn="l" rtl="0" eaLnBrk="0" fontAlgn="base" hangingPunct="0">
              <a:spcBef>
                <a:spcPct val="20000"/>
              </a:spcBef>
              <a:spcAft>
                <a:spcPct val="0"/>
              </a:spcAft>
              <a:buChar char="–"/>
              <a:defRPr sz="1600" b="1" i="1">
                <a:solidFill>
                  <a:srgbClr val="3595B7"/>
                </a:solidFill>
                <a:latin typeface="Arial Narrow" panose="020B0606020202030204" pitchFamily="34" charset="0"/>
              </a:defRPr>
            </a:lvl4pPr>
            <a:lvl5pPr marL="889000" indent="-176213" algn="l" rtl="0" eaLnBrk="0" fontAlgn="base" hangingPunct="0">
              <a:spcBef>
                <a:spcPct val="20000"/>
              </a:spcBef>
              <a:spcAft>
                <a:spcPct val="0"/>
              </a:spcAft>
              <a:buChar char="»"/>
              <a:defRPr sz="1600" b="1" i="1">
                <a:solidFill>
                  <a:srgbClr val="3595B7"/>
                </a:solidFill>
                <a:latin typeface="Arial Narrow" panose="020B0606020202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a:lnSpc>
                <a:spcPct val="120000"/>
              </a:lnSpc>
              <a:buFont typeface="Arial"/>
              <a:buChar char="•"/>
            </a:pPr>
            <a:r>
              <a:rPr lang="en-US" sz="2400" b="0" dirty="0" smtClean="0"/>
              <a:t>Data is critical for informed decisions and improved livelihoods;</a:t>
            </a:r>
          </a:p>
          <a:p>
            <a:pPr>
              <a:lnSpc>
                <a:spcPct val="120000"/>
              </a:lnSpc>
            </a:pPr>
            <a:endParaRPr lang="en-US" sz="2400" b="0" dirty="0"/>
          </a:p>
        </p:txBody>
      </p:sp>
      <p:pic>
        <p:nvPicPr>
          <p:cNvPr id="6" name="Picture 3" descr="Affiche A0 Addis AfriGEOss Panel E.pdf"/>
          <p:cNvPicPr>
            <a:picLocks noChangeAspect="1"/>
          </p:cNvPicPr>
          <p:nvPr/>
        </p:nvPicPr>
        <p:blipFill>
          <a:blip r:embed="rId3">
            <a:extLst>
              <a:ext uri="{28A0092B-C50C-407E-A947-70E740481C1C}">
                <a14:useLocalDpi xmlns:a14="http://schemas.microsoft.com/office/drawing/2010/main" val="0"/>
              </a:ext>
            </a:extLst>
          </a:blip>
          <a:srcRect l="8092" t="26140" r="6503" b="3607"/>
          <a:stretch>
            <a:fillRect/>
          </a:stretch>
        </p:blipFill>
        <p:spPr bwMode="auto">
          <a:xfrm>
            <a:off x="5227005" y="2196854"/>
            <a:ext cx="4011777" cy="4627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68" y="3120528"/>
            <a:ext cx="2295291" cy="615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Screen Shot 2016-07-14 at 07.10.29.png"/>
          <p:cNvPicPr>
            <a:picLocks noChangeAspect="1"/>
          </p:cNvPicPr>
          <p:nvPr/>
        </p:nvPicPr>
        <p:blipFill>
          <a:blip r:embed="rId5">
            <a:extLst>
              <a:ext uri="{28A0092B-C50C-407E-A947-70E740481C1C}">
                <a14:useLocalDpi xmlns:a14="http://schemas.microsoft.com/office/drawing/2010/main" val="0"/>
              </a:ext>
            </a:extLst>
          </a:blip>
          <a:srcRect l="46852" t="10786" r="18518" b="16422"/>
          <a:stretch>
            <a:fillRect/>
          </a:stretch>
        </p:blipFill>
        <p:spPr bwMode="auto">
          <a:xfrm rot="1433449">
            <a:off x="627441" y="1175386"/>
            <a:ext cx="1553213" cy="1835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829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5252</TotalTime>
  <Words>1661</Words>
  <Application>Microsoft Macintosh PowerPoint</Application>
  <PresentationFormat>On-screen Show (4:3)</PresentationFormat>
  <Paragraphs>238</Paragraphs>
  <Slides>29</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Arial</vt:lpstr>
      <vt:lpstr>Arial Narrow</vt:lpstr>
      <vt:lpstr>Calibri</vt:lpstr>
      <vt:lpstr>Helvetica Neue</vt:lpstr>
      <vt:lpstr>MS PGothic</vt:lpstr>
      <vt:lpstr>ＭＳ Ｐゴシック</vt:lpstr>
      <vt:lpstr>Tahoma</vt:lpstr>
      <vt:lpstr>Times</vt:lpstr>
      <vt:lpstr>Verdana</vt:lpstr>
      <vt:lpstr>Wingdings</vt:lpstr>
      <vt:lpstr>宋体</vt:lpstr>
      <vt:lpstr>GA Blue Pages</vt:lpstr>
      <vt:lpstr>1_Blank Presentation</vt:lpstr>
      <vt:lpstr>Data slides</vt:lpstr>
      <vt:lpstr>1_Data slides</vt:lpstr>
      <vt:lpstr>2_Data slides</vt:lpstr>
      <vt:lpstr>PowerPoint Presentation</vt:lpstr>
      <vt:lpstr>PowerPoint Presentation</vt:lpstr>
      <vt:lpstr>AfriGEOSS Implementation</vt:lpstr>
      <vt:lpstr>AfriGEOSS Initiative</vt:lpstr>
      <vt:lpstr>GEO Partnership 105 Members </vt:lpstr>
      <vt:lpstr>PowerPoint Presentation</vt:lpstr>
      <vt:lpstr>AfriGEOSS Action Areas</vt:lpstr>
      <vt:lpstr>Engagement with Continental Programmes</vt:lpstr>
      <vt:lpstr>Observations and Opportunities</vt:lpstr>
      <vt:lpstr>PowerPoint Presentation</vt:lpstr>
      <vt:lpstr>… data revolution calls for a holistic approach</vt:lpstr>
      <vt:lpstr>Open access policies and Earth Observation data</vt:lpstr>
      <vt:lpstr>AfriGEOSS: Data &amp; Infrastructure</vt:lpstr>
      <vt:lpstr>What users want …</vt:lpstr>
      <vt:lpstr>1st AfriGEOSS Symposium Outcomes (2016)</vt:lpstr>
      <vt:lpstr>Steering Committee &amp; Caucus Recommendations</vt:lpstr>
      <vt:lpstr>PowerPoint Presentation</vt:lpstr>
      <vt:lpstr>African Space Policy  - Access to Space</vt:lpstr>
      <vt:lpstr>Building collaborations and leveraging opportunities</vt:lpstr>
      <vt:lpstr>Outcomes from the session</vt:lpstr>
      <vt:lpstr>PowerPoint Presentation</vt:lpstr>
      <vt:lpstr>PowerPoint Presentation</vt:lpstr>
      <vt:lpstr>PowerPoint Presentation</vt:lpstr>
      <vt:lpstr>PowerPoint Presentation</vt:lpstr>
      <vt:lpstr>Staging engagement with other African countries</vt:lpstr>
      <vt:lpstr>New Data Cube remote sensing paradigm</vt:lpstr>
      <vt:lpstr>PowerPoint Presentation</vt:lpstr>
      <vt:lpstr>What users want …</vt:lpstr>
      <vt:lpstr>PowerPoint Presentation</vt:lpstr>
    </vt:vector>
  </TitlesOfParts>
  <Company>ꀀ穼훼</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Nick Walters</dc:creator>
  <cp:lastModifiedBy>Sives Govender</cp:lastModifiedBy>
  <cp:revision>387</cp:revision>
  <cp:lastPrinted>2015-10-27T14:02:28Z</cp:lastPrinted>
  <dcterms:created xsi:type="dcterms:W3CDTF">2007-10-16T08:11:19Z</dcterms:created>
  <dcterms:modified xsi:type="dcterms:W3CDTF">2018-10-02T09:41:55Z</dcterms:modified>
</cp:coreProperties>
</file>