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300" r:id="rId4"/>
    <p:sldId id="301" r:id="rId5"/>
    <p:sldId id="315" r:id="rId6"/>
    <p:sldId id="318" r:id="rId7"/>
    <p:sldId id="316" r:id="rId8"/>
    <p:sldId id="320" r:id="rId9"/>
    <p:sldId id="319" r:id="rId10"/>
    <p:sldId id="313" r:id="rId11"/>
    <p:sldId id="302" r:id="rId12"/>
    <p:sldId id="305" r:id="rId13"/>
    <p:sldId id="306" r:id="rId14"/>
    <p:sldId id="314" r:id="rId15"/>
    <p:sldId id="307" r:id="rId16"/>
    <p:sldId id="308" r:id="rId17"/>
    <p:sldId id="309" r:id="rId18"/>
    <p:sldId id="310" r:id="rId19"/>
    <p:sldId id="312" r:id="rId20"/>
    <p:sldId id="311" r:id="rId21"/>
    <p:sldId id="321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00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2B0-8DF9-43CB-9861-78EE3496477A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B1F2-ADEA-4F87-B0DC-F278C3361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7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2B0-8DF9-43CB-9861-78EE3496477A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B1F2-ADEA-4F87-B0DC-F278C3361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0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2B0-8DF9-43CB-9861-78EE3496477A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B1F2-ADEA-4F87-B0DC-F278C3361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2B0-8DF9-43CB-9861-78EE3496477A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B1F2-ADEA-4F87-B0DC-F278C3361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2B0-8DF9-43CB-9861-78EE3496477A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B1F2-ADEA-4F87-B0DC-F278C3361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0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2B0-8DF9-43CB-9861-78EE3496477A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B1F2-ADEA-4F87-B0DC-F278C3361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4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2B0-8DF9-43CB-9861-78EE3496477A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B1F2-ADEA-4F87-B0DC-F278C3361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4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2B0-8DF9-43CB-9861-78EE3496477A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B1F2-ADEA-4F87-B0DC-F278C3361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8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2B0-8DF9-43CB-9861-78EE3496477A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B1F2-ADEA-4F87-B0DC-F278C3361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2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2B0-8DF9-43CB-9861-78EE3496477A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B1F2-ADEA-4F87-B0DC-F278C3361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2B0-8DF9-43CB-9861-78EE3496477A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B1F2-ADEA-4F87-B0DC-F278C3361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0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A12B0-8DF9-43CB-9861-78EE3496477A}" type="datetimeFigureOut">
              <a:rPr lang="en-US" smtClean="0"/>
              <a:t>9/30/18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AB1F2-ADEA-4F87-B0DC-F278C3361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970" y="1996224"/>
            <a:ext cx="10976467" cy="26144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 smtClean="0"/>
              <a:t>2018 MALAWI POPULATION AND HOUSING CENSUS</a:t>
            </a:r>
            <a:br>
              <a:rPr lang="en-US" sz="36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4969" y="3863662"/>
            <a:ext cx="10976467" cy="25371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b="1" dirty="0" smtClean="0">
                <a:solidFill>
                  <a:srgbClr val="FF0000"/>
                </a:solidFill>
              </a:rPr>
              <a:t>BE COUNTED.LEAVE NO ONE BEHIND</a:t>
            </a:r>
            <a:endParaRPr lang="en-US" sz="3100" b="1" dirty="0" smtClean="0">
              <a:solidFill>
                <a:srgbClr val="FF0000"/>
              </a:solidFill>
            </a:endParaRPr>
          </a:p>
          <a:p>
            <a:endParaRPr lang="en-US" sz="3100" b="1" dirty="0">
              <a:solidFill>
                <a:srgbClr val="FF0000"/>
              </a:solidFill>
            </a:endParaRPr>
          </a:p>
          <a:p>
            <a:r>
              <a:rPr lang="en-US" sz="2200" b="1" dirty="0" smtClean="0"/>
              <a:t>BY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MRS. MERCY KANYUKA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COMMISSIONER OF STATISTICS, MALAWI NATIONAL STATISTICAL OFFICE</a:t>
            </a:r>
          </a:p>
          <a:p>
            <a:r>
              <a:rPr lang="en-US" sz="2200" b="1" dirty="0" smtClean="0"/>
              <a:t> </a:t>
            </a:r>
          </a:p>
          <a:p>
            <a:r>
              <a:rPr lang="en-US" sz="2200" b="1" dirty="0" smtClean="0"/>
              <a:t>SEPTEMBER 2018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M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3" y="190836"/>
            <a:ext cx="1390918" cy="118720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" descr="C:\Users\Robert\Documents\2018 Communication census\Brands 2018 PHC\Final selected brand\2018 PHC NSO approved bran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728" y="155234"/>
            <a:ext cx="1757630" cy="137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1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CCTV CAMERAS AT NSO HEAD OFFICE</a:t>
            </a:r>
            <a:endParaRPr lang="en-GB" sz="2800" b="1" dirty="0"/>
          </a:p>
        </p:txBody>
      </p:sp>
      <p:pic>
        <p:nvPicPr>
          <p:cNvPr id="5" name="Content Placeholder 4" descr="C:\Users\Robert\AppData\Local\Microsoft\Windows\INetCache\Content.Word\20180926_190258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C:\Users\Robert\AppData\Local\Microsoft\Windows\INetCache\Content.Word\20180926_185832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3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PREPARATIONS’……………………….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86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Procured </a:t>
            </a:r>
            <a:r>
              <a:rPr lang="en-US" sz="2400" dirty="0" smtClean="0">
                <a:latin typeface="+mj-lt"/>
              </a:rPr>
              <a:t>20000 </a:t>
            </a:r>
            <a:r>
              <a:rPr lang="en-US" sz="2400" dirty="0">
                <a:latin typeface="+mj-lt"/>
              </a:rPr>
              <a:t>census tablets and </a:t>
            </a:r>
            <a:r>
              <a:rPr lang="en-US" sz="2400" dirty="0" smtClean="0">
                <a:latin typeface="+mj-lt"/>
              </a:rPr>
              <a:t>25,000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census materials (bags, reflectors, t/shirts, </a:t>
            </a:r>
            <a:r>
              <a:rPr lang="en-US" sz="2400" dirty="0" smtClean="0">
                <a:latin typeface="+mj-lt"/>
              </a:rPr>
              <a:t>caps) and several boxes of chalk and tie-on-labels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15,000 tablets and solar power banks were procured by UNFPA (DFID/ UK Aid funding) and loaned to NSO. They will be shipped to Zambia early next year</a:t>
            </a:r>
            <a:endParaRPr lang="en-US" sz="20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Both CAPI tool and the whole census methodology were pretested and piloted in 10 districts in 2015 and all went perfectly well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In a phased approach, recruited </a:t>
            </a:r>
            <a:r>
              <a:rPr lang="en-GB" sz="2400" dirty="0" smtClean="0">
                <a:latin typeface="+mj-lt"/>
              </a:rPr>
              <a:t>85 district supervisors (DSs), 485 control centre supervisors (CCSs), 4000 field supervisors (FSs)and 19,000 enumerators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Hired one Communications Consultant whose role was to coordinate and facilitate all communications/publicity activities for the census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Developed very comprehensive Communications Strategy which has Implementation Plan, Monitoring Plan &amp; clear Crisis Communication Plan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Developed 2018 PHC logo which was used on all materials as part of census branding and marking</a:t>
            </a:r>
          </a:p>
        </p:txBody>
      </p:sp>
    </p:spTree>
    <p:extLst>
      <p:ext uri="{BB962C8B-B14F-4D97-AF65-F5344CB8AC3E}">
        <p14:creationId xmlns:p14="http://schemas.microsoft.com/office/powerpoint/2010/main" val="28794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                                </a:t>
            </a:r>
            <a:r>
              <a:rPr lang="en-US" sz="2000" b="1" dirty="0" smtClean="0"/>
              <a:t>2018 MALAWI PHC LOGO</a:t>
            </a:r>
            <a:endParaRPr lang="en-GB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41" y="1481071"/>
            <a:ext cx="7384191" cy="5222400"/>
          </a:xfrm>
        </p:spPr>
      </p:pic>
    </p:spTree>
    <p:extLst>
      <p:ext uri="{BB962C8B-B14F-4D97-AF65-F5344CB8AC3E}">
        <p14:creationId xmlns:p14="http://schemas.microsoft.com/office/powerpoint/2010/main" val="29539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IMPLEMENTATION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344"/>
            <a:ext cx="10515600" cy="510003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Officially launched 2018 PHC publicity and countdown campaign on 6 June </a:t>
            </a:r>
            <a:r>
              <a:rPr lang="en-US" sz="2400" dirty="0" smtClean="0">
                <a:latin typeface="+mj-lt"/>
              </a:rPr>
              <a:t>218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Conducted </a:t>
            </a:r>
            <a:r>
              <a:rPr lang="en-US" sz="2400" dirty="0" smtClean="0">
                <a:latin typeface="+mj-lt"/>
              </a:rPr>
              <a:t>300 community-based sensitization meetings (one in each Traditional Authority/Chief’s area)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Conducted PHC community education sessions in all 28 districts using Ministry of Information public address (PA) system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Produced radio programmes that were aired through 15 different stations that included 5 major national stations and </a:t>
            </a:r>
            <a:r>
              <a:rPr lang="en-US" sz="2400" dirty="0">
                <a:latin typeface="+mj-lt"/>
              </a:rPr>
              <a:t>10 community </a:t>
            </a:r>
            <a:r>
              <a:rPr lang="en-US" sz="2400" dirty="0" smtClean="0">
                <a:latin typeface="+mj-lt"/>
              </a:rPr>
              <a:t>radios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Produced and aired TV jingles and programmes through 3 Malawi TV stations</a:t>
            </a:r>
            <a:endParaRPr lang="en-GB" sz="2400" dirty="0" smtClean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846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OFFICIAL LAUNCH</a:t>
            </a:r>
            <a:endParaRPr lang="en-GB" sz="2800" b="1" dirty="0"/>
          </a:p>
        </p:txBody>
      </p:sp>
      <p:pic>
        <p:nvPicPr>
          <p:cNvPr id="5" name="Content Placeholder 4" descr="C:\Users\Robert\Documents\2018 Communication census\Pictures 2018 PHC\Picture launch of publicity campaign\0A4A7067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0688"/>
            <a:ext cx="5181600" cy="34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C:\Users\Robert\Documents\2018 Communication census\Pictures 2018 PHC\Picture launch of publicity campaign\0A4A7186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01" y="1690688"/>
            <a:ext cx="5181600" cy="345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859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IMPLEMENTATION CONT’……………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Produced various print materials that were disseminated even in the remotest parts of Malawi (posters, flyers, leaflets, media briefs etc.)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Produced and aired special TV and radio National Address by Malawi’s President, His Excellency Prof. Arthur Peter Mutharika who called all people living in Malawi to be counted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426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299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MALAWI’S PRESIDENT, PROF. MUTHARIKA GIVING TELEVISED </a:t>
            </a:r>
            <a:br>
              <a:rPr lang="en-US" sz="2000" b="1" dirty="0" smtClean="0"/>
            </a:br>
            <a:r>
              <a:rPr lang="en-US" sz="2000" b="1" dirty="0" smtClean="0"/>
              <a:t>ADDRESS ON 2018 PHC</a:t>
            </a:r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4424"/>
            <a:ext cx="10515600" cy="501637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C:\Users\Robert\AppData\Local\Microsoft\Windows\INetCache\Content.Word\IMG-20180914-WA0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86" y="1487455"/>
            <a:ext cx="6105828" cy="4792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6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TRAINING AND </a:t>
            </a:r>
            <a:r>
              <a:rPr lang="en-US" sz="2800" b="1" dirty="0" smtClean="0"/>
              <a:t>FIELD </a:t>
            </a:r>
            <a:r>
              <a:rPr lang="en-US" sz="2800" b="1" dirty="0" smtClean="0"/>
              <a:t>OPERATIONS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1692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Trained </a:t>
            </a:r>
            <a:r>
              <a:rPr lang="en-GB" sz="2400" dirty="0"/>
              <a:t>85 DSs, </a:t>
            </a:r>
            <a:r>
              <a:rPr lang="en-GB" sz="2400" dirty="0" smtClean="0"/>
              <a:t>500 </a:t>
            </a:r>
            <a:r>
              <a:rPr lang="en-GB" sz="2400" dirty="0"/>
              <a:t>CCSs, 4000 </a:t>
            </a:r>
            <a:r>
              <a:rPr lang="en-GB" sz="2400" dirty="0" smtClean="0"/>
              <a:t>FSs, 19,000 </a:t>
            </a:r>
            <a:r>
              <a:rPr lang="en-GB" sz="2400" dirty="0"/>
              <a:t>enumerators in CAPI and field </a:t>
            </a:r>
            <a:r>
              <a:rPr lang="en-GB" sz="2400" dirty="0" smtClean="0"/>
              <a:t>logistics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Each </a:t>
            </a:r>
            <a:r>
              <a:rPr lang="en-US" sz="2000" dirty="0"/>
              <a:t>DS was responsible for about 6 CCSs; and each CCS was supervising 8-9 FSs; and each FS was supervising 5 </a:t>
            </a:r>
            <a:r>
              <a:rPr lang="en-US" sz="2000" dirty="0" smtClean="0"/>
              <a:t>enumerators</a:t>
            </a:r>
            <a:endParaRPr lang="en-GB" sz="2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The 23,000 </a:t>
            </a:r>
            <a:r>
              <a:rPr lang="en-US" sz="2000" dirty="0"/>
              <a:t>enumerators and field </a:t>
            </a:r>
            <a:r>
              <a:rPr lang="en-US" sz="2000" dirty="0" smtClean="0"/>
              <a:t>supervisors</a:t>
            </a:r>
            <a:r>
              <a:rPr lang="en-US" sz="2000" dirty="0"/>
              <a:t> </a:t>
            </a:r>
            <a:r>
              <a:rPr lang="en-US" sz="2000" dirty="0" smtClean="0"/>
              <a:t>were recruited, trained </a:t>
            </a:r>
            <a:r>
              <a:rPr lang="en-US" sz="2000" dirty="0"/>
              <a:t>and deployed to work in their home areas. </a:t>
            </a:r>
            <a:endParaRPr lang="en-US" sz="20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Each </a:t>
            </a:r>
            <a:r>
              <a:rPr lang="en-US" sz="2000" dirty="0"/>
              <a:t>enumerator was responsible for one enumeration area (EA) of </a:t>
            </a:r>
            <a:r>
              <a:rPr lang="en-US" sz="2000" dirty="0" smtClean="0"/>
              <a:t> 200-300 households</a:t>
            </a:r>
            <a:endParaRPr lang="en-US" sz="20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Hired/sourced </a:t>
            </a:r>
            <a:r>
              <a:rPr lang="en-US" sz="2400" dirty="0" smtClean="0">
                <a:latin typeface="+mj-lt"/>
              </a:rPr>
              <a:t>600 vehicles that were deployed country-wide </a:t>
            </a:r>
            <a:r>
              <a:rPr lang="en-US" sz="2400" dirty="0" smtClean="0">
                <a:latin typeface="+mj-lt"/>
              </a:rPr>
              <a:t>for</a:t>
            </a:r>
            <a:r>
              <a:rPr lang="en-US" sz="2400" dirty="0" smtClean="0">
                <a:latin typeface="+mj-lt"/>
              </a:rPr>
              <a:t> DSs and CCSs</a:t>
            </a:r>
            <a:endParaRPr lang="en-US" sz="24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2018 </a:t>
            </a:r>
            <a:r>
              <a:rPr lang="en-US" sz="2400" dirty="0" smtClean="0">
                <a:latin typeface="+mj-lt"/>
              </a:rPr>
              <a:t>PHC was conducted from 3-23 September </a:t>
            </a:r>
            <a:r>
              <a:rPr lang="en-US" sz="2400" dirty="0" smtClean="0">
                <a:latin typeface="+mj-lt"/>
              </a:rPr>
              <a:t>+ few days to cater for </a:t>
            </a:r>
            <a:r>
              <a:rPr lang="en-US" sz="2400" dirty="0" smtClean="0">
                <a:latin typeface="+mj-lt"/>
              </a:rPr>
              <a:t>call backs 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Data was being synchronized by each CCS and </a:t>
            </a:r>
            <a:r>
              <a:rPr lang="en-US" sz="2400" dirty="0" smtClean="0">
                <a:latin typeface="+mj-lt"/>
              </a:rPr>
              <a:t>sent </a:t>
            </a:r>
            <a:r>
              <a:rPr lang="en-US" sz="2400" dirty="0" smtClean="0">
                <a:latin typeface="+mj-lt"/>
              </a:rPr>
              <a:t>to </a:t>
            </a:r>
            <a:r>
              <a:rPr lang="en-US" sz="2400" dirty="0" smtClean="0">
                <a:latin typeface="+mj-lt"/>
              </a:rPr>
              <a:t>NSO Server </a:t>
            </a:r>
            <a:r>
              <a:rPr lang="en-US" sz="2400" dirty="0" smtClean="0">
                <a:latin typeface="+mj-lt"/>
              </a:rPr>
              <a:t>on daily basis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 smtClean="0">
              <a:latin typeface="+mj-lt"/>
            </a:endParaRPr>
          </a:p>
          <a:p>
            <a:pPr algn="just"/>
            <a:endParaRPr lang="en-US" sz="2400" dirty="0" smtClean="0">
              <a:latin typeface="+mj-lt"/>
            </a:endParaRPr>
          </a:p>
          <a:p>
            <a:pPr algn="just"/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2313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SUCCESSES STORIES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+mj-lt"/>
              </a:rPr>
              <a:t>Use of digital census (tablets) proved to be real-time and cost-effective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Data capturing was faster and efficient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Data transfer to NSO Central Office was instant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No recruitment of data capturing assistants which was costly in past censuses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Recruitment </a:t>
            </a:r>
            <a:r>
              <a:rPr lang="en-US" sz="2400" b="1" dirty="0"/>
              <a:t>and deployment of enumerators from their home areas proved to be </a:t>
            </a:r>
            <a:r>
              <a:rPr lang="en-US" sz="2400" b="1" dirty="0" smtClean="0"/>
              <a:t>efficient</a:t>
            </a:r>
            <a:endParaRPr lang="en-US" sz="24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Acceptability of </a:t>
            </a:r>
            <a:r>
              <a:rPr lang="en-US" dirty="0" smtClean="0">
                <a:latin typeface="+mj-lt"/>
              </a:rPr>
              <a:t>enumerators </a:t>
            </a:r>
            <a:r>
              <a:rPr lang="en-US" dirty="0">
                <a:latin typeface="+mj-lt"/>
              </a:rPr>
              <a:t>among traditional leaders and </a:t>
            </a:r>
            <a:r>
              <a:rPr lang="en-US" dirty="0" smtClean="0">
                <a:latin typeface="+mj-lt"/>
              </a:rPr>
              <a:t>community </a:t>
            </a:r>
            <a:r>
              <a:rPr lang="en-US" dirty="0">
                <a:latin typeface="+mj-lt"/>
              </a:rPr>
              <a:t>members was very </a:t>
            </a:r>
            <a:r>
              <a:rPr lang="en-US" dirty="0" smtClean="0">
                <a:latin typeface="+mj-lt"/>
              </a:rPr>
              <a:t>high (as enumerators were locals too)</a:t>
            </a:r>
            <a:endParaRPr lang="en-US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Enumerators </a:t>
            </a:r>
            <a:r>
              <a:rPr lang="en-US" dirty="0" smtClean="0">
                <a:latin typeface="+mj-lt"/>
              </a:rPr>
              <a:t>had high accessibility to households (they knew people and households well and were </a:t>
            </a:r>
            <a:r>
              <a:rPr lang="en-US" dirty="0">
                <a:latin typeface="+mj-lt"/>
              </a:rPr>
              <a:t>able to continue </a:t>
            </a:r>
            <a:r>
              <a:rPr lang="en-US" dirty="0" smtClean="0">
                <a:latin typeface="+mj-lt"/>
              </a:rPr>
              <a:t>working </a:t>
            </a:r>
            <a:r>
              <a:rPr lang="en-US" dirty="0">
                <a:latin typeface="+mj-lt"/>
              </a:rPr>
              <a:t>even after 5:00 </a:t>
            </a:r>
            <a:r>
              <a:rPr lang="en-US" dirty="0" smtClean="0">
                <a:latin typeface="+mj-lt"/>
              </a:rPr>
              <a:t>pm)</a:t>
            </a:r>
            <a:endParaRPr lang="en-US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 smtClean="0">
              <a:latin typeface="+mj-lt"/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4103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SUCCESS STORIES CONT’……………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708"/>
            <a:ext cx="10515600" cy="510003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+mj-lt"/>
              </a:rPr>
              <a:t>Use of community </a:t>
            </a:r>
            <a:r>
              <a:rPr lang="en-US" sz="2400" b="1" dirty="0" smtClean="0">
                <a:latin typeface="+mj-lt"/>
              </a:rPr>
              <a:t>radios to </a:t>
            </a:r>
            <a:r>
              <a:rPr lang="en-US" sz="2400" b="1" dirty="0">
                <a:latin typeface="+mj-lt"/>
              </a:rPr>
              <a:t>disseminate PHC messages </a:t>
            </a:r>
            <a:r>
              <a:rPr lang="en-US" sz="2400" b="1" dirty="0" smtClean="0">
                <a:latin typeface="+mj-lt"/>
              </a:rPr>
              <a:t>enhanced massive awareness</a:t>
            </a:r>
            <a:endParaRPr lang="en-US" sz="2400" b="1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Community members were able to understand PHC messages </a:t>
            </a:r>
            <a:r>
              <a:rPr lang="en-US" dirty="0" smtClean="0">
                <a:latin typeface="+mj-lt"/>
              </a:rPr>
              <a:t>easily as they were aired in a particular language(s) common around that radio station</a:t>
            </a:r>
            <a:endParaRPr lang="en-US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Locals were able to related with various characters that were featured in various </a:t>
            </a:r>
            <a:r>
              <a:rPr lang="en-US" dirty="0" smtClean="0">
                <a:latin typeface="+mj-lt"/>
              </a:rPr>
              <a:t>publicity programmes</a:t>
            </a: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+mj-lt"/>
              </a:rPr>
              <a:t>Engagement of the State President to speak about PHC provided prominence to 2018 PHC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Local leaders were motivated to mobilize their subjects to be counted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Citizens were also eager to be counted following the President’s call</a:t>
            </a:r>
          </a:p>
          <a:p>
            <a:pPr marL="0" indent="0">
              <a:buNone/>
            </a:pPr>
            <a:endParaRPr lang="en-GB" sz="2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73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PRESENTATION OUTLINE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66120" cy="435133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Brief background to 2018 Malawi Population and Housing Census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Preparations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Implementation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Field operations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Success stories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Challenges</a:t>
            </a:r>
          </a:p>
          <a:p>
            <a:pPr lvl="0"/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CHALLENGES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Boundary wrangles among traditional leaders in certain villages that forced Malawi National Statistical Office to temporarily stop counting in few areas until such issues were amicably resolved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Increased call-backs mainly in low density areas (cities and major towns) that forced Malawi National Statistical Office to </a:t>
            </a:r>
            <a:r>
              <a:rPr lang="en-US" sz="2400" dirty="0" smtClean="0">
                <a:latin typeface="+mj-lt"/>
              </a:rPr>
              <a:t>extend </a:t>
            </a:r>
            <a:r>
              <a:rPr lang="en-US" sz="2400" dirty="0" smtClean="0">
                <a:latin typeface="+mj-lt"/>
              </a:rPr>
              <a:t>enumeration period by about 3 days to ensure that every person </a:t>
            </a:r>
            <a:r>
              <a:rPr lang="en-US" sz="2400" dirty="0" smtClean="0">
                <a:latin typeface="+mj-lt"/>
              </a:rPr>
              <a:t>was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counted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Delays </a:t>
            </a:r>
            <a:r>
              <a:rPr lang="en-US" sz="2400" dirty="0">
                <a:latin typeface="+mj-lt"/>
              </a:rPr>
              <a:t>in the payment of training and field allowances due to incorrect bank accounts submitted by enumerators</a:t>
            </a:r>
          </a:p>
          <a:p>
            <a:pPr marL="0" indent="0">
              <a:buNone/>
            </a:pP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1840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cleaning and analysis to start immediately</a:t>
            </a:r>
          </a:p>
          <a:p>
            <a:r>
              <a:rPr lang="en-US" dirty="0" smtClean="0"/>
              <a:t>Release of preliminary results (Population by Age by Sub-district) mid December 2018 (Tabulation plan already prepared)</a:t>
            </a:r>
          </a:p>
          <a:p>
            <a:pPr lvl="1"/>
            <a:r>
              <a:rPr lang="en-US" dirty="0" smtClean="0"/>
              <a:t>In time for preparation for Elections in May 2019</a:t>
            </a:r>
          </a:p>
          <a:p>
            <a:r>
              <a:rPr lang="en-US" dirty="0" smtClean="0"/>
              <a:t>Main report – April 2019 (Tabulation Plan ready)</a:t>
            </a:r>
          </a:p>
          <a:p>
            <a:r>
              <a:rPr lang="en-US" dirty="0" smtClean="0"/>
              <a:t>Thematic reports (Fertility, Mortality, Housing, Gender, Youth, Elderly, Disability, </a:t>
            </a:r>
            <a:r>
              <a:rPr lang="en-US" dirty="0" err="1" smtClean="0"/>
              <a:t>etc</a:t>
            </a:r>
            <a:r>
              <a:rPr lang="en-US" dirty="0" smtClean="0"/>
              <a:t>) by Dec 2019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4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THANK YOU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28" y="3183636"/>
            <a:ext cx="9000744" cy="4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BRIEF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L</a:t>
            </a:r>
            <a:r>
              <a:rPr lang="en-US" sz="2400" dirty="0" smtClean="0">
                <a:latin typeface="+mj-lt"/>
              </a:rPr>
              <a:t>ike </a:t>
            </a:r>
            <a:r>
              <a:rPr lang="en-US" sz="2400" dirty="0">
                <a:latin typeface="+mj-lt"/>
              </a:rPr>
              <a:t>many </a:t>
            </a:r>
            <a:r>
              <a:rPr lang="en-US" sz="2400" dirty="0" smtClean="0">
                <a:latin typeface="+mj-lt"/>
              </a:rPr>
              <a:t>countries, Malawi, conducts Population </a:t>
            </a:r>
            <a:r>
              <a:rPr lang="en-US" sz="2400" dirty="0">
                <a:latin typeface="+mj-lt"/>
              </a:rPr>
              <a:t>and Housing Census </a:t>
            </a:r>
            <a:r>
              <a:rPr lang="en-US" sz="2400" dirty="0" smtClean="0">
                <a:latin typeface="+mj-lt"/>
              </a:rPr>
              <a:t>(PHC) every </a:t>
            </a:r>
            <a:r>
              <a:rPr lang="en-US" sz="2400" dirty="0">
                <a:latin typeface="+mj-lt"/>
              </a:rPr>
              <a:t>10 years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National Statistical Office (NSO) in the Ministry of Finance and Economic Planning conducts censuses on behalf of the Malawi Government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Malawi conducted first comprehensive census in 1966, and subsequent </a:t>
            </a:r>
            <a:r>
              <a:rPr lang="en-US" sz="2400" dirty="0">
                <a:latin typeface="+mj-lt"/>
              </a:rPr>
              <a:t>ones </a:t>
            </a:r>
            <a:r>
              <a:rPr lang="en-US" sz="2400" dirty="0" smtClean="0">
                <a:latin typeface="+mj-lt"/>
              </a:rPr>
              <a:t>were conducted in </a:t>
            </a:r>
            <a:r>
              <a:rPr lang="en-US" sz="2400" dirty="0">
                <a:latin typeface="+mj-lt"/>
              </a:rPr>
              <a:t>1977, 1987, 1998, </a:t>
            </a:r>
            <a:r>
              <a:rPr lang="en-US" sz="2400" dirty="0" smtClean="0">
                <a:latin typeface="+mj-lt"/>
              </a:rPr>
              <a:t>2008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2018 Malawi PHC was conducted from 3-23 September under the Theme: </a:t>
            </a:r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Be counted. Leave No One Behind</a:t>
            </a:r>
            <a:endParaRPr lang="en-GB" sz="24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69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PREPARATIONS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3490"/>
            <a:ext cx="10515600" cy="466347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j-lt"/>
              </a:rPr>
              <a:t>Preparations for 2018 </a:t>
            </a:r>
            <a:r>
              <a:rPr lang="en-GB" sz="2400" dirty="0">
                <a:latin typeface="+mj-lt"/>
              </a:rPr>
              <a:t>PHC </a:t>
            </a:r>
            <a:r>
              <a:rPr lang="en-GB" sz="2400" dirty="0" smtClean="0">
                <a:latin typeface="+mj-lt"/>
              </a:rPr>
              <a:t>commenced in 2015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Developed </a:t>
            </a:r>
            <a:r>
              <a:rPr lang="en-US" sz="2400" dirty="0" smtClean="0">
                <a:latin typeface="+mj-lt"/>
              </a:rPr>
              <a:t>comprehensive </a:t>
            </a:r>
            <a:r>
              <a:rPr lang="en-US" sz="2400" dirty="0" smtClean="0">
                <a:latin typeface="+mj-lt"/>
              </a:rPr>
              <a:t>Census Plan and budget </a:t>
            </a:r>
            <a:r>
              <a:rPr lang="en-US" sz="2400" dirty="0">
                <a:latin typeface="+mj-lt"/>
              </a:rPr>
              <a:t>which was approved and funded by Malawi Government </a:t>
            </a:r>
            <a:r>
              <a:rPr lang="en-US" sz="2400" dirty="0" smtClean="0">
                <a:latin typeface="+mj-lt"/>
              </a:rPr>
              <a:t>and </a:t>
            </a:r>
            <a:r>
              <a:rPr lang="en-US" sz="2400" dirty="0">
                <a:latin typeface="+mj-lt"/>
              </a:rPr>
              <a:t>development partners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j-lt"/>
              </a:rPr>
              <a:t>Using high </a:t>
            </a:r>
            <a:r>
              <a:rPr lang="en-GB" sz="2400" dirty="0">
                <a:latin typeface="+mj-lt"/>
              </a:rPr>
              <a:t>resolution satellite </a:t>
            </a:r>
            <a:r>
              <a:rPr lang="en-GB" sz="2400" dirty="0" smtClean="0">
                <a:latin typeface="+mj-lt"/>
              </a:rPr>
              <a:t>imagery, NSO mapped  and demarcated Malawi into 42 census districts and </a:t>
            </a:r>
            <a:r>
              <a:rPr lang="en-GB" sz="2400" dirty="0" smtClean="0">
                <a:latin typeface="+mj-lt"/>
              </a:rPr>
              <a:t>19,000 </a:t>
            </a:r>
            <a:r>
              <a:rPr lang="en-GB" sz="2400" dirty="0">
                <a:latin typeface="+mj-lt"/>
              </a:rPr>
              <a:t>Enumeration Areas (EAs</a:t>
            </a:r>
            <a:r>
              <a:rPr lang="en-GB" sz="2400" dirty="0" smtClean="0">
                <a:latin typeface="+mj-lt"/>
              </a:rPr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j-lt"/>
              </a:rPr>
              <a:t>NSO successfully sought technical assistance from US Census Bureau </a:t>
            </a:r>
            <a:r>
              <a:rPr lang="en-GB" sz="2400" dirty="0" smtClean="0">
                <a:latin typeface="+mj-lt"/>
              </a:rPr>
              <a:t>early 2017</a:t>
            </a:r>
            <a:endParaRPr lang="en-GB" sz="2400" dirty="0" smtClean="0">
              <a:solidFill>
                <a:srgbClr val="FF000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j-lt"/>
              </a:rPr>
              <a:t> Developed new </a:t>
            </a:r>
            <a:r>
              <a:rPr lang="en-GB" sz="2400" dirty="0">
                <a:latin typeface="+mj-lt"/>
              </a:rPr>
              <a:t>data collection application tool called Computer Assisted Personal Interview (CAPI) </a:t>
            </a:r>
            <a:r>
              <a:rPr lang="en-GB" sz="2400" dirty="0" smtClean="0">
                <a:latin typeface="+mj-lt"/>
              </a:rPr>
              <a:t>which was used during 2018 PHC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Procured state-of-art Server as Data Centre which was mounted at Head Office.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Procured the power backup system to </a:t>
            </a:r>
            <a:r>
              <a:rPr lang="en-US" sz="2400" dirty="0" smtClean="0">
                <a:latin typeface="+mj-lt"/>
              </a:rPr>
              <a:t>support the </a:t>
            </a:r>
            <a:r>
              <a:rPr lang="en-US" sz="2400" dirty="0">
                <a:latin typeface="+mj-lt"/>
              </a:rPr>
              <a:t>server 24/7  without any power </a:t>
            </a:r>
            <a:r>
              <a:rPr lang="en-US" sz="2400" dirty="0" smtClean="0">
                <a:latin typeface="+mj-lt"/>
              </a:rPr>
              <a:t>interruptions.  </a:t>
            </a:r>
            <a:endParaRPr lang="en-US" sz="24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Installed 24/7 CCTV cameras to ensure security for PHC server and other </a:t>
            </a:r>
            <a:r>
              <a:rPr lang="en-US" sz="2400" dirty="0" smtClean="0">
                <a:latin typeface="+mj-lt"/>
              </a:rPr>
              <a:t>materials</a:t>
            </a:r>
            <a:endParaRPr lang="en-GB" sz="24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962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73"/>
            <a:ext cx="10515600" cy="798786"/>
          </a:xfrm>
        </p:spPr>
        <p:txBody>
          <a:bodyPr/>
          <a:lstStyle/>
          <a:p>
            <a:r>
              <a:rPr lang="en-US" b="1" dirty="0" smtClean="0"/>
              <a:t>Data Centre Server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86" y="1020984"/>
            <a:ext cx="4277711" cy="5703615"/>
          </a:xfrm>
        </p:spPr>
      </p:pic>
    </p:spTree>
    <p:extLst>
      <p:ext uri="{BB962C8B-B14F-4D97-AF65-F5344CB8AC3E}">
        <p14:creationId xmlns:p14="http://schemas.microsoft.com/office/powerpoint/2010/main" val="211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614" y="0"/>
            <a:ext cx="9724696" cy="714703"/>
          </a:xfrm>
        </p:spPr>
        <p:txBody>
          <a:bodyPr/>
          <a:lstStyle/>
          <a:p>
            <a:r>
              <a:rPr lang="en-US" b="1" dirty="0" smtClean="0"/>
              <a:t>Solar Panels – For Power Backup System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923" y="836120"/>
            <a:ext cx="8029173" cy="6021880"/>
          </a:xfrm>
        </p:spPr>
      </p:pic>
    </p:spTree>
    <p:extLst>
      <p:ext uri="{BB962C8B-B14F-4D97-AF65-F5344CB8AC3E}">
        <p14:creationId xmlns:p14="http://schemas.microsoft.com/office/powerpoint/2010/main" val="327497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44303" cy="840828"/>
          </a:xfrm>
        </p:spPr>
        <p:txBody>
          <a:bodyPr/>
          <a:lstStyle/>
          <a:p>
            <a:r>
              <a:rPr lang="en-US" b="1" dirty="0" smtClean="0"/>
              <a:t>Hybrid Power Inverter and Batteries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96" y="683694"/>
            <a:ext cx="8232408" cy="6174306"/>
          </a:xfrm>
        </p:spPr>
      </p:pic>
    </p:spTree>
    <p:extLst>
      <p:ext uri="{BB962C8B-B14F-4D97-AF65-F5344CB8AC3E}">
        <p14:creationId xmlns:p14="http://schemas.microsoft.com/office/powerpoint/2010/main" val="85904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034"/>
          </a:xfrm>
        </p:spPr>
        <p:txBody>
          <a:bodyPr>
            <a:normAutofit/>
          </a:bodyPr>
          <a:lstStyle/>
          <a:p>
            <a:r>
              <a:rPr lang="en-US" dirty="0" smtClean="0"/>
              <a:t>Mapping Equipment – Computer and Plotters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05" y="1103587"/>
            <a:ext cx="7494789" cy="5621092"/>
          </a:xfrm>
        </p:spPr>
      </p:pic>
    </p:spTree>
    <p:extLst>
      <p:ext uri="{BB962C8B-B14F-4D97-AF65-F5344CB8AC3E}">
        <p14:creationId xmlns:p14="http://schemas.microsoft.com/office/powerpoint/2010/main" val="86638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621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Satellite Images Field Maps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41" y="851338"/>
            <a:ext cx="8261131" cy="5840363"/>
          </a:xfrm>
        </p:spPr>
      </p:pic>
    </p:spTree>
    <p:extLst>
      <p:ext uri="{BB962C8B-B14F-4D97-AF65-F5344CB8AC3E}">
        <p14:creationId xmlns:p14="http://schemas.microsoft.com/office/powerpoint/2010/main" val="1355948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3981</TotalTime>
  <Words>1033</Words>
  <Application>Microsoft Macintosh PowerPoint</Application>
  <PresentationFormat>Widescreen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Calibri Light</vt:lpstr>
      <vt:lpstr>Garamond</vt:lpstr>
      <vt:lpstr>Wingdings</vt:lpstr>
      <vt:lpstr>Arial</vt:lpstr>
      <vt:lpstr>Office Theme</vt:lpstr>
      <vt:lpstr>             2018 MALAWI POPULATION AND HOUSING CENSUS    </vt:lpstr>
      <vt:lpstr>PRESENTATION OUTLINE</vt:lpstr>
      <vt:lpstr>BRIEF BACKGROUND</vt:lpstr>
      <vt:lpstr>PREPARATIONS</vt:lpstr>
      <vt:lpstr>Data Centre Server</vt:lpstr>
      <vt:lpstr>Solar Panels – For Power Backup System</vt:lpstr>
      <vt:lpstr>Hybrid Power Inverter and Batteries</vt:lpstr>
      <vt:lpstr>Mapping Equipment – Computer and Plotters</vt:lpstr>
      <vt:lpstr>Satellite Images Field Maps</vt:lpstr>
      <vt:lpstr>CCTV CAMERAS AT NSO HEAD OFFICE</vt:lpstr>
      <vt:lpstr>PREPARATIONS’……………………….</vt:lpstr>
      <vt:lpstr>                                2018 MALAWI PHC LOGO</vt:lpstr>
      <vt:lpstr>IMPLEMENTATION</vt:lpstr>
      <vt:lpstr>OFFICIAL LAUNCH</vt:lpstr>
      <vt:lpstr>IMPLEMENTATION CONT’……………</vt:lpstr>
      <vt:lpstr>MALAWI’S PRESIDENT, PROF. MUTHARIKA GIVING TELEVISED  ADDRESS ON 2018 PHC</vt:lpstr>
      <vt:lpstr>TRAINING AND FIELD OPERATIONS</vt:lpstr>
      <vt:lpstr>SUCCESSES STORIES </vt:lpstr>
      <vt:lpstr>SUCCESS STORIES CONT’……………</vt:lpstr>
      <vt:lpstr>CHALLENGES</vt:lpstr>
      <vt:lpstr>WAY FORWARD</vt:lpstr>
      <vt:lpstr>THANK YOU 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PHC 2018 Publicity Materials</dc:title>
  <dc:creator>user</dc:creator>
  <cp:lastModifiedBy>Microsoft Office User</cp:lastModifiedBy>
  <cp:revision>320</cp:revision>
  <dcterms:created xsi:type="dcterms:W3CDTF">2018-05-23T08:04:24Z</dcterms:created>
  <dcterms:modified xsi:type="dcterms:W3CDTF">2018-10-01T08:47:07Z</dcterms:modified>
</cp:coreProperties>
</file>