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56" r:id="rId3"/>
    <p:sldId id="260" r:id="rId4"/>
    <p:sldId id="261" r:id="rId5"/>
    <p:sldId id="262" r:id="rId6"/>
    <p:sldId id="258" r:id="rId7"/>
    <p:sldId id="263" r:id="rId8"/>
    <p:sldId id="264" r:id="rId9"/>
    <p:sldId id="265" r:id="rId10"/>
    <p:sldId id="266" r:id="rId11"/>
    <p:sldId id="267" r:id="rId12"/>
    <p:sldId id="268" r:id="rId13"/>
  </p:sldIdLst>
  <p:sldSz cx="9144000" cy="6858000" type="screen4x3"/>
  <p:notesSz cx="6858000" cy="91440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469"/>
    <a:srgbClr val="21E469"/>
    <a:srgbClr val="CDC87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3" d="100"/>
          <a:sy n="123" d="100"/>
        </p:scale>
        <p:origin x="125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7D9B31-4C60-8E45-AFA6-67E1359CDA4B}" type="datetimeFigureOut">
              <a:rPr lang="en-US" smtClean="0"/>
              <a:t>9/30/2018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7F9F65-DC37-7A42-8358-6DCBE07DA257}" type="slidenum">
              <a:rPr lang="en-US" smtClean="0"/>
              <a:t>‹#›</a:t>
            </a:fld>
            <a:endParaRPr lang="en-US"/>
          </a:p>
        </p:txBody>
      </p:sp>
    </p:spTree>
    <p:extLst>
      <p:ext uri="{BB962C8B-B14F-4D97-AF65-F5344CB8AC3E}">
        <p14:creationId xmlns:p14="http://schemas.microsoft.com/office/powerpoint/2010/main" val="12366463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9/30/2018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1307675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9/30/2018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19645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9/30/2018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192082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9/30/2018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2669381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9/30/2018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1637182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9/30/2018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43285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9/30/2018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693994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9/30/2018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1063325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9/30/2018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467171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9/30/2018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336486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9/30/2018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2346628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PPT.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847959"/>
          </a:xfrm>
          <a:prstGeom prst="rect">
            <a:avLst/>
          </a:prstGeom>
        </p:spPr>
      </p:pic>
      <p:pic>
        <p:nvPicPr>
          <p:cNvPr id="10" name="Picture 9" descr="EAP Programme-02.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242839"/>
            <a:ext cx="9144000" cy="615161"/>
          </a:xfrm>
          <a:prstGeom prst="rect">
            <a:avLst/>
          </a:prstGeom>
        </p:spPr>
      </p:pic>
    </p:spTree>
    <p:extLst>
      <p:ext uri="{BB962C8B-B14F-4D97-AF65-F5344CB8AC3E}">
        <p14:creationId xmlns:p14="http://schemas.microsoft.com/office/powerpoint/2010/main" val="484143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ord Header 300-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187115"/>
          </a:xfrm>
          <a:prstGeom prst="rect">
            <a:avLst/>
          </a:prstGeom>
        </p:spPr>
      </p:pic>
      <p:sp>
        <p:nvSpPr>
          <p:cNvPr id="6" name="Rectangle 5"/>
          <p:cNvSpPr/>
          <p:nvPr/>
        </p:nvSpPr>
        <p:spPr>
          <a:xfrm>
            <a:off x="0" y="2845643"/>
            <a:ext cx="9144000" cy="3157166"/>
          </a:xfrm>
          <a:prstGeom prst="rect">
            <a:avLst/>
          </a:prstGeom>
          <a:solidFill>
            <a:srgbClr val="E9E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1" algn="ctr"/>
            <a:endParaRPr lang="en-US" sz="3600" dirty="0">
              <a:solidFill>
                <a:schemeClr val="tx1"/>
              </a:solidFill>
              <a:latin typeface="Arial"/>
              <a:cs typeface="Arial"/>
            </a:endParaRPr>
          </a:p>
        </p:txBody>
      </p:sp>
      <p:sp>
        <p:nvSpPr>
          <p:cNvPr id="10" name="TextBox 9"/>
          <p:cNvSpPr txBox="1"/>
          <p:nvPr/>
        </p:nvSpPr>
        <p:spPr>
          <a:xfrm>
            <a:off x="1082438" y="2845643"/>
            <a:ext cx="6979123" cy="2862322"/>
          </a:xfrm>
          <a:prstGeom prst="rect">
            <a:avLst/>
          </a:prstGeom>
          <a:noFill/>
        </p:spPr>
        <p:txBody>
          <a:bodyPr wrap="square" rtlCol="0">
            <a:spAutoFit/>
          </a:bodyPr>
          <a:lstStyle/>
          <a:p>
            <a:pPr marL="0" lvl="1" algn="ctr"/>
            <a:r>
              <a:rPr lang="en-GB" sz="3600" b="1" dirty="0">
                <a:latin typeface="Times New Roman" panose="02020603050405020304" pitchFamily="18" charset="0"/>
                <a:cs typeface="Times New Roman" panose="02020603050405020304" pitchFamily="18" charset="0"/>
              </a:rPr>
              <a:t>2020 Round of Census in Africa: Progress and Challenges</a:t>
            </a:r>
          </a:p>
          <a:p>
            <a:pPr marL="0" lvl="1" algn="ctr"/>
            <a:endParaRPr lang="en-GB" sz="3600" b="1" dirty="0">
              <a:latin typeface="Times New Roman" panose="02020603050405020304" pitchFamily="18" charset="0"/>
              <a:cs typeface="Times New Roman" panose="02020603050405020304" pitchFamily="18" charset="0"/>
            </a:endParaRPr>
          </a:p>
          <a:p>
            <a:pPr marL="0" lvl="1" algn="ctr"/>
            <a:r>
              <a:rPr lang="en-GB" sz="2400" b="1" dirty="0">
                <a:latin typeface="Times New Roman" panose="02020603050405020304" pitchFamily="18" charset="0"/>
                <a:cs typeface="Times New Roman" panose="02020603050405020304" pitchFamily="18" charset="0"/>
              </a:rPr>
              <a:t>A Review of ECA Census Activities </a:t>
            </a:r>
          </a:p>
          <a:p>
            <a:pPr marL="0" lvl="1" algn="ctr"/>
            <a:endParaRPr lang="en-GB" sz="2400" b="1" dirty="0">
              <a:latin typeface="Times New Roman" panose="02020603050405020304" pitchFamily="18" charset="0"/>
              <a:cs typeface="Times New Roman" panose="02020603050405020304" pitchFamily="18" charset="0"/>
            </a:endParaRPr>
          </a:p>
          <a:p>
            <a:pPr marL="0" lvl="1" algn="ctr"/>
            <a:r>
              <a:rPr lang="en-GB" sz="2400" b="1" dirty="0">
                <a:latin typeface="Times New Roman" panose="02020603050405020304" pitchFamily="18" charset="0"/>
                <a:cs typeface="Times New Roman" panose="02020603050405020304" pitchFamily="18" charset="0"/>
              </a:rPr>
              <a:t>Presented by Ayenika Godheart-ECA</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8673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28420"/>
            <a:ext cx="8229600" cy="5397743"/>
          </a:xfrm>
        </p:spPr>
        <p:txBody>
          <a:bodyPr/>
          <a:lstStyle/>
          <a:p>
            <a:pPr marL="0" indent="0">
              <a:buNone/>
            </a:pPr>
            <a:r>
              <a:rPr lang="en-US" b="1" dirty="0"/>
              <a:t>Some Challenges and Points for discussion</a:t>
            </a:r>
            <a:endParaRPr lang="en-US" dirty="0"/>
          </a:p>
        </p:txBody>
      </p:sp>
      <p:sp>
        <p:nvSpPr>
          <p:cNvPr id="4" name="Snip Diagonal Corner Rectangle 3"/>
          <p:cNvSpPr/>
          <p:nvPr/>
        </p:nvSpPr>
        <p:spPr>
          <a:xfrm>
            <a:off x="1534332" y="1366016"/>
            <a:ext cx="6075335" cy="612183"/>
          </a:xfrm>
          <a:prstGeom prst="snip2Diag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rgbClr val="000000"/>
                </a:solidFill>
                <a:latin typeface="Times New Roman" panose="02020603050405020304" pitchFamily="18" charset="0"/>
                <a:ea typeface="SimSun" panose="02010600030101010101" pitchFamily="2" charset="-122"/>
              </a:rPr>
              <a:t>Encouraging countries to undertake the 2020 round of census</a:t>
            </a:r>
            <a:r>
              <a:rPr lang="en-US" dirty="0">
                <a:solidFill>
                  <a:srgbClr val="000000"/>
                </a:solidFill>
                <a:latin typeface="Times New Roman" panose="02020603050405020304" pitchFamily="18" charset="0"/>
                <a:ea typeface="Times New Roman" panose="02020603050405020304" pitchFamily="18" charset="0"/>
              </a:rPr>
              <a:t>es</a:t>
            </a:r>
            <a:r>
              <a:rPr lang="en-US" dirty="0">
                <a:solidFill>
                  <a:srgbClr val="000000"/>
                </a:solidFill>
                <a:latin typeface="Times New Roman" panose="02020603050405020304" pitchFamily="18" charset="0"/>
                <a:ea typeface="SimSun" panose="02010600030101010101" pitchFamily="2" charset="-122"/>
              </a:rPr>
              <a:t> in Africa</a:t>
            </a:r>
            <a:endParaRPr lang="en-US" dirty="0"/>
          </a:p>
        </p:txBody>
      </p:sp>
      <p:sp>
        <p:nvSpPr>
          <p:cNvPr id="5" name="Snip Diagonal Corner Rectangle 4"/>
          <p:cNvSpPr/>
          <p:nvPr/>
        </p:nvSpPr>
        <p:spPr>
          <a:xfrm>
            <a:off x="1526581" y="1996167"/>
            <a:ext cx="3518117" cy="612183"/>
          </a:xfrm>
          <a:prstGeom prst="snip2Diag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rgbClr val="000000"/>
                </a:solidFill>
                <a:latin typeface="Times New Roman" panose="02020603050405020304" pitchFamily="18" charset="0"/>
                <a:ea typeface="SimSun" panose="02010600030101010101" pitchFamily="2" charset="-122"/>
              </a:rPr>
              <a:t>Emerging issues related to census-taking activities in Africa</a:t>
            </a:r>
          </a:p>
        </p:txBody>
      </p:sp>
      <p:sp>
        <p:nvSpPr>
          <p:cNvPr id="6" name="Snip Diagonal Corner Rectangle 5"/>
          <p:cNvSpPr/>
          <p:nvPr/>
        </p:nvSpPr>
        <p:spPr>
          <a:xfrm>
            <a:off x="2549467" y="2626318"/>
            <a:ext cx="6075335" cy="612183"/>
          </a:xfrm>
          <a:prstGeom prst="snip2Diag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t>Use of dwelling frames and building footprints in census cartography</a:t>
            </a:r>
          </a:p>
        </p:txBody>
      </p:sp>
      <p:sp>
        <p:nvSpPr>
          <p:cNvPr id="7" name="Snip Diagonal Corner Rectangle 6"/>
          <p:cNvSpPr/>
          <p:nvPr/>
        </p:nvSpPr>
        <p:spPr>
          <a:xfrm>
            <a:off x="2564964" y="3341176"/>
            <a:ext cx="6075335" cy="612183"/>
          </a:xfrm>
          <a:prstGeom prst="snip2Diag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t>The use of spatial data collected during census cartography activities</a:t>
            </a:r>
          </a:p>
        </p:txBody>
      </p:sp>
      <p:sp>
        <p:nvSpPr>
          <p:cNvPr id="8" name="Snip Diagonal Corner Rectangle 7"/>
          <p:cNvSpPr/>
          <p:nvPr/>
        </p:nvSpPr>
        <p:spPr>
          <a:xfrm>
            <a:off x="2557216" y="4022686"/>
            <a:ext cx="6075335" cy="612183"/>
          </a:xfrm>
          <a:prstGeom prst="snip2Diag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t>The use of handheld devices</a:t>
            </a:r>
          </a:p>
          <a:p>
            <a:endParaRPr lang="en-US" dirty="0"/>
          </a:p>
        </p:txBody>
      </p:sp>
      <p:sp>
        <p:nvSpPr>
          <p:cNvPr id="9" name="Snip Diagonal Corner Rectangle 8"/>
          <p:cNvSpPr/>
          <p:nvPr/>
        </p:nvSpPr>
        <p:spPr>
          <a:xfrm>
            <a:off x="2557220" y="4693406"/>
            <a:ext cx="6075335" cy="612183"/>
          </a:xfrm>
          <a:prstGeom prst="snip2Diag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t>modifications to census chronograms following the introduction of mobile devices</a:t>
            </a:r>
          </a:p>
        </p:txBody>
      </p:sp>
      <p:sp>
        <p:nvSpPr>
          <p:cNvPr id="10" name="Snip Diagonal Corner Rectangle 9"/>
          <p:cNvSpPr/>
          <p:nvPr/>
        </p:nvSpPr>
        <p:spPr>
          <a:xfrm>
            <a:off x="1503335" y="5364126"/>
            <a:ext cx="6075335" cy="612183"/>
          </a:xfrm>
          <a:prstGeom prst="snip2Diag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rgbClr val="000000"/>
                </a:solidFill>
                <a:latin typeface="Times New Roman" panose="02020603050405020304" pitchFamily="18" charset="0"/>
                <a:ea typeface="SimSun" panose="02010600030101010101" pitchFamily="2" charset="-122"/>
              </a:rPr>
              <a:t>Mobilizing resources for census-taking activities in Africa</a:t>
            </a:r>
          </a:p>
        </p:txBody>
      </p:sp>
    </p:spTree>
    <p:extLst>
      <p:ext uri="{BB962C8B-B14F-4D97-AF65-F5344CB8AC3E}">
        <p14:creationId xmlns:p14="http://schemas.microsoft.com/office/powerpoint/2010/main" val="1159514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ardrop 3"/>
          <p:cNvSpPr/>
          <p:nvPr/>
        </p:nvSpPr>
        <p:spPr>
          <a:xfrm>
            <a:off x="588936" y="1042261"/>
            <a:ext cx="7671661" cy="4921170"/>
          </a:xfrm>
          <a:prstGeom prst="teardrop">
            <a:avLst/>
          </a:prstGeom>
        </p:spPr>
        <p:style>
          <a:lnRef idx="1">
            <a:schemeClr val="accent1"/>
          </a:lnRef>
          <a:fillRef idx="3">
            <a:schemeClr val="accent1"/>
          </a:fillRef>
          <a:effectRef idx="2">
            <a:schemeClr val="accent1"/>
          </a:effectRef>
          <a:fontRef idx="minor">
            <a:schemeClr val="lt1"/>
          </a:fontRef>
        </p:style>
        <p:txBody>
          <a:bodyPr rtlCol="0" anchor="ctr"/>
          <a:lstStyle/>
          <a:p>
            <a:pPr>
              <a:spcBef>
                <a:spcPts val="1200"/>
              </a:spcBef>
            </a:pPr>
            <a:r>
              <a:rPr lang="en-US" sz="2400" b="1" kern="0" spc="-25"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Conclusion</a:t>
            </a:r>
            <a:endParaRPr lang="en-US" sz="2800" b="1" kern="0" spc="-25" dirty="0">
              <a:solidFill>
                <a:srgbClr val="2E74B5"/>
              </a:solidFill>
              <a:latin typeface="Calibri Light" panose="020F0302020204030204" pitchFamily="34" charset="0"/>
              <a:ea typeface="SimSun" panose="02010600030101010101" pitchFamily="2" charset="-122"/>
              <a:cs typeface="Times New Roman" panose="02020603050405020304" pitchFamily="18" charset="0"/>
            </a:endParaRPr>
          </a:p>
          <a:p>
            <a:pPr marL="685800" marR="0">
              <a:spcBef>
                <a:spcPts val="0"/>
              </a:spcBef>
              <a:spcAft>
                <a:spcPts val="0"/>
              </a:spcAft>
            </a:pPr>
            <a:r>
              <a:rPr lang="en-US" sz="1400" spc="-25" dirty="0">
                <a:latin typeface="Arial" panose="020B0604020202020204" pitchFamily="34" charset="0"/>
                <a:ea typeface="Times New Roman" panose="02020603050405020304" pitchFamily="18" charset="0"/>
                <a:cs typeface="Times New Roman" panose="02020603050405020304" pitchFamily="18" charset="0"/>
              </a:rPr>
              <a:t> </a:t>
            </a:r>
          </a:p>
          <a:p>
            <a:pPr algn="just"/>
            <a:r>
              <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vast majority of African countries are now preparing for or carrying out their national censuses as part of the 2020 round. To ensure the round’s success, it is vital that all key stakeholders remain committed to the process until its completion, particularly as the round is characterized by a number of emerging challenges, including those relating to the use of innovative technologies, that must be addressed as part of an inclusive, consultative and coordinated process involving all relevant actors. </a:t>
            </a:r>
          </a:p>
        </p:txBody>
      </p:sp>
    </p:spTree>
    <p:extLst>
      <p:ext uri="{BB962C8B-B14F-4D97-AF65-F5344CB8AC3E}">
        <p14:creationId xmlns:p14="http://schemas.microsoft.com/office/powerpoint/2010/main" val="3102940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1092631" y="1317356"/>
            <a:ext cx="6966488" cy="4300780"/>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2595966" y="2774196"/>
            <a:ext cx="4339526" cy="1200329"/>
          </a:xfrm>
          <a:prstGeom prst="rect">
            <a:avLst/>
          </a:prstGeom>
        </p:spPr>
        <p:txBody>
          <a:bodyPr wrap="square">
            <a:spAutoFit/>
          </a:bodyPr>
          <a:lstStyle/>
          <a:p>
            <a:pPr algn="ctr"/>
            <a:r>
              <a:rPr lang="en-US" sz="7200" dirty="0">
                <a:solidFill>
                  <a:srgbClr val="000000"/>
                </a:solidFill>
                <a:latin typeface="Times New Roman" panose="02020603050405020304" pitchFamily="18" charset="0"/>
                <a:ea typeface="Times New Roman" panose="02020603050405020304" pitchFamily="18" charset="0"/>
              </a:rPr>
              <a:t>Thanks</a:t>
            </a:r>
            <a:endParaRPr lang="en-US" sz="7200" dirty="0"/>
          </a:p>
        </p:txBody>
      </p:sp>
    </p:spTree>
    <p:extLst>
      <p:ext uri="{BB962C8B-B14F-4D97-AF65-F5344CB8AC3E}">
        <p14:creationId xmlns:p14="http://schemas.microsoft.com/office/powerpoint/2010/main" val="3359762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973" y="1053295"/>
            <a:ext cx="7787897" cy="830997"/>
          </a:xfrm>
          <a:prstGeom prst="rect">
            <a:avLst/>
          </a:prstGeom>
        </p:spPr>
        <p:txBody>
          <a:bodyPr wrap="square">
            <a:spAutoFit/>
          </a:bodyPr>
          <a:lstStyle/>
          <a:p>
            <a:pPr>
              <a:spcBef>
                <a:spcPts val="1200"/>
              </a:spcBef>
            </a:pPr>
            <a:r>
              <a:rPr lang="en-US" sz="2400" b="1" kern="0" spc="-25" dirty="0">
                <a:solidFill>
                  <a:srgbClr val="2E74B5"/>
                </a:solidFill>
                <a:latin typeface="Times New Roman" panose="02020603050405020304" pitchFamily="18" charset="0"/>
                <a:ea typeface="SimSun" panose="02010600030101010101" pitchFamily="2" charset="-122"/>
                <a:cs typeface="Times New Roman" panose="02020603050405020304" pitchFamily="18" charset="0"/>
              </a:rPr>
              <a:t>Demand-driven interventions in support of the 2020 round of population and housing censuses in Africa</a:t>
            </a:r>
            <a:endParaRPr lang="en-US" sz="2400" b="1" kern="0" spc="-25" dirty="0">
              <a:solidFill>
                <a:srgbClr val="2E74B5"/>
              </a:solidFill>
              <a:effectLst/>
              <a:latin typeface="Calibri Light" panose="020F0302020204030204" pitchFamily="34" charset="0"/>
              <a:ea typeface="SimSun" panose="02010600030101010101" pitchFamily="2" charset="-122"/>
              <a:cs typeface="Times New Roman" panose="02020603050405020304" pitchFamily="18" charset="0"/>
            </a:endParaRPr>
          </a:p>
        </p:txBody>
      </p:sp>
      <p:sp>
        <p:nvSpPr>
          <p:cNvPr id="6" name="Rounded Rectangle 5"/>
          <p:cNvSpPr/>
          <p:nvPr/>
        </p:nvSpPr>
        <p:spPr>
          <a:xfrm>
            <a:off x="774915" y="1828800"/>
            <a:ext cx="7353946" cy="11546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t>On 10 June 2015, the Economic and Social Council adopted resolution 2015/10 on the 2020 World Population and Housing Census </a:t>
            </a:r>
            <a:r>
              <a:rPr lang="en-US" dirty="0" err="1"/>
              <a:t>Programme</a:t>
            </a:r>
            <a:endParaRPr lang="en-US" dirty="0"/>
          </a:p>
        </p:txBody>
      </p:sp>
      <p:sp>
        <p:nvSpPr>
          <p:cNvPr id="7" name="Rounded Rectangle 6"/>
          <p:cNvSpPr/>
          <p:nvPr/>
        </p:nvSpPr>
        <p:spPr>
          <a:xfrm>
            <a:off x="774915" y="3045417"/>
            <a:ext cx="7353946" cy="99964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t>At the first joint session of (</a:t>
            </a:r>
            <a:r>
              <a:rPr lang="en-US" dirty="0" err="1"/>
              <a:t>StatCom</a:t>
            </a:r>
            <a:r>
              <a:rPr lang="en-US" dirty="0"/>
              <a:t>-Africa), which was held in Tunis 2014, it was  decided that the ASSD should resume its focus on helping countries to undertake the 2020 round of population and housing censuses. </a:t>
            </a:r>
          </a:p>
        </p:txBody>
      </p:sp>
      <p:sp>
        <p:nvSpPr>
          <p:cNvPr id="8" name="Rounded Rectangle 7"/>
          <p:cNvSpPr/>
          <p:nvPr/>
        </p:nvSpPr>
        <p:spPr>
          <a:xfrm>
            <a:off x="774915" y="4130299"/>
            <a:ext cx="7353946" cy="102805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t>2020 Round of Census in Africa has to aligned with the Strategy for the Harmonization of Statistics in Africa (</a:t>
            </a:r>
            <a:r>
              <a:rPr lang="en-US" dirty="0" err="1"/>
              <a:t>SHaSA</a:t>
            </a:r>
            <a:r>
              <a:rPr lang="en-US" dirty="0"/>
              <a:t> 2), which was formulated jointly by ECA, the African Union Commission, African Development Bank (</a:t>
            </a:r>
            <a:r>
              <a:rPr lang="en-US" dirty="0" err="1"/>
              <a:t>AfDB</a:t>
            </a:r>
            <a:r>
              <a:rPr lang="en-US" dirty="0"/>
              <a:t>), and the African Capacity Building Foundation</a:t>
            </a:r>
          </a:p>
        </p:txBody>
      </p:sp>
      <p:sp>
        <p:nvSpPr>
          <p:cNvPr id="9" name="Rounded Rectangle 8"/>
          <p:cNvSpPr/>
          <p:nvPr/>
        </p:nvSpPr>
        <p:spPr>
          <a:xfrm>
            <a:off x="774915" y="5243594"/>
            <a:ext cx="7353946" cy="92989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t>2020 Round of Census in Africa has to aligned with the SDGs and Agenda 63 of the African Union </a:t>
            </a:r>
          </a:p>
        </p:txBody>
      </p:sp>
    </p:spTree>
    <p:extLst>
      <p:ext uri="{BB962C8B-B14F-4D97-AF65-F5344CB8AC3E}">
        <p14:creationId xmlns:p14="http://schemas.microsoft.com/office/powerpoint/2010/main" val="613808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a:off x="542441" y="1088756"/>
            <a:ext cx="6927742" cy="1491712"/>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An expert group meeting was convened by ECA in Nairobi from 19 to 22 July 2016, with a view to developing the first revision of the </a:t>
            </a:r>
            <a:r>
              <a:rPr kumimoji="0" lang="en-US" sz="1600" b="0" i="1"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Africa Addendum to the Principles and Recommendations for Population and Housing Censuses</a:t>
            </a:r>
            <a:endParaRPr kumimoji="0" lang="en-US" sz="1600" b="0" i="0" u="none" strike="noStrike" kern="0" cap="none" spc="0" normalizeH="0" baseline="0" noProof="0" dirty="0">
              <a:ln>
                <a:noFill/>
              </a:ln>
              <a:solidFill>
                <a:sysClr val="windowText" lastClr="000000"/>
              </a:solidFill>
              <a:effectLst/>
              <a:uLnTx/>
              <a:uFillTx/>
            </a:endParaRPr>
          </a:p>
        </p:txBody>
      </p:sp>
      <p:sp>
        <p:nvSpPr>
          <p:cNvPr id="7" name="Pentagon 6"/>
          <p:cNvSpPr/>
          <p:nvPr/>
        </p:nvSpPr>
        <p:spPr>
          <a:xfrm>
            <a:off x="542441" y="2714785"/>
            <a:ext cx="6927742" cy="1369017"/>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tabLst>
                <a:tab pos="457200" algn="l"/>
              </a:tabLst>
            </a:pPr>
            <a:r>
              <a:rPr lang="en-US" sz="1600" kern="0" dirty="0">
                <a:solidFill>
                  <a:srgbClr val="000000"/>
                </a:solidFill>
                <a:latin typeface="Times New Roman" panose="02020603050405020304" pitchFamily="18" charset="0"/>
                <a:ea typeface="Times New Roman" panose="02020603050405020304" pitchFamily="18" charset="0"/>
              </a:rPr>
              <a:t>ECA also co-organized the United Nations Regional Meeting on Disability Measurement and Statistics in support of the 2030 Agenda for Sustainable Development and the 2020 World Population and Housing Census </a:t>
            </a:r>
            <a:r>
              <a:rPr lang="en-US" sz="1600" kern="0" dirty="0" err="1">
                <a:solidFill>
                  <a:srgbClr val="000000"/>
                </a:solidFill>
                <a:latin typeface="Times New Roman" panose="02020603050405020304" pitchFamily="18" charset="0"/>
                <a:ea typeface="Times New Roman" panose="02020603050405020304" pitchFamily="18" charset="0"/>
              </a:rPr>
              <a:t>Programme</a:t>
            </a:r>
            <a:r>
              <a:rPr lang="en-US" sz="1600" kern="0" dirty="0">
                <a:solidFill>
                  <a:srgbClr val="000000"/>
                </a:solidFill>
                <a:latin typeface="Times New Roman" panose="02020603050405020304" pitchFamily="18" charset="0"/>
                <a:ea typeface="Times New Roman" panose="02020603050405020304" pitchFamily="18" charset="0"/>
              </a:rPr>
              <a:t> for Africa. The objectives of the Regional Meeting, which was held in Kampala from 15 to 17 November 2016</a:t>
            </a:r>
          </a:p>
        </p:txBody>
      </p:sp>
      <p:sp>
        <p:nvSpPr>
          <p:cNvPr id="9" name="Content Placeholder 5"/>
          <p:cNvSpPr txBox="1">
            <a:spLocks noGrp="1"/>
          </p:cNvSpPr>
          <p:nvPr>
            <p:ph idx="1"/>
          </p:nvPr>
        </p:nvSpPr>
        <p:spPr>
          <a:xfrm>
            <a:off x="542441" y="4196597"/>
            <a:ext cx="6927742" cy="1475783"/>
          </a:xfrm>
          <a:prstGeom prst="homePlate">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The United Nations Regional Technical Workshop on the use of electronic data collection technologies in population and housing censuses was held in Amman from 28 November to 1 December 2016</a:t>
            </a:r>
            <a:endParaRPr kumimoji="0" lang="en-US" sz="1600" b="0" i="0" u="none" strike="noStrike" kern="1200" cap="none" spc="0" normalizeH="0" baseline="0" noProof="0" dirty="0">
              <a:ln>
                <a:noFill/>
              </a:ln>
              <a:solidFill>
                <a:schemeClr val="lt1"/>
              </a:solidFill>
              <a:effectLst/>
              <a:uLnTx/>
              <a:uFillTx/>
              <a:latin typeface="+mn-lt"/>
              <a:ea typeface="+mn-ea"/>
              <a:cs typeface="+mn-cs"/>
            </a:endParaRPr>
          </a:p>
        </p:txBody>
      </p:sp>
      <p:sp>
        <p:nvSpPr>
          <p:cNvPr id="6" name="Title 1"/>
          <p:cNvSpPr txBox="1">
            <a:spLocks/>
          </p:cNvSpPr>
          <p:nvPr/>
        </p:nvSpPr>
        <p:spPr>
          <a:xfrm>
            <a:off x="229892" y="722193"/>
            <a:ext cx="8229600" cy="464492"/>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400" b="1">
                <a:latin typeface="Times New Roman" panose="02020603050405020304" pitchFamily="18" charset="0"/>
                <a:cs typeface="Times New Roman" panose="02020603050405020304" pitchFamily="18" charset="0"/>
              </a:rPr>
              <a:t>Preparations for the 2020 census-taking activities in Africa</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2429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3146"/>
            <a:ext cx="8229600" cy="464492"/>
          </a:xfrm>
        </p:spPr>
        <p:txBody>
          <a:bodyPr/>
          <a:lstStyle/>
          <a:p>
            <a:r>
              <a:rPr lang="en-US" sz="2400" b="1" dirty="0">
                <a:latin typeface="Times New Roman" panose="02020603050405020304" pitchFamily="18" charset="0"/>
                <a:cs typeface="Times New Roman" panose="02020603050405020304" pitchFamily="18" charset="0"/>
              </a:rPr>
              <a:t>Preparations for the 2020 census-taking activities in Africa</a:t>
            </a:r>
            <a:endParaRPr lang="en-US" sz="2400"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a:xfrm>
            <a:off x="743918" y="1598830"/>
            <a:ext cx="7942881" cy="1423339"/>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marL="0" indent="0">
              <a:buNone/>
            </a:pPr>
            <a:r>
              <a:rPr lang="en-US" sz="1600" dirty="0">
                <a:solidFill>
                  <a:srgbClr val="000000"/>
                </a:solidFill>
                <a:latin typeface="Times New Roman" panose="02020603050405020304" pitchFamily="18" charset="0"/>
                <a:ea typeface="Times New Roman" panose="02020603050405020304" pitchFamily="18" charset="0"/>
              </a:rPr>
              <a:t>The United Nations Regional Workshop on the 2020 World </a:t>
            </a:r>
            <a:r>
              <a:rPr lang="en-US" sz="1600" dirty="0" err="1">
                <a:solidFill>
                  <a:srgbClr val="000000"/>
                </a:solidFill>
                <a:latin typeface="Times New Roman" panose="02020603050405020304" pitchFamily="18" charset="0"/>
                <a:ea typeface="Times New Roman" panose="02020603050405020304" pitchFamily="18" charset="0"/>
              </a:rPr>
              <a:t>Programme</a:t>
            </a:r>
            <a:r>
              <a:rPr lang="en-US" sz="1600" dirty="0">
                <a:solidFill>
                  <a:srgbClr val="000000"/>
                </a:solidFill>
                <a:latin typeface="Times New Roman" panose="02020603050405020304" pitchFamily="18" charset="0"/>
                <a:ea typeface="Times New Roman" panose="02020603050405020304" pitchFamily="18" charset="0"/>
              </a:rPr>
              <a:t> on Population and Housing Censuses: International Standards and Contemporary Technologies was convened in Dar </a:t>
            </a:r>
            <a:r>
              <a:rPr lang="en-US" sz="1600" dirty="0" err="1">
                <a:solidFill>
                  <a:srgbClr val="000000"/>
                </a:solidFill>
                <a:latin typeface="Times New Roman" panose="02020603050405020304" pitchFamily="18" charset="0"/>
                <a:ea typeface="Times New Roman" panose="02020603050405020304" pitchFamily="18" charset="0"/>
              </a:rPr>
              <a:t>es</a:t>
            </a:r>
            <a:r>
              <a:rPr lang="en-US" sz="1600" dirty="0">
                <a:solidFill>
                  <a:srgbClr val="000000"/>
                </a:solidFill>
                <a:latin typeface="Times New Roman" panose="02020603050405020304" pitchFamily="18" charset="0"/>
                <a:ea typeface="Times New Roman" panose="02020603050405020304" pitchFamily="18" charset="0"/>
              </a:rPr>
              <a:t> Salaam, United Republic of Tanzania, from 29 May to 1 June 2017 and Lusaka from 20 to 23 March 2017 </a:t>
            </a:r>
            <a:endParaRPr lang="en-US" sz="1600" dirty="0"/>
          </a:p>
        </p:txBody>
      </p:sp>
      <p:sp>
        <p:nvSpPr>
          <p:cNvPr id="8" name="Content Placeholder 5"/>
          <p:cNvSpPr txBox="1">
            <a:spLocks/>
          </p:cNvSpPr>
          <p:nvPr/>
        </p:nvSpPr>
        <p:spPr>
          <a:xfrm>
            <a:off x="743919" y="4847149"/>
            <a:ext cx="7826644" cy="1321176"/>
          </a:xfrm>
          <a:prstGeom prst="homePlate">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just">
              <a:spcBef>
                <a:spcPts val="0"/>
              </a:spcBef>
              <a:buFont typeface="Arial"/>
              <a:buNone/>
            </a:pPr>
            <a:r>
              <a:rPr lang="en-US" sz="1600" kern="0">
                <a:solidFill>
                  <a:srgbClr val="000000"/>
                </a:solidFill>
                <a:latin typeface="Times New Roman" panose="02020603050405020304" pitchFamily="18" charset="0"/>
                <a:ea typeface="Times New Roman" panose="02020603050405020304" pitchFamily="18" charset="0"/>
              </a:rPr>
              <a:t>The Regional Training Workshop on Human Settlement Indicators was organized by ECA in partnership with the United Nations Human Settlements Programme (UN-Habitat) in Gaborone from 13 to 15 December 2017, and was convened under the auspices of Statistics Botswana. </a:t>
            </a:r>
          </a:p>
          <a:p>
            <a:pPr marL="0" algn="just">
              <a:spcBef>
                <a:spcPts val="0"/>
              </a:spcBef>
            </a:pPr>
            <a:endParaRPr lang="en-US" sz="1200" spc="-25"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Content Placeholder 5"/>
          <p:cNvSpPr txBox="1">
            <a:spLocks/>
          </p:cNvSpPr>
          <p:nvPr/>
        </p:nvSpPr>
        <p:spPr>
          <a:xfrm>
            <a:off x="743919" y="3197494"/>
            <a:ext cx="7826644" cy="1390004"/>
          </a:xfrm>
          <a:prstGeom prst="homePlate">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marR="0" indent="0">
              <a:spcBef>
                <a:spcPts val="0"/>
              </a:spcBef>
              <a:spcAft>
                <a:spcPts val="0"/>
              </a:spcAft>
              <a:buNone/>
            </a:pPr>
            <a:r>
              <a:rPr lang="en-US" sz="1600" dirty="0">
                <a:solidFill>
                  <a:srgbClr val="000000"/>
                </a:solidFill>
                <a:latin typeface="Times New Roman" panose="02020603050405020304" pitchFamily="18" charset="0"/>
                <a:ea typeface="Times New Roman" panose="02020603050405020304" pitchFamily="18" charset="0"/>
              </a:rPr>
              <a:t>ECA and the United Nations Statistics Division also organized a national training workshop with producers and users of gender statistics.  The main objective of the workshop, held in Kampala in October 2017, was to enhance the capacity of statistical offices to communicate statistics, in particular for selected Tier I indicators (Sustainable Development Goals 3, 4, 5 and 8) to different user groups and to strengthen the gender statistics literacy of data users. </a:t>
            </a:r>
          </a:p>
        </p:txBody>
      </p:sp>
    </p:spTree>
    <p:extLst>
      <p:ext uri="{BB962C8B-B14F-4D97-AF65-F5344CB8AC3E}">
        <p14:creationId xmlns:p14="http://schemas.microsoft.com/office/powerpoint/2010/main" val="898927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idx="1"/>
          </p:nvPr>
        </p:nvSpPr>
        <p:spPr>
          <a:xfrm>
            <a:off x="511444" y="957263"/>
            <a:ext cx="7741403" cy="1227998"/>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indent="0" algn="just">
              <a:spcBef>
                <a:spcPts val="0"/>
              </a:spcBef>
              <a:spcAft>
                <a:spcPts val="0"/>
              </a:spcAft>
              <a:buNone/>
            </a:pP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partnership with the United Nations Statistics Division, ECA organized a regional training workshop on the use of the Internet and electronic devices, which was held in Yaoundé from 26 to 30 March 2018, in collaboration with the National Institute of Statistics of Cameroon and its National Bureau of Census and Population Studies. </a:t>
            </a:r>
            <a:endParaRPr lang="en-US" sz="1200" spc="-25"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Rounded Rectangle 4"/>
          <p:cNvSpPr/>
          <p:nvPr/>
        </p:nvSpPr>
        <p:spPr>
          <a:xfrm>
            <a:off x="511444" y="2549471"/>
            <a:ext cx="7741403" cy="247972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fontAlgn="base"/>
            <a:r>
              <a:rPr lang="en-US" b="1" dirty="0"/>
              <a:t>On 10 June 2015, the Economic and Social Council adopted resolution 2015/10 on the 2020 World Population and Housing Census </a:t>
            </a:r>
            <a:r>
              <a:rPr lang="en-US" b="1" dirty="0" err="1"/>
              <a:t>Programme</a:t>
            </a:r>
            <a:endParaRPr lang="en-US" b="1" dirty="0"/>
          </a:p>
          <a:p>
            <a:pPr algn="just" fontAlgn="base"/>
            <a:endParaRPr lang="en-US" dirty="0"/>
          </a:p>
          <a:p>
            <a:pPr algn="just" fontAlgn="base"/>
            <a:r>
              <a:rPr lang="en-US"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Four Years After: A number of African countries have started preparations for the 2020 census round; Egypt and Lesotho have already conducted their 2020 round censuses. A number of countries, including Malawi, Burkina Faso, Cameroon, Ethiopia, Madagascar and Mali, are currently at advanced stages in their census preparatory activities.</a:t>
            </a:r>
            <a:endParaRPr lang="en-US" sz="1400" spc="-25"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2405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60156"/>
            <a:ext cx="8229600" cy="5266007"/>
          </a:xfrm>
        </p:spPr>
        <p:txBody>
          <a:bodyPr/>
          <a:lstStyle/>
          <a:p>
            <a:pPr marL="0" indent="0">
              <a:buNone/>
            </a:pPr>
            <a:r>
              <a:rPr lang="en-US" b="1" dirty="0">
                <a:latin typeface="Times New Roman" panose="02020603050405020304" pitchFamily="18" charset="0"/>
                <a:cs typeface="Times New Roman" panose="02020603050405020304" pitchFamily="18" charset="0"/>
              </a:rPr>
              <a:t>Advisory services in support of census-taking activities in Africa</a:t>
            </a:r>
          </a:p>
          <a:p>
            <a:pPr marL="0" indent="0">
              <a:buNone/>
            </a:pPr>
            <a:endParaRPr lang="en-US" dirty="0"/>
          </a:p>
        </p:txBody>
      </p:sp>
      <p:sp>
        <p:nvSpPr>
          <p:cNvPr id="4" name="Rounded Rectangle 3"/>
          <p:cNvSpPr/>
          <p:nvPr/>
        </p:nvSpPr>
        <p:spPr>
          <a:xfrm>
            <a:off x="891153" y="2092271"/>
            <a:ext cx="6284562" cy="168156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0000"/>
                </a:solidFill>
                <a:latin typeface="Times New Roman" panose="02020603050405020304" pitchFamily="18" charset="0"/>
                <a:ea typeface="Times New Roman" panose="02020603050405020304" pitchFamily="18" charset="0"/>
              </a:rPr>
              <a:t>ECA has undertaken two advisory missions in support of the population and housing census in Mali and Burkina Faso. </a:t>
            </a:r>
            <a:endParaRPr lang="en-US" dirty="0"/>
          </a:p>
        </p:txBody>
      </p:sp>
      <p:sp>
        <p:nvSpPr>
          <p:cNvPr id="5" name="Rounded Rectangle 4"/>
          <p:cNvSpPr/>
          <p:nvPr/>
        </p:nvSpPr>
        <p:spPr>
          <a:xfrm>
            <a:off x="891153" y="3986522"/>
            <a:ext cx="6284562" cy="168585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rgbClr val="000000"/>
                </a:solidFill>
                <a:latin typeface="Times New Roman" panose="02020603050405020304" pitchFamily="18" charset="0"/>
                <a:ea typeface="Times New Roman" panose="02020603050405020304" pitchFamily="18" charset="0"/>
              </a:rPr>
              <a:t>The second mission took place from 25 to 29 June 2018 in response to the findings of the first mission, which had recommended that ECA and the Regional Centre for Mapping of Resources for Development should undertake a joint technical assistance mission to assess and test methodologies for census cartography with a view to enhancing 2020 census outcomes. </a:t>
            </a:r>
            <a:endParaRPr lang="en-US" dirty="0"/>
          </a:p>
        </p:txBody>
      </p:sp>
    </p:spTree>
    <p:extLst>
      <p:ext uri="{BB962C8B-B14F-4D97-AF65-F5344CB8AC3E}">
        <p14:creationId xmlns:p14="http://schemas.microsoft.com/office/powerpoint/2010/main" val="3103490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6024"/>
            <a:ext cx="8229600" cy="5257800"/>
          </a:xfrm>
        </p:spPr>
        <p:txBody>
          <a:bodyPr/>
          <a:lstStyle/>
          <a:p>
            <a:pPr marL="0" indent="0">
              <a:buNone/>
            </a:pPr>
            <a:r>
              <a:rPr lang="en-US" b="1" dirty="0"/>
              <a:t>Guidelines developed in support of census-taking activities in Africa </a:t>
            </a:r>
          </a:p>
          <a:p>
            <a:pPr marL="0" indent="0">
              <a:buNone/>
            </a:pPr>
            <a:endParaRPr lang="en-US" b="1" dirty="0"/>
          </a:p>
          <a:p>
            <a:pPr marL="0" indent="0">
              <a:buNone/>
            </a:pPr>
            <a:endParaRPr lang="en-US" dirty="0"/>
          </a:p>
        </p:txBody>
      </p:sp>
      <p:sp>
        <p:nvSpPr>
          <p:cNvPr id="4" name="Rounded Rectangle 3"/>
          <p:cNvSpPr/>
          <p:nvPr/>
        </p:nvSpPr>
        <p:spPr>
          <a:xfrm>
            <a:off x="457200" y="1921790"/>
            <a:ext cx="7787898" cy="84037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rgbClr val="000000"/>
                </a:solidFill>
                <a:latin typeface="Times New Roman" panose="02020603050405020304" pitchFamily="18" charset="0"/>
                <a:ea typeface="Times New Roman" panose="02020603050405020304" pitchFamily="18" charset="0"/>
              </a:rPr>
              <a:t>2020 Census Preparedness: Preliminary Report on the Status of Country Preparedness for the 2020 Round of Population and Housing Censuses in Africa</a:t>
            </a:r>
            <a:endParaRPr lang="en-US" dirty="0"/>
          </a:p>
        </p:txBody>
      </p:sp>
      <p:sp>
        <p:nvSpPr>
          <p:cNvPr id="5" name="Rounded Rectangle 4"/>
          <p:cNvSpPr/>
          <p:nvPr/>
        </p:nvSpPr>
        <p:spPr>
          <a:xfrm>
            <a:off x="457200" y="4076054"/>
            <a:ext cx="7787898" cy="88340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rgbClr val="000000"/>
                </a:solidFill>
                <a:latin typeface="Times New Roman" panose="02020603050405020304" pitchFamily="18" charset="0"/>
                <a:ea typeface="Times New Roman" panose="02020603050405020304" pitchFamily="18" charset="0"/>
              </a:rPr>
              <a:t>The use of geo-referenced dwelling frames for census cartography during the 2010 round</a:t>
            </a:r>
            <a:endParaRPr lang="en-US" dirty="0"/>
          </a:p>
        </p:txBody>
      </p:sp>
      <p:sp>
        <p:nvSpPr>
          <p:cNvPr id="6" name="Rounded Rectangle 5"/>
          <p:cNvSpPr/>
          <p:nvPr/>
        </p:nvSpPr>
        <p:spPr>
          <a:xfrm>
            <a:off x="457200" y="5172974"/>
            <a:ext cx="7787898" cy="88948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Guidelines on the Use of Electronic Data Collection Technologies in Population and Housing Censuses</a:t>
            </a:r>
            <a:endParaRPr lang="en-US" sz="1400" spc="-25"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Rounded Rectangle 7"/>
          <p:cNvSpPr/>
          <p:nvPr/>
        </p:nvSpPr>
        <p:spPr>
          <a:xfrm>
            <a:off x="457200" y="2975675"/>
            <a:ext cx="7787898" cy="88686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rgbClr val="000000"/>
                </a:solidFill>
                <a:latin typeface="Times New Roman" panose="02020603050405020304" pitchFamily="18" charset="0"/>
                <a:ea typeface="Times New Roman" panose="02020603050405020304" pitchFamily="18" charset="0"/>
              </a:rPr>
              <a:t>The revised Africa Addendum to the Principles and Recommendations for Population and Housing Censuses</a:t>
            </a:r>
            <a:endParaRPr lang="en-US" dirty="0"/>
          </a:p>
        </p:txBody>
      </p:sp>
    </p:spTree>
    <p:extLst>
      <p:ext uri="{BB962C8B-B14F-4D97-AF65-F5344CB8AC3E}">
        <p14:creationId xmlns:p14="http://schemas.microsoft.com/office/powerpoint/2010/main" val="3613512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4692" y="980268"/>
            <a:ext cx="8229600" cy="4525963"/>
          </a:xfrm>
        </p:spPr>
        <p:txBody>
          <a:bodyPr/>
          <a:lstStyle/>
          <a:p>
            <a:pPr marL="0" indent="0">
              <a:buNone/>
            </a:pPr>
            <a:r>
              <a:rPr lang="en-US" sz="2400" b="1" dirty="0"/>
              <a:t>2020 Africa </a:t>
            </a:r>
            <a:r>
              <a:rPr lang="en-US" sz="2400" b="1" dirty="0" err="1"/>
              <a:t>Programme</a:t>
            </a:r>
            <a:r>
              <a:rPr lang="en-US" sz="2400" b="1" dirty="0"/>
              <a:t> on Population and Housing Censuses Decade (2015 – 2024) and work plan for 2016 – 2020 </a:t>
            </a:r>
            <a:endParaRPr lang="en-US" sz="2400" dirty="0"/>
          </a:p>
        </p:txBody>
      </p:sp>
      <p:sp>
        <p:nvSpPr>
          <p:cNvPr id="4" name="Rounded Rectangle 3"/>
          <p:cNvSpPr/>
          <p:nvPr/>
        </p:nvSpPr>
        <p:spPr>
          <a:xfrm>
            <a:off x="658678" y="1859797"/>
            <a:ext cx="7818895" cy="118562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en-US">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collaboration with key partners, ECA has developed the 2020 Africa Programme on Population and Housing Censuses Decade (2015 – 2024). A work plan for 2016 – 2020 has been prepared with the collaboration of AfDB. </a:t>
            </a:r>
            <a:endParaRPr lang="en-US" sz="1400" spc="-25">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Rectangle 4"/>
          <p:cNvSpPr/>
          <p:nvPr/>
        </p:nvSpPr>
        <p:spPr>
          <a:xfrm>
            <a:off x="534692" y="3280082"/>
            <a:ext cx="5308169" cy="461665"/>
          </a:xfrm>
          <a:prstGeom prst="rect">
            <a:avLst/>
          </a:prstGeom>
        </p:spPr>
        <p:txBody>
          <a:bodyPr wrap="square">
            <a:spAutoFit/>
          </a:bodyPr>
          <a:lstStyle/>
          <a:p>
            <a:r>
              <a:rPr lang="en-US" sz="2400" b="1" dirty="0"/>
              <a:t>Africa Census Coordinating Committee </a:t>
            </a:r>
          </a:p>
        </p:txBody>
      </p:sp>
      <p:sp>
        <p:nvSpPr>
          <p:cNvPr id="6" name="Rounded Rectangle 5"/>
          <p:cNvSpPr/>
          <p:nvPr/>
        </p:nvSpPr>
        <p:spPr>
          <a:xfrm>
            <a:off x="720671" y="3866827"/>
            <a:ext cx="7756902" cy="180555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en-US">
                <a:solidFill>
                  <a:srgbClr val="000000"/>
                </a:solidFill>
                <a:latin typeface="Times New Roman" panose="02020603050405020304" pitchFamily="18" charset="0"/>
                <a:ea typeface="Times New Roman" panose="02020603050405020304" pitchFamily="18" charset="0"/>
              </a:rPr>
              <a:t>At its ninth session, held in Libreville on 29 and 30 November 2015, the Committee of Directors General decided to establish the Africa Census Coordinating Committee at the continental level in 2016 to guide and coordinate the development and implementation of the 2020 census round. The Committee included representatives of ECA, AfDB, UNFPA and the census offices of a number of countries from the continent’s various subregions. </a:t>
            </a:r>
            <a:endParaRPr lang="en-US" sz="200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78893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0963" y="995766"/>
            <a:ext cx="8229600" cy="4525963"/>
          </a:xfrm>
        </p:spPr>
        <p:txBody>
          <a:bodyPr/>
          <a:lstStyle/>
          <a:p>
            <a:pPr marL="0" indent="0">
              <a:buNone/>
            </a:pPr>
            <a:r>
              <a:rPr lang="en-US" sz="2400" b="1" dirty="0"/>
              <a:t>Promoting South–South and triangular cooperation </a:t>
            </a:r>
          </a:p>
          <a:p>
            <a:pPr marL="0" indent="0">
              <a:buNone/>
            </a:pPr>
            <a:endParaRPr lang="en-US" dirty="0"/>
          </a:p>
          <a:p>
            <a:pPr marL="0" indent="0">
              <a:buNone/>
            </a:pPr>
            <a:endParaRPr lang="en-US" dirty="0"/>
          </a:p>
        </p:txBody>
      </p:sp>
      <p:sp>
        <p:nvSpPr>
          <p:cNvPr id="4" name="Rounded Rectangle 3"/>
          <p:cNvSpPr/>
          <p:nvPr/>
        </p:nvSpPr>
        <p:spPr>
          <a:xfrm>
            <a:off x="340963" y="1518834"/>
            <a:ext cx="6656522" cy="82915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pc="-25" dirty="0">
                <a:solidFill>
                  <a:srgbClr val="000000"/>
                </a:solidFill>
                <a:latin typeface="Times New Roman" panose="02020603050405020304" pitchFamily="18" charset="0"/>
                <a:ea typeface="Times New Roman" panose="02020603050405020304" pitchFamily="18" charset="0"/>
              </a:rPr>
              <a:t>Establishing Reference </a:t>
            </a:r>
            <a:r>
              <a:rPr lang="en-US" spc="-25" dirty="0" err="1">
                <a:solidFill>
                  <a:srgbClr val="000000"/>
                </a:solidFill>
                <a:latin typeface="Times New Roman" panose="02020603050405020304" pitchFamily="18" charset="0"/>
                <a:ea typeface="Times New Roman" panose="02020603050405020304" pitchFamily="18" charset="0"/>
              </a:rPr>
              <a:t>Centres</a:t>
            </a:r>
            <a:r>
              <a:rPr lang="en-US" spc="-25" dirty="0">
                <a:solidFill>
                  <a:srgbClr val="000000"/>
                </a:solidFill>
                <a:latin typeface="Times New Roman" panose="02020603050405020304" pitchFamily="18" charset="0"/>
                <a:ea typeface="Times New Roman" panose="02020603050405020304" pitchFamily="18" charset="0"/>
              </a:rPr>
              <a:t> in Censuses with Electronic Data Collection in Africa</a:t>
            </a:r>
            <a:endParaRPr lang="en-US" dirty="0"/>
          </a:p>
        </p:txBody>
      </p:sp>
      <p:sp>
        <p:nvSpPr>
          <p:cNvPr id="5" name="Rectangle 4"/>
          <p:cNvSpPr/>
          <p:nvPr/>
        </p:nvSpPr>
        <p:spPr>
          <a:xfrm>
            <a:off x="526941" y="2644170"/>
            <a:ext cx="8043621" cy="830997"/>
          </a:xfrm>
          <a:prstGeom prst="rect">
            <a:avLst/>
          </a:prstGeom>
        </p:spPr>
        <p:txBody>
          <a:bodyPr wrap="square">
            <a:spAutoFit/>
          </a:bodyPr>
          <a:lstStyle/>
          <a:p>
            <a:pPr>
              <a:spcBef>
                <a:spcPct val="20000"/>
              </a:spcBef>
            </a:pPr>
            <a:r>
              <a:rPr lang="en-US" sz="2400" b="1" dirty="0"/>
              <a:t>The 2020 round of population and housing censuses in Africa and the 2030 Agenda</a:t>
            </a:r>
          </a:p>
        </p:txBody>
      </p:sp>
      <p:sp>
        <p:nvSpPr>
          <p:cNvPr id="6" name="Rounded Rectangle 5"/>
          <p:cNvSpPr/>
          <p:nvPr/>
        </p:nvSpPr>
        <p:spPr>
          <a:xfrm>
            <a:off x="340963" y="3580108"/>
            <a:ext cx="6633275" cy="247972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en-US">
                <a:solidFill>
                  <a:srgbClr val="000000"/>
                </a:solidFill>
                <a:latin typeface="Times New Roman" panose="02020603050405020304" pitchFamily="18" charset="0"/>
                <a:ea typeface="Times New Roman" panose="02020603050405020304" pitchFamily="18" charset="0"/>
              </a:rPr>
              <a:t>Demographic data are especially important for Goals 1, 3, 4, 5, and 6 and can be monitored in part through household-based censuses and surveys. Assessments of a wide range of the targets can be made using demographic data; capturing and making good use of demographic data for sustainable development was the focus of the forty-ninth session of the Commission on Population and Development, held in 2016. </a:t>
            </a:r>
            <a:endParaRPr lang="en-US" sz="200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615442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c018a4ec-e862-44a6-a0a8-90666cfaf17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107</TotalTime>
  <Words>1083</Words>
  <Application>Microsoft Office PowerPoint</Application>
  <PresentationFormat>On-screen Show (4:3)</PresentationFormat>
  <Paragraphs>50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SimSun</vt:lpstr>
      <vt:lpstr>Arial</vt:lpstr>
      <vt:lpstr>Calibri</vt:lpstr>
      <vt:lpstr>Calibri Light</vt:lpstr>
      <vt:lpstr>Times New Roman</vt:lpstr>
      <vt:lpstr>Office Theme</vt:lpstr>
      <vt:lpstr>PowerPoint Presentation</vt:lpstr>
      <vt:lpstr>PowerPoint Presentation</vt:lpstr>
      <vt:lpstr>PowerPoint Presentation</vt:lpstr>
      <vt:lpstr>Preparations for the 2020 census-taking activities in Africa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vuyokazis@statssa.gov.za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Vuyokazi Sodo</dc:creator>
  <cp:keywords/>
  <dc:description/>
  <cp:lastModifiedBy>Ayeinka Godheart</cp:lastModifiedBy>
  <cp:revision>24</cp:revision>
  <dcterms:created xsi:type="dcterms:W3CDTF">2018-09-10T12:40:47Z</dcterms:created>
  <dcterms:modified xsi:type="dcterms:W3CDTF">2018-09-30T12:29:48Z</dcterms:modified>
  <cp:category/>
</cp:coreProperties>
</file>