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91" r:id="rId3"/>
    <p:sldId id="292" r:id="rId4"/>
    <p:sldId id="288" r:id="rId5"/>
    <p:sldId id="276" r:id="rId6"/>
    <p:sldId id="278" r:id="rId7"/>
    <p:sldId id="281" r:id="rId8"/>
    <p:sldId id="279" r:id="rId9"/>
    <p:sldId id="280" r:id="rId10"/>
    <p:sldId id="285" r:id="rId11"/>
    <p:sldId id="282" r:id="rId12"/>
    <p:sldId id="286" r:id="rId13"/>
    <p:sldId id="287" r:id="rId14"/>
    <p:sldId id="290" r:id="rId15"/>
    <p:sldId id="293" r:id="rId16"/>
    <p:sldId id="275" r:id="rId17"/>
    <p:sldId id="289" r:id="rId18"/>
    <p:sldId id="274" r:id="rId19"/>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5BC20C-7788-834C-A18F-40CB51CC0DF2}">
          <p14:sldIdLst>
            <p14:sldId id="257"/>
            <p14:sldId id="291"/>
            <p14:sldId id="292"/>
            <p14:sldId id="288"/>
            <p14:sldId id="276"/>
            <p14:sldId id="278"/>
            <p14:sldId id="281"/>
            <p14:sldId id="279"/>
            <p14:sldId id="280"/>
            <p14:sldId id="285"/>
            <p14:sldId id="282"/>
            <p14:sldId id="286"/>
            <p14:sldId id="287"/>
            <p14:sldId id="290"/>
            <p14:sldId id="293"/>
            <p14:sldId id="275"/>
            <p14:sldId id="289"/>
            <p14:sldId id="2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esca  Perucci"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FF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91" autoAdjust="0"/>
    <p:restoredTop sz="91429" autoAdjust="0"/>
  </p:normalViewPr>
  <p:slideViewPr>
    <p:cSldViewPr snapToGrid="0" snapToObjects="1">
      <p:cViewPr varScale="1">
        <p:scale>
          <a:sx n="80" d="100"/>
          <a:sy n="80" d="100"/>
        </p:scale>
        <p:origin x="1164" y="84"/>
      </p:cViewPr>
      <p:guideLst>
        <p:guide orient="horz" pos="2160"/>
        <p:guide pos="2880"/>
        <p:guide orient="horz" pos="1620"/>
      </p:guideLst>
    </p:cSldViewPr>
  </p:slideViewPr>
  <p:notesTextViewPr>
    <p:cViewPr>
      <p:scale>
        <a:sx n="100" d="100"/>
        <a:sy n="100" d="100"/>
      </p:scale>
      <p:origin x="0" y="0"/>
    </p:cViewPr>
  </p:notesTextViewPr>
  <p:notesViewPr>
    <p:cSldViewPr snapToGrid="0" snapToObjects="1">
      <p:cViewPr varScale="1">
        <p:scale>
          <a:sx n="55" d="100"/>
          <a:sy n="55" d="100"/>
        </p:scale>
        <p:origin x="-288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8D1B2C4-C933-43C0-9B16-B51A758B2854}" type="datetimeFigureOut">
              <a:rPr lang="en-GB" smtClean="0"/>
              <a:t>25/04/2018</a:t>
            </a:fld>
            <a:endParaRPr lang="en-GB"/>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013E09-3D69-43E5-8D77-01A54F14DF96}" type="slidenum">
              <a:rPr lang="en-GB" smtClean="0"/>
              <a:t>‹#›</a:t>
            </a:fld>
            <a:endParaRPr lang="en-GB"/>
          </a:p>
        </p:txBody>
      </p:sp>
    </p:spTree>
    <p:extLst>
      <p:ext uri="{BB962C8B-B14F-4D97-AF65-F5344CB8AC3E}">
        <p14:creationId xmlns:p14="http://schemas.microsoft.com/office/powerpoint/2010/main" val="257995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adopting the 2030 Agenda for Sustainable Development in September 2015, the UN General Assembly decided that the 17 Goals and 169 Targets of the Agenda will be followed up and reviewed using a global indicator framework to be developed by the Inter-Agency and Expert Group on Sustainable Development Goal Indicators (IAEG-SDGs) under the direction of the UN Statistical Commission.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global indicator framework has been endorsed by the Economic and Social Council (ECOSOC) and the</a:t>
            </a:r>
            <a:r>
              <a:rPr lang="en-US" sz="1200" kern="1200" baseline="0" dirty="0">
                <a:solidFill>
                  <a:schemeClr val="tx1"/>
                </a:solidFill>
                <a:effectLst/>
                <a:latin typeface="+mn-lt"/>
                <a:ea typeface="+mn-ea"/>
                <a:cs typeface="+mn-cs"/>
              </a:rPr>
              <a:t> General Assembly,</a:t>
            </a:r>
            <a:r>
              <a:rPr lang="en-US" sz="1200" kern="1200" dirty="0">
                <a:solidFill>
                  <a:schemeClr val="tx1"/>
                </a:solidFill>
                <a:effectLst/>
                <a:latin typeface="+mn-lt"/>
                <a:ea typeface="+mn-ea"/>
                <a:cs typeface="+mn-cs"/>
              </a:rPr>
              <a:t> and presently consists of 232 global indicators.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will be complemented by indicators at the regional and national levels, and will be developed by Member States according to their individual national circumstances and priorities. </a:t>
            </a:r>
            <a:endParaRPr lang="en-GB" dirty="0"/>
          </a:p>
        </p:txBody>
      </p:sp>
      <p:sp>
        <p:nvSpPr>
          <p:cNvPr id="4" name="Slide Number Placeholder 3"/>
          <p:cNvSpPr>
            <a:spLocks noGrp="1"/>
          </p:cNvSpPr>
          <p:nvPr>
            <p:ph type="sldNum" sz="quarter" idx="10"/>
          </p:nvPr>
        </p:nvSpPr>
        <p:spPr/>
        <p:txBody>
          <a:bodyPr/>
          <a:lstStyle/>
          <a:p>
            <a:fld id="{5A013E09-3D69-43E5-8D77-01A54F14DF96}" type="slidenum">
              <a:rPr lang="en-GB" smtClean="0"/>
              <a:t>2</a:t>
            </a:fld>
            <a:endParaRPr lang="en-GB"/>
          </a:p>
        </p:txBody>
      </p:sp>
    </p:spTree>
    <p:extLst>
      <p:ext uri="{BB962C8B-B14F-4D97-AF65-F5344CB8AC3E}">
        <p14:creationId xmlns:p14="http://schemas.microsoft.com/office/powerpoint/2010/main" val="36254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013E09-3D69-43E5-8D77-01A54F14DF96}" type="slidenum">
              <a:rPr lang="en-GB" smtClean="0"/>
              <a:t>3</a:t>
            </a:fld>
            <a:endParaRPr lang="en-GB"/>
          </a:p>
        </p:txBody>
      </p:sp>
    </p:spTree>
    <p:extLst>
      <p:ext uri="{BB962C8B-B14F-4D97-AF65-F5344CB8AC3E}">
        <p14:creationId xmlns:p14="http://schemas.microsoft.com/office/powerpoint/2010/main" val="31720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3147F4-E5F7-5042-A102-85540B9F149D}" type="datetimeFigureOut">
              <a:rPr lang="en-US" smtClean="0"/>
              <a:t>25/04/2018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t>‹#›</a:t>
            </a:fld>
            <a:endParaRPr lang="en-US"/>
          </a:p>
        </p:txBody>
      </p:sp>
    </p:spTree>
    <p:extLst>
      <p:ext uri="{BB962C8B-B14F-4D97-AF65-F5344CB8AC3E}">
        <p14:creationId xmlns:p14="http://schemas.microsoft.com/office/powerpoint/2010/main" val="3182135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147F4-E5F7-5042-A102-85540B9F149D}" type="datetimeFigureOut">
              <a:rPr lang="en-US" smtClean="0"/>
              <a:t>25/04/2018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t>‹#›</a:t>
            </a:fld>
            <a:endParaRPr lang="en-US"/>
          </a:p>
        </p:txBody>
      </p:sp>
    </p:spTree>
    <p:extLst>
      <p:ext uri="{BB962C8B-B14F-4D97-AF65-F5344CB8AC3E}">
        <p14:creationId xmlns:p14="http://schemas.microsoft.com/office/powerpoint/2010/main" val="321556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147F4-E5F7-5042-A102-85540B9F149D}" type="datetimeFigureOut">
              <a:rPr lang="en-US" smtClean="0"/>
              <a:t>25/04/2018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t>‹#›</a:t>
            </a:fld>
            <a:endParaRPr lang="en-US"/>
          </a:p>
        </p:txBody>
      </p:sp>
    </p:spTree>
    <p:extLst>
      <p:ext uri="{BB962C8B-B14F-4D97-AF65-F5344CB8AC3E}">
        <p14:creationId xmlns:p14="http://schemas.microsoft.com/office/powerpoint/2010/main" val="420211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lang="en-US" sz="2200" kern="1200" dirty="0" smtClean="0">
                <a:solidFill>
                  <a:schemeClr val="tx1"/>
                </a:solidFill>
                <a:latin typeface="+mn-lt"/>
                <a:ea typeface="+mn-ea"/>
                <a:cs typeface="+mn-cs"/>
              </a:defRPr>
            </a:lvl1pPr>
            <a:lvl2pPr>
              <a:defRPr lang="en-US" sz="2200" kern="1200" dirty="0" smtClean="0">
                <a:solidFill>
                  <a:schemeClr val="tx1"/>
                </a:solidFill>
                <a:latin typeface="+mn-lt"/>
                <a:ea typeface="+mn-ea"/>
                <a:cs typeface="+mn-cs"/>
              </a:defRPr>
            </a:lvl2pPr>
            <a:lvl3pPr>
              <a:defRPr lang="en-US" sz="2200" kern="1200" dirty="0" smtClean="0">
                <a:solidFill>
                  <a:schemeClr val="tx1"/>
                </a:solidFill>
                <a:latin typeface="+mn-lt"/>
                <a:ea typeface="+mn-ea"/>
                <a:cs typeface="+mn-cs"/>
              </a:defRPr>
            </a:lvl3pPr>
            <a:lvl4pPr>
              <a:defRPr lang="en-US" sz="2200" kern="1200" dirty="0" smtClean="0">
                <a:solidFill>
                  <a:schemeClr val="tx1"/>
                </a:solidFill>
                <a:latin typeface="+mn-lt"/>
                <a:ea typeface="+mn-ea"/>
                <a:cs typeface="+mn-cs"/>
              </a:defRPr>
            </a:lvl4pPr>
            <a:lvl5pPr>
              <a:defRPr lang="en-US" sz="22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B3147F4-E5F7-5042-A102-85540B9F149D}" type="datetimeFigureOut">
              <a:rPr lang="en-US" smtClean="0"/>
              <a:t>25/04/2018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t>‹#›</a:t>
            </a:fld>
            <a:endParaRPr lang="en-US"/>
          </a:p>
        </p:txBody>
      </p:sp>
      <p:pic>
        <p:nvPicPr>
          <p:cNvPr id="7" name="Picture 6" descr="SDG ring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7564" y="4205540"/>
            <a:ext cx="778165" cy="778165"/>
          </a:xfrm>
          <a:prstGeom prst="rect">
            <a:avLst/>
          </a:prstGeom>
        </p:spPr>
      </p:pic>
    </p:spTree>
    <p:extLst>
      <p:ext uri="{BB962C8B-B14F-4D97-AF65-F5344CB8AC3E}">
        <p14:creationId xmlns:p14="http://schemas.microsoft.com/office/powerpoint/2010/main" val="141517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22737" y="3305176"/>
            <a:ext cx="6871975" cy="1021556"/>
          </a:xfr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B3147F4-E5F7-5042-A102-85540B9F149D}" type="datetimeFigureOut">
              <a:rPr lang="en-US" smtClean="0"/>
              <a:t>25/04/2018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t>‹#›</a:t>
            </a:fld>
            <a:endParaRPr lang="en-US"/>
          </a:p>
        </p:txBody>
      </p:sp>
      <p:pic>
        <p:nvPicPr>
          <p:cNvPr id="7" name="Picture 6" descr="SDG ring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13" y="3305175"/>
            <a:ext cx="906217" cy="906217"/>
          </a:xfrm>
          <a:prstGeom prst="rect">
            <a:avLst/>
          </a:prstGeom>
        </p:spPr>
      </p:pic>
    </p:spTree>
    <p:extLst>
      <p:ext uri="{BB962C8B-B14F-4D97-AF65-F5344CB8AC3E}">
        <p14:creationId xmlns:p14="http://schemas.microsoft.com/office/powerpoint/2010/main" val="178209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3147F4-E5F7-5042-A102-85540B9F149D}" type="datetimeFigureOut">
              <a:rPr lang="en-US" smtClean="0"/>
              <a:t>25/04/2018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E9557-9F27-7347-91FF-16A76153BA3A}" type="slidenum">
              <a:rPr lang="en-US" smtClean="0"/>
              <a:t>‹#›</a:t>
            </a:fld>
            <a:endParaRPr lang="en-US"/>
          </a:p>
        </p:txBody>
      </p:sp>
      <p:pic>
        <p:nvPicPr>
          <p:cNvPr id="9" name="Picture 8" descr="SDG ring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7564" y="4205540"/>
            <a:ext cx="778165" cy="778165"/>
          </a:xfrm>
          <a:prstGeom prst="rect">
            <a:avLst/>
          </a:prstGeom>
        </p:spPr>
      </p:pic>
    </p:spTree>
    <p:extLst>
      <p:ext uri="{BB962C8B-B14F-4D97-AF65-F5344CB8AC3E}">
        <p14:creationId xmlns:p14="http://schemas.microsoft.com/office/powerpoint/2010/main" val="235732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3147F4-E5F7-5042-A102-85540B9F149D}" type="datetimeFigureOut">
              <a:rPr lang="en-US" smtClean="0"/>
              <a:t>25/04/2018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E9557-9F27-7347-91FF-16A76153BA3A}" type="slidenum">
              <a:rPr lang="en-US" smtClean="0"/>
              <a:t>‹#›</a:t>
            </a:fld>
            <a:endParaRPr lang="en-US"/>
          </a:p>
        </p:txBody>
      </p:sp>
      <p:pic>
        <p:nvPicPr>
          <p:cNvPr id="11" name="Picture 10" descr="SDG ring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7564" y="4205540"/>
            <a:ext cx="778165" cy="778165"/>
          </a:xfrm>
          <a:prstGeom prst="rect">
            <a:avLst/>
          </a:prstGeom>
        </p:spPr>
      </p:pic>
    </p:spTree>
    <p:extLst>
      <p:ext uri="{BB962C8B-B14F-4D97-AF65-F5344CB8AC3E}">
        <p14:creationId xmlns:p14="http://schemas.microsoft.com/office/powerpoint/2010/main" val="26177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3147F4-E5F7-5042-A102-85540B9F149D}" type="datetimeFigureOut">
              <a:rPr lang="en-US" smtClean="0"/>
              <a:t>25/04/2018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E9557-9F27-7347-91FF-16A76153BA3A}" type="slidenum">
              <a:rPr lang="en-US" smtClean="0"/>
              <a:t>‹#›</a:t>
            </a:fld>
            <a:endParaRPr lang="en-US"/>
          </a:p>
        </p:txBody>
      </p:sp>
      <p:pic>
        <p:nvPicPr>
          <p:cNvPr id="8" name="Picture 7" descr="SDG ring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7564" y="4205540"/>
            <a:ext cx="778165" cy="778165"/>
          </a:xfrm>
          <a:prstGeom prst="rect">
            <a:avLst/>
          </a:prstGeom>
        </p:spPr>
      </p:pic>
    </p:spTree>
    <p:extLst>
      <p:ext uri="{BB962C8B-B14F-4D97-AF65-F5344CB8AC3E}">
        <p14:creationId xmlns:p14="http://schemas.microsoft.com/office/powerpoint/2010/main" val="239257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147F4-E5F7-5042-A102-85540B9F149D}" type="datetimeFigureOut">
              <a:rPr lang="en-US" smtClean="0"/>
              <a:t>25/04/2018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E9557-9F27-7347-91FF-16A76153BA3A}" type="slidenum">
              <a:rPr lang="en-US" smtClean="0"/>
              <a:t>‹#›</a:t>
            </a:fld>
            <a:endParaRPr lang="en-US"/>
          </a:p>
        </p:txBody>
      </p:sp>
      <p:pic>
        <p:nvPicPr>
          <p:cNvPr id="7" name="Picture 6" descr="SDG ring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7564" y="4205540"/>
            <a:ext cx="778165" cy="778165"/>
          </a:xfrm>
          <a:prstGeom prst="rect">
            <a:avLst/>
          </a:prstGeom>
        </p:spPr>
      </p:pic>
    </p:spTree>
    <p:extLst>
      <p:ext uri="{BB962C8B-B14F-4D97-AF65-F5344CB8AC3E}">
        <p14:creationId xmlns:p14="http://schemas.microsoft.com/office/powerpoint/2010/main" val="360535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147F4-E5F7-5042-A102-85540B9F149D}" type="datetimeFigureOut">
              <a:rPr lang="en-US" smtClean="0"/>
              <a:t>25/04/2018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E9557-9F27-7347-91FF-16A76153BA3A}" type="slidenum">
              <a:rPr lang="en-US" smtClean="0"/>
              <a:t>‹#›</a:t>
            </a:fld>
            <a:endParaRPr lang="en-US"/>
          </a:p>
        </p:txBody>
      </p:sp>
      <p:pic>
        <p:nvPicPr>
          <p:cNvPr id="10" name="Picture 9" descr="SDG ring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7564" y="4205540"/>
            <a:ext cx="778165" cy="778165"/>
          </a:xfrm>
          <a:prstGeom prst="rect">
            <a:avLst/>
          </a:prstGeom>
        </p:spPr>
      </p:pic>
    </p:spTree>
    <p:extLst>
      <p:ext uri="{BB962C8B-B14F-4D97-AF65-F5344CB8AC3E}">
        <p14:creationId xmlns:p14="http://schemas.microsoft.com/office/powerpoint/2010/main" val="3460249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147F4-E5F7-5042-A102-85540B9F149D}" type="datetimeFigureOut">
              <a:rPr lang="en-US" smtClean="0"/>
              <a:t>25/04/2018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E9557-9F27-7347-91FF-16A76153BA3A}" type="slidenum">
              <a:rPr lang="en-US" smtClean="0"/>
              <a:t>‹#›</a:t>
            </a:fld>
            <a:endParaRPr lang="en-US"/>
          </a:p>
        </p:txBody>
      </p:sp>
      <p:pic>
        <p:nvPicPr>
          <p:cNvPr id="10" name="Picture 9" descr="SDG ring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7564" y="4205540"/>
            <a:ext cx="778165" cy="778165"/>
          </a:xfrm>
          <a:prstGeom prst="rect">
            <a:avLst/>
          </a:prstGeom>
        </p:spPr>
      </p:pic>
    </p:spTree>
    <p:extLst>
      <p:ext uri="{BB962C8B-B14F-4D97-AF65-F5344CB8AC3E}">
        <p14:creationId xmlns:p14="http://schemas.microsoft.com/office/powerpoint/2010/main" val="290015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B3147F4-E5F7-5042-A102-85540B9F149D}" type="datetimeFigureOut">
              <a:rPr lang="en-US" smtClean="0"/>
              <a:t>25/04/2018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6FE9557-9F27-7347-91FF-16A76153BA3A}" type="slidenum">
              <a:rPr lang="en-US" smtClean="0"/>
              <a:t>‹#›</a:t>
            </a:fld>
            <a:endParaRPr lang="en-US"/>
          </a:p>
        </p:txBody>
      </p:sp>
    </p:spTree>
    <p:extLst>
      <p:ext uri="{BB962C8B-B14F-4D97-AF65-F5344CB8AC3E}">
        <p14:creationId xmlns:p14="http://schemas.microsoft.com/office/powerpoint/2010/main" val="1017912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lang="en-US" sz="3600" b="1" kern="1200" dirty="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ndesa.maps.arcgis.com/home/organization.html"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2700" dirty="0"/>
              <a:t>The Global Statistical Geospatial Framework </a:t>
            </a:r>
            <a:br>
              <a:rPr lang="en-US" sz="2700" dirty="0"/>
            </a:br>
            <a:r>
              <a:rPr lang="en-US" sz="2700" dirty="0"/>
              <a:t>and the Global Fundamental Geospatial Themes</a:t>
            </a:r>
          </a:p>
        </p:txBody>
      </p:sp>
      <p:sp>
        <p:nvSpPr>
          <p:cNvPr id="5" name="Subtitle 4"/>
          <p:cNvSpPr>
            <a:spLocks noGrp="1"/>
          </p:cNvSpPr>
          <p:nvPr>
            <p:ph type="subTitle" idx="1"/>
          </p:nvPr>
        </p:nvSpPr>
        <p:spPr/>
        <p:txBody>
          <a:bodyPr>
            <a:normAutofit fontScale="47500" lnSpcReduction="20000"/>
          </a:bodyPr>
          <a:lstStyle/>
          <a:p>
            <a:r>
              <a:rPr lang="en-US" sz="3300" dirty="0"/>
              <a:t>Sub-regional workshop on integration of administrative data, big data</a:t>
            </a:r>
          </a:p>
          <a:p>
            <a:r>
              <a:rPr lang="en-US" sz="3300" dirty="0"/>
              <a:t>and geospatial information for the compilation of SDG indicators</a:t>
            </a:r>
          </a:p>
          <a:p>
            <a:endParaRPr lang="en-US" dirty="0"/>
          </a:p>
          <a:p>
            <a:r>
              <a:rPr lang="en-US" sz="2500" dirty="0"/>
              <a:t>Addis Ababa, Ethiopia. 23-25 April 2018</a:t>
            </a:r>
          </a:p>
          <a:p>
            <a:r>
              <a:rPr lang="en-US" sz="2500" dirty="0"/>
              <a:t>United Nations Economic Commission for Africa</a:t>
            </a:r>
          </a:p>
        </p:txBody>
      </p:sp>
      <p:pic>
        <p:nvPicPr>
          <p:cNvPr id="6" name="Picture 5" descr="SDG logo horizont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211" y="885065"/>
            <a:ext cx="3649326" cy="395096"/>
          </a:xfrm>
          <a:prstGeom prst="rect">
            <a:avLst/>
          </a:prstGeom>
        </p:spPr>
      </p:pic>
    </p:spTree>
    <p:extLst>
      <p:ext uri="{BB962C8B-B14F-4D97-AF65-F5344CB8AC3E}">
        <p14:creationId xmlns:p14="http://schemas.microsoft.com/office/powerpoint/2010/main" val="34729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Global statistical geospatial framework</a:t>
            </a:r>
          </a:p>
        </p:txBody>
      </p:sp>
      <p:sp>
        <p:nvSpPr>
          <p:cNvPr id="3" name="Content Placeholder 2"/>
          <p:cNvSpPr>
            <a:spLocks noGrp="1"/>
          </p:cNvSpPr>
          <p:nvPr>
            <p:ph idx="1"/>
          </p:nvPr>
        </p:nvSpPr>
        <p:spPr/>
        <p:txBody>
          <a:bodyPr>
            <a:noAutofit/>
          </a:bodyPr>
          <a:lstStyle/>
          <a:p>
            <a:r>
              <a:rPr lang="en-GB" sz="2400" dirty="0"/>
              <a:t> </a:t>
            </a:r>
            <a:r>
              <a:rPr lang="en-US" sz="2400" b="1" dirty="0"/>
              <a:t>Principle 2</a:t>
            </a:r>
            <a:r>
              <a:rPr lang="en-US" sz="2400" dirty="0"/>
              <a:t>: Geocoded unit record data in a data management environment</a:t>
            </a:r>
          </a:p>
          <a:p>
            <a:pPr lvl="1"/>
            <a:r>
              <a:rPr lang="en-US" sz="2400" dirty="0"/>
              <a:t>Implement persistent storage of the geo-coded statistical microdata in a relational database management system</a:t>
            </a:r>
          </a:p>
          <a:p>
            <a:pPr lvl="1"/>
            <a:r>
              <a:rPr lang="en-US" sz="2400" dirty="0"/>
              <a:t>So it can be efficiently retrieved, analyzed, and combined into time-series and geographic aggregates.</a:t>
            </a:r>
          </a:p>
          <a:p>
            <a:endParaRPr lang="en-US" sz="2400" b="1" dirty="0"/>
          </a:p>
        </p:txBody>
      </p:sp>
    </p:spTree>
    <p:extLst>
      <p:ext uri="{BB962C8B-B14F-4D97-AF65-F5344CB8AC3E}">
        <p14:creationId xmlns:p14="http://schemas.microsoft.com/office/powerpoint/2010/main" val="1609650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Global statistical geospatial framework</a:t>
            </a:r>
          </a:p>
        </p:txBody>
      </p:sp>
      <p:sp>
        <p:nvSpPr>
          <p:cNvPr id="3" name="Content Placeholder 2"/>
          <p:cNvSpPr>
            <a:spLocks noGrp="1"/>
          </p:cNvSpPr>
          <p:nvPr>
            <p:ph idx="1"/>
          </p:nvPr>
        </p:nvSpPr>
        <p:spPr/>
        <p:txBody>
          <a:bodyPr>
            <a:noAutofit/>
          </a:bodyPr>
          <a:lstStyle/>
          <a:p>
            <a:r>
              <a:rPr lang="en-US" sz="2400" b="1" dirty="0"/>
              <a:t>Principle 3</a:t>
            </a:r>
            <a:r>
              <a:rPr lang="en-US" sz="2400" dirty="0"/>
              <a:t>: Common geographies for dissemination of statistics</a:t>
            </a:r>
          </a:p>
          <a:p>
            <a:pPr lvl="1"/>
            <a:r>
              <a:rPr lang="en-US" sz="2400" dirty="0"/>
              <a:t>Make use of authoritative geographies to disseminate all statistical outputs</a:t>
            </a:r>
          </a:p>
          <a:p>
            <a:pPr lvl="1"/>
            <a:r>
              <a:rPr lang="en-US" sz="2400" dirty="0"/>
              <a:t>So users can discover, analyze and integrate different statistical datasets using common administrative or functional geographies</a:t>
            </a:r>
          </a:p>
        </p:txBody>
      </p:sp>
    </p:spTree>
    <p:extLst>
      <p:ext uri="{BB962C8B-B14F-4D97-AF65-F5344CB8AC3E}">
        <p14:creationId xmlns:p14="http://schemas.microsoft.com/office/powerpoint/2010/main" val="1034734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statistical geospatial framework</a:t>
            </a:r>
          </a:p>
        </p:txBody>
      </p:sp>
      <p:sp>
        <p:nvSpPr>
          <p:cNvPr id="3" name="Content Placeholder 2"/>
          <p:cNvSpPr>
            <a:spLocks noGrp="1"/>
          </p:cNvSpPr>
          <p:nvPr>
            <p:ph idx="1"/>
          </p:nvPr>
        </p:nvSpPr>
        <p:spPr/>
        <p:txBody>
          <a:bodyPr>
            <a:normAutofit/>
          </a:bodyPr>
          <a:lstStyle/>
          <a:p>
            <a:r>
              <a:rPr lang="en-US" sz="2400" b="1" dirty="0"/>
              <a:t>Principle 4</a:t>
            </a:r>
            <a:r>
              <a:rPr lang="en-US" sz="2400" dirty="0"/>
              <a:t>: Statistical and geospatial interoperability</a:t>
            </a:r>
          </a:p>
          <a:p>
            <a:pPr lvl="1"/>
            <a:r>
              <a:rPr lang="en-US" sz="2400" dirty="0"/>
              <a:t>Overcome structural, syntactic and semantic barriers between statistical and geospatial data and metadata</a:t>
            </a:r>
          </a:p>
          <a:p>
            <a:pPr lvl="1"/>
            <a:r>
              <a:rPr lang="en-GB" dirty="0"/>
              <a:t>So as to improve the potential for data sharing and re-use between different systems and applications within and across organizational boundaries</a:t>
            </a:r>
            <a:endParaRPr lang="en-US" sz="2400" dirty="0"/>
          </a:p>
        </p:txBody>
      </p:sp>
    </p:spTree>
    <p:extLst>
      <p:ext uri="{BB962C8B-B14F-4D97-AF65-F5344CB8AC3E}">
        <p14:creationId xmlns:p14="http://schemas.microsoft.com/office/powerpoint/2010/main" val="225319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statistical geospatial framework</a:t>
            </a:r>
          </a:p>
        </p:txBody>
      </p:sp>
      <p:sp>
        <p:nvSpPr>
          <p:cNvPr id="3" name="Content Placeholder 2"/>
          <p:cNvSpPr>
            <a:spLocks noGrp="1"/>
          </p:cNvSpPr>
          <p:nvPr>
            <p:ph idx="1"/>
          </p:nvPr>
        </p:nvSpPr>
        <p:spPr/>
        <p:txBody>
          <a:bodyPr>
            <a:normAutofit/>
          </a:bodyPr>
          <a:lstStyle/>
          <a:p>
            <a:r>
              <a:rPr lang="en-US" sz="2400" b="1" dirty="0"/>
              <a:t>Principle 5</a:t>
            </a:r>
            <a:r>
              <a:rPr lang="en-US" sz="2400" dirty="0"/>
              <a:t>: Accessible and usable geospatially enabled statistics</a:t>
            </a:r>
          </a:p>
          <a:p>
            <a:pPr lvl="1"/>
            <a:r>
              <a:rPr lang="en-US" sz="2400" dirty="0"/>
              <a:t>Support the release, access, analysis and </a:t>
            </a:r>
            <a:r>
              <a:rPr lang="en-US" sz="2400" dirty="0" err="1"/>
              <a:t>visualizatoin</a:t>
            </a:r>
            <a:r>
              <a:rPr lang="en-US" sz="2400" dirty="0"/>
              <a:t> of geospatially enabled information</a:t>
            </a:r>
          </a:p>
          <a:p>
            <a:pPr lvl="1"/>
            <a:r>
              <a:rPr lang="en-US" sz="2400" dirty="0"/>
              <a:t>So user can easily derive insights and fully use the data available for local action</a:t>
            </a:r>
          </a:p>
        </p:txBody>
      </p:sp>
    </p:spTree>
    <p:extLst>
      <p:ext uri="{BB962C8B-B14F-4D97-AF65-F5344CB8AC3E}">
        <p14:creationId xmlns:p14="http://schemas.microsoft.com/office/powerpoint/2010/main" val="854473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204787"/>
            <a:ext cx="4193627" cy="871538"/>
          </a:xfrm>
        </p:spPr>
        <p:txBody>
          <a:bodyPr/>
          <a:lstStyle/>
          <a:p>
            <a:r>
              <a:rPr lang="en-US" dirty="0"/>
              <a:t>Fundamental Geospatial Data Themes</a:t>
            </a:r>
          </a:p>
        </p:txBody>
      </p:sp>
      <p:sp>
        <p:nvSpPr>
          <p:cNvPr id="6" name="Content Placeholder 5"/>
          <p:cNvSpPr>
            <a:spLocks noGrp="1"/>
          </p:cNvSpPr>
          <p:nvPr>
            <p:ph idx="1"/>
          </p:nvPr>
        </p:nvSpPr>
        <p:spPr>
          <a:xfrm>
            <a:off x="5063572" y="658368"/>
            <a:ext cx="3623227" cy="4352544"/>
          </a:xfrm>
        </p:spPr>
        <p:txBody>
          <a:bodyPr>
            <a:normAutofit fontScale="62500" lnSpcReduction="20000"/>
          </a:bodyPr>
          <a:lstStyle/>
          <a:p>
            <a:pPr>
              <a:buFont typeface="Wingdings" panose="05000000000000000000" pitchFamily="2" charset="2"/>
              <a:buChar char="ü"/>
            </a:pPr>
            <a:r>
              <a:rPr lang="en-US" dirty="0"/>
              <a:t>Location-based</a:t>
            </a:r>
          </a:p>
          <a:p>
            <a:pPr>
              <a:buFont typeface="Wingdings" panose="05000000000000000000" pitchFamily="2" charset="2"/>
              <a:buChar char="ü"/>
            </a:pPr>
            <a:r>
              <a:rPr lang="en-US" dirty="0"/>
              <a:t>Cross-sectoral</a:t>
            </a:r>
          </a:p>
          <a:p>
            <a:pPr>
              <a:buFont typeface="Wingdings" panose="05000000000000000000" pitchFamily="2" charset="2"/>
              <a:buChar char="ü"/>
            </a:pPr>
            <a:r>
              <a:rPr lang="en-US" dirty="0"/>
              <a:t>Universal – applicable across all regions</a:t>
            </a:r>
          </a:p>
          <a:p>
            <a:pPr>
              <a:buFont typeface="Wingdings" panose="05000000000000000000" pitchFamily="2" charset="2"/>
              <a:buChar char="ü"/>
            </a:pPr>
            <a:r>
              <a:rPr lang="en-US" dirty="0"/>
              <a:t>Used to reference other data</a:t>
            </a:r>
          </a:p>
          <a:p>
            <a:pPr>
              <a:buFont typeface="Wingdings" panose="05000000000000000000" pitchFamily="2" charset="2"/>
              <a:buChar char="ü"/>
            </a:pPr>
            <a:r>
              <a:rPr lang="en-US" dirty="0"/>
              <a:t>Comprehensive coverage</a:t>
            </a:r>
          </a:p>
          <a:p>
            <a:pPr>
              <a:buFont typeface="Wingdings" panose="05000000000000000000" pitchFamily="2" charset="2"/>
              <a:buChar char="ü"/>
            </a:pPr>
            <a:r>
              <a:rPr lang="en-US" dirty="0"/>
              <a:t>Documented methodology</a:t>
            </a:r>
          </a:p>
          <a:p>
            <a:pPr>
              <a:buFont typeface="Wingdings" panose="05000000000000000000" pitchFamily="2" charset="2"/>
              <a:buChar char="ü"/>
            </a:pPr>
            <a:r>
              <a:rPr lang="en-US" dirty="0"/>
              <a:t>Global standards</a:t>
            </a:r>
          </a:p>
          <a:p>
            <a:pPr>
              <a:buFont typeface="Wingdings" panose="05000000000000000000" pitchFamily="2" charset="2"/>
              <a:buChar char="ü"/>
            </a:pPr>
            <a:r>
              <a:rPr lang="en-US" dirty="0"/>
              <a:t>Official – authoritative – trusted</a:t>
            </a:r>
          </a:p>
          <a:p>
            <a:pPr>
              <a:buFont typeface="Wingdings" panose="05000000000000000000" pitchFamily="2" charset="2"/>
              <a:buChar char="ü"/>
            </a:pPr>
            <a:r>
              <a:rPr lang="en-US" dirty="0"/>
              <a:t>Critical data</a:t>
            </a:r>
          </a:p>
          <a:p>
            <a:pPr>
              <a:buFont typeface="Wingdings" panose="05000000000000000000" pitchFamily="2" charset="2"/>
              <a:buChar char="ü"/>
            </a:pPr>
            <a:r>
              <a:rPr lang="en-US" dirty="0"/>
              <a:t>Identified source</a:t>
            </a:r>
          </a:p>
          <a:p>
            <a:pPr>
              <a:buFont typeface="Wingdings" panose="05000000000000000000" pitchFamily="2" charset="2"/>
              <a:buChar char="ü"/>
            </a:pPr>
            <a:r>
              <a:rPr lang="en-US" dirty="0"/>
              <a:t>….</a:t>
            </a:r>
            <a:endParaRPr lang="en-US" dirty="0"/>
          </a:p>
        </p:txBody>
      </p:sp>
      <p:pic>
        <p:nvPicPr>
          <p:cNvPr id="4" name="Picture 3"/>
          <p:cNvPicPr>
            <a:picLocks noChangeAspect="1"/>
          </p:cNvPicPr>
          <p:nvPr/>
        </p:nvPicPr>
        <p:blipFill>
          <a:blip r:embed="rId2"/>
          <a:stretch>
            <a:fillRect/>
          </a:stretch>
        </p:blipFill>
        <p:spPr>
          <a:xfrm>
            <a:off x="403441" y="2697236"/>
            <a:ext cx="4335517" cy="1932309"/>
          </a:xfrm>
          <a:prstGeom prst="rect">
            <a:avLst/>
          </a:prstGeom>
        </p:spPr>
      </p:pic>
      <p:sp>
        <p:nvSpPr>
          <p:cNvPr id="8" name="Rectangle 7"/>
          <p:cNvSpPr/>
          <p:nvPr/>
        </p:nvSpPr>
        <p:spPr>
          <a:xfrm>
            <a:off x="285200" y="1203424"/>
            <a:ext cx="4572000" cy="1631216"/>
          </a:xfrm>
          <a:prstGeom prst="rect">
            <a:avLst/>
          </a:prstGeom>
        </p:spPr>
        <p:txBody>
          <a:bodyPr>
            <a:spAutoFit/>
          </a:bodyPr>
          <a:lstStyle/>
          <a:p>
            <a:pPr algn="ctr"/>
            <a:r>
              <a:rPr lang="en-US" sz="2000" dirty="0"/>
              <a:t>Designed to bridge the gap between the geospatial data community and other stakeholders, to make a difference in </a:t>
            </a:r>
            <a:br>
              <a:rPr lang="en-US" sz="2000" dirty="0"/>
            </a:br>
            <a:r>
              <a:rPr lang="en-US" sz="2000" dirty="0"/>
              <a:t>the achievement of the SDGs </a:t>
            </a:r>
          </a:p>
          <a:p>
            <a:pPr algn="ctr"/>
            <a:endParaRPr lang="en-US" sz="2000" dirty="0"/>
          </a:p>
        </p:txBody>
      </p:sp>
    </p:spTree>
    <p:extLst>
      <p:ext uri="{BB962C8B-B14F-4D97-AF65-F5344CB8AC3E}">
        <p14:creationId xmlns:p14="http://schemas.microsoft.com/office/powerpoint/2010/main" val="185320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0DF3-026B-4BE1-812E-8A1149C200A8}"/>
              </a:ext>
            </a:extLst>
          </p:cNvPr>
          <p:cNvSpPr>
            <a:spLocks noGrp="1"/>
          </p:cNvSpPr>
          <p:nvPr>
            <p:ph type="title"/>
          </p:nvPr>
        </p:nvSpPr>
        <p:spPr/>
        <p:txBody>
          <a:bodyPr>
            <a:normAutofit fontScale="90000"/>
          </a:bodyPr>
          <a:lstStyle/>
          <a:p>
            <a:r>
              <a:rPr lang="en-US" dirty="0">
                <a:solidFill>
                  <a:schemeClr val="tx2">
                    <a:lumMod val="75000"/>
                  </a:schemeClr>
                </a:solidFill>
              </a:rPr>
              <a:t>A Federated Information System for the SDGs</a:t>
            </a:r>
            <a:endParaRPr lang="en-US" dirty="0"/>
          </a:p>
        </p:txBody>
      </p:sp>
      <p:sp>
        <p:nvSpPr>
          <p:cNvPr id="3" name="Content Placeholder 2">
            <a:extLst>
              <a:ext uri="{FF2B5EF4-FFF2-40B4-BE49-F238E27FC236}">
                <a16:creationId xmlns:a16="http://schemas.microsoft.com/office/drawing/2014/main" id="{C862E4BD-6EF1-4209-BFAE-DF9C240C216B}"/>
              </a:ext>
            </a:extLst>
          </p:cNvPr>
          <p:cNvSpPr>
            <a:spLocks noGrp="1"/>
          </p:cNvSpPr>
          <p:nvPr>
            <p:ph idx="1"/>
          </p:nvPr>
        </p:nvSpPr>
        <p:spPr/>
        <p:txBody>
          <a:bodyPr>
            <a:normAutofit fontScale="92500" lnSpcReduction="10000"/>
          </a:bodyPr>
          <a:lstStyle/>
          <a:p>
            <a:r>
              <a:rPr lang="en-US" dirty="0"/>
              <a:t>Interoperability and web-based collaboration</a:t>
            </a:r>
          </a:p>
          <a:p>
            <a:pPr lvl="1"/>
            <a:r>
              <a:rPr lang="en-US" dirty="0"/>
              <a:t>The interface to each SDG data hub is based on </a:t>
            </a:r>
            <a:r>
              <a:rPr lang="en-US" b="1" dirty="0"/>
              <a:t>open standards</a:t>
            </a:r>
            <a:r>
              <a:rPr lang="en-US" dirty="0"/>
              <a:t> and the use of </a:t>
            </a:r>
            <a:r>
              <a:rPr lang="en-US" b="1" dirty="0"/>
              <a:t>common vocabularies</a:t>
            </a:r>
            <a:r>
              <a:rPr lang="en-US" dirty="0"/>
              <a:t> for describing and organizing data content</a:t>
            </a:r>
          </a:p>
          <a:p>
            <a:pPr lvl="1"/>
            <a:r>
              <a:rPr lang="en-US" dirty="0"/>
              <a:t>Web-based technology enables collaboration within and across organizations. </a:t>
            </a:r>
          </a:p>
          <a:p>
            <a:pPr lvl="2"/>
            <a:r>
              <a:rPr lang="en-US" dirty="0"/>
              <a:t>Anyone within and outside a data provider’s organization can directly access data and applications made publicly available through the organization’s open data hub</a:t>
            </a:r>
          </a:p>
          <a:p>
            <a:pPr lvl="2"/>
            <a:r>
              <a:rPr lang="en-US" dirty="0"/>
              <a:t>Users with proper credentials can access content shared with specific user groups.  </a:t>
            </a:r>
          </a:p>
          <a:p>
            <a:pPr lvl="1"/>
            <a:endParaRPr lang="en-US" dirty="0"/>
          </a:p>
          <a:p>
            <a:endParaRPr lang="en-US" dirty="0"/>
          </a:p>
        </p:txBody>
      </p:sp>
      <p:sp>
        <p:nvSpPr>
          <p:cNvPr id="5" name="Slide Number Placeholder 4">
            <a:extLst>
              <a:ext uri="{FF2B5EF4-FFF2-40B4-BE49-F238E27FC236}">
                <a16:creationId xmlns:a16="http://schemas.microsoft.com/office/drawing/2014/main" id="{161114D6-5419-4511-AC45-E61A73AD36E6}"/>
              </a:ext>
            </a:extLst>
          </p:cNvPr>
          <p:cNvSpPr>
            <a:spLocks noGrp="1"/>
          </p:cNvSpPr>
          <p:nvPr>
            <p:ph type="sldNum" sz="quarter" idx="12"/>
          </p:nvPr>
        </p:nvSpPr>
        <p:spPr/>
        <p:txBody>
          <a:bodyPr/>
          <a:lstStyle/>
          <a:p>
            <a:fld id="{76189C67-AF3F-A045-8095-7988E21D7029}" type="slidenum">
              <a:rPr lang="en-US" smtClean="0"/>
              <a:t>15</a:t>
            </a:fld>
            <a:endParaRPr lang="en-US" dirty="0"/>
          </a:p>
        </p:txBody>
      </p:sp>
    </p:spTree>
    <p:extLst>
      <p:ext uri="{BB962C8B-B14F-4D97-AF65-F5344CB8AC3E}">
        <p14:creationId xmlns:p14="http://schemas.microsoft.com/office/powerpoint/2010/main" val="2183449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29500" y="229890"/>
            <a:ext cx="8240019" cy="4788309"/>
            <a:chOff x="429500" y="229890"/>
            <a:chExt cx="8240019" cy="4788309"/>
          </a:xfrm>
        </p:grpSpPr>
        <p:sp>
          <p:nvSpPr>
            <p:cNvPr id="4" name="Rectangle 3"/>
            <p:cNvSpPr/>
            <p:nvPr/>
          </p:nvSpPr>
          <p:spPr>
            <a:xfrm>
              <a:off x="429500" y="2276181"/>
              <a:ext cx="1164771" cy="664028"/>
            </a:xfrm>
            <a:prstGeom prst="rect">
              <a:avLst/>
            </a:prstGeom>
            <a:solidFill>
              <a:schemeClr val="accent3">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solidFill>
                    <a:schemeClr val="tx1">
                      <a:lumMod val="75000"/>
                      <a:lumOff val="25000"/>
                    </a:schemeClr>
                  </a:solidFill>
                </a:rPr>
                <a:t>Admin. Registers</a:t>
              </a:r>
            </a:p>
          </p:txBody>
        </p:sp>
        <p:sp>
          <p:nvSpPr>
            <p:cNvPr id="6" name="Rectangle 5"/>
            <p:cNvSpPr/>
            <p:nvPr/>
          </p:nvSpPr>
          <p:spPr>
            <a:xfrm>
              <a:off x="3131460" y="1161011"/>
              <a:ext cx="3749436" cy="2903645"/>
            </a:xfrm>
            <a:prstGeom prst="rect">
              <a:avLst/>
            </a:prstGeom>
            <a:solidFill>
              <a:schemeClr val="accent1">
                <a:lumMod val="20000"/>
                <a:lumOff val="80000"/>
              </a:schemeClr>
            </a:solid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0" tIns="0" rIns="68580" bIns="34290" numCol="1" spcCol="0" rtlCol="0" fromWordArt="0" anchor="t" anchorCtr="0" forceAA="0" compatLnSpc="1">
              <a:prstTxWarp prst="textNoShape">
                <a:avLst/>
              </a:prstTxWarp>
              <a:noAutofit/>
            </a:bodyPr>
            <a:lstStyle/>
            <a:p>
              <a:pPr algn="ctr"/>
              <a:endParaRPr lang="en-US" sz="1650" b="1" dirty="0">
                <a:solidFill>
                  <a:schemeClr val="tx1">
                    <a:lumMod val="75000"/>
                    <a:lumOff val="25000"/>
                  </a:schemeClr>
                </a:solidFill>
              </a:endParaRPr>
            </a:p>
          </p:txBody>
        </p:sp>
        <p:sp>
          <p:nvSpPr>
            <p:cNvPr id="8" name="Rectangle: Rounded Corners 7"/>
            <p:cNvSpPr/>
            <p:nvPr/>
          </p:nvSpPr>
          <p:spPr>
            <a:xfrm>
              <a:off x="3707681" y="1438791"/>
              <a:ext cx="1001486" cy="680355"/>
            </a:xfrm>
            <a:prstGeom prst="roundRect">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solidFill>
                    <a:schemeClr val="tx1">
                      <a:lumMod val="75000"/>
                      <a:lumOff val="25000"/>
                    </a:schemeClr>
                  </a:solidFill>
                </a:rPr>
                <a:t>People</a:t>
              </a:r>
            </a:p>
          </p:txBody>
        </p:sp>
        <p:sp>
          <p:nvSpPr>
            <p:cNvPr id="10" name="Rectangle: Rounded Corners 9"/>
            <p:cNvSpPr/>
            <p:nvPr/>
          </p:nvSpPr>
          <p:spPr>
            <a:xfrm>
              <a:off x="5408574" y="1438791"/>
              <a:ext cx="1001486" cy="680355"/>
            </a:xfrm>
            <a:prstGeom prst="roundRect">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solidFill>
                    <a:schemeClr val="tx1">
                      <a:lumMod val="75000"/>
                      <a:lumOff val="25000"/>
                    </a:schemeClr>
                  </a:solidFill>
                </a:rPr>
                <a:t>Businesses</a:t>
              </a:r>
            </a:p>
          </p:txBody>
        </p:sp>
        <p:sp>
          <p:nvSpPr>
            <p:cNvPr id="11" name="Rectangle: Rounded Corners 10"/>
            <p:cNvSpPr/>
            <p:nvPr/>
          </p:nvSpPr>
          <p:spPr>
            <a:xfrm>
              <a:off x="4554045" y="2724283"/>
              <a:ext cx="1001486" cy="685800"/>
            </a:xfrm>
            <a:prstGeom prst="roundRect">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solidFill>
                    <a:schemeClr val="tx1">
                      <a:lumMod val="75000"/>
                      <a:lumOff val="25000"/>
                    </a:schemeClr>
                  </a:solidFill>
                </a:rPr>
                <a:t>Location</a:t>
              </a:r>
            </a:p>
          </p:txBody>
        </p:sp>
        <p:cxnSp>
          <p:nvCxnSpPr>
            <p:cNvPr id="16" name="Connector: Elbow 15"/>
            <p:cNvCxnSpPr>
              <a:stCxn id="11" idx="0"/>
              <a:endCxn id="10" idx="2"/>
            </p:cNvCxnSpPr>
            <p:nvPr/>
          </p:nvCxnSpPr>
          <p:spPr>
            <a:xfrm rot="5400000" flipH="1" flipV="1">
              <a:off x="5179484" y="1994451"/>
              <a:ext cx="605137" cy="854529"/>
            </a:xfrm>
            <a:prstGeom prst="bentConnector3">
              <a:avLst>
                <a:gd name="adj1" fmla="val 50000"/>
              </a:avLst>
            </a:prstGeom>
            <a:ln>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Connector: Elbow 17"/>
            <p:cNvCxnSpPr>
              <a:stCxn id="11" idx="0"/>
              <a:endCxn id="8" idx="2"/>
            </p:cNvCxnSpPr>
            <p:nvPr/>
          </p:nvCxnSpPr>
          <p:spPr>
            <a:xfrm rot="16200000" flipV="1">
              <a:off x="4329038" y="1998533"/>
              <a:ext cx="605137" cy="846364"/>
            </a:xfrm>
            <a:prstGeom prst="bentConnector3">
              <a:avLst/>
            </a:prstGeom>
            <a:ln>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46374" y="2300445"/>
              <a:ext cx="1002197" cy="300082"/>
            </a:xfrm>
            <a:prstGeom prst="rect">
              <a:avLst/>
            </a:prstGeom>
            <a:solidFill>
              <a:schemeClr val="accent1">
                <a:lumMod val="20000"/>
                <a:lumOff val="80000"/>
              </a:schemeClr>
            </a:solidFill>
          </p:spPr>
          <p:txBody>
            <a:bodyPr wrap="square" rtlCol="0">
              <a:spAutoFit/>
            </a:bodyPr>
            <a:lstStyle/>
            <a:p>
              <a:r>
                <a:rPr lang="en-US" sz="1350" b="1" i="1" dirty="0"/>
                <a:t>Geo-coding</a:t>
              </a:r>
            </a:p>
          </p:txBody>
        </p:sp>
        <p:cxnSp>
          <p:nvCxnSpPr>
            <p:cNvPr id="20" name="Straight Arrow Connector 19"/>
            <p:cNvCxnSpPr>
              <a:stCxn id="4" idx="3"/>
            </p:cNvCxnSpPr>
            <p:nvPr/>
          </p:nvCxnSpPr>
          <p:spPr>
            <a:xfrm>
              <a:off x="1594271" y="2608195"/>
              <a:ext cx="24193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6" idx="1"/>
            </p:cNvCxnSpPr>
            <p:nvPr/>
          </p:nvCxnSpPr>
          <p:spPr>
            <a:xfrm>
              <a:off x="2830783" y="2608195"/>
              <a:ext cx="300677" cy="4639"/>
            </a:xfrm>
            <a:prstGeom prst="straightConnector1">
              <a:avLst/>
            </a:prstGeom>
            <a:ln>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714526" y="229890"/>
              <a:ext cx="1164771" cy="664028"/>
            </a:xfrm>
            <a:prstGeom prst="rect">
              <a:avLst/>
            </a:prstGeom>
            <a:solidFill>
              <a:srgbClr val="FFFFCC"/>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solidFill>
                    <a:schemeClr val="tx1">
                      <a:lumMod val="75000"/>
                      <a:lumOff val="25000"/>
                    </a:schemeClr>
                  </a:solidFill>
                </a:rPr>
                <a:t>Sample</a:t>
              </a:r>
              <a:br>
                <a:rPr lang="en-US" sz="1350" dirty="0">
                  <a:solidFill>
                    <a:schemeClr val="tx1">
                      <a:lumMod val="75000"/>
                      <a:lumOff val="25000"/>
                    </a:schemeClr>
                  </a:solidFill>
                </a:rPr>
              </a:br>
              <a:r>
                <a:rPr lang="en-US" sz="1350" dirty="0">
                  <a:solidFill>
                    <a:schemeClr val="tx1">
                      <a:lumMod val="75000"/>
                      <a:lumOff val="25000"/>
                    </a:schemeClr>
                  </a:solidFill>
                </a:rPr>
                <a:t>survey data</a:t>
              </a:r>
            </a:p>
          </p:txBody>
        </p:sp>
        <p:sp>
          <p:nvSpPr>
            <p:cNvPr id="38" name="Rectangle 37"/>
            <p:cNvSpPr/>
            <p:nvPr/>
          </p:nvSpPr>
          <p:spPr>
            <a:xfrm>
              <a:off x="5205256" y="233140"/>
              <a:ext cx="1164771" cy="664028"/>
            </a:xfrm>
            <a:prstGeom prst="rect">
              <a:avLst/>
            </a:prstGeom>
            <a:solidFill>
              <a:srgbClr val="FFFFCC"/>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solidFill>
                    <a:schemeClr val="tx1">
                      <a:lumMod val="75000"/>
                      <a:lumOff val="25000"/>
                    </a:schemeClr>
                  </a:solidFill>
                </a:rPr>
                <a:t>Census data</a:t>
              </a:r>
            </a:p>
          </p:txBody>
        </p:sp>
        <p:cxnSp>
          <p:nvCxnSpPr>
            <p:cNvPr id="41" name="Straight Arrow Connector 40"/>
            <p:cNvCxnSpPr/>
            <p:nvPr/>
          </p:nvCxnSpPr>
          <p:spPr>
            <a:xfrm flipV="1">
              <a:off x="4296912" y="893390"/>
              <a:ext cx="0" cy="264373"/>
            </a:xfrm>
            <a:prstGeom prst="straightConnector1">
              <a:avLst/>
            </a:prstGeom>
            <a:ln>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5787641" y="893390"/>
              <a:ext cx="0" cy="264373"/>
            </a:xfrm>
            <a:prstGeom prst="straightConnector1">
              <a:avLst/>
            </a:prstGeom>
            <a:ln>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714526" y="4354171"/>
              <a:ext cx="1164771" cy="664028"/>
            </a:xfrm>
            <a:prstGeom prst="rect">
              <a:avLst/>
            </a:prstGeom>
            <a:solidFill>
              <a:schemeClr val="accent3">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solidFill>
                    <a:schemeClr val="tx1">
                      <a:lumMod val="75000"/>
                      <a:lumOff val="25000"/>
                    </a:schemeClr>
                  </a:solidFill>
                </a:rPr>
                <a:t>EO</a:t>
              </a:r>
            </a:p>
          </p:txBody>
        </p:sp>
        <p:cxnSp>
          <p:nvCxnSpPr>
            <p:cNvPr id="58" name="Straight Arrow Connector 57"/>
            <p:cNvCxnSpPr/>
            <p:nvPr/>
          </p:nvCxnSpPr>
          <p:spPr>
            <a:xfrm flipV="1">
              <a:off x="4295735" y="4070789"/>
              <a:ext cx="0" cy="264373"/>
            </a:xfrm>
            <a:prstGeom prst="straightConnector1">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Arrow: Right 62"/>
            <p:cNvSpPr/>
            <p:nvPr/>
          </p:nvSpPr>
          <p:spPr>
            <a:xfrm>
              <a:off x="7184673" y="2507061"/>
              <a:ext cx="300790" cy="322107"/>
            </a:xfrm>
            <a:prstGeom prst="rightArrow">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lumMod val="75000"/>
                    <a:lumOff val="25000"/>
                  </a:schemeClr>
                </a:solidFill>
              </a:endParaRPr>
            </a:p>
          </p:txBody>
        </p:sp>
        <p:sp>
          <p:nvSpPr>
            <p:cNvPr id="64" name="Rectangle 63"/>
            <p:cNvSpPr/>
            <p:nvPr/>
          </p:nvSpPr>
          <p:spPr>
            <a:xfrm rot="16200000">
              <a:off x="6593898" y="2185182"/>
              <a:ext cx="3185378" cy="965864"/>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a:solidFill>
                    <a:schemeClr val="tx1">
                      <a:lumMod val="75000"/>
                      <a:lumOff val="25000"/>
                    </a:schemeClr>
                  </a:solidFill>
                </a:rPr>
                <a:t>Statistical Indicators</a:t>
              </a:r>
            </a:p>
            <a:p>
              <a:pPr algn="ctr"/>
              <a:r>
                <a:rPr lang="en-US" b="1" dirty="0">
                  <a:solidFill>
                    <a:schemeClr val="tx1">
                      <a:lumMod val="75000"/>
                      <a:lumOff val="25000"/>
                    </a:schemeClr>
                  </a:solidFill>
                </a:rPr>
                <a:t>Maps</a:t>
              </a:r>
            </a:p>
            <a:p>
              <a:pPr algn="ctr"/>
              <a:r>
                <a:rPr lang="en-US" b="1" dirty="0">
                  <a:solidFill>
                    <a:schemeClr val="tx1">
                      <a:lumMod val="75000"/>
                      <a:lumOff val="25000"/>
                    </a:schemeClr>
                  </a:solidFill>
                </a:rPr>
                <a:t>Visualizations</a:t>
              </a:r>
            </a:p>
          </p:txBody>
        </p:sp>
        <p:sp>
          <p:nvSpPr>
            <p:cNvPr id="65" name="Rectangle 64"/>
            <p:cNvSpPr/>
            <p:nvPr/>
          </p:nvSpPr>
          <p:spPr>
            <a:xfrm>
              <a:off x="5205256" y="4354171"/>
              <a:ext cx="1164771" cy="664028"/>
            </a:xfrm>
            <a:prstGeom prst="rect">
              <a:avLst/>
            </a:prstGeom>
            <a:solidFill>
              <a:schemeClr val="accent3">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solidFill>
                    <a:schemeClr val="tx1">
                      <a:lumMod val="75000"/>
                      <a:lumOff val="25000"/>
                    </a:schemeClr>
                  </a:solidFill>
                </a:rPr>
                <a:t>Other sources of data</a:t>
              </a:r>
            </a:p>
          </p:txBody>
        </p:sp>
        <p:cxnSp>
          <p:nvCxnSpPr>
            <p:cNvPr id="66" name="Straight Arrow Connector 65"/>
            <p:cNvCxnSpPr/>
            <p:nvPr/>
          </p:nvCxnSpPr>
          <p:spPr>
            <a:xfrm flipV="1">
              <a:off x="5787641" y="4064657"/>
              <a:ext cx="0" cy="264373"/>
            </a:xfrm>
            <a:prstGeom prst="straightConnector1">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Rectangle: Rounded Corners 67"/>
            <p:cNvSpPr/>
            <p:nvPr/>
          </p:nvSpPr>
          <p:spPr>
            <a:xfrm>
              <a:off x="1855107" y="2268016"/>
              <a:ext cx="1001486" cy="680355"/>
            </a:xfrm>
            <a:prstGeom prst="roundRect">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solidFill>
                    <a:schemeClr val="tx1">
                      <a:lumMod val="75000"/>
                      <a:lumOff val="25000"/>
                    </a:schemeClr>
                  </a:solidFill>
                </a:rPr>
                <a:t>Primary statistical registers</a:t>
              </a:r>
            </a:p>
          </p:txBody>
        </p:sp>
        <p:cxnSp>
          <p:nvCxnSpPr>
            <p:cNvPr id="72" name="Straight Connector 71"/>
            <p:cNvCxnSpPr>
              <a:stCxn id="8" idx="3"/>
              <a:endCxn id="10" idx="1"/>
            </p:cNvCxnSpPr>
            <p:nvPr/>
          </p:nvCxnSpPr>
          <p:spPr>
            <a:xfrm>
              <a:off x="4709167" y="1778968"/>
              <a:ext cx="699407" cy="0"/>
            </a:xfrm>
            <a:prstGeom prst="line">
              <a:avLst/>
            </a:prstGeom>
            <a:ln>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rot="18528205">
              <a:off x="3274238" y="2638755"/>
              <a:ext cx="1042145" cy="507831"/>
            </a:xfrm>
            <a:prstGeom prst="rect">
              <a:avLst/>
            </a:prstGeom>
            <a:noFill/>
          </p:spPr>
          <p:txBody>
            <a:bodyPr wrap="square" rtlCol="0">
              <a:spAutoFit/>
            </a:bodyPr>
            <a:lstStyle/>
            <a:p>
              <a:pPr algn="ctr"/>
              <a:r>
                <a:rPr lang="en-US" sz="1350" dirty="0"/>
                <a:t>Common </a:t>
              </a:r>
            </a:p>
            <a:p>
              <a:pPr algn="ctr"/>
              <a:r>
                <a:rPr lang="en-US" sz="1350" dirty="0"/>
                <a:t>geographies</a:t>
              </a:r>
            </a:p>
          </p:txBody>
        </p:sp>
        <p:sp>
          <p:nvSpPr>
            <p:cNvPr id="83" name="TextBox 82"/>
            <p:cNvSpPr txBox="1"/>
            <p:nvPr/>
          </p:nvSpPr>
          <p:spPr>
            <a:xfrm rot="2990652">
              <a:off x="5745557" y="2711220"/>
              <a:ext cx="1151470" cy="507831"/>
            </a:xfrm>
            <a:prstGeom prst="rect">
              <a:avLst/>
            </a:prstGeom>
            <a:noFill/>
          </p:spPr>
          <p:txBody>
            <a:bodyPr wrap="square" rtlCol="0">
              <a:spAutoFit/>
            </a:bodyPr>
            <a:lstStyle/>
            <a:p>
              <a:pPr algn="ctr"/>
              <a:r>
                <a:rPr lang="en-US" sz="1350" dirty="0"/>
                <a:t>Standard </a:t>
              </a:r>
              <a:br>
                <a:rPr lang="en-US" sz="1350" dirty="0"/>
              </a:br>
              <a:r>
                <a:rPr lang="en-US" sz="1350" dirty="0"/>
                <a:t>classifications</a:t>
              </a:r>
            </a:p>
          </p:txBody>
        </p:sp>
        <p:sp>
          <p:nvSpPr>
            <p:cNvPr id="7" name="TextBox 6"/>
            <p:cNvSpPr txBox="1"/>
            <p:nvPr/>
          </p:nvSpPr>
          <p:spPr>
            <a:xfrm>
              <a:off x="4321816" y="3488889"/>
              <a:ext cx="1526380" cy="507831"/>
            </a:xfrm>
            <a:prstGeom prst="rect">
              <a:avLst/>
            </a:prstGeom>
            <a:noFill/>
          </p:spPr>
          <p:txBody>
            <a:bodyPr wrap="none" rtlCol="0">
              <a:spAutoFit/>
            </a:bodyPr>
            <a:lstStyle/>
            <a:p>
              <a:pPr algn="ctr"/>
              <a:r>
                <a:rPr lang="en-US" sz="1350" dirty="0"/>
                <a:t>Fundamental </a:t>
              </a:r>
              <a:br>
                <a:rPr lang="en-US" sz="1350" dirty="0"/>
              </a:br>
              <a:r>
                <a:rPr lang="en-US" sz="1350" dirty="0"/>
                <a:t>Geospatial Themes</a:t>
              </a:r>
            </a:p>
          </p:txBody>
        </p:sp>
        <p:sp>
          <p:nvSpPr>
            <p:cNvPr id="15" name="TextBox 14"/>
            <p:cNvSpPr txBox="1"/>
            <p:nvPr/>
          </p:nvSpPr>
          <p:spPr>
            <a:xfrm>
              <a:off x="3644422" y="1105244"/>
              <a:ext cx="2963312" cy="338554"/>
            </a:xfrm>
            <a:prstGeom prst="rect">
              <a:avLst/>
            </a:prstGeom>
            <a:noFill/>
          </p:spPr>
          <p:txBody>
            <a:bodyPr wrap="none" rtlCol="0">
              <a:spAutoFit/>
            </a:bodyPr>
            <a:lstStyle/>
            <a:p>
              <a:r>
                <a:rPr lang="en-US" sz="1600" b="1" dirty="0">
                  <a:solidFill>
                    <a:schemeClr val="tx1">
                      <a:lumMod val="75000"/>
                      <a:lumOff val="25000"/>
                    </a:schemeClr>
                  </a:solidFill>
                </a:rPr>
                <a:t>Statistical-Geospatial Integration</a:t>
              </a:r>
            </a:p>
          </p:txBody>
        </p:sp>
      </p:grpSp>
    </p:spTree>
    <p:extLst>
      <p:ext uri="{BB962C8B-B14F-4D97-AF65-F5344CB8AC3E}">
        <p14:creationId xmlns:p14="http://schemas.microsoft.com/office/powerpoint/2010/main" val="371425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a:extLst>
              <a:ext uri="{FF2B5EF4-FFF2-40B4-BE49-F238E27FC236}">
                <a16:creationId xmlns:a16="http://schemas.microsoft.com/office/drawing/2014/main" id="{D4FEBCF3-7209-4F3E-8936-998090EFC380}"/>
              </a:ext>
            </a:extLst>
          </p:cNvPr>
          <p:cNvPicPr>
            <a:picLocks noChangeAspect="1"/>
          </p:cNvPicPr>
          <p:nvPr/>
        </p:nvPicPr>
        <p:blipFill>
          <a:blip r:embed="rId3"/>
          <a:stretch>
            <a:fillRect/>
          </a:stretch>
        </p:blipFill>
        <p:spPr>
          <a:xfrm>
            <a:off x="0" y="0"/>
            <a:ext cx="9007806" cy="5222462"/>
          </a:xfrm>
          <a:prstGeom prst="rect">
            <a:avLst/>
          </a:prstGeom>
        </p:spPr>
      </p:pic>
    </p:spTree>
    <p:extLst>
      <p:ext uri="{BB962C8B-B14F-4D97-AF65-F5344CB8AC3E}">
        <p14:creationId xmlns:p14="http://schemas.microsoft.com/office/powerpoint/2010/main" val="231631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834628" y="675894"/>
            <a:ext cx="5279672" cy="3394075"/>
          </a:xfrm>
          <a:prstGeom prst="rect">
            <a:avLst/>
          </a:prstGeom>
        </p:spPr>
      </p:pic>
    </p:spTree>
    <p:extLst>
      <p:ext uri="{BB962C8B-B14F-4D97-AF65-F5344CB8AC3E}">
        <p14:creationId xmlns:p14="http://schemas.microsoft.com/office/powerpoint/2010/main" val="391695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The 2030 Agenda</a:t>
            </a:r>
          </a:p>
        </p:txBody>
      </p:sp>
      <p:pic>
        <p:nvPicPr>
          <p:cNvPr id="7" name="Picture 6" descr="Image result for SD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9947" y="1828799"/>
            <a:ext cx="3718971" cy="1976991"/>
          </a:xfrm>
          <a:prstGeom prst="rect">
            <a:avLst/>
          </a:prstGeom>
          <a:noFill/>
          <a:ln w="19050">
            <a:solidFill>
              <a:schemeClr val="bg1">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457200" y="1200151"/>
            <a:ext cx="3792828" cy="3394472"/>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lang="en-US" sz="2200" kern="1200" dirty="0" smtClean="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lang="en-US" sz="2200" kern="1200" dirty="0" smtClean="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lang="en-US" sz="2200" kern="1200" dirty="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en-US" sz="2200" kern="120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en-US" sz="22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b="1" dirty="0">
                <a:solidFill>
                  <a:schemeClr val="tx2">
                    <a:lumMod val="75000"/>
                  </a:schemeClr>
                </a:solidFill>
              </a:rPr>
              <a:t>Declaration</a:t>
            </a:r>
          </a:p>
          <a:p>
            <a:pPr marL="354013" lvl="1" indent="0">
              <a:lnSpc>
                <a:spcPct val="120000"/>
              </a:lnSpc>
              <a:buNone/>
            </a:pPr>
            <a:r>
              <a:rPr lang="en-US" dirty="0"/>
              <a:t>Vision and shared principles for people, planet, prosperity, peace and partnership</a:t>
            </a:r>
          </a:p>
          <a:p>
            <a:pPr>
              <a:lnSpc>
                <a:spcPct val="120000"/>
              </a:lnSpc>
            </a:pPr>
            <a:r>
              <a:rPr lang="en-US" b="1" dirty="0">
                <a:solidFill>
                  <a:schemeClr val="tx2">
                    <a:lumMod val="75000"/>
                  </a:schemeClr>
                </a:solidFill>
              </a:rPr>
              <a:t>Results Framework</a:t>
            </a:r>
          </a:p>
          <a:p>
            <a:pPr marL="354013" lvl="1" indent="0">
              <a:lnSpc>
                <a:spcPct val="120000"/>
              </a:lnSpc>
              <a:buNone/>
            </a:pPr>
            <a:r>
              <a:rPr lang="en-US" dirty="0"/>
              <a:t>17 integrated and indivisible </a:t>
            </a:r>
            <a:r>
              <a:rPr lang="en-US" b="1" dirty="0">
                <a:solidFill>
                  <a:srgbClr val="FF0000"/>
                </a:solidFill>
              </a:rPr>
              <a:t>goals</a:t>
            </a:r>
            <a:r>
              <a:rPr lang="en-US" dirty="0"/>
              <a:t> and 169 aspirational </a:t>
            </a:r>
            <a:r>
              <a:rPr lang="en-US" b="1" dirty="0">
                <a:solidFill>
                  <a:srgbClr val="FF0000"/>
                </a:solidFill>
              </a:rPr>
              <a:t>targets</a:t>
            </a:r>
          </a:p>
          <a:p>
            <a:pPr>
              <a:lnSpc>
                <a:spcPct val="120000"/>
              </a:lnSpc>
            </a:pPr>
            <a:r>
              <a:rPr lang="en-US" sz="2100" b="1" dirty="0">
                <a:solidFill>
                  <a:schemeClr val="tx2">
                    <a:lumMod val="75000"/>
                  </a:schemeClr>
                </a:solidFill>
              </a:rPr>
              <a:t>Follow-up and Review</a:t>
            </a:r>
          </a:p>
          <a:p>
            <a:pPr marL="354013" lvl="1" indent="0">
              <a:lnSpc>
                <a:spcPct val="120000"/>
              </a:lnSpc>
              <a:buNone/>
            </a:pPr>
            <a:r>
              <a:rPr lang="en-US" dirty="0"/>
              <a:t>Global </a:t>
            </a:r>
            <a:r>
              <a:rPr lang="en-US" b="1" dirty="0">
                <a:solidFill>
                  <a:srgbClr val="FF0000"/>
                </a:solidFill>
              </a:rPr>
              <a:t>indicators</a:t>
            </a:r>
            <a:r>
              <a:rPr lang="en-US" dirty="0"/>
              <a:t> underpin an integrated follow-up and review framework</a:t>
            </a:r>
          </a:p>
          <a:p>
            <a:pPr>
              <a:lnSpc>
                <a:spcPct val="120000"/>
              </a:lnSpc>
            </a:pPr>
            <a:r>
              <a:rPr lang="en-US" sz="2100" b="1" dirty="0">
                <a:solidFill>
                  <a:schemeClr val="tx2">
                    <a:lumMod val="75000"/>
                  </a:schemeClr>
                </a:solidFill>
              </a:rPr>
              <a:t>Means of implementation</a:t>
            </a:r>
          </a:p>
          <a:p>
            <a:pPr marL="354013" lvl="1" indent="0">
              <a:lnSpc>
                <a:spcPct val="120000"/>
              </a:lnSpc>
              <a:buNone/>
            </a:pPr>
            <a:r>
              <a:rPr lang="en-US" dirty="0"/>
              <a:t>Governments, civil society, industry, the UN System, science and technology</a:t>
            </a:r>
          </a:p>
          <a:p>
            <a:pPr>
              <a:lnSpc>
                <a:spcPct val="120000"/>
              </a:lnSpc>
            </a:pPr>
            <a:endParaRPr lang="en-US" dirty="0"/>
          </a:p>
        </p:txBody>
      </p:sp>
    </p:spTree>
    <p:extLst>
      <p:ext uri="{BB962C8B-B14F-4D97-AF65-F5344CB8AC3E}">
        <p14:creationId xmlns:p14="http://schemas.microsoft.com/office/powerpoint/2010/main" val="2910354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SDG Indicator Framework</a:t>
            </a:r>
            <a:endParaRPr lang="en-GB" dirty="0"/>
          </a:p>
        </p:txBody>
      </p:sp>
      <p:sp>
        <p:nvSpPr>
          <p:cNvPr id="3" name="Content Placeholder 2"/>
          <p:cNvSpPr>
            <a:spLocks noGrp="1"/>
          </p:cNvSpPr>
          <p:nvPr>
            <p:ph idx="1"/>
          </p:nvPr>
        </p:nvSpPr>
        <p:spPr/>
        <p:txBody>
          <a:bodyPr>
            <a:normAutofit/>
          </a:bodyPr>
          <a:lstStyle/>
          <a:p>
            <a:r>
              <a:rPr lang="en-US" dirty="0"/>
              <a:t>List of </a:t>
            </a:r>
            <a:r>
              <a:rPr lang="en-US" b="1" dirty="0">
                <a:solidFill>
                  <a:srgbClr val="FF0000"/>
                </a:solidFill>
              </a:rPr>
              <a:t>232 unique indicators </a:t>
            </a:r>
            <a:r>
              <a:rPr lang="en-US" dirty="0"/>
              <a:t>(nine indicators repeat under two or three different targets)</a:t>
            </a:r>
            <a:endParaRPr lang="en-GB" dirty="0"/>
          </a:p>
          <a:p>
            <a:pPr lvl="1"/>
            <a:r>
              <a:rPr lang="en-US" dirty="0"/>
              <a:t>Developed by the Inter-Agency and Expert Group on SDG Indicators (IAEG-SDGs) </a:t>
            </a:r>
          </a:p>
          <a:p>
            <a:pPr lvl="1"/>
            <a:r>
              <a:rPr lang="en-US" dirty="0"/>
              <a:t>Agreed at the 48th session of the UN Statistical Commission in March 2017</a:t>
            </a:r>
          </a:p>
          <a:p>
            <a:pPr lvl="1"/>
            <a:r>
              <a:rPr lang="en-US" dirty="0"/>
              <a:t>Adopted by the General Assembly on 6 July 2017</a:t>
            </a:r>
          </a:p>
        </p:txBody>
      </p:sp>
    </p:spTree>
    <p:extLst>
      <p:ext uri="{BB962C8B-B14F-4D97-AF65-F5344CB8AC3E}">
        <p14:creationId xmlns:p14="http://schemas.microsoft.com/office/powerpoint/2010/main" val="340356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05979"/>
            <a:ext cx="8597900" cy="857250"/>
          </a:xfrm>
        </p:spPr>
        <p:txBody>
          <a:bodyPr>
            <a:normAutofit/>
          </a:bodyPr>
          <a:lstStyle/>
          <a:p>
            <a:r>
              <a:rPr lang="en-US" sz="3200" dirty="0"/>
              <a:t>Vision</a:t>
            </a:r>
          </a:p>
        </p:txBody>
      </p:sp>
      <p:sp>
        <p:nvSpPr>
          <p:cNvPr id="5" name="Content Placeholder 4"/>
          <p:cNvSpPr>
            <a:spLocks noGrp="1"/>
          </p:cNvSpPr>
          <p:nvPr>
            <p:ph idx="1"/>
          </p:nvPr>
        </p:nvSpPr>
        <p:spPr>
          <a:xfrm>
            <a:off x="457200" y="1063229"/>
            <a:ext cx="8229600" cy="3394472"/>
          </a:xfrm>
        </p:spPr>
        <p:txBody>
          <a:bodyPr>
            <a:normAutofit/>
          </a:bodyPr>
          <a:lstStyle/>
          <a:p>
            <a:pPr marL="0" indent="0" algn="ctr">
              <a:buNone/>
            </a:pPr>
            <a:r>
              <a:rPr lang="en-US" sz="2800" dirty="0"/>
              <a:t>Implementing the 2030 Agenda through the effective </a:t>
            </a:r>
            <a:r>
              <a:rPr lang="en-US" sz="2800" b="1" dirty="0"/>
              <a:t>dissemination and use of integrated statistical and geospatial data</a:t>
            </a:r>
            <a:r>
              <a:rPr lang="en-US" sz="2800" dirty="0"/>
              <a:t>, supported by technologies that facilitate data sharing and interoperability and collaboration to </a:t>
            </a:r>
            <a:r>
              <a:rPr lang="en-US" sz="2800" b="1" dirty="0"/>
              <a:t>report on the SDGs across local, national and global levels</a:t>
            </a:r>
            <a:r>
              <a:rPr lang="en-US" sz="2800" dirty="0"/>
              <a:t>.</a:t>
            </a:r>
          </a:p>
        </p:txBody>
      </p:sp>
    </p:spTree>
    <p:extLst>
      <p:ext uri="{BB962C8B-B14F-4D97-AF65-F5344CB8AC3E}">
        <p14:creationId xmlns:p14="http://schemas.microsoft.com/office/powerpoint/2010/main" val="962962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2030 Agenda and statistical capacity building</a:t>
            </a:r>
          </a:p>
        </p:txBody>
      </p:sp>
      <p:sp>
        <p:nvSpPr>
          <p:cNvPr id="3" name="Content Placeholder 2"/>
          <p:cNvSpPr>
            <a:spLocks noGrp="1"/>
          </p:cNvSpPr>
          <p:nvPr>
            <p:ph idx="1"/>
          </p:nvPr>
        </p:nvSpPr>
        <p:spPr/>
        <p:txBody>
          <a:bodyPr>
            <a:normAutofit/>
          </a:bodyPr>
          <a:lstStyle/>
          <a:p>
            <a:pPr marL="0" indent="0">
              <a:buNone/>
            </a:pPr>
            <a:r>
              <a:rPr lang="en-US" dirty="0"/>
              <a:t>“</a:t>
            </a:r>
            <a:r>
              <a:rPr lang="en-US" i="1" dirty="0"/>
              <a:t>We will support developing countries, particularly African countries, least developed countries, small island developing States and landlocked developing countries, in strengthening the capacity of national statistical offices and data systems to</a:t>
            </a:r>
            <a:r>
              <a:rPr lang="en-US" b="1" i="1" dirty="0"/>
              <a:t> ensure access to high-quality, timely, reliable and disaggregated data</a:t>
            </a:r>
            <a:r>
              <a:rPr lang="en-US" i="1" dirty="0"/>
              <a:t>. We will promote transparent and accountable scaling-up of appropriate public-private cooperation to </a:t>
            </a:r>
            <a:r>
              <a:rPr lang="en-US" b="1" i="1" dirty="0"/>
              <a:t>exploit the contribution to be made by a wide range of data, </a:t>
            </a:r>
            <a:r>
              <a:rPr lang="en-US" b="1" i="1" dirty="0">
                <a:solidFill>
                  <a:srgbClr val="FF0000"/>
                </a:solidFill>
              </a:rPr>
              <a:t>including earth observation and geospatial information</a:t>
            </a:r>
            <a:r>
              <a:rPr lang="en-US" i="1" dirty="0"/>
              <a:t>, while ensuring national ownership in supporting and tracking progress.</a:t>
            </a:r>
            <a:r>
              <a:rPr lang="en-US" dirty="0"/>
              <a:t>”</a:t>
            </a:r>
          </a:p>
          <a:p>
            <a:endParaRPr lang="en-US" dirty="0"/>
          </a:p>
        </p:txBody>
      </p:sp>
    </p:spTree>
    <p:extLst>
      <p:ext uri="{BB962C8B-B14F-4D97-AF65-F5344CB8AC3E}">
        <p14:creationId xmlns:p14="http://schemas.microsoft.com/office/powerpoint/2010/main" val="5977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Cape Town Global Action Plan </a:t>
            </a:r>
            <a:br>
              <a:rPr lang="en-US" dirty="0"/>
            </a:br>
            <a:r>
              <a:rPr lang="en-US" dirty="0"/>
              <a:t>for Sustainable Development Data</a:t>
            </a:r>
          </a:p>
        </p:txBody>
      </p:sp>
      <p:sp>
        <p:nvSpPr>
          <p:cNvPr id="3" name="Content Placeholder 2"/>
          <p:cNvSpPr>
            <a:spLocks noGrp="1"/>
          </p:cNvSpPr>
          <p:nvPr>
            <p:ph idx="1"/>
          </p:nvPr>
        </p:nvSpPr>
        <p:spPr/>
        <p:txBody>
          <a:bodyPr>
            <a:normAutofit fontScale="92500"/>
          </a:bodyPr>
          <a:lstStyle/>
          <a:p>
            <a:r>
              <a:rPr lang="en-US" b="1" dirty="0"/>
              <a:t>Objective 3.4: Integrate geospatial data into statistical production programmes at all levels</a:t>
            </a:r>
            <a:r>
              <a:rPr lang="en-US" dirty="0"/>
              <a:t>.</a:t>
            </a:r>
          </a:p>
          <a:p>
            <a:pPr lvl="1"/>
            <a:r>
              <a:rPr lang="en-US" dirty="0"/>
              <a:t>Promote the integration of modern geospatial information management systems within mainstream statistical production </a:t>
            </a:r>
            <a:r>
              <a:rPr lang="en-US" dirty="0" err="1"/>
              <a:t>programmes</a:t>
            </a:r>
            <a:r>
              <a:rPr lang="en-US" dirty="0"/>
              <a:t> by highlighting synergies between the two systems.</a:t>
            </a:r>
          </a:p>
          <a:p>
            <a:pPr lvl="1"/>
            <a:r>
              <a:rPr lang="en-US" dirty="0"/>
              <a:t>Promote the integration of geospatial and statistical metadata.</a:t>
            </a:r>
          </a:p>
          <a:p>
            <a:pPr lvl="1"/>
            <a:r>
              <a:rPr lang="en-US" dirty="0"/>
              <a:t>Encourage the use and adoption of technologies that promote integration of geospatial and statistical information.</a:t>
            </a:r>
          </a:p>
          <a:p>
            <a:pPr lvl="1"/>
            <a:r>
              <a:rPr lang="en-US" dirty="0"/>
              <a:t>Support the implementation of the </a:t>
            </a:r>
            <a:r>
              <a:rPr lang="en-US" b="1" dirty="0">
                <a:solidFill>
                  <a:srgbClr val="FF0000"/>
                </a:solidFill>
              </a:rPr>
              <a:t>Global Statistical and Geospatial Framework</a:t>
            </a:r>
          </a:p>
          <a:p>
            <a:endParaRPr lang="en-US" sz="2000" dirty="0"/>
          </a:p>
        </p:txBody>
      </p:sp>
    </p:spTree>
    <p:extLst>
      <p:ext uri="{BB962C8B-B14F-4D97-AF65-F5344CB8AC3E}">
        <p14:creationId xmlns:p14="http://schemas.microsoft.com/office/powerpoint/2010/main" val="94712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New geospatial capabilities</a:t>
            </a:r>
            <a:endParaRPr lang="en-US" dirty="0"/>
          </a:p>
        </p:txBody>
      </p:sp>
      <p:sp>
        <p:nvSpPr>
          <p:cNvPr id="3" name="Content Placeholder 2"/>
          <p:cNvSpPr>
            <a:spLocks noGrp="1"/>
          </p:cNvSpPr>
          <p:nvPr>
            <p:ph idx="1"/>
          </p:nvPr>
        </p:nvSpPr>
        <p:spPr/>
        <p:txBody>
          <a:bodyPr>
            <a:normAutofit fontScale="92500"/>
          </a:bodyPr>
          <a:lstStyle/>
          <a:p>
            <a:r>
              <a:rPr lang="en-GB" b="1" dirty="0"/>
              <a:t>Ability to collect more accurate and timely information about people, the economy and the environment </a:t>
            </a:r>
          </a:p>
          <a:p>
            <a:pPr lvl="1"/>
            <a:r>
              <a:rPr lang="en-GB" dirty="0"/>
              <a:t>Advances in Global Navigation Satellite Systems (GNSS) </a:t>
            </a:r>
          </a:p>
          <a:p>
            <a:pPr lvl="1"/>
            <a:r>
              <a:rPr lang="en-GB" dirty="0"/>
              <a:t>Availability of affordable aerial and satellite imagery</a:t>
            </a:r>
          </a:p>
          <a:p>
            <a:r>
              <a:rPr lang="en-GB" b="1" dirty="0"/>
              <a:t>Powerful data </a:t>
            </a:r>
            <a:r>
              <a:rPr lang="en-US" b="1" dirty="0"/>
              <a:t>analysis tools to identify patterns and inter-relationships</a:t>
            </a:r>
          </a:p>
          <a:p>
            <a:pPr lvl="1"/>
            <a:r>
              <a:rPr lang="en-GB" dirty="0"/>
              <a:t>Geographic information systems (GIS) </a:t>
            </a:r>
          </a:p>
          <a:p>
            <a:r>
              <a:rPr lang="en-GB" b="1" dirty="0"/>
              <a:t>More efficient and impactful dissemination of statistical data</a:t>
            </a:r>
          </a:p>
          <a:p>
            <a:pPr lvl="1"/>
            <a:r>
              <a:rPr lang="en-GB" dirty="0"/>
              <a:t>Online access to geospatial data visualizations, including the ability to create maps and embed them </a:t>
            </a:r>
            <a:r>
              <a:rPr lang="en-US" dirty="0"/>
              <a:t>in web applications</a:t>
            </a:r>
            <a:endParaRPr lang="en-GB" dirty="0"/>
          </a:p>
          <a:p>
            <a:pPr lvl="1"/>
            <a:endParaRPr lang="en-GB" dirty="0"/>
          </a:p>
          <a:p>
            <a:pPr lvl="1"/>
            <a:endParaRPr lang="en-GB" dirty="0"/>
          </a:p>
          <a:p>
            <a:endParaRPr lang="en-GB" dirty="0"/>
          </a:p>
          <a:p>
            <a:endParaRPr lang="en-US" dirty="0"/>
          </a:p>
        </p:txBody>
      </p:sp>
    </p:spTree>
    <p:extLst>
      <p:ext uri="{BB962C8B-B14F-4D97-AF65-F5344CB8AC3E}">
        <p14:creationId xmlns:p14="http://schemas.microsoft.com/office/powerpoint/2010/main" val="3823043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Global statistical geospatial framework</a:t>
            </a:r>
          </a:p>
        </p:txBody>
      </p:sp>
      <p:sp>
        <p:nvSpPr>
          <p:cNvPr id="3" name="Content Placeholder 2"/>
          <p:cNvSpPr>
            <a:spLocks noGrp="1"/>
          </p:cNvSpPr>
          <p:nvPr>
            <p:ph idx="1"/>
          </p:nvPr>
        </p:nvSpPr>
        <p:spPr/>
        <p:txBody>
          <a:bodyPr>
            <a:normAutofit lnSpcReduction="10000"/>
          </a:bodyPr>
          <a:lstStyle/>
          <a:p>
            <a:r>
              <a:rPr lang="en-US" dirty="0"/>
              <a:t>Adopted and endorsed by UN GGIM and UNSC in 2016</a:t>
            </a:r>
          </a:p>
          <a:p>
            <a:r>
              <a:rPr lang="en-US" dirty="0"/>
              <a:t>Goals: </a:t>
            </a:r>
          </a:p>
          <a:p>
            <a:pPr lvl="1"/>
            <a:r>
              <a:rPr lang="en-US" dirty="0"/>
              <a:t>Improve NSO’s capability to integrate geospatial data, methods and processes into mainstream statistical production</a:t>
            </a:r>
          </a:p>
          <a:p>
            <a:pPr lvl="1"/>
            <a:r>
              <a:rPr lang="en-US" dirty="0"/>
              <a:t>Support production of disaggregated data for small-area geographies</a:t>
            </a:r>
          </a:p>
          <a:p>
            <a:pPr lvl="1"/>
            <a:r>
              <a:rPr lang="en-US" dirty="0"/>
              <a:t>Link aggregate statistical outputs to standard geographies</a:t>
            </a:r>
          </a:p>
          <a:p>
            <a:pPr lvl="1"/>
            <a:r>
              <a:rPr lang="en-US" dirty="0"/>
              <a:t>Provide the basis for collaboration between NSO’s, Mapping Authorities, and other providers of geospatial and EO data</a:t>
            </a:r>
          </a:p>
        </p:txBody>
      </p:sp>
    </p:spTree>
    <p:extLst>
      <p:ext uri="{BB962C8B-B14F-4D97-AF65-F5344CB8AC3E}">
        <p14:creationId xmlns:p14="http://schemas.microsoft.com/office/powerpoint/2010/main" val="118636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Global statistical geospatial framework</a:t>
            </a:r>
          </a:p>
        </p:txBody>
      </p:sp>
      <p:sp>
        <p:nvSpPr>
          <p:cNvPr id="3" name="Content Placeholder 2"/>
          <p:cNvSpPr>
            <a:spLocks noGrp="1"/>
          </p:cNvSpPr>
          <p:nvPr>
            <p:ph idx="1"/>
          </p:nvPr>
        </p:nvSpPr>
        <p:spPr/>
        <p:txBody>
          <a:bodyPr>
            <a:noAutofit/>
          </a:bodyPr>
          <a:lstStyle/>
          <a:p>
            <a:r>
              <a:rPr lang="en-US" sz="2400" b="1" dirty="0"/>
              <a:t>Principle 1</a:t>
            </a:r>
            <a:r>
              <a:rPr lang="en-US" sz="2400" dirty="0"/>
              <a:t>: Use of fundamental geospatial infrastructure and geocoding</a:t>
            </a:r>
          </a:p>
          <a:p>
            <a:pPr lvl="1"/>
            <a:r>
              <a:rPr lang="en-US" sz="2400" dirty="0"/>
              <a:t>Assign to every statistical unit accurate and unambiguous location information from authoritative, relevant and nationally agreed fundamental data sources</a:t>
            </a:r>
          </a:p>
          <a:p>
            <a:pPr lvl="1"/>
            <a:r>
              <a:rPr lang="en-US" sz="2400" dirty="0"/>
              <a:t>So </a:t>
            </a:r>
            <a:r>
              <a:rPr lang="en-GB" sz="2400" dirty="0"/>
              <a:t>that they can be placed as points on the earth's surface (and therefore on a map)</a:t>
            </a:r>
            <a:endParaRPr lang="en-US" sz="2400" b="1" dirty="0"/>
          </a:p>
        </p:txBody>
      </p:sp>
    </p:spTree>
    <p:extLst>
      <p:ext uri="{BB962C8B-B14F-4D97-AF65-F5344CB8AC3E}">
        <p14:creationId xmlns:p14="http://schemas.microsoft.com/office/powerpoint/2010/main" val="2942484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5142</TotalTime>
  <Words>1020</Words>
  <Application>Microsoft Office PowerPoint</Application>
  <PresentationFormat>On-screen Show (16:9)</PresentationFormat>
  <Paragraphs>112</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The Global Statistical Geospatial Framework  and the Global Fundamental Geospatial Themes</vt:lpstr>
      <vt:lpstr>The 2030 Agenda</vt:lpstr>
      <vt:lpstr>Global SDG Indicator Framework</vt:lpstr>
      <vt:lpstr>Vision</vt:lpstr>
      <vt:lpstr>2030 Agenda and statistical capacity building</vt:lpstr>
      <vt:lpstr>Cape Town Global Action Plan  for Sustainable Development Data</vt:lpstr>
      <vt:lpstr>New geospatial capabilities</vt:lpstr>
      <vt:lpstr>Global statistical geospatial framework</vt:lpstr>
      <vt:lpstr>Global statistical geospatial framework</vt:lpstr>
      <vt:lpstr>Global statistical geospatial framework</vt:lpstr>
      <vt:lpstr>Global statistical geospatial framework</vt:lpstr>
      <vt:lpstr>Global statistical geospatial framework</vt:lpstr>
      <vt:lpstr>Global statistical geospatial framework</vt:lpstr>
      <vt:lpstr>Fundamental Geospatial Data Themes</vt:lpstr>
      <vt:lpstr>A Federated Information System for the SDGs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Page</dc:creator>
  <cp:lastModifiedBy>Luis Gonzalez Morales</cp:lastModifiedBy>
  <cp:revision>238</cp:revision>
  <cp:lastPrinted>2017-02-28T21:08:16Z</cp:lastPrinted>
  <dcterms:created xsi:type="dcterms:W3CDTF">2016-07-15T14:40:03Z</dcterms:created>
  <dcterms:modified xsi:type="dcterms:W3CDTF">2018-04-25T06:12:50Z</dcterms:modified>
</cp:coreProperties>
</file>