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283" r:id="rId3"/>
    <p:sldId id="260" r:id="rId4"/>
    <p:sldId id="261" r:id="rId5"/>
    <p:sldId id="262" r:id="rId6"/>
    <p:sldId id="263" r:id="rId7"/>
    <p:sldId id="266" r:id="rId8"/>
    <p:sldId id="277" r:id="rId9"/>
    <p:sldId id="285" r:id="rId10"/>
    <p:sldId id="268" r:id="rId11"/>
    <p:sldId id="269" r:id="rId12"/>
    <p:sldId id="281" r:id="rId13"/>
    <p:sldId id="270" r:id="rId14"/>
    <p:sldId id="271" r:id="rId15"/>
    <p:sldId id="272" r:id="rId16"/>
    <p:sldId id="273" r:id="rId17"/>
    <p:sldId id="282" r:id="rId18"/>
    <p:sldId id="284"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66FFFF"/>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50" autoAdjust="0"/>
  </p:normalViewPr>
  <p:slideViewPr>
    <p:cSldViewPr>
      <p:cViewPr>
        <p:scale>
          <a:sx n="100" d="100"/>
          <a:sy n="100" d="100"/>
        </p:scale>
        <p:origin x="-252" y="7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A4BC1C-A893-4F6C-8CFB-CF8C7B363650}" type="datetimeFigureOut">
              <a:rPr lang="en-ZA" smtClean="0"/>
              <a:t>2018/04/25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0E69C-978B-4C66-900A-48EA08340DE1}" type="slidenum">
              <a:rPr lang="en-ZA" smtClean="0"/>
              <a:t>‹#›</a:t>
            </a:fld>
            <a:endParaRPr lang="en-ZA"/>
          </a:p>
        </p:txBody>
      </p:sp>
    </p:spTree>
    <p:extLst>
      <p:ext uri="{BB962C8B-B14F-4D97-AF65-F5344CB8AC3E}">
        <p14:creationId xmlns:p14="http://schemas.microsoft.com/office/powerpoint/2010/main" val="422931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600E69C-978B-4C66-900A-48EA08340DE1}" type="slidenum">
              <a:rPr lang="en-ZA" smtClean="0"/>
              <a:t>16</a:t>
            </a:fld>
            <a:endParaRPr lang="en-ZA"/>
          </a:p>
        </p:txBody>
      </p:sp>
    </p:spTree>
    <p:extLst>
      <p:ext uri="{BB962C8B-B14F-4D97-AF65-F5344CB8AC3E}">
        <p14:creationId xmlns:p14="http://schemas.microsoft.com/office/powerpoint/2010/main" val="2490680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E2E4F5-142F-4506-A56E-E70BAFB3709C}" type="slidenum">
              <a:rPr lang="en-US" altLang="en-US"/>
              <a:pPr/>
              <a:t>‹#›</a:t>
            </a:fld>
            <a:endParaRPr lang="en-US" altLang="en-US"/>
          </a:p>
        </p:txBody>
      </p:sp>
    </p:spTree>
    <p:extLst>
      <p:ext uri="{BB962C8B-B14F-4D97-AF65-F5344CB8AC3E}">
        <p14:creationId xmlns:p14="http://schemas.microsoft.com/office/powerpoint/2010/main" val="311868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6AEBEE3-5972-4DE8-B7BC-5E533BFFF67C}" type="slidenum">
              <a:rPr lang="en-US" altLang="en-US"/>
              <a:pPr/>
              <a:t>‹#›</a:t>
            </a:fld>
            <a:endParaRPr lang="en-US" altLang="en-US"/>
          </a:p>
        </p:txBody>
      </p:sp>
    </p:spTree>
    <p:extLst>
      <p:ext uri="{BB962C8B-B14F-4D97-AF65-F5344CB8AC3E}">
        <p14:creationId xmlns:p14="http://schemas.microsoft.com/office/powerpoint/2010/main" val="384268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030CE2-4729-416E-B407-913426860C8F}" type="slidenum">
              <a:rPr lang="en-US" altLang="en-US"/>
              <a:pPr/>
              <a:t>‹#›</a:t>
            </a:fld>
            <a:endParaRPr lang="en-US" altLang="en-US"/>
          </a:p>
        </p:txBody>
      </p:sp>
    </p:spTree>
    <p:extLst>
      <p:ext uri="{BB962C8B-B14F-4D97-AF65-F5344CB8AC3E}">
        <p14:creationId xmlns:p14="http://schemas.microsoft.com/office/powerpoint/2010/main" val="345848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F56EB5-767B-42F7-8320-65D4B917AF61}" type="slidenum">
              <a:rPr lang="en-US" altLang="en-US"/>
              <a:pPr/>
              <a:t>‹#›</a:t>
            </a:fld>
            <a:endParaRPr lang="en-US" altLang="en-US"/>
          </a:p>
        </p:txBody>
      </p:sp>
    </p:spTree>
    <p:extLst>
      <p:ext uri="{BB962C8B-B14F-4D97-AF65-F5344CB8AC3E}">
        <p14:creationId xmlns:p14="http://schemas.microsoft.com/office/powerpoint/2010/main" val="32690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EF8AE8-3C18-4DD7-A9D7-052380457763}" type="slidenum">
              <a:rPr lang="en-US" altLang="en-US"/>
              <a:pPr/>
              <a:t>‹#›</a:t>
            </a:fld>
            <a:endParaRPr lang="en-US" altLang="en-US"/>
          </a:p>
        </p:txBody>
      </p:sp>
    </p:spTree>
    <p:extLst>
      <p:ext uri="{BB962C8B-B14F-4D97-AF65-F5344CB8AC3E}">
        <p14:creationId xmlns:p14="http://schemas.microsoft.com/office/powerpoint/2010/main" val="402918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6F31AED-4126-4432-BD32-E81C7D8AE8B3}" type="slidenum">
              <a:rPr lang="en-US" altLang="en-US"/>
              <a:pPr/>
              <a:t>‹#›</a:t>
            </a:fld>
            <a:endParaRPr lang="en-US" altLang="en-US"/>
          </a:p>
        </p:txBody>
      </p:sp>
    </p:spTree>
    <p:extLst>
      <p:ext uri="{BB962C8B-B14F-4D97-AF65-F5344CB8AC3E}">
        <p14:creationId xmlns:p14="http://schemas.microsoft.com/office/powerpoint/2010/main" val="48852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E7AB53E-DBE9-44C9-AE87-7E905E760AFF}" type="slidenum">
              <a:rPr lang="en-US" altLang="en-US"/>
              <a:pPr/>
              <a:t>‹#›</a:t>
            </a:fld>
            <a:endParaRPr lang="en-US" altLang="en-US"/>
          </a:p>
        </p:txBody>
      </p:sp>
    </p:spTree>
    <p:extLst>
      <p:ext uri="{BB962C8B-B14F-4D97-AF65-F5344CB8AC3E}">
        <p14:creationId xmlns:p14="http://schemas.microsoft.com/office/powerpoint/2010/main" val="306005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0D9373B-CD6E-4ECB-8574-5BF1E1E49C42}" type="slidenum">
              <a:rPr lang="en-US" altLang="en-US"/>
              <a:pPr/>
              <a:t>‹#›</a:t>
            </a:fld>
            <a:endParaRPr lang="en-US" altLang="en-US"/>
          </a:p>
        </p:txBody>
      </p:sp>
    </p:spTree>
    <p:extLst>
      <p:ext uri="{BB962C8B-B14F-4D97-AF65-F5344CB8AC3E}">
        <p14:creationId xmlns:p14="http://schemas.microsoft.com/office/powerpoint/2010/main" val="288072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4170CEC-0BAE-4995-938C-E7AF8FC48978}" type="slidenum">
              <a:rPr lang="en-US" altLang="en-US"/>
              <a:pPr/>
              <a:t>‹#›</a:t>
            </a:fld>
            <a:endParaRPr lang="en-US" altLang="en-US"/>
          </a:p>
        </p:txBody>
      </p:sp>
    </p:spTree>
    <p:extLst>
      <p:ext uri="{BB962C8B-B14F-4D97-AF65-F5344CB8AC3E}">
        <p14:creationId xmlns:p14="http://schemas.microsoft.com/office/powerpoint/2010/main" val="322233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A57BEAA-B222-4FD7-BB80-BD889DBB91BB}" type="slidenum">
              <a:rPr lang="en-US" altLang="en-US"/>
              <a:pPr/>
              <a:t>‹#›</a:t>
            </a:fld>
            <a:endParaRPr lang="en-US" altLang="en-US"/>
          </a:p>
        </p:txBody>
      </p:sp>
    </p:spTree>
    <p:extLst>
      <p:ext uri="{BB962C8B-B14F-4D97-AF65-F5344CB8AC3E}">
        <p14:creationId xmlns:p14="http://schemas.microsoft.com/office/powerpoint/2010/main" val="395433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A09E53D-61F1-4B3B-86F9-4333E41E5F72}" type="slidenum">
              <a:rPr lang="en-US" altLang="en-US"/>
              <a:pPr/>
              <a:t>‹#›</a:t>
            </a:fld>
            <a:endParaRPr lang="en-US" altLang="en-US"/>
          </a:p>
        </p:txBody>
      </p:sp>
    </p:spTree>
    <p:extLst>
      <p:ext uri="{BB962C8B-B14F-4D97-AF65-F5344CB8AC3E}">
        <p14:creationId xmlns:p14="http://schemas.microsoft.com/office/powerpoint/2010/main" val="301318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4F6C6D7-A923-4934-8D3A-E20B9FF9EB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5" descr="GGIM-logo-title-on-side copy"/>
          <p:cNvPicPr>
            <a:picLocks noChangeAspect="1" noChangeArrowheads="1"/>
          </p:cNvPicPr>
          <p:nvPr/>
        </p:nvPicPr>
        <p:blipFill>
          <a:blip r:embed="rId2" cstate="print">
            <a:extLst>
              <a:ext uri="{28A0092B-C50C-407E-A947-70E740481C1C}">
                <a14:useLocalDpi xmlns:a14="http://schemas.microsoft.com/office/drawing/2010/main" val="0"/>
              </a:ext>
            </a:extLst>
          </a:blip>
          <a:srcRect r="28125"/>
          <a:stretch>
            <a:fillRect/>
          </a:stretch>
        </p:blipFill>
        <p:spPr bwMode="auto">
          <a:xfrm>
            <a:off x="395536" y="332656"/>
            <a:ext cx="3079274" cy="1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55576" y="2204864"/>
            <a:ext cx="7560840" cy="3200876"/>
          </a:xfrm>
          <a:prstGeom prst="rect">
            <a:avLst/>
          </a:prstGeom>
          <a:noFill/>
        </p:spPr>
        <p:txBody>
          <a:bodyPr wrap="square" rtlCol="0">
            <a:spAutoFit/>
          </a:bodyPr>
          <a:lstStyle/>
          <a:p>
            <a:pPr algn="ctr"/>
            <a:r>
              <a:rPr lang="en-ZA" sz="2800" b="1" dirty="0" smtClean="0">
                <a:latin typeface="Arial" panose="020B0604020202020204" pitchFamily="34" charset="0"/>
                <a:cs typeface="Arial" panose="020B0604020202020204" pitchFamily="34" charset="0"/>
              </a:rPr>
              <a:t>MAPPING AFRICA FOR AFRICA INITIATIVE</a:t>
            </a:r>
          </a:p>
          <a:p>
            <a:pPr algn="ctr"/>
            <a:endParaRPr lang="en-ZA" sz="2800" b="1" dirty="0" smtClean="0">
              <a:latin typeface="Arial" panose="020B0604020202020204" pitchFamily="34" charset="0"/>
              <a:cs typeface="Arial" panose="020B0604020202020204" pitchFamily="34" charset="0"/>
            </a:endParaRPr>
          </a:p>
          <a:p>
            <a:pPr algn="ctr"/>
            <a:endParaRPr lang="en-ZA" sz="2800" b="1" dirty="0">
              <a:latin typeface="Arial" panose="020B0604020202020204" pitchFamily="34" charset="0"/>
              <a:cs typeface="Arial" panose="020B0604020202020204" pitchFamily="34" charset="0"/>
            </a:endParaRPr>
          </a:p>
          <a:p>
            <a:pPr algn="ctr">
              <a:spcAft>
                <a:spcPts val="600"/>
              </a:spcAft>
            </a:pPr>
            <a:r>
              <a:rPr lang="en-ZA" dirty="0" smtClean="0">
                <a:latin typeface="Arial" panose="020B0604020202020204" pitchFamily="34" charset="0"/>
                <a:cs typeface="Arial" panose="020B0604020202020204" pitchFamily="34" charset="0"/>
              </a:rPr>
              <a:t>Dr Derek Clarke</a:t>
            </a:r>
          </a:p>
          <a:p>
            <a:pPr algn="ctr">
              <a:spcAft>
                <a:spcPts val="600"/>
              </a:spcAft>
            </a:pPr>
            <a:r>
              <a:rPr lang="en-ZA" sz="2000" dirty="0" smtClean="0">
                <a:latin typeface="Arial" panose="020B0604020202020204" pitchFamily="34" charset="0"/>
                <a:cs typeface="Arial" panose="020B0604020202020204" pitchFamily="34" charset="0"/>
              </a:rPr>
              <a:t>Chair: UN-GGIM: Africa WG on Fundamental Geospatial Data and Standards</a:t>
            </a:r>
          </a:p>
          <a:p>
            <a:pPr algn="ctr"/>
            <a:endParaRPr lang="en-ZA" dirty="0" smtClean="0">
              <a:latin typeface="Arial" panose="020B0604020202020204" pitchFamily="34" charset="0"/>
              <a:cs typeface="Arial" panose="020B0604020202020204" pitchFamily="34" charset="0"/>
            </a:endParaRPr>
          </a:p>
          <a:p>
            <a:pPr algn="ctr"/>
            <a:r>
              <a:rPr lang="en-ZA" sz="2000" dirty="0" smtClean="0">
                <a:latin typeface="Arial" panose="020B0604020202020204" pitchFamily="34" charset="0"/>
                <a:cs typeface="Arial" panose="020B0604020202020204" pitchFamily="34" charset="0"/>
              </a:rPr>
              <a:t>derek.clarke.dr@gmail.com</a:t>
            </a:r>
            <a:endParaRPr lang="en-ZA" sz="2000" dirty="0">
              <a:latin typeface="Arial" panose="020B0604020202020204" pitchFamily="34" charset="0"/>
              <a:cs typeface="Arial" panose="020B0604020202020204" pitchFamily="34" charset="0"/>
            </a:endParaRPr>
          </a:p>
        </p:txBody>
      </p:sp>
      <p:sp>
        <p:nvSpPr>
          <p:cNvPr id="4" name="TextBox 3"/>
          <p:cNvSpPr txBox="1"/>
          <p:nvPr/>
        </p:nvSpPr>
        <p:spPr>
          <a:xfrm>
            <a:off x="539552" y="5727159"/>
            <a:ext cx="7416824" cy="707886"/>
          </a:xfrm>
          <a:prstGeom prst="rect">
            <a:avLst/>
          </a:prstGeom>
          <a:noFill/>
        </p:spPr>
        <p:txBody>
          <a:bodyPr wrap="square" rtlCol="0">
            <a:spAutoFit/>
          </a:bodyPr>
          <a:lstStyle/>
          <a:p>
            <a:pPr algn="ctr"/>
            <a:r>
              <a:rPr lang="en-ZA" sz="2000" dirty="0" smtClean="0">
                <a:latin typeface="Arial" panose="020B0604020202020204" pitchFamily="34" charset="0"/>
                <a:cs typeface="Arial" panose="020B0604020202020204" pitchFamily="34" charset="0"/>
              </a:rPr>
              <a:t>International Workshop on Fundamental Data Themes for Africa, April 2018</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00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55576" y="1371600"/>
            <a:ext cx="8236024"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600" b="1" dirty="0" smtClean="0">
                <a:latin typeface="Arial" panose="020B0604020202020204" pitchFamily="34" charset="0"/>
                <a:cs typeface="Arial" panose="020B0604020202020204" pitchFamily="34" charset="0"/>
              </a:rPr>
              <a:t>(African) Definition </a:t>
            </a:r>
            <a:r>
              <a:rPr lang="en-US" altLang="en-US" sz="2600" b="1" dirty="0">
                <a:latin typeface="Arial" panose="020B0604020202020204" pitchFamily="34" charset="0"/>
                <a:cs typeface="Arial" panose="020B0604020202020204" pitchFamily="34" charset="0"/>
              </a:rPr>
              <a:t>of fundamental geo-spatial dataset:</a:t>
            </a:r>
          </a:p>
          <a:p>
            <a:pPr>
              <a:spcBef>
                <a:spcPct val="50000"/>
              </a:spcBef>
            </a:pPr>
            <a:r>
              <a:rPr lang="en-US" altLang="en-US" sz="2600" i="1" dirty="0">
                <a:latin typeface="Arial" panose="020B0604020202020204" pitchFamily="34" charset="0"/>
                <a:cs typeface="Arial" panose="020B0604020202020204" pitchFamily="34" charset="0"/>
              </a:rPr>
              <a:t>Fundamental geo-spatial datasets are the minimum primary set of data that cannot be derived from other datasets, and that are required to spatially represent phenomena, objects or themes important for the </a:t>
            </a:r>
            <a:r>
              <a:rPr lang="en-US" altLang="en-US" sz="2600" i="1" dirty="0" err="1">
                <a:latin typeface="Arial" panose="020B0604020202020204" pitchFamily="34" charset="0"/>
                <a:cs typeface="Arial" panose="020B0604020202020204" pitchFamily="34" charset="0"/>
              </a:rPr>
              <a:t>realisation</a:t>
            </a:r>
            <a:r>
              <a:rPr lang="en-US" altLang="en-US" sz="2600" i="1" dirty="0">
                <a:latin typeface="Arial" panose="020B0604020202020204" pitchFamily="34" charset="0"/>
                <a:cs typeface="Arial" panose="020B0604020202020204" pitchFamily="34" charset="0"/>
              </a:rPr>
              <a:t> of economic, social and environmental benefits consistently across Africa at the local, national, sub-regional and regional level.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83568" y="609600"/>
            <a:ext cx="8155632" cy="44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b="1" dirty="0" smtClean="0">
                <a:latin typeface="Arial" panose="020B0604020202020204" pitchFamily="34" charset="0"/>
                <a:cs typeface="Arial" panose="020B0604020202020204" pitchFamily="34" charset="0"/>
              </a:rPr>
              <a:t>List of fundamental </a:t>
            </a:r>
            <a:r>
              <a:rPr lang="en-US" altLang="en-US" sz="2200" b="1" dirty="0">
                <a:latin typeface="Arial" panose="020B0604020202020204" pitchFamily="34" charset="0"/>
                <a:cs typeface="Arial" panose="020B0604020202020204" pitchFamily="34" charset="0"/>
              </a:rPr>
              <a:t>geo-spatial datasets for </a:t>
            </a:r>
            <a:r>
              <a:rPr lang="en-US" altLang="en-US" sz="2200" b="1" dirty="0" smtClean="0">
                <a:latin typeface="Arial" panose="020B0604020202020204" pitchFamily="34" charset="0"/>
                <a:cs typeface="Arial" panose="020B0604020202020204" pitchFamily="34" charset="0"/>
              </a:rPr>
              <a:t>Africa:</a:t>
            </a:r>
            <a:endParaRPr lang="en-US" altLang="en-US" sz="2200" b="1" dirty="0">
              <a:latin typeface="Arial" panose="020B0604020202020204" pitchFamily="34" charset="0"/>
              <a:cs typeface="Arial" panose="020B0604020202020204" pitchFamily="34" charset="0"/>
            </a:endParaRPr>
          </a:p>
          <a:p>
            <a:pPr>
              <a:spcBef>
                <a:spcPct val="50000"/>
              </a:spcBef>
            </a:pPr>
            <a:r>
              <a:rPr lang="en-US" altLang="en-US" sz="2200" dirty="0" smtClean="0">
                <a:latin typeface="Arial" panose="020B0604020202020204" pitchFamily="34" charset="0"/>
                <a:cs typeface="Arial" panose="020B0604020202020204" pitchFamily="34" charset="0"/>
              </a:rPr>
              <a:t>Three levels:</a:t>
            </a:r>
          </a:p>
          <a:p>
            <a:pPr>
              <a:spcBef>
                <a:spcPct val="50000"/>
              </a:spcBef>
            </a:pPr>
            <a:r>
              <a:rPr lang="en-US" altLang="en-US" sz="2200" dirty="0" smtClean="0">
                <a:latin typeface="Arial" panose="020B0604020202020204" pitchFamily="34" charset="0"/>
                <a:cs typeface="Arial" panose="020B0604020202020204" pitchFamily="34" charset="0"/>
              </a:rPr>
              <a:t>Level 0 – Primary reference</a:t>
            </a:r>
          </a:p>
          <a:p>
            <a:pPr>
              <a:spcBef>
                <a:spcPct val="50000"/>
              </a:spcBef>
            </a:pPr>
            <a:r>
              <a:rPr lang="en-US" altLang="en-US" sz="2200" dirty="0" smtClean="0">
                <a:latin typeface="Arial" panose="020B0604020202020204" pitchFamily="34" charset="0"/>
                <a:cs typeface="Arial" panose="020B0604020202020204" pitchFamily="34" charset="0"/>
              </a:rPr>
              <a:t>Level 1 – Base geography</a:t>
            </a:r>
          </a:p>
          <a:p>
            <a:pPr>
              <a:spcBef>
                <a:spcPct val="50000"/>
              </a:spcBef>
            </a:pPr>
            <a:r>
              <a:rPr lang="en-US" altLang="en-US" sz="2200" dirty="0" smtClean="0">
                <a:latin typeface="Arial" panose="020B0604020202020204" pitchFamily="34" charset="0"/>
                <a:cs typeface="Arial" panose="020B0604020202020204" pitchFamily="34" charset="0"/>
              </a:rPr>
              <a:t>Level II – Administration and spatial </a:t>
            </a:r>
            <a:r>
              <a:rPr lang="en-US" altLang="en-US" sz="2200" dirty="0" err="1" smtClean="0">
                <a:latin typeface="Arial" panose="020B0604020202020204" pitchFamily="34" charset="0"/>
                <a:cs typeface="Arial" panose="020B0604020202020204" pitchFamily="34" charset="0"/>
              </a:rPr>
              <a:t>organisation</a:t>
            </a:r>
            <a:endParaRPr lang="en-US" altLang="en-US" sz="2200" dirty="0" smtClean="0">
              <a:latin typeface="Arial" panose="020B0604020202020204" pitchFamily="34" charset="0"/>
              <a:cs typeface="Arial" panose="020B0604020202020204" pitchFamily="34" charset="0"/>
            </a:endParaRPr>
          </a:p>
          <a:p>
            <a:pPr>
              <a:spcBef>
                <a:spcPct val="50000"/>
              </a:spcBef>
            </a:pPr>
            <a:r>
              <a:rPr lang="en-US" altLang="en-US" sz="2200" dirty="0" smtClean="0">
                <a:latin typeface="Arial" panose="020B0604020202020204" pitchFamily="34" charset="0"/>
                <a:cs typeface="Arial" panose="020B0604020202020204" pitchFamily="34" charset="0"/>
              </a:rPr>
              <a:t>Level II – Infrastructure</a:t>
            </a:r>
          </a:p>
          <a:p>
            <a:pPr>
              <a:spcBef>
                <a:spcPct val="50000"/>
              </a:spcBef>
            </a:pPr>
            <a:r>
              <a:rPr lang="en-US" altLang="en-US" sz="2200" dirty="0" smtClean="0">
                <a:latin typeface="Arial" panose="020B0604020202020204" pitchFamily="34" charset="0"/>
                <a:cs typeface="Arial" panose="020B0604020202020204" pitchFamily="34" charset="0"/>
              </a:rPr>
              <a:t>Level III – Environmental information</a:t>
            </a:r>
          </a:p>
          <a:p>
            <a:pPr>
              <a:spcBef>
                <a:spcPct val="50000"/>
              </a:spcBef>
            </a:pPr>
            <a:endParaRPr lang="en-US" altLang="en-US" sz="2200" dirty="0">
              <a:latin typeface="Arial" panose="020B0604020202020204" pitchFamily="34" charset="0"/>
              <a:cs typeface="Arial" panose="020B0604020202020204" pitchFamily="34" charset="0"/>
            </a:endParaRPr>
          </a:p>
          <a:p>
            <a:pPr>
              <a:lnSpc>
                <a:spcPct val="80000"/>
              </a:lnSpc>
              <a:spcBef>
                <a:spcPct val="50000"/>
              </a:spcBef>
            </a:pPr>
            <a:r>
              <a:rPr lang="en-US" altLang="en-US" sz="22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917" y="1556792"/>
            <a:ext cx="7488832" cy="2123658"/>
          </a:xfrm>
          <a:prstGeom prst="rect">
            <a:avLst/>
          </a:prstGeom>
        </p:spPr>
        <p:txBody>
          <a:bodyPr wrap="square">
            <a:spAutoFit/>
          </a:bodyPr>
          <a:lstStyle/>
          <a:p>
            <a:pPr>
              <a:lnSpc>
                <a:spcPct val="80000"/>
              </a:lnSpc>
              <a:spcBef>
                <a:spcPct val="50000"/>
              </a:spcBef>
            </a:pPr>
            <a:r>
              <a:rPr lang="en-US" altLang="en-US" sz="2200" b="1" dirty="0" smtClean="0">
                <a:latin typeface="Arial" panose="020B0604020202020204" pitchFamily="34" charset="0"/>
                <a:cs typeface="Arial" panose="020B0604020202020204" pitchFamily="34" charset="0"/>
              </a:rPr>
              <a:t>Level 0 – Primary reference</a:t>
            </a:r>
          </a:p>
          <a:p>
            <a:pPr>
              <a:lnSpc>
                <a:spcPct val="80000"/>
              </a:lnSpc>
              <a:spcBef>
                <a:spcPct val="50000"/>
              </a:spcBef>
            </a:pPr>
            <a:r>
              <a:rPr lang="en-US" altLang="en-US" sz="2200" dirty="0" smtClean="0">
                <a:latin typeface="Arial" panose="020B0604020202020204" pitchFamily="34" charset="0"/>
                <a:cs typeface="Arial" panose="020B0604020202020204" pitchFamily="34" charset="0"/>
              </a:rPr>
              <a:t>			Geodetic control network	</a:t>
            </a:r>
          </a:p>
          <a:p>
            <a:pPr lvl="2">
              <a:lnSpc>
                <a:spcPct val="80000"/>
              </a:lnSpc>
              <a:spcBef>
                <a:spcPct val="50000"/>
              </a:spcBef>
            </a:pPr>
            <a:r>
              <a:rPr lang="en-US" altLang="en-US" sz="2200" dirty="0" smtClean="0">
                <a:latin typeface="Arial" panose="020B0604020202020204" pitchFamily="34" charset="0"/>
                <a:cs typeface="Arial" panose="020B0604020202020204" pitchFamily="34" charset="0"/>
              </a:rPr>
              <a:t>			Geodetic control point</a:t>
            </a:r>
          </a:p>
          <a:p>
            <a:pPr lvl="2">
              <a:lnSpc>
                <a:spcPct val="80000"/>
              </a:lnSpc>
              <a:spcBef>
                <a:spcPct val="50000"/>
              </a:spcBef>
            </a:pPr>
            <a:r>
              <a:rPr lang="en-US" altLang="en-US" sz="2200" dirty="0" smtClean="0">
                <a:latin typeface="Arial" panose="020B0604020202020204" pitchFamily="34" charset="0"/>
                <a:cs typeface="Arial" panose="020B0604020202020204" pitchFamily="34" charset="0"/>
              </a:rPr>
              <a:t>			Height datum</a:t>
            </a:r>
          </a:p>
          <a:p>
            <a:pPr lvl="2">
              <a:lnSpc>
                <a:spcPct val="80000"/>
              </a:lnSpc>
              <a:spcBef>
                <a:spcPct val="50000"/>
              </a:spcBef>
            </a:pPr>
            <a:r>
              <a:rPr lang="en-US" altLang="en-US" sz="2200" dirty="0" smtClean="0">
                <a:latin typeface="Arial" panose="020B0604020202020204" pitchFamily="34" charset="0"/>
                <a:cs typeface="Arial" panose="020B0604020202020204" pitchFamily="34" charset="0"/>
              </a:rPr>
              <a:t>			Geoid model</a:t>
            </a:r>
            <a:endParaRPr lang="en-ZA" dirty="0"/>
          </a:p>
        </p:txBody>
      </p:sp>
    </p:spTree>
    <p:extLst>
      <p:ext uri="{BB962C8B-B14F-4D97-AF65-F5344CB8AC3E}">
        <p14:creationId xmlns:p14="http://schemas.microsoft.com/office/powerpoint/2010/main" val="2407509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827584" y="836712"/>
            <a:ext cx="8011616" cy="476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50000"/>
              </a:spcBef>
            </a:pPr>
            <a:r>
              <a:rPr lang="en-US" altLang="en-US" sz="2200" b="1" dirty="0">
                <a:latin typeface="Arial" panose="020B0604020202020204" pitchFamily="34" charset="0"/>
                <a:cs typeface="Arial" panose="020B0604020202020204" pitchFamily="34" charset="0"/>
              </a:rPr>
              <a:t>Level 1 – Base geography</a:t>
            </a:r>
          </a:p>
          <a:p>
            <a:pPr>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Rectified </a:t>
            </a:r>
            <a:r>
              <a:rPr lang="en-US" altLang="en-US" sz="2200" dirty="0">
                <a:latin typeface="Arial" panose="020B0604020202020204" pitchFamily="34" charset="0"/>
                <a:cs typeface="Arial" panose="020B0604020202020204" pitchFamily="34" charset="0"/>
              </a:rPr>
              <a:t>imagery</a:t>
            </a:r>
          </a:p>
          <a:p>
            <a:pPr lvl="2">
              <a:lnSpc>
                <a:spcPct val="80000"/>
              </a:lnSpc>
              <a:spcBef>
                <a:spcPct val="50000"/>
              </a:spcBef>
            </a:pPr>
            <a:r>
              <a:rPr lang="en-US" altLang="en-US" sz="2200" dirty="0">
                <a:latin typeface="Arial" panose="020B0604020202020204" pitchFamily="34" charset="0"/>
                <a:cs typeface="Arial" panose="020B0604020202020204" pitchFamily="34" charset="0"/>
              </a:rPr>
              <a:t>			Aerial </a:t>
            </a:r>
            <a:r>
              <a:rPr lang="en-US" altLang="en-US" sz="2200" dirty="0" smtClean="0">
                <a:latin typeface="Arial" panose="020B0604020202020204" pitchFamily="34" charset="0"/>
                <a:cs typeface="Arial" panose="020B0604020202020204" pitchFamily="34" charset="0"/>
              </a:rPr>
              <a:t>photography</a:t>
            </a:r>
            <a:endParaRPr lang="en-US" altLang="en-US" sz="2200" dirty="0">
              <a:latin typeface="Arial" panose="020B0604020202020204" pitchFamily="34" charset="0"/>
              <a:cs typeface="Arial" panose="020B0604020202020204" pitchFamily="34" charset="0"/>
            </a:endParaRPr>
          </a:p>
          <a:p>
            <a:pPr lvl="2">
              <a:lnSpc>
                <a:spcPct val="80000"/>
              </a:lnSpc>
              <a:spcBef>
                <a:spcPct val="50000"/>
              </a:spcBef>
            </a:pPr>
            <a:r>
              <a:rPr lang="en-US" altLang="en-US" sz="2200" dirty="0">
                <a:latin typeface="Arial" panose="020B0604020202020204" pitchFamily="34" charset="0"/>
                <a:cs typeface="Arial" panose="020B0604020202020204" pitchFamily="34" charset="0"/>
              </a:rPr>
              <a:t>			Satellite </a:t>
            </a:r>
            <a:r>
              <a:rPr lang="en-US" altLang="en-US" sz="2200" dirty="0" smtClean="0">
                <a:latin typeface="Arial" panose="020B0604020202020204" pitchFamily="34" charset="0"/>
                <a:cs typeface="Arial" panose="020B0604020202020204" pitchFamily="34" charset="0"/>
              </a:rPr>
              <a:t>imagery</a:t>
            </a:r>
            <a:endParaRPr lang="en-US" altLang="en-US" sz="2200" dirty="0">
              <a:latin typeface="Arial" panose="020B0604020202020204" pitchFamily="34" charset="0"/>
              <a:cs typeface="Arial" panose="020B0604020202020204" pitchFamily="34" charset="0"/>
            </a:endParaRPr>
          </a:p>
          <a:p>
            <a:pPr>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Hypsography</a:t>
            </a:r>
            <a:endParaRPr lang="en-US" altLang="en-US" sz="2200" dirty="0">
              <a:latin typeface="Arial" panose="020B0604020202020204" pitchFamily="34" charset="0"/>
              <a:cs typeface="Arial" panose="020B0604020202020204" pitchFamily="34" charset="0"/>
            </a:endParaRPr>
          </a:p>
          <a:p>
            <a:pPr lvl="2">
              <a:lnSpc>
                <a:spcPct val="80000"/>
              </a:lnSpc>
              <a:spcBef>
                <a:spcPct val="50000"/>
              </a:spcBef>
            </a:pPr>
            <a:r>
              <a:rPr lang="en-US" altLang="en-US" sz="2200" dirty="0">
                <a:latin typeface="Arial" panose="020B0604020202020204" pitchFamily="34" charset="0"/>
                <a:cs typeface="Arial" panose="020B0604020202020204" pitchFamily="34" charset="0"/>
              </a:rPr>
              <a:t>			Digital elevation </a:t>
            </a:r>
            <a:r>
              <a:rPr lang="en-US" altLang="en-US" sz="2200" dirty="0" smtClean="0">
                <a:latin typeface="Arial" panose="020B0604020202020204" pitchFamily="34" charset="0"/>
                <a:cs typeface="Arial" panose="020B0604020202020204" pitchFamily="34" charset="0"/>
              </a:rPr>
              <a:t>model</a:t>
            </a:r>
            <a:endParaRPr lang="en-US" altLang="en-US" sz="2200" dirty="0">
              <a:latin typeface="Arial" panose="020B0604020202020204" pitchFamily="34" charset="0"/>
              <a:cs typeface="Arial" panose="020B0604020202020204" pitchFamily="34" charset="0"/>
            </a:endParaRPr>
          </a:p>
          <a:p>
            <a:pPr lvl="2">
              <a:lnSpc>
                <a:spcPct val="80000"/>
              </a:lnSpc>
              <a:spcBef>
                <a:spcPct val="50000"/>
              </a:spcBef>
            </a:pPr>
            <a:r>
              <a:rPr lang="en-US" altLang="en-US" sz="2200" dirty="0">
                <a:latin typeface="Arial" panose="020B0604020202020204" pitchFamily="34" charset="0"/>
                <a:cs typeface="Arial" panose="020B0604020202020204" pitchFamily="34" charset="0"/>
              </a:rPr>
              <a:t>			Spot </a:t>
            </a:r>
            <a:r>
              <a:rPr lang="en-US" altLang="en-US" sz="2200" dirty="0" smtClean="0">
                <a:latin typeface="Arial" panose="020B0604020202020204" pitchFamily="34" charset="0"/>
                <a:cs typeface="Arial" panose="020B0604020202020204" pitchFamily="34" charset="0"/>
              </a:rPr>
              <a:t>height</a:t>
            </a:r>
            <a:endParaRPr lang="en-US" altLang="en-US" sz="2200" dirty="0">
              <a:latin typeface="Arial" panose="020B0604020202020204" pitchFamily="34" charset="0"/>
              <a:cs typeface="Arial" panose="020B0604020202020204" pitchFamily="34" charset="0"/>
            </a:endParaRPr>
          </a:p>
          <a:p>
            <a:pPr lvl="2">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Bathymetry</a:t>
            </a:r>
            <a:endParaRPr lang="en-US" altLang="en-US" sz="2200" dirty="0">
              <a:latin typeface="Arial" panose="020B0604020202020204" pitchFamily="34" charset="0"/>
              <a:cs typeface="Arial" panose="020B0604020202020204" pitchFamily="34" charset="0"/>
            </a:endParaRPr>
          </a:p>
          <a:p>
            <a:pPr>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Hydrography</a:t>
            </a:r>
            <a:endParaRPr lang="en-US" altLang="en-US" sz="2200" dirty="0">
              <a:latin typeface="Arial" panose="020B0604020202020204" pitchFamily="34" charset="0"/>
              <a:cs typeface="Arial" panose="020B0604020202020204" pitchFamily="34" charset="0"/>
            </a:endParaRPr>
          </a:p>
          <a:p>
            <a:pPr lvl="2">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Coastline</a:t>
            </a:r>
            <a:endParaRPr lang="en-US" altLang="en-US" sz="2200" dirty="0">
              <a:latin typeface="Arial" panose="020B0604020202020204" pitchFamily="34" charset="0"/>
              <a:cs typeface="Arial" panose="020B0604020202020204" pitchFamily="34" charset="0"/>
            </a:endParaRPr>
          </a:p>
          <a:p>
            <a:pPr lvl="2">
              <a:lnSpc>
                <a:spcPct val="80000"/>
              </a:lnSpc>
              <a:spcBef>
                <a:spcPct val="50000"/>
              </a:spcBef>
            </a:pPr>
            <a:r>
              <a:rPr lang="en-US" altLang="en-US" sz="2200" dirty="0">
                <a:latin typeface="Arial" panose="020B0604020202020204" pitchFamily="34" charset="0"/>
                <a:cs typeface="Arial" panose="020B0604020202020204" pitchFamily="34" charset="0"/>
              </a:rPr>
              <a:t>			Natural water </a:t>
            </a:r>
            <a:r>
              <a:rPr lang="en-US" altLang="en-US" sz="2200" dirty="0" smtClean="0">
                <a:latin typeface="Arial" panose="020B0604020202020204" pitchFamily="34" charset="0"/>
                <a:cs typeface="Arial" panose="020B0604020202020204" pitchFamily="34" charset="0"/>
              </a:rPr>
              <a:t>bodies</a:t>
            </a:r>
            <a:endParaRPr lang="en-US" altLang="en-US" sz="2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755576" y="836712"/>
            <a:ext cx="8236024" cy="561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0000"/>
              </a:lnSpc>
              <a:spcBef>
                <a:spcPct val="50000"/>
              </a:spcBef>
            </a:pPr>
            <a:r>
              <a:rPr lang="en-US" altLang="en-US" sz="2200" b="1" dirty="0">
                <a:latin typeface="Arial" panose="020B0604020202020204" pitchFamily="34" charset="0"/>
                <a:cs typeface="Arial" panose="020B0604020202020204" pitchFamily="34" charset="0"/>
              </a:rPr>
              <a:t>Level II – Administration and spatial </a:t>
            </a:r>
            <a:r>
              <a:rPr lang="en-US" altLang="en-US" sz="2200" b="1" dirty="0" err="1">
                <a:latin typeface="Arial" panose="020B0604020202020204" pitchFamily="34" charset="0"/>
                <a:cs typeface="Arial" panose="020B0604020202020204" pitchFamily="34" charset="0"/>
              </a:rPr>
              <a:t>organisation</a:t>
            </a:r>
            <a:endParaRPr lang="en-US" altLang="en-US" sz="2200" b="1" dirty="0">
              <a:latin typeface="Arial" panose="020B0604020202020204" pitchFamily="34" charset="0"/>
              <a:cs typeface="Arial" panose="020B0604020202020204" pitchFamily="34" charset="0"/>
            </a:endParaRPr>
          </a:p>
          <a:p>
            <a:pPr>
              <a:lnSpc>
                <a:spcPct val="7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Boundaries</a:t>
            </a:r>
            <a:endParaRPr lang="en-US" altLang="en-US" sz="2200" dirty="0">
              <a:latin typeface="Arial" panose="020B0604020202020204" pitchFamily="34" charset="0"/>
              <a:cs typeface="Arial" panose="020B0604020202020204" pitchFamily="34" charset="0"/>
            </a:endParaRPr>
          </a:p>
          <a:p>
            <a:pPr lvl="2">
              <a:lnSpc>
                <a:spcPct val="70000"/>
              </a:lnSpc>
              <a:spcBef>
                <a:spcPct val="50000"/>
              </a:spcBef>
            </a:pPr>
            <a:r>
              <a:rPr lang="en-US" altLang="en-US" sz="2200" dirty="0">
                <a:latin typeface="Arial" panose="020B0604020202020204" pitchFamily="34" charset="0"/>
                <a:cs typeface="Arial" panose="020B0604020202020204" pitchFamily="34" charset="0"/>
              </a:rPr>
              <a:t>			Governmental </a:t>
            </a:r>
            <a:r>
              <a:rPr lang="en-US" altLang="en-US" sz="2200" dirty="0" smtClean="0">
                <a:latin typeface="Arial" panose="020B0604020202020204" pitchFamily="34" charset="0"/>
                <a:cs typeface="Arial" panose="020B0604020202020204" pitchFamily="34" charset="0"/>
              </a:rPr>
              <a:t>units</a:t>
            </a:r>
            <a:endParaRPr lang="en-US" altLang="en-US" sz="2200" dirty="0">
              <a:latin typeface="Arial" panose="020B0604020202020204" pitchFamily="34" charset="0"/>
              <a:cs typeface="Arial" panose="020B0604020202020204" pitchFamily="34" charset="0"/>
            </a:endParaRPr>
          </a:p>
          <a:p>
            <a:pPr lvl="2">
              <a:lnSpc>
                <a:spcPct val="70000"/>
              </a:lnSpc>
              <a:spcBef>
                <a:spcPct val="50000"/>
              </a:spcBef>
            </a:pPr>
            <a:r>
              <a:rPr lang="en-US" altLang="en-US" sz="2200" dirty="0">
                <a:latin typeface="Arial" panose="020B0604020202020204" pitchFamily="34" charset="0"/>
                <a:cs typeface="Arial" panose="020B0604020202020204" pitchFamily="34" charset="0"/>
              </a:rPr>
              <a:t>			Populated </a:t>
            </a:r>
            <a:r>
              <a:rPr lang="en-US" altLang="en-US" sz="2200" dirty="0" smtClean="0">
                <a:latin typeface="Arial" panose="020B0604020202020204" pitchFamily="34" charset="0"/>
                <a:cs typeface="Arial" panose="020B0604020202020204" pitchFamily="34" charset="0"/>
              </a:rPr>
              <a:t>places</a:t>
            </a:r>
            <a:endParaRPr lang="en-US" altLang="en-US" sz="2200" dirty="0">
              <a:latin typeface="Arial" panose="020B0604020202020204" pitchFamily="34" charset="0"/>
              <a:cs typeface="Arial" panose="020B0604020202020204" pitchFamily="34" charset="0"/>
            </a:endParaRPr>
          </a:p>
          <a:p>
            <a:pPr lvl="2">
              <a:lnSpc>
                <a:spcPct val="70000"/>
              </a:lnSpc>
              <a:spcBef>
                <a:spcPct val="50000"/>
              </a:spcBef>
            </a:pPr>
            <a:r>
              <a:rPr lang="en-US" altLang="en-US" sz="2200" dirty="0">
                <a:latin typeface="Arial" panose="020B0604020202020204" pitchFamily="34" charset="0"/>
                <a:cs typeface="Arial" panose="020B0604020202020204" pitchFamily="34" charset="0"/>
              </a:rPr>
              <a:t>			Enumeration </a:t>
            </a:r>
            <a:r>
              <a:rPr lang="en-US" altLang="en-US" sz="2200" dirty="0" smtClean="0">
                <a:latin typeface="Arial" panose="020B0604020202020204" pitchFamily="34" charset="0"/>
                <a:cs typeface="Arial" panose="020B0604020202020204" pitchFamily="34" charset="0"/>
              </a:rPr>
              <a:t>areas</a:t>
            </a:r>
            <a:endParaRPr lang="en-US" altLang="en-US" sz="2200" dirty="0">
              <a:latin typeface="Arial" panose="020B0604020202020204" pitchFamily="34" charset="0"/>
              <a:cs typeface="Arial" panose="020B0604020202020204" pitchFamily="34" charset="0"/>
            </a:endParaRPr>
          </a:p>
          <a:p>
            <a:pPr>
              <a:lnSpc>
                <a:spcPct val="7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Geographic </a:t>
            </a:r>
            <a:r>
              <a:rPr lang="en-US" altLang="en-US" sz="2200" dirty="0">
                <a:latin typeface="Arial" panose="020B0604020202020204" pitchFamily="34" charset="0"/>
                <a:cs typeface="Arial" panose="020B0604020202020204" pitchFamily="34" charset="0"/>
              </a:rPr>
              <a:t>names</a:t>
            </a:r>
          </a:p>
          <a:p>
            <a:pPr lvl="2">
              <a:lnSpc>
                <a:spcPct val="70000"/>
              </a:lnSpc>
              <a:spcBef>
                <a:spcPct val="50000"/>
              </a:spcBef>
            </a:pPr>
            <a:r>
              <a:rPr lang="en-US" altLang="en-US" sz="2200" dirty="0">
                <a:latin typeface="Arial" panose="020B0604020202020204" pitchFamily="34" charset="0"/>
                <a:cs typeface="Arial" panose="020B0604020202020204" pitchFamily="34" charset="0"/>
              </a:rPr>
              <a:t>			Place </a:t>
            </a:r>
            <a:r>
              <a:rPr lang="en-US" altLang="en-US" sz="2200" dirty="0" smtClean="0">
                <a:latin typeface="Arial" panose="020B0604020202020204" pitchFamily="34" charset="0"/>
                <a:cs typeface="Arial" panose="020B0604020202020204" pitchFamily="34" charset="0"/>
              </a:rPr>
              <a:t>names</a:t>
            </a:r>
            <a:endParaRPr lang="en-US" altLang="en-US" sz="2200" dirty="0">
              <a:latin typeface="Arial" panose="020B0604020202020204" pitchFamily="34" charset="0"/>
              <a:cs typeface="Arial" panose="020B0604020202020204" pitchFamily="34" charset="0"/>
            </a:endParaRPr>
          </a:p>
          <a:p>
            <a:pPr lvl="2">
              <a:lnSpc>
                <a:spcPct val="70000"/>
              </a:lnSpc>
              <a:spcBef>
                <a:spcPct val="50000"/>
              </a:spcBef>
            </a:pPr>
            <a:r>
              <a:rPr lang="en-US" altLang="en-US" sz="2200" dirty="0">
                <a:latin typeface="Arial" panose="020B0604020202020204" pitchFamily="34" charset="0"/>
                <a:cs typeface="Arial" panose="020B0604020202020204" pitchFamily="34" charset="0"/>
              </a:rPr>
              <a:t>			Feature </a:t>
            </a:r>
            <a:r>
              <a:rPr lang="en-US" altLang="en-US" sz="2200" dirty="0" smtClean="0">
                <a:latin typeface="Arial" panose="020B0604020202020204" pitchFamily="34" charset="0"/>
                <a:cs typeface="Arial" panose="020B0604020202020204" pitchFamily="34" charset="0"/>
              </a:rPr>
              <a:t>names</a:t>
            </a:r>
            <a:endParaRPr lang="en-US" altLang="en-US" sz="2200" dirty="0">
              <a:latin typeface="Arial" panose="020B0604020202020204" pitchFamily="34" charset="0"/>
              <a:cs typeface="Arial" panose="020B0604020202020204" pitchFamily="34" charset="0"/>
            </a:endParaRPr>
          </a:p>
          <a:p>
            <a:pPr>
              <a:lnSpc>
                <a:spcPct val="7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Land </a:t>
            </a:r>
            <a:r>
              <a:rPr lang="en-US" altLang="en-US" sz="2200" dirty="0">
                <a:latin typeface="Arial" panose="020B0604020202020204" pitchFamily="34" charset="0"/>
                <a:cs typeface="Arial" panose="020B0604020202020204" pitchFamily="34" charset="0"/>
              </a:rPr>
              <a:t>management units</a:t>
            </a:r>
          </a:p>
          <a:p>
            <a:pPr lvl="2">
              <a:lnSpc>
                <a:spcPct val="70000"/>
              </a:lnSpc>
              <a:spcBef>
                <a:spcPct val="50000"/>
              </a:spcBef>
            </a:pPr>
            <a:r>
              <a:rPr lang="en-US" altLang="en-US" sz="2200" dirty="0">
                <a:latin typeface="Arial" panose="020B0604020202020204" pitchFamily="34" charset="0"/>
                <a:cs typeface="Arial" panose="020B0604020202020204" pitchFamily="34" charset="0"/>
              </a:rPr>
              <a:t>			Land </a:t>
            </a:r>
            <a:r>
              <a:rPr lang="en-US" altLang="en-US" sz="2200" dirty="0" smtClean="0">
                <a:latin typeface="Arial" panose="020B0604020202020204" pitchFamily="34" charset="0"/>
                <a:cs typeface="Arial" panose="020B0604020202020204" pitchFamily="34" charset="0"/>
              </a:rPr>
              <a:t>parcels/</a:t>
            </a:r>
            <a:r>
              <a:rPr lang="en-US" altLang="en-US" sz="2200" dirty="0" err="1" smtClean="0">
                <a:latin typeface="Arial" panose="020B0604020202020204" pitchFamily="34" charset="0"/>
                <a:cs typeface="Arial" panose="020B0604020202020204" pitchFamily="34" charset="0"/>
              </a:rPr>
              <a:t>cadastre</a:t>
            </a:r>
            <a:endParaRPr lang="en-US" altLang="en-US" sz="2200" dirty="0">
              <a:latin typeface="Arial" panose="020B0604020202020204" pitchFamily="34" charset="0"/>
              <a:cs typeface="Arial" panose="020B0604020202020204" pitchFamily="34" charset="0"/>
            </a:endParaRPr>
          </a:p>
          <a:p>
            <a:pPr lvl="2">
              <a:lnSpc>
                <a:spcPct val="70000"/>
              </a:lnSpc>
              <a:spcBef>
                <a:spcPct val="50000"/>
              </a:spcBef>
            </a:pPr>
            <a:r>
              <a:rPr lang="en-US" altLang="en-US" sz="2200" dirty="0">
                <a:latin typeface="Arial" panose="020B0604020202020204" pitchFamily="34" charset="0"/>
                <a:cs typeface="Arial" panose="020B0604020202020204" pitchFamily="34" charset="0"/>
              </a:rPr>
              <a:t>			Land </a:t>
            </a:r>
            <a:r>
              <a:rPr lang="en-US" altLang="en-US" sz="2200" dirty="0" smtClean="0">
                <a:latin typeface="Arial" panose="020B0604020202020204" pitchFamily="34" charset="0"/>
                <a:cs typeface="Arial" panose="020B0604020202020204" pitchFamily="34" charset="0"/>
              </a:rPr>
              <a:t>tenure</a:t>
            </a:r>
            <a:endParaRPr lang="en-US" altLang="en-US" sz="2200" dirty="0">
              <a:latin typeface="Arial" panose="020B0604020202020204" pitchFamily="34" charset="0"/>
              <a:cs typeface="Arial" panose="020B0604020202020204" pitchFamily="34" charset="0"/>
            </a:endParaRPr>
          </a:p>
          <a:p>
            <a:pPr lvl="2">
              <a:lnSpc>
                <a:spcPct val="70000"/>
              </a:lnSpc>
              <a:spcBef>
                <a:spcPct val="50000"/>
              </a:spcBef>
            </a:pPr>
            <a:r>
              <a:rPr lang="en-US" altLang="en-US" sz="2200" dirty="0">
                <a:latin typeface="Arial" panose="020B0604020202020204" pitchFamily="34" charset="0"/>
                <a:cs typeface="Arial" panose="020B0604020202020204" pitchFamily="34" charset="0"/>
              </a:rPr>
              <a:t>			Street </a:t>
            </a:r>
            <a:r>
              <a:rPr lang="en-US" altLang="en-US" sz="2200" dirty="0" smtClean="0">
                <a:latin typeface="Arial" panose="020B0604020202020204" pitchFamily="34" charset="0"/>
                <a:cs typeface="Arial" panose="020B0604020202020204" pitchFamily="34" charset="0"/>
              </a:rPr>
              <a:t>address</a:t>
            </a:r>
            <a:endParaRPr lang="en-US" altLang="en-US" sz="2200" dirty="0">
              <a:latin typeface="Arial" panose="020B0604020202020204" pitchFamily="34" charset="0"/>
              <a:cs typeface="Arial" panose="020B0604020202020204" pitchFamily="34" charset="0"/>
            </a:endParaRPr>
          </a:p>
          <a:p>
            <a:pPr lvl="2">
              <a:lnSpc>
                <a:spcPct val="70000"/>
              </a:lnSpc>
              <a:spcBef>
                <a:spcPct val="50000"/>
              </a:spcBef>
            </a:pPr>
            <a:r>
              <a:rPr lang="en-US" altLang="en-US" sz="2200" dirty="0">
                <a:latin typeface="Arial" panose="020B0604020202020204" pitchFamily="34" charset="0"/>
                <a:cs typeface="Arial" panose="020B0604020202020204" pitchFamily="34" charset="0"/>
              </a:rPr>
              <a:t>			Postal/zip code </a:t>
            </a:r>
            <a:r>
              <a:rPr lang="en-US" altLang="en-US" sz="2200" dirty="0" smtClean="0">
                <a:latin typeface="Arial" panose="020B0604020202020204" pitchFamily="34" charset="0"/>
                <a:cs typeface="Arial" panose="020B0604020202020204" pitchFamily="34" charset="0"/>
              </a:rPr>
              <a:t>zone</a:t>
            </a:r>
            <a:endParaRPr lang="en-US" altLang="en-US" sz="2200" dirty="0">
              <a:latin typeface="Arial" panose="020B0604020202020204" pitchFamily="34" charset="0"/>
              <a:cs typeface="Arial" panose="020B0604020202020204" pitchFamily="34" charset="0"/>
            </a:endParaRPr>
          </a:p>
          <a:p>
            <a:pPr lvl="2">
              <a:lnSpc>
                <a:spcPct val="70000"/>
              </a:lnSpc>
              <a:spcBef>
                <a:spcPct val="50000"/>
              </a:spcBef>
            </a:pPr>
            <a:r>
              <a:rPr lang="en-US" altLang="en-US" sz="2200" dirty="0">
                <a:latin typeface="Arial" panose="020B0604020202020204" pitchFamily="34" charset="0"/>
                <a:cs typeface="Arial" panose="020B0604020202020204" pitchFamily="34" charset="0"/>
              </a:rPr>
              <a:t>			Land use planning </a:t>
            </a:r>
            <a:r>
              <a:rPr lang="en-US" altLang="en-US" sz="2200" dirty="0" smtClean="0">
                <a:latin typeface="Arial" panose="020B0604020202020204" pitchFamily="34" charset="0"/>
                <a:cs typeface="Arial" panose="020B0604020202020204" pitchFamily="34" charset="0"/>
              </a:rPr>
              <a:t>zone</a:t>
            </a:r>
            <a:endParaRPr lang="en-US" altLang="en-US" sz="2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83568" y="764704"/>
            <a:ext cx="8308032" cy="476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50000"/>
              </a:spcBef>
            </a:pPr>
            <a:r>
              <a:rPr lang="en-US" altLang="en-US" sz="2200" b="1" dirty="0">
                <a:latin typeface="Arial" panose="020B0604020202020204" pitchFamily="34" charset="0"/>
                <a:cs typeface="Arial" panose="020B0604020202020204" pitchFamily="34" charset="0"/>
              </a:rPr>
              <a:t>Level II – Infrastructure</a:t>
            </a:r>
          </a:p>
          <a:p>
            <a:pPr>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Transportation</a:t>
            </a:r>
            <a:endParaRPr lang="en-US" altLang="en-US" sz="2200" dirty="0">
              <a:latin typeface="Arial" panose="020B0604020202020204" pitchFamily="34" charset="0"/>
              <a:cs typeface="Arial" panose="020B0604020202020204" pitchFamily="34" charset="0"/>
            </a:endParaRPr>
          </a:p>
          <a:p>
            <a:pPr lvl="2">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Roads</a:t>
            </a:r>
            <a:endParaRPr lang="en-US" altLang="en-US" sz="2200" dirty="0">
              <a:latin typeface="Arial" panose="020B0604020202020204" pitchFamily="34" charset="0"/>
              <a:cs typeface="Arial" panose="020B0604020202020204" pitchFamily="34" charset="0"/>
            </a:endParaRPr>
          </a:p>
          <a:p>
            <a:pPr lvl="2">
              <a:lnSpc>
                <a:spcPct val="80000"/>
              </a:lnSpc>
              <a:spcBef>
                <a:spcPct val="50000"/>
              </a:spcBef>
            </a:pPr>
            <a:r>
              <a:rPr lang="en-US" altLang="en-US" sz="2200" dirty="0">
                <a:latin typeface="Arial" panose="020B0604020202020204" pitchFamily="34" charset="0"/>
                <a:cs typeface="Arial" panose="020B0604020202020204" pitchFamily="34" charset="0"/>
              </a:rPr>
              <a:t>			Road </a:t>
            </a:r>
            <a:r>
              <a:rPr lang="en-US" altLang="en-US" sz="2200" dirty="0" err="1" smtClean="0">
                <a:latin typeface="Arial" panose="020B0604020202020204" pitchFamily="34" charset="0"/>
                <a:cs typeface="Arial" panose="020B0604020202020204" pitchFamily="34" charset="0"/>
              </a:rPr>
              <a:t>centrelines</a:t>
            </a:r>
            <a:endParaRPr lang="en-US" altLang="en-US" sz="2200" dirty="0">
              <a:latin typeface="Arial" panose="020B0604020202020204" pitchFamily="34" charset="0"/>
              <a:cs typeface="Arial" panose="020B0604020202020204" pitchFamily="34" charset="0"/>
            </a:endParaRPr>
          </a:p>
          <a:p>
            <a:pPr lvl="2">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Railways</a:t>
            </a:r>
            <a:endParaRPr lang="en-US" altLang="en-US" sz="2200" dirty="0">
              <a:latin typeface="Arial" panose="020B0604020202020204" pitchFamily="34" charset="0"/>
              <a:cs typeface="Arial" panose="020B0604020202020204" pitchFamily="34" charset="0"/>
            </a:endParaRPr>
          </a:p>
          <a:p>
            <a:pPr lvl="2">
              <a:lnSpc>
                <a:spcPct val="80000"/>
              </a:lnSpc>
              <a:spcBef>
                <a:spcPct val="50000"/>
              </a:spcBef>
            </a:pPr>
            <a:r>
              <a:rPr lang="en-US" altLang="en-US" sz="2200" dirty="0">
                <a:latin typeface="Arial" panose="020B0604020202020204" pitchFamily="34" charset="0"/>
                <a:cs typeface="Arial" panose="020B0604020202020204" pitchFamily="34" charset="0"/>
              </a:rPr>
              <a:t>			Airports and </a:t>
            </a:r>
            <a:r>
              <a:rPr lang="en-US" altLang="en-US" sz="2200" dirty="0" smtClean="0">
                <a:latin typeface="Arial" panose="020B0604020202020204" pitchFamily="34" charset="0"/>
                <a:cs typeface="Arial" panose="020B0604020202020204" pitchFamily="34" charset="0"/>
              </a:rPr>
              <a:t>ports</a:t>
            </a:r>
            <a:endParaRPr lang="en-US" altLang="en-US" sz="2200" dirty="0">
              <a:latin typeface="Arial" panose="020B0604020202020204" pitchFamily="34" charset="0"/>
              <a:cs typeface="Arial" panose="020B0604020202020204" pitchFamily="34" charset="0"/>
            </a:endParaRPr>
          </a:p>
          <a:p>
            <a:pPr>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Structures</a:t>
            </a:r>
            <a:endParaRPr lang="en-US" altLang="en-US" sz="2200" dirty="0">
              <a:latin typeface="Arial" panose="020B0604020202020204" pitchFamily="34" charset="0"/>
              <a:cs typeface="Arial" panose="020B0604020202020204" pitchFamily="34" charset="0"/>
            </a:endParaRPr>
          </a:p>
          <a:p>
            <a:pPr>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Bridges </a:t>
            </a:r>
            <a:r>
              <a:rPr lang="en-US" altLang="en-US" sz="2200" dirty="0">
                <a:latin typeface="Arial" panose="020B0604020202020204" pitchFamily="34" charset="0"/>
                <a:cs typeface="Arial" panose="020B0604020202020204" pitchFamily="34" charset="0"/>
              </a:rPr>
              <a:t>and </a:t>
            </a:r>
            <a:r>
              <a:rPr lang="en-US" altLang="en-US" sz="2200" dirty="0" smtClean="0">
                <a:latin typeface="Arial" panose="020B0604020202020204" pitchFamily="34" charset="0"/>
                <a:cs typeface="Arial" panose="020B0604020202020204" pitchFamily="34" charset="0"/>
              </a:rPr>
              <a:t>tunnels</a:t>
            </a:r>
            <a:endParaRPr lang="en-US" altLang="en-US" sz="2200" dirty="0">
              <a:latin typeface="Arial" panose="020B0604020202020204" pitchFamily="34" charset="0"/>
              <a:cs typeface="Arial" panose="020B0604020202020204" pitchFamily="34" charset="0"/>
            </a:endParaRPr>
          </a:p>
          <a:p>
            <a:pPr>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Utilities </a:t>
            </a:r>
            <a:r>
              <a:rPr lang="en-US" altLang="en-US" sz="2200" dirty="0">
                <a:latin typeface="Arial" panose="020B0604020202020204" pitchFamily="34" charset="0"/>
                <a:cs typeface="Arial" panose="020B0604020202020204" pitchFamily="34" charset="0"/>
              </a:rPr>
              <a:t>and services</a:t>
            </a:r>
          </a:p>
          <a:p>
            <a:pPr lvl="2">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Power</a:t>
            </a:r>
            <a:endParaRPr lang="en-US" altLang="en-US" sz="2200" dirty="0">
              <a:latin typeface="Arial" panose="020B0604020202020204" pitchFamily="34" charset="0"/>
              <a:cs typeface="Arial" panose="020B0604020202020204" pitchFamily="34" charset="0"/>
            </a:endParaRPr>
          </a:p>
          <a:p>
            <a:pPr lvl="2">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Telecommunication</a:t>
            </a:r>
            <a:endParaRPr lang="en-US" altLang="en-US" sz="2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55576" y="836712"/>
            <a:ext cx="838842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50000"/>
              </a:spcBef>
            </a:pPr>
            <a:r>
              <a:rPr lang="en-US" altLang="en-US" sz="2200" b="1" dirty="0">
                <a:latin typeface="Arial" panose="020B0604020202020204" pitchFamily="34" charset="0"/>
                <a:cs typeface="Arial" panose="020B0604020202020204" pitchFamily="34" charset="0"/>
              </a:rPr>
              <a:t>Level III – Environmental information</a:t>
            </a:r>
          </a:p>
          <a:p>
            <a:pPr>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	Natural </a:t>
            </a:r>
            <a:r>
              <a:rPr lang="en-US" altLang="en-US" sz="2200" dirty="0">
                <a:latin typeface="Arial" panose="020B0604020202020204" pitchFamily="34" charset="0"/>
                <a:cs typeface="Arial" panose="020B0604020202020204" pitchFamily="34" charset="0"/>
              </a:rPr>
              <a:t>environment</a:t>
            </a:r>
          </a:p>
          <a:p>
            <a:pPr>
              <a:lnSpc>
                <a:spcPct val="80000"/>
              </a:lnSpc>
              <a:spcBef>
                <a:spcPct val="50000"/>
              </a:spcBef>
            </a:pPr>
            <a:r>
              <a:rPr lang="en-US" altLang="en-US" sz="2200" dirty="0">
                <a:latin typeface="Arial" panose="020B0604020202020204" pitchFamily="34" charset="0"/>
                <a:cs typeface="Arial" panose="020B0604020202020204" pitchFamily="34" charset="0"/>
              </a:rPr>
              <a:t>			Land </a:t>
            </a:r>
            <a:r>
              <a:rPr lang="en-US" altLang="en-US" sz="2200" dirty="0" smtClean="0">
                <a:latin typeface="Arial" panose="020B0604020202020204" pitchFamily="34" charset="0"/>
                <a:cs typeface="Arial" panose="020B0604020202020204" pitchFamily="34" charset="0"/>
              </a:rPr>
              <a:t>cover</a:t>
            </a:r>
            <a:endParaRPr lang="en-US" altLang="en-US" sz="2200" dirty="0">
              <a:latin typeface="Arial" panose="020B0604020202020204" pitchFamily="34" charset="0"/>
              <a:cs typeface="Arial" panose="020B0604020202020204" pitchFamily="34" charset="0"/>
            </a:endParaRPr>
          </a:p>
          <a:p>
            <a:pPr>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Soils</a:t>
            </a:r>
            <a:endParaRPr lang="en-US" altLang="en-US" sz="2200" dirty="0">
              <a:latin typeface="Arial" panose="020B0604020202020204" pitchFamily="34" charset="0"/>
              <a:cs typeface="Arial" panose="020B0604020202020204" pitchFamily="34" charset="0"/>
            </a:endParaRPr>
          </a:p>
          <a:p>
            <a:pPr>
              <a:lnSpc>
                <a:spcPct val="80000"/>
              </a:lnSpc>
              <a:spcBef>
                <a:spcPct val="50000"/>
              </a:spcBef>
            </a:pPr>
            <a:r>
              <a:rPr lang="en-US" altLang="en-US" sz="2200" dirty="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Geology</a:t>
            </a:r>
            <a:endParaRPr lang="en-US" altLang="en-US" sz="2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4553706"/>
              </p:ext>
            </p:extLst>
          </p:nvPr>
        </p:nvGraphicFramePr>
        <p:xfrm>
          <a:off x="827584" y="836712"/>
          <a:ext cx="7200800" cy="5547982"/>
        </p:xfrm>
        <a:graphic>
          <a:graphicData uri="http://schemas.openxmlformats.org/drawingml/2006/table">
            <a:tbl>
              <a:tblPr firstRow="1" bandRow="1">
                <a:tableStyleId>{5C22544A-7EE6-4342-B048-85BDC9FD1C3A}</a:tableStyleId>
              </a:tblPr>
              <a:tblGrid>
                <a:gridCol w="3428952"/>
                <a:gridCol w="3771848"/>
              </a:tblGrid>
              <a:tr h="338679">
                <a:tc>
                  <a:txBody>
                    <a:bodyPr/>
                    <a:lstStyle/>
                    <a:p>
                      <a:pPr algn="ctr">
                        <a:lnSpc>
                          <a:spcPct val="115000"/>
                        </a:lnSpc>
                        <a:spcAft>
                          <a:spcPts val="0"/>
                        </a:spcAft>
                      </a:pPr>
                      <a:r>
                        <a:rPr lang="en-ZA" sz="1600" dirty="0" smtClean="0">
                          <a:effectLst/>
                          <a:latin typeface="Arial" panose="020B0604020202020204" pitchFamily="34" charset="0"/>
                          <a:ea typeface="Calibri"/>
                          <a:cs typeface="Arial" panose="020B0604020202020204" pitchFamily="34" charset="0"/>
                        </a:rPr>
                        <a:t>UN-GGIM</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gn="ctr">
                        <a:lnSpc>
                          <a:spcPct val="115000"/>
                        </a:lnSpc>
                        <a:spcAft>
                          <a:spcPts val="0"/>
                        </a:spcAft>
                      </a:pPr>
                      <a:r>
                        <a:rPr lang="en-ZA" sz="1600" dirty="0" smtClean="0">
                          <a:effectLst/>
                          <a:latin typeface="Arial" panose="020B0604020202020204" pitchFamily="34" charset="0"/>
                          <a:ea typeface="Calibri"/>
                          <a:cs typeface="Arial" panose="020B0604020202020204" pitchFamily="34" charset="0"/>
                        </a:rPr>
                        <a:t>AFRICA</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338679">
                <a:tc>
                  <a:txBody>
                    <a:bodyPr/>
                    <a:lstStyle/>
                    <a:p>
                      <a:pPr>
                        <a:lnSpc>
                          <a:spcPct val="115000"/>
                        </a:lnSpc>
                        <a:spcAft>
                          <a:spcPts val="0"/>
                        </a:spcAft>
                      </a:pPr>
                      <a:r>
                        <a:rPr lang="en-ZA" sz="1600" dirty="0" smtClean="0">
                          <a:effectLst/>
                          <a:latin typeface="Arial" panose="020B0604020202020204" pitchFamily="34" charset="0"/>
                          <a:ea typeface="Calibri"/>
                          <a:cs typeface="Arial" panose="020B0604020202020204" pitchFamily="34" charset="0"/>
                        </a:rPr>
                        <a:t>Global</a:t>
                      </a:r>
                      <a:r>
                        <a:rPr lang="en-ZA" sz="1600" baseline="0" dirty="0" smtClean="0">
                          <a:effectLst/>
                          <a:latin typeface="Arial" panose="020B0604020202020204" pitchFamily="34" charset="0"/>
                          <a:ea typeface="Calibri"/>
                          <a:cs typeface="Arial" panose="020B0604020202020204" pitchFamily="34" charset="0"/>
                        </a:rPr>
                        <a:t> geodetic reference frame</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ZA" sz="1600" dirty="0" smtClean="0">
                          <a:effectLst/>
                          <a:latin typeface="Arial" panose="020B0604020202020204" pitchFamily="34" charset="0"/>
                          <a:ea typeface="Calibri"/>
                          <a:cs typeface="Arial" panose="020B0604020202020204" pitchFamily="34" charset="0"/>
                        </a:rPr>
                        <a:t>Geodetic control network</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338679">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Geographical Names</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Geographical Names</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451573">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Addresses</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smtClean="0">
                          <a:effectLst/>
                          <a:latin typeface="Arial" panose="020B0604020202020204" pitchFamily="34" charset="0"/>
                          <a:cs typeface="Arial" panose="020B0604020202020204" pitchFamily="34" charset="0"/>
                        </a:rPr>
                        <a:t>(Addresses)</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338679">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Functional Areas</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smtClean="0">
                          <a:effectLst/>
                          <a:latin typeface="Arial" panose="020B0604020202020204" pitchFamily="34" charset="0"/>
                          <a:cs typeface="Arial" panose="020B0604020202020204" pitchFamily="34" charset="0"/>
                        </a:rPr>
                        <a:t>Boundaries</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451573">
                <a:tc>
                  <a:txBody>
                    <a:bodyPr/>
                    <a:lstStyle/>
                    <a:p>
                      <a:pPr>
                        <a:lnSpc>
                          <a:spcPct val="115000"/>
                        </a:lnSpc>
                        <a:spcAft>
                          <a:spcPts val="0"/>
                        </a:spcAft>
                      </a:pPr>
                      <a:r>
                        <a:rPr lang="en-GB" sz="1600" dirty="0" smtClean="0">
                          <a:effectLst/>
                          <a:latin typeface="Arial" panose="020B0604020202020204" pitchFamily="34" charset="0"/>
                          <a:cs typeface="Arial" panose="020B0604020202020204" pitchFamily="34" charset="0"/>
                        </a:rPr>
                        <a:t>Buildings and Settlements</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smtClean="0">
                          <a:effectLst/>
                          <a:latin typeface="Arial" panose="020B0604020202020204" pitchFamily="34" charset="0"/>
                          <a:cs typeface="Arial" panose="020B0604020202020204" pitchFamily="34" charset="0"/>
                        </a:rPr>
                        <a:t>Populated places</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225786">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Land </a:t>
                      </a:r>
                      <a:r>
                        <a:rPr lang="en-GB" sz="1600" dirty="0" smtClean="0">
                          <a:effectLst/>
                          <a:latin typeface="Arial" panose="020B0604020202020204" pitchFamily="34" charset="0"/>
                          <a:cs typeface="Arial" panose="020B0604020202020204" pitchFamily="34" charset="0"/>
                        </a:rPr>
                        <a:t>parcels</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Land </a:t>
                      </a:r>
                      <a:r>
                        <a:rPr lang="en-GB" sz="1600" dirty="0" smtClean="0">
                          <a:effectLst/>
                          <a:latin typeface="Arial" panose="020B0604020202020204" pitchFamily="34" charset="0"/>
                          <a:cs typeface="Arial" panose="020B0604020202020204" pitchFamily="34" charset="0"/>
                        </a:rPr>
                        <a:t>management unit</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225786">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Transport Networks</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smtClean="0">
                          <a:effectLst/>
                          <a:latin typeface="Arial" panose="020B0604020202020204" pitchFamily="34" charset="0"/>
                          <a:cs typeface="Arial" panose="020B0604020202020204" pitchFamily="34" charset="0"/>
                        </a:rPr>
                        <a:t>Transportation</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225786">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Elevation and depth</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smtClean="0">
                          <a:effectLst/>
                          <a:latin typeface="Arial" panose="020B0604020202020204" pitchFamily="34" charset="0"/>
                          <a:ea typeface="+mn-ea"/>
                          <a:cs typeface="Arial" panose="020B0604020202020204" pitchFamily="34" charset="0"/>
                        </a:rPr>
                        <a:t>Hypsography</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225786">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Population </a:t>
                      </a:r>
                      <a:r>
                        <a:rPr lang="en-GB" sz="1600" dirty="0" smtClean="0">
                          <a:effectLst/>
                          <a:latin typeface="Arial" panose="020B0604020202020204" pitchFamily="34" charset="0"/>
                          <a:cs typeface="Arial" panose="020B0604020202020204" pitchFamily="34" charset="0"/>
                        </a:rPr>
                        <a:t>distribution</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ZA" sz="1600" dirty="0" smtClean="0">
                          <a:effectLst/>
                          <a:latin typeface="Arial" panose="020B0604020202020204" pitchFamily="34" charset="0"/>
                          <a:ea typeface="Calibri"/>
                          <a:cs typeface="Arial" panose="020B0604020202020204" pitchFamily="34" charset="0"/>
                        </a:rPr>
                        <a:t>-</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451573">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Land Cover and </a:t>
                      </a:r>
                      <a:r>
                        <a:rPr lang="en-GB" sz="1600" dirty="0" smtClean="0">
                          <a:effectLst/>
                          <a:latin typeface="Arial" panose="020B0604020202020204" pitchFamily="34" charset="0"/>
                          <a:cs typeface="Arial" panose="020B0604020202020204" pitchFamily="34" charset="0"/>
                        </a:rPr>
                        <a:t>Land Use</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Land </a:t>
                      </a:r>
                      <a:r>
                        <a:rPr lang="en-GB" sz="1600" dirty="0" smtClean="0">
                          <a:effectLst/>
                          <a:latin typeface="Arial" panose="020B0604020202020204" pitchFamily="34" charset="0"/>
                          <a:cs typeface="Arial" panose="020B0604020202020204" pitchFamily="34" charset="0"/>
                        </a:rPr>
                        <a:t>Cover</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338679">
                <a:tc>
                  <a:txBody>
                    <a:bodyPr/>
                    <a:lstStyle/>
                    <a:p>
                      <a:pPr>
                        <a:lnSpc>
                          <a:spcPct val="115000"/>
                        </a:lnSpc>
                        <a:spcAft>
                          <a:spcPts val="0"/>
                        </a:spcAft>
                      </a:pPr>
                      <a:r>
                        <a:rPr lang="en-GB" sz="1600" dirty="0" smtClean="0">
                          <a:effectLst/>
                          <a:latin typeface="Arial" panose="020B0604020202020204" pitchFamily="34" charset="0"/>
                          <a:cs typeface="Arial" panose="020B0604020202020204" pitchFamily="34" charset="0"/>
                        </a:rPr>
                        <a:t>Geology and soils</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smtClean="0">
                          <a:effectLst/>
                          <a:latin typeface="Arial" panose="020B0604020202020204" pitchFamily="34" charset="0"/>
                          <a:cs typeface="Arial" panose="020B0604020202020204" pitchFamily="34" charset="0"/>
                        </a:rPr>
                        <a:t>Geology, Soils</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338679">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Physical </a:t>
                      </a:r>
                      <a:r>
                        <a:rPr lang="en-GB" sz="1600" dirty="0" smtClean="0">
                          <a:effectLst/>
                          <a:latin typeface="Arial" panose="020B0604020202020204" pitchFamily="34" charset="0"/>
                          <a:cs typeface="Arial" panose="020B0604020202020204" pitchFamily="34" charset="0"/>
                        </a:rPr>
                        <a:t>infrastructure</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smtClean="0">
                          <a:effectLst/>
                          <a:latin typeface="Arial" panose="020B0604020202020204" pitchFamily="34" charset="0"/>
                          <a:cs typeface="Arial" panose="020B0604020202020204" pitchFamily="34" charset="0"/>
                        </a:rPr>
                        <a:t>Utilities and services, </a:t>
                      </a:r>
                      <a:endParaRPr lang="en-GB" sz="1600" dirty="0" smtClean="0">
                        <a:effectLst/>
                        <a:latin typeface="Arial" panose="020B0604020202020204" pitchFamily="34" charset="0"/>
                        <a:cs typeface="Arial" panose="020B0604020202020204" pitchFamily="34" charset="0"/>
                      </a:endParaRPr>
                    </a:p>
                    <a:p>
                      <a:pPr>
                        <a:lnSpc>
                          <a:spcPct val="115000"/>
                        </a:lnSpc>
                        <a:spcAft>
                          <a:spcPts val="0"/>
                        </a:spcAft>
                      </a:pPr>
                      <a:r>
                        <a:rPr lang="en-GB" sz="1600" dirty="0" smtClean="0">
                          <a:effectLst/>
                          <a:latin typeface="Arial" panose="020B0604020202020204" pitchFamily="34" charset="0"/>
                          <a:cs typeface="Arial" panose="020B0604020202020204" pitchFamily="34" charset="0"/>
                        </a:rPr>
                        <a:t>Structures</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225786">
                <a:tc>
                  <a:txBody>
                    <a:bodyPr/>
                    <a:lstStyle/>
                    <a:p>
                      <a:pPr>
                        <a:lnSpc>
                          <a:spcPct val="115000"/>
                        </a:lnSpc>
                        <a:spcAft>
                          <a:spcPts val="0"/>
                        </a:spcAft>
                      </a:pPr>
                      <a:r>
                        <a:rPr lang="en-GB" sz="1600" dirty="0">
                          <a:effectLst/>
                          <a:latin typeface="Arial" panose="020B0604020202020204" pitchFamily="34" charset="0"/>
                          <a:cs typeface="Arial" panose="020B0604020202020204" pitchFamily="34" charset="0"/>
                        </a:rPr>
                        <a:t>Water</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smtClean="0">
                          <a:effectLst/>
                          <a:latin typeface="Arial" panose="020B0604020202020204" pitchFamily="34" charset="0"/>
                          <a:ea typeface="+mn-ea"/>
                          <a:cs typeface="Arial" panose="020B0604020202020204" pitchFamily="34" charset="0"/>
                        </a:rPr>
                        <a:t>Hydrography</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225786">
                <a:tc>
                  <a:txBody>
                    <a:bodyPr/>
                    <a:lstStyle/>
                    <a:p>
                      <a:pPr>
                        <a:lnSpc>
                          <a:spcPct val="115000"/>
                        </a:lnSpc>
                        <a:spcAft>
                          <a:spcPts val="0"/>
                        </a:spcAft>
                      </a:pPr>
                      <a:r>
                        <a:rPr lang="en-GB" sz="1600" dirty="0" smtClean="0">
                          <a:effectLst/>
                          <a:latin typeface="Arial" panose="020B0604020202020204" pitchFamily="34" charset="0"/>
                          <a:ea typeface="+mn-ea"/>
                          <a:cs typeface="Arial" panose="020B0604020202020204" pitchFamily="34" charset="0"/>
                        </a:rPr>
                        <a:t>-</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smtClean="0">
                          <a:effectLst/>
                          <a:latin typeface="Arial" panose="020B0604020202020204" pitchFamily="34" charset="0"/>
                          <a:cs typeface="Arial" panose="020B0604020202020204" pitchFamily="34" charset="0"/>
                        </a:rPr>
                        <a:t>Natural environment</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r h="225786">
                <a:tc>
                  <a:txBody>
                    <a:bodyPr/>
                    <a:lstStyle/>
                    <a:p>
                      <a:pPr>
                        <a:lnSpc>
                          <a:spcPct val="115000"/>
                        </a:lnSpc>
                        <a:spcAft>
                          <a:spcPts val="0"/>
                        </a:spcAft>
                      </a:pPr>
                      <a:r>
                        <a:rPr lang="en-GB" sz="1600" dirty="0" err="1" smtClean="0">
                          <a:effectLst/>
                          <a:latin typeface="Arial" panose="020B0604020202020204" pitchFamily="34" charset="0"/>
                          <a:cs typeface="Arial" panose="020B0604020202020204" pitchFamily="34" charset="0"/>
                        </a:rPr>
                        <a:t>Orthoimagery</a:t>
                      </a:r>
                      <a:endParaRPr lang="en-ZA" sz="1600" dirty="0">
                        <a:effectLst/>
                        <a:latin typeface="Arial" panose="020B0604020202020204" pitchFamily="34" charset="0"/>
                        <a:ea typeface="Calibri"/>
                        <a:cs typeface="Arial" panose="020B0604020202020204" pitchFamily="34" charset="0"/>
                      </a:endParaRPr>
                    </a:p>
                  </a:txBody>
                  <a:tcPr marL="37532" marR="37532" marT="0" marB="0"/>
                </a:tc>
                <a:tc>
                  <a:txBody>
                    <a:bodyPr/>
                    <a:lstStyle/>
                    <a:p>
                      <a:pPr>
                        <a:lnSpc>
                          <a:spcPct val="115000"/>
                        </a:lnSpc>
                        <a:spcAft>
                          <a:spcPts val="0"/>
                        </a:spcAft>
                      </a:pPr>
                      <a:r>
                        <a:rPr lang="en-GB" sz="1600" dirty="0" smtClean="0">
                          <a:effectLst/>
                          <a:latin typeface="Arial" panose="020B0604020202020204" pitchFamily="34" charset="0"/>
                          <a:cs typeface="Arial" panose="020B0604020202020204" pitchFamily="34" charset="0"/>
                        </a:rPr>
                        <a:t>Rectified imagery</a:t>
                      </a:r>
                      <a:endParaRPr lang="en-ZA" sz="1600" dirty="0">
                        <a:effectLst/>
                        <a:latin typeface="Arial" panose="020B0604020202020204" pitchFamily="34" charset="0"/>
                        <a:ea typeface="Calibri"/>
                        <a:cs typeface="Arial" panose="020B0604020202020204" pitchFamily="34" charset="0"/>
                      </a:endParaRPr>
                    </a:p>
                  </a:txBody>
                  <a:tcPr marL="37532" marR="37532" marT="0" marB="0"/>
                </a:tc>
              </a:tr>
            </a:tbl>
          </a:graphicData>
        </a:graphic>
      </p:graphicFrame>
      <p:sp>
        <p:nvSpPr>
          <p:cNvPr id="3" name="TextBox 2"/>
          <p:cNvSpPr txBox="1"/>
          <p:nvPr/>
        </p:nvSpPr>
        <p:spPr>
          <a:xfrm>
            <a:off x="611560" y="332656"/>
            <a:ext cx="8136904" cy="430887"/>
          </a:xfrm>
          <a:prstGeom prst="rect">
            <a:avLst/>
          </a:prstGeom>
          <a:noFill/>
        </p:spPr>
        <p:txBody>
          <a:bodyPr wrap="square" rtlCol="0">
            <a:spAutoFit/>
          </a:bodyPr>
          <a:lstStyle/>
          <a:p>
            <a:r>
              <a:rPr lang="en-ZA" sz="2200" dirty="0" smtClean="0">
                <a:latin typeface="Arial" panose="020B0604020202020204" pitchFamily="34" charset="0"/>
                <a:cs typeface="Arial" panose="020B0604020202020204" pitchFamily="34" charset="0"/>
              </a:rPr>
              <a:t>Comparison of Fundamental Data Theme</a:t>
            </a:r>
            <a:endParaRPr lang="en-Z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067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916832"/>
            <a:ext cx="7776864" cy="1107996"/>
          </a:xfrm>
          <a:prstGeom prst="rect">
            <a:avLst/>
          </a:prstGeom>
          <a:noFill/>
        </p:spPr>
        <p:txBody>
          <a:bodyPr wrap="square" rtlCol="0">
            <a:spAutoFit/>
          </a:bodyPr>
          <a:lstStyle/>
          <a:p>
            <a:r>
              <a:rPr lang="en-ZA" sz="2200" dirty="0" smtClean="0">
                <a:latin typeface="Arial" panose="020B0604020202020204" pitchFamily="34" charset="0"/>
                <a:cs typeface="Arial" panose="020B0604020202020204" pitchFamily="34" charset="0"/>
              </a:rPr>
              <a:t>The UN-GGIM: Africa WG on Fundamental Geospatial Data and Standards is contributing to the work of the UN-GGIM WG on Fundamental Geospatial Data.</a:t>
            </a:r>
          </a:p>
        </p:txBody>
      </p:sp>
      <p:sp>
        <p:nvSpPr>
          <p:cNvPr id="3" name="TextBox 2"/>
          <p:cNvSpPr txBox="1"/>
          <p:nvPr/>
        </p:nvSpPr>
        <p:spPr>
          <a:xfrm>
            <a:off x="6300192" y="5517232"/>
            <a:ext cx="1800200" cy="338554"/>
          </a:xfrm>
          <a:prstGeom prst="rect">
            <a:avLst/>
          </a:prstGeom>
          <a:noFill/>
        </p:spPr>
        <p:txBody>
          <a:bodyPr wrap="square" rtlCol="0">
            <a:spAutoFit/>
          </a:bodyPr>
          <a:lstStyle/>
          <a:p>
            <a:r>
              <a:rPr lang="en-ZA" sz="1600" i="1" dirty="0" smtClean="0">
                <a:latin typeface="Arial" panose="020B0604020202020204" pitchFamily="34" charset="0"/>
                <a:cs typeface="Arial" panose="020B0604020202020204" pitchFamily="34" charset="0"/>
              </a:rPr>
              <a:t>Thank you</a:t>
            </a:r>
            <a:endParaRPr lang="en-ZA"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448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992888" cy="5170646"/>
          </a:xfrm>
          <a:prstGeom prst="rect">
            <a:avLst/>
          </a:prstGeom>
          <a:noFill/>
        </p:spPr>
        <p:txBody>
          <a:bodyPr wrap="square" rtlCol="0">
            <a:spAutoFit/>
          </a:bodyPr>
          <a:lstStyle/>
          <a:p>
            <a:r>
              <a:rPr lang="en-ZA" sz="2200" dirty="0" smtClean="0">
                <a:latin typeface="Arial" panose="020B0604020202020204" pitchFamily="34" charset="0"/>
                <a:cs typeface="Arial" panose="020B0604020202020204" pitchFamily="34" charset="0"/>
              </a:rPr>
              <a:t>In the beginning …</a:t>
            </a:r>
          </a:p>
          <a:p>
            <a:endParaRPr lang="en-ZA"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200" dirty="0" smtClean="0">
                <a:latin typeface="Arial" panose="020B0604020202020204" pitchFamily="34" charset="0"/>
                <a:cs typeface="Arial" panose="020B0604020202020204" pitchFamily="34" charset="0"/>
              </a:rPr>
              <a:t>Intergovernmental meetings of the national mapping organisations of Africa, organised by UNECA, </a:t>
            </a:r>
          </a:p>
          <a:p>
            <a:pPr marL="342900" indent="-342900">
              <a:buFont typeface="Arial" panose="020B0604020202020204" pitchFamily="34" charset="0"/>
              <a:buChar char="•"/>
            </a:pPr>
            <a:r>
              <a:rPr lang="en-ZA" sz="2200" dirty="0" smtClean="0">
                <a:latin typeface="Arial" panose="020B0604020202020204" pitchFamily="34" charset="0"/>
                <a:cs typeface="Arial" panose="020B0604020202020204" pitchFamily="34" charset="0"/>
              </a:rPr>
              <a:t>Each country provided a national report on progress with national mapping programmes and the meeting ended with well-structured resolutions.</a:t>
            </a:r>
          </a:p>
          <a:p>
            <a:pPr marL="342900" indent="-342900">
              <a:buFont typeface="Arial" panose="020B0604020202020204" pitchFamily="34" charset="0"/>
              <a:buChar char="•"/>
            </a:pPr>
            <a:r>
              <a:rPr lang="en-ZA" sz="2200" dirty="0" smtClean="0">
                <a:latin typeface="Arial" panose="020B0604020202020204" pitchFamily="34" charset="0"/>
                <a:cs typeface="Arial" panose="020B0604020202020204" pitchFamily="34" charset="0"/>
              </a:rPr>
              <a:t>National reports showed little achievement in the national mapping programmes and in the implementation of resolutions of the meetings. Meetings were reduced to ‘talk shows’.</a:t>
            </a:r>
          </a:p>
          <a:p>
            <a:pPr marL="342900" indent="-342900">
              <a:buFont typeface="Arial" panose="020B0604020202020204" pitchFamily="34" charset="0"/>
              <a:buChar char="•"/>
            </a:pPr>
            <a:r>
              <a:rPr lang="en-ZA" sz="2200" dirty="0" smtClean="0">
                <a:latin typeface="Arial" panose="020B0604020202020204" pitchFamily="34" charset="0"/>
                <a:cs typeface="Arial" panose="020B0604020202020204" pitchFamily="34" charset="0"/>
              </a:rPr>
              <a:t>In an effort to address the problem a meeting was held in Durban, South Africa in 2003, which resulted in the launch of the Mapping Africa for Africa Initiative.</a:t>
            </a:r>
          </a:p>
          <a:p>
            <a:pPr marL="342900" indent="-342900">
              <a:buFont typeface="Arial" panose="020B0604020202020204" pitchFamily="34" charset="0"/>
              <a:buChar char="•"/>
            </a:pPr>
            <a:endParaRPr lang="en-Z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901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GB" altLang="en-US"/>
          </a:p>
        </p:txBody>
      </p:sp>
      <p:sp>
        <p:nvSpPr>
          <p:cNvPr id="13315" name="Rectangle 3"/>
          <p:cNvSpPr>
            <a:spLocks noGrp="1" noChangeArrowheads="1"/>
          </p:cNvSpPr>
          <p:nvPr>
            <p:ph type="body" idx="1"/>
          </p:nvPr>
        </p:nvSpPr>
        <p:spPr/>
        <p:txBody>
          <a:bodyPr/>
          <a:lstStyle/>
          <a:p>
            <a:endParaRPr lang="en-GB" altLang="en-US" sz="4400">
              <a:solidFill>
                <a:schemeClr val="tx2"/>
              </a:solidFill>
            </a:endParaRPr>
          </a:p>
        </p:txBody>
      </p:sp>
      <p:pic>
        <p:nvPicPr>
          <p:cNvPr id="13316" name="Picture 4" descr="C:\Documents and Settings\DClarke\Desktop\africa_hillshade.jpg"/>
          <p:cNvPicPr>
            <a:picLocks noChangeAspect="1" noChangeArrowheads="1"/>
          </p:cNvPicPr>
          <p:nvPr/>
        </p:nvPicPr>
        <p:blipFill>
          <a:blip r:embed="rId2" cstate="print">
            <a:lum bright="32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 y="-228600"/>
            <a:ext cx="7772400" cy="7772400"/>
          </a:xfrm>
          <a:prstGeom prst="rect">
            <a:avLst/>
          </a:prstGeom>
          <a:noFill/>
          <a:extLst>
            <a:ext uri="{909E8E84-426E-40DD-AFC4-6F175D3DCCD1}">
              <a14:hiddenFill xmlns:a14="http://schemas.microsoft.com/office/drawing/2010/main">
                <a:solidFill>
                  <a:srgbClr val="FFFFFF"/>
                </a:solidFill>
              </a14:hiddenFill>
            </a:ext>
          </a:extLst>
        </p:spPr>
      </p:pic>
      <p:sp>
        <p:nvSpPr>
          <p:cNvPr id="13317" name="AutoShape 5"/>
          <p:cNvSpPr>
            <a:spLocks noChangeArrowheads="1"/>
          </p:cNvSpPr>
          <p:nvPr/>
        </p:nvSpPr>
        <p:spPr bwMode="auto">
          <a:xfrm>
            <a:off x="304800" y="228600"/>
            <a:ext cx="8610600" cy="1219200"/>
          </a:xfrm>
          <a:prstGeom prst="bevel">
            <a:avLst>
              <a:gd name="adj" fmla="val 125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3318" name="Text Box 6"/>
          <p:cNvSpPr txBox="1">
            <a:spLocks noChangeArrowheads="1"/>
          </p:cNvSpPr>
          <p:nvPr/>
        </p:nvSpPr>
        <p:spPr bwMode="auto">
          <a:xfrm>
            <a:off x="457200" y="457200"/>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t>DURBAN STATEMENT ON MAPPING AFRICA FOR AFRICA</a:t>
            </a:r>
          </a:p>
        </p:txBody>
      </p:sp>
      <p:sp>
        <p:nvSpPr>
          <p:cNvPr id="13319" name="Text Box 7"/>
          <p:cNvSpPr txBox="1">
            <a:spLocks noChangeArrowheads="1"/>
          </p:cNvSpPr>
          <p:nvPr/>
        </p:nvSpPr>
        <p:spPr bwMode="auto">
          <a:xfrm>
            <a:off x="0" y="1524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sp>
        <p:nvSpPr>
          <p:cNvPr id="13320" name="Text Box 8"/>
          <p:cNvSpPr txBox="1">
            <a:spLocks noChangeArrowheads="1"/>
          </p:cNvSpPr>
          <p:nvPr/>
        </p:nvSpPr>
        <p:spPr bwMode="auto">
          <a:xfrm>
            <a:off x="304800" y="1676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sp>
        <p:nvSpPr>
          <p:cNvPr id="13321" name="Text Box 9"/>
          <p:cNvSpPr txBox="1">
            <a:spLocks noChangeArrowheads="1"/>
          </p:cNvSpPr>
          <p:nvPr/>
        </p:nvSpPr>
        <p:spPr bwMode="auto">
          <a:xfrm>
            <a:off x="304800" y="1676400"/>
            <a:ext cx="84582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spcBef>
                <a:spcPct val="50000"/>
              </a:spcBef>
            </a:pPr>
            <a:r>
              <a:rPr lang="en-US" altLang="en-US" b="1" dirty="0">
                <a:latin typeface="Arial" panose="020B0604020202020204" pitchFamily="34" charset="0"/>
                <a:cs typeface="Arial" panose="020B0604020202020204" pitchFamily="34" charset="0"/>
              </a:rPr>
              <a:t>Recommendations:</a:t>
            </a:r>
          </a:p>
          <a:p>
            <a:pPr>
              <a:spcBef>
                <a:spcPct val="50000"/>
              </a:spcBef>
              <a:buFontTx/>
              <a:buAutoNum type="arabicPeriod"/>
            </a:pPr>
            <a:r>
              <a:rPr lang="en-US" altLang="en-US" sz="2200" dirty="0">
                <a:latin typeface="Arial" panose="020B0604020202020204" pitchFamily="34" charset="0"/>
                <a:cs typeface="Arial" panose="020B0604020202020204" pitchFamily="34" charset="0"/>
              </a:rPr>
              <a:t>The UNECA, under guidance of the Committee on Development Information’s Subcommittee on </a:t>
            </a:r>
            <a:r>
              <a:rPr lang="en-US" altLang="en-US" sz="2200" dirty="0" err="1">
                <a:latin typeface="Arial" panose="020B0604020202020204" pitchFamily="34" charset="0"/>
                <a:cs typeface="Arial" panose="020B0604020202020204" pitchFamily="34" charset="0"/>
              </a:rPr>
              <a:t>Geoinformation</a:t>
            </a:r>
            <a:r>
              <a:rPr lang="en-US" altLang="en-US" sz="2200" dirty="0">
                <a:latin typeface="Arial" panose="020B0604020202020204" pitchFamily="34" charset="0"/>
                <a:cs typeface="Arial" panose="020B0604020202020204" pitchFamily="34" charset="0"/>
              </a:rPr>
              <a:t> (CODI-Geo), implements activities relating to the “Mapping Africa for Africa”, in collaboration with the ICA and other institutions and </a:t>
            </a:r>
            <a:r>
              <a:rPr lang="en-US" altLang="en-US" sz="2200" dirty="0" err="1">
                <a:latin typeface="Arial" panose="020B0604020202020204" pitchFamily="34" charset="0"/>
                <a:cs typeface="Arial" panose="020B0604020202020204" pitchFamily="34" charset="0"/>
              </a:rPr>
              <a:t>organisations</a:t>
            </a:r>
            <a:r>
              <a:rPr lang="en-US" altLang="en-US" sz="2200" dirty="0">
                <a:latin typeface="Arial" panose="020B0604020202020204" pitchFamily="34" charset="0"/>
                <a:cs typeface="Arial" panose="020B0604020202020204" pitchFamily="34" charset="0"/>
              </a:rPr>
              <a:t>.</a:t>
            </a:r>
          </a:p>
          <a:p>
            <a:pPr>
              <a:spcBef>
                <a:spcPct val="50000"/>
              </a:spcBef>
              <a:buFontTx/>
              <a:buAutoNum type="arabicPeriod"/>
            </a:pPr>
            <a:r>
              <a:rPr lang="en-US" altLang="en-US" sz="2200" dirty="0">
                <a:latin typeface="Arial" panose="020B0604020202020204" pitchFamily="34" charset="0"/>
                <a:cs typeface="Arial" panose="020B0604020202020204" pitchFamily="34" charset="0"/>
              </a:rPr>
              <a:t>NEPAD Secretariat endorses and supports projects on “Mapping Africa for Africa”.</a:t>
            </a:r>
          </a:p>
          <a:p>
            <a:pPr>
              <a:spcBef>
                <a:spcPct val="50000"/>
              </a:spcBef>
              <a:buFontTx/>
              <a:buAutoNum type="arabicPeriod"/>
            </a:pPr>
            <a:r>
              <a:rPr lang="en-US" altLang="en-US" sz="2200" dirty="0">
                <a:latin typeface="Arial" panose="020B0604020202020204" pitchFamily="34" charset="0"/>
                <a:cs typeface="Arial" panose="020B0604020202020204" pitchFamily="34" charset="0"/>
              </a:rPr>
              <a:t>ICA creates a Commission or Working Group on “Mapping Africa for Africa”.</a:t>
            </a:r>
          </a:p>
          <a:p>
            <a:pPr>
              <a:spcBef>
                <a:spcPct val="50000"/>
              </a:spcBef>
              <a:buFontTx/>
              <a:buAutoNum type="arabicPeriod"/>
            </a:pPr>
            <a:r>
              <a:rPr lang="en-US" altLang="en-US" sz="2200" dirty="0">
                <a:latin typeface="Arial" panose="020B0604020202020204" pitchFamily="34" charset="0"/>
                <a:cs typeface="Arial" panose="020B0604020202020204" pitchFamily="34" charset="0"/>
              </a:rPr>
              <a:t>That mapping activities be </a:t>
            </a:r>
            <a:r>
              <a:rPr lang="en-US" altLang="en-US" sz="2200" dirty="0" err="1">
                <a:latin typeface="Arial" panose="020B0604020202020204" pitchFamily="34" charset="0"/>
                <a:cs typeface="Arial" panose="020B0604020202020204" pitchFamily="34" charset="0"/>
              </a:rPr>
              <a:t>prioritised</a:t>
            </a:r>
            <a:r>
              <a:rPr lang="en-US" altLang="en-US" sz="2200" dirty="0">
                <a:latin typeface="Arial" panose="020B0604020202020204" pitchFamily="34" charset="0"/>
                <a:cs typeface="Arial" panose="020B0604020202020204" pitchFamily="34" charset="0"/>
              </a:rPr>
              <a:t> in line with priority needs of NEPAD.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GB" altLang="en-US"/>
          </a:p>
        </p:txBody>
      </p:sp>
      <p:sp>
        <p:nvSpPr>
          <p:cNvPr id="14339" name="Rectangle 3"/>
          <p:cNvSpPr>
            <a:spLocks noGrp="1" noChangeArrowheads="1"/>
          </p:cNvSpPr>
          <p:nvPr>
            <p:ph type="body" idx="1"/>
          </p:nvPr>
        </p:nvSpPr>
        <p:spPr/>
        <p:txBody>
          <a:bodyPr/>
          <a:lstStyle/>
          <a:p>
            <a:endParaRPr lang="en-GB" altLang="en-US" sz="4400">
              <a:solidFill>
                <a:schemeClr val="tx2"/>
              </a:solidFill>
            </a:endParaRPr>
          </a:p>
        </p:txBody>
      </p:sp>
      <p:pic>
        <p:nvPicPr>
          <p:cNvPr id="14340" name="Picture 4" descr="C:\Documents and Settings\DClarke\Desktop\africa_hillshade.jpg"/>
          <p:cNvPicPr>
            <a:picLocks noChangeAspect="1" noChangeArrowheads="1"/>
          </p:cNvPicPr>
          <p:nvPr/>
        </p:nvPicPr>
        <p:blipFill>
          <a:blip r:embed="rId2" cstate="print">
            <a:lum bright="32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 y="0"/>
            <a:ext cx="7772400" cy="7772400"/>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381000" y="381000"/>
            <a:ext cx="83820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latin typeface="Arial" panose="020B0604020202020204" pitchFamily="34" charset="0"/>
                <a:cs typeface="Arial" panose="020B0604020202020204" pitchFamily="34" charset="0"/>
              </a:rPr>
              <a:t>Recommendations (cont.):</a:t>
            </a:r>
          </a:p>
          <a:p>
            <a:pPr>
              <a:spcBef>
                <a:spcPct val="50000"/>
              </a:spcBef>
            </a:pPr>
            <a:r>
              <a:rPr lang="en-US" altLang="en-US" sz="2200" dirty="0">
                <a:latin typeface="Arial" panose="020B0604020202020204" pitchFamily="34" charset="0"/>
                <a:cs typeface="Arial" panose="020B0604020202020204" pitchFamily="34" charset="0"/>
              </a:rPr>
              <a:t>5. Promotion of public-private partnerships to ensure that human capacity developed in the public sector that has moved to the private sector is still available in the overall national pool of human resources for mapping in the country.</a:t>
            </a:r>
          </a:p>
          <a:p>
            <a:pPr>
              <a:spcBef>
                <a:spcPct val="50000"/>
              </a:spcBef>
            </a:pPr>
            <a:r>
              <a:rPr lang="en-US" altLang="en-US" sz="2200" dirty="0">
                <a:latin typeface="Arial" panose="020B0604020202020204" pitchFamily="34" charset="0"/>
                <a:cs typeface="Arial" panose="020B0604020202020204" pitchFamily="34" charset="0"/>
              </a:rPr>
              <a:t>6. That a minimum threshold be set for in-country execution of </a:t>
            </a:r>
            <a:r>
              <a:rPr lang="en-US" altLang="en-US" sz="2200" dirty="0" err="1">
                <a:latin typeface="Arial" panose="020B0604020202020204" pitchFamily="34" charset="0"/>
                <a:cs typeface="Arial" panose="020B0604020202020204" pitchFamily="34" charset="0"/>
              </a:rPr>
              <a:t>geoinformation</a:t>
            </a:r>
            <a:r>
              <a:rPr lang="en-US" altLang="en-US" sz="2200" dirty="0">
                <a:latin typeface="Arial" panose="020B0604020202020204" pitchFamily="34" charset="0"/>
                <a:cs typeface="Arial" panose="020B0604020202020204" pitchFamily="34" charset="0"/>
              </a:rPr>
              <a:t> projects to ensure development of institutional and human capacity.</a:t>
            </a:r>
          </a:p>
          <a:p>
            <a:pPr>
              <a:spcBef>
                <a:spcPct val="50000"/>
              </a:spcBef>
            </a:pPr>
            <a:r>
              <a:rPr lang="en-US" altLang="en-US" sz="2200" dirty="0">
                <a:latin typeface="Arial" panose="020B0604020202020204" pitchFamily="34" charset="0"/>
                <a:cs typeface="Arial" panose="020B0604020202020204" pitchFamily="34" charset="0"/>
              </a:rPr>
              <a:t>7. To implement the resolution of CODI that each country should have frequent national level CODI </a:t>
            </a:r>
            <a:r>
              <a:rPr lang="en-US" altLang="en-US" sz="2200" dirty="0" smtClean="0">
                <a:latin typeface="Arial" panose="020B0604020202020204" pitchFamily="34" charset="0"/>
                <a:cs typeface="Arial" panose="020B0604020202020204" pitchFamily="34" charset="0"/>
              </a:rPr>
              <a:t>meetings for </a:t>
            </a:r>
            <a:r>
              <a:rPr lang="en-US" altLang="en-US" sz="2200" dirty="0">
                <a:latin typeface="Arial" panose="020B0604020202020204" pitchFamily="34" charset="0"/>
                <a:cs typeface="Arial" panose="020B0604020202020204" pitchFamily="34" charset="0"/>
              </a:rPr>
              <a:t>effective coordination at national and regional levels in mapping activities.</a:t>
            </a:r>
          </a:p>
          <a:p>
            <a:pPr>
              <a:spcBef>
                <a:spcPct val="50000"/>
              </a:spcBef>
            </a:pPr>
            <a:r>
              <a:rPr lang="en-US" altLang="en-US" sz="2200" dirty="0">
                <a:latin typeface="Arial" panose="020B0604020202020204" pitchFamily="34" charset="0"/>
                <a:cs typeface="Arial" panose="020B0604020202020204" pitchFamily="34" charset="0"/>
              </a:rPr>
              <a:t>8. An inventory of existing geospatial data sets and resources in each country with associated metadata be undertaken as a matter of urgency.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GB" altLang="en-US"/>
          </a:p>
        </p:txBody>
      </p:sp>
      <p:sp>
        <p:nvSpPr>
          <p:cNvPr id="15363" name="Rectangle 3"/>
          <p:cNvSpPr>
            <a:spLocks noGrp="1" noChangeArrowheads="1"/>
          </p:cNvSpPr>
          <p:nvPr>
            <p:ph type="body" idx="1"/>
          </p:nvPr>
        </p:nvSpPr>
        <p:spPr/>
        <p:txBody>
          <a:bodyPr/>
          <a:lstStyle/>
          <a:p>
            <a:endParaRPr lang="en-GB" altLang="en-US" sz="4400">
              <a:solidFill>
                <a:schemeClr val="tx2"/>
              </a:solidFill>
            </a:endParaRPr>
          </a:p>
        </p:txBody>
      </p:sp>
      <p:pic>
        <p:nvPicPr>
          <p:cNvPr id="15364" name="Picture 4" descr="C:\Documents and Settings\DClarke\Desktop\africa_hillshade.jpg"/>
          <p:cNvPicPr>
            <a:picLocks noChangeAspect="1" noChangeArrowheads="1"/>
          </p:cNvPicPr>
          <p:nvPr/>
        </p:nvPicPr>
        <p:blipFill>
          <a:blip r:embed="rId2" cstate="print">
            <a:lum bright="32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 y="0"/>
            <a:ext cx="7772400" cy="7772400"/>
          </a:xfrm>
          <a:prstGeom prst="rect">
            <a:avLst/>
          </a:prstGeom>
          <a:noFill/>
          <a:extLst>
            <a:ext uri="{909E8E84-426E-40DD-AFC4-6F175D3DCCD1}">
              <a14:hiddenFill xmlns:a14="http://schemas.microsoft.com/office/drawing/2010/main">
                <a:solidFill>
                  <a:srgbClr val="FFFFFF"/>
                </a:solidFill>
              </a14:hiddenFill>
            </a:ext>
          </a:extLst>
        </p:spPr>
      </p:pic>
      <p:sp>
        <p:nvSpPr>
          <p:cNvPr id="15368" name="Text Box 8"/>
          <p:cNvSpPr txBox="1">
            <a:spLocks noChangeArrowheads="1"/>
          </p:cNvSpPr>
          <p:nvPr/>
        </p:nvSpPr>
        <p:spPr bwMode="auto">
          <a:xfrm>
            <a:off x="457200" y="3048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5370" name="Text Box 10"/>
          <p:cNvSpPr txBox="1">
            <a:spLocks noChangeArrowheads="1"/>
          </p:cNvSpPr>
          <p:nvPr/>
        </p:nvSpPr>
        <p:spPr bwMode="auto">
          <a:xfrm>
            <a:off x="381000" y="3048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5371" name="Text Box 11"/>
          <p:cNvSpPr txBox="1">
            <a:spLocks noChangeArrowheads="1"/>
          </p:cNvSpPr>
          <p:nvPr/>
        </p:nvSpPr>
        <p:spPr bwMode="auto">
          <a:xfrm>
            <a:off x="381000" y="304800"/>
            <a:ext cx="8382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latin typeface="Arial" panose="020B0604020202020204" pitchFamily="34" charset="0"/>
                <a:cs typeface="Arial" panose="020B0604020202020204" pitchFamily="34" charset="0"/>
              </a:rPr>
              <a:t>Recommendations (cont.):</a:t>
            </a:r>
          </a:p>
          <a:p>
            <a:pPr>
              <a:spcBef>
                <a:spcPct val="50000"/>
              </a:spcBef>
            </a:pPr>
            <a:r>
              <a:rPr lang="en-US" altLang="en-US" sz="2200" dirty="0" smtClean="0">
                <a:latin typeface="Arial" panose="020B0604020202020204" pitchFamily="34" charset="0"/>
                <a:cs typeface="Arial" panose="020B0604020202020204" pitchFamily="34" charset="0"/>
              </a:rPr>
              <a:t>9</a:t>
            </a:r>
            <a:r>
              <a:rPr lang="en-US" altLang="en-US" sz="2200" dirty="0">
                <a:latin typeface="Arial" panose="020B0604020202020204" pitchFamily="34" charset="0"/>
                <a:cs typeface="Arial" panose="020B0604020202020204" pitchFamily="34" charset="0"/>
              </a:rPr>
              <a:t>. That </a:t>
            </a:r>
            <a:r>
              <a:rPr lang="en-US" altLang="en-US" sz="2200" dirty="0" err="1">
                <a:latin typeface="Arial" panose="020B0604020202020204" pitchFamily="34" charset="0"/>
                <a:cs typeface="Arial" panose="020B0604020202020204" pitchFamily="34" charset="0"/>
              </a:rPr>
              <a:t>organisations</a:t>
            </a:r>
            <a:r>
              <a:rPr lang="en-US" altLang="en-US" sz="2200" dirty="0">
                <a:latin typeface="Arial" panose="020B0604020202020204" pitchFamily="34" charset="0"/>
                <a:cs typeface="Arial" panose="020B0604020202020204" pitchFamily="34" charset="0"/>
              </a:rPr>
              <a:t> and institutions working on mapping topics should ensure that documents are made available in major official languages, such as English and French.</a:t>
            </a:r>
          </a:p>
          <a:p>
            <a:pPr>
              <a:spcBef>
                <a:spcPct val="50000"/>
              </a:spcBef>
            </a:pPr>
            <a:r>
              <a:rPr lang="en-US" altLang="en-US" sz="2200" dirty="0">
                <a:latin typeface="Arial" panose="020B0604020202020204" pitchFamily="34" charset="0"/>
                <a:cs typeface="Arial" panose="020B0604020202020204" pitchFamily="34" charset="0"/>
              </a:rPr>
              <a:t>10. To use regional </a:t>
            </a:r>
            <a:r>
              <a:rPr lang="en-US" altLang="en-US" sz="2200" dirty="0" err="1">
                <a:latin typeface="Arial" panose="020B0604020202020204" pitchFamily="34" charset="0"/>
                <a:cs typeface="Arial" panose="020B0604020202020204" pitchFamily="34" charset="0"/>
              </a:rPr>
              <a:t>centres</a:t>
            </a:r>
            <a:r>
              <a:rPr lang="en-US" altLang="en-US" sz="2200" dirty="0">
                <a:latin typeface="Arial" panose="020B0604020202020204" pitchFamily="34" charset="0"/>
                <a:cs typeface="Arial" panose="020B0604020202020204" pitchFamily="34" charset="0"/>
              </a:rPr>
              <a:t> and institutions to link up with countries to facilitate regional coordination, communication and dissemination of information on relevant projects and initiatives.</a:t>
            </a:r>
          </a:p>
          <a:p>
            <a:pPr>
              <a:spcBef>
                <a:spcPct val="50000"/>
              </a:spcBef>
            </a:pPr>
            <a:r>
              <a:rPr lang="en-US" altLang="en-US" sz="2200" dirty="0">
                <a:latin typeface="Arial" panose="020B0604020202020204" pitchFamily="34" charset="0"/>
                <a:cs typeface="Arial" panose="020B0604020202020204" pitchFamily="34" charset="0"/>
              </a:rPr>
              <a:t>11. That all countries participate in  the Global Mapping Project and other relevant regional and international initiatives.</a:t>
            </a:r>
          </a:p>
          <a:p>
            <a:pPr>
              <a:spcBef>
                <a:spcPct val="50000"/>
              </a:spcBef>
            </a:pPr>
            <a:r>
              <a:rPr lang="en-US" altLang="en-US" sz="2200" dirty="0">
                <a:latin typeface="Arial" panose="020B0604020202020204" pitchFamily="34" charset="0"/>
                <a:cs typeface="Arial" panose="020B0604020202020204" pitchFamily="34" charset="0"/>
              </a:rPr>
              <a:t>12. That every country develops a national spatial reference framework that should be part of the African Reference Frame (AFREF), as a matter of urgency.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GB" altLang="en-US"/>
          </a:p>
        </p:txBody>
      </p:sp>
      <p:sp>
        <p:nvSpPr>
          <p:cNvPr id="16387" name="Rectangle 3"/>
          <p:cNvSpPr>
            <a:spLocks noGrp="1" noChangeArrowheads="1"/>
          </p:cNvSpPr>
          <p:nvPr>
            <p:ph type="body" idx="1"/>
          </p:nvPr>
        </p:nvSpPr>
        <p:spPr/>
        <p:txBody>
          <a:bodyPr/>
          <a:lstStyle/>
          <a:p>
            <a:endParaRPr lang="en-GB" altLang="en-US"/>
          </a:p>
        </p:txBody>
      </p:sp>
      <p:pic>
        <p:nvPicPr>
          <p:cNvPr id="16388" name="Picture 4" descr="C:\Documents and Settings\DClarke\Desktop\africa_hillshade.jpg"/>
          <p:cNvPicPr>
            <a:picLocks noChangeAspect="1" noChangeArrowheads="1"/>
          </p:cNvPicPr>
          <p:nvPr/>
        </p:nvPicPr>
        <p:blipFill>
          <a:blip r:embed="rId2" cstate="print">
            <a:lum bright="32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 y="0"/>
            <a:ext cx="7772400" cy="7772400"/>
          </a:xfrm>
          <a:prstGeom prst="rect">
            <a:avLst/>
          </a:prstGeom>
          <a:noFill/>
          <a:extLst>
            <a:ext uri="{909E8E84-426E-40DD-AFC4-6F175D3DCCD1}">
              <a14:hiddenFill xmlns:a14="http://schemas.microsoft.com/office/drawing/2010/main">
                <a:solidFill>
                  <a:srgbClr val="FFFFFF"/>
                </a:solidFill>
              </a14:hiddenFill>
            </a:ext>
          </a:extLst>
        </p:spPr>
      </p:pic>
      <p:sp>
        <p:nvSpPr>
          <p:cNvPr id="16389" name="Text Box 5"/>
          <p:cNvSpPr txBox="1">
            <a:spLocks noChangeArrowheads="1"/>
          </p:cNvSpPr>
          <p:nvPr/>
        </p:nvSpPr>
        <p:spPr bwMode="auto">
          <a:xfrm>
            <a:off x="304800" y="304800"/>
            <a:ext cx="84582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latin typeface="Arial" panose="020B0604020202020204" pitchFamily="34" charset="0"/>
                <a:cs typeface="Arial" panose="020B0604020202020204" pitchFamily="34" charset="0"/>
              </a:rPr>
              <a:t>Recommendations (cont.):</a:t>
            </a:r>
          </a:p>
          <a:p>
            <a:pPr>
              <a:spcBef>
                <a:spcPct val="50000"/>
              </a:spcBef>
            </a:pPr>
            <a:r>
              <a:rPr lang="en-US" altLang="en-US" sz="2200" dirty="0">
                <a:latin typeface="Arial" panose="020B0604020202020204" pitchFamily="34" charset="0"/>
                <a:cs typeface="Arial" panose="020B0604020202020204" pitchFamily="34" charset="0"/>
              </a:rPr>
              <a:t>13.That every country identifies its fundamental data sets, from which the consistent regional fundamental data sets should be derived, including geodetic framework, topography, land cover, settlements, administrative boundaries and transportation, which are envisaged to be part of the regional data sets.</a:t>
            </a:r>
          </a:p>
          <a:p>
            <a:pPr>
              <a:spcBef>
                <a:spcPct val="50000"/>
              </a:spcBef>
            </a:pPr>
            <a:r>
              <a:rPr lang="en-US" altLang="en-US" sz="2200" dirty="0">
                <a:latin typeface="Arial" panose="020B0604020202020204" pitchFamily="34" charset="0"/>
                <a:cs typeface="Arial" panose="020B0604020202020204" pitchFamily="34" charset="0"/>
              </a:rPr>
              <a:t>14. That awareness of available data sets and potential uses be created to develop a user base and ensure a demand-driven approach to geo-information development in general and mapping in particular.</a:t>
            </a:r>
          </a:p>
          <a:p>
            <a:pPr>
              <a:spcBef>
                <a:spcPct val="50000"/>
              </a:spcBef>
            </a:pPr>
            <a:r>
              <a:rPr lang="en-US" altLang="en-US" sz="2200" dirty="0">
                <a:latin typeface="Arial" panose="020B0604020202020204" pitchFamily="34" charset="0"/>
                <a:cs typeface="Arial" panose="020B0604020202020204" pitchFamily="34" charset="0"/>
              </a:rPr>
              <a:t>15. That every development project proposal identifies, up front, programmatic arrangements for continuous maintenance of resulting data sets at the conclusion of the project.</a:t>
            </a:r>
          </a:p>
          <a:p>
            <a:pPr>
              <a:spcBef>
                <a:spcPct val="50000"/>
              </a:spcBef>
            </a:pPr>
            <a:r>
              <a:rPr lang="en-US" altLang="en-US" sz="2200" dirty="0">
                <a:latin typeface="Arial" panose="020B0604020202020204" pitchFamily="34" charset="0"/>
                <a:cs typeface="Arial" panose="020B0604020202020204" pitchFamily="34" charset="0"/>
              </a:rPr>
              <a:t>16. That every country develops or adopts mapping standards consistent with international standards.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23528" y="332656"/>
            <a:ext cx="856895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r>
              <a:rPr lang="en-US" altLang="en-US" sz="2200" dirty="0" err="1">
                <a:latin typeface="Arial" panose="020B0604020202020204" pitchFamily="34" charset="0"/>
                <a:cs typeface="Arial" panose="020B0604020202020204" pitchFamily="34" charset="0"/>
              </a:rPr>
              <a:t>MAfA</a:t>
            </a:r>
            <a:r>
              <a:rPr lang="en-US" altLang="en-US" sz="2200" dirty="0">
                <a:latin typeface="Arial" panose="020B0604020202020204" pitchFamily="34" charset="0"/>
                <a:cs typeface="Arial" panose="020B0604020202020204" pitchFamily="34" charset="0"/>
              </a:rPr>
              <a:t> PROJECT ACTION ITEMS:</a:t>
            </a:r>
          </a:p>
          <a:p>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Prepare detail project </a:t>
            </a:r>
            <a:r>
              <a:rPr lang="en-US" altLang="en-US" sz="2200" dirty="0" smtClean="0">
                <a:latin typeface="Arial" panose="020B0604020202020204" pitchFamily="34" charset="0"/>
                <a:cs typeface="Arial" panose="020B0604020202020204" pitchFamily="34" charset="0"/>
              </a:rPr>
              <a:t>plan.</a:t>
            </a:r>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Determine fundamental geo-spatial datasets (national / regional</a:t>
            </a:r>
            <a:r>
              <a:rPr lang="en-US" altLang="en-US" sz="2200" dirty="0" smtClean="0">
                <a:latin typeface="Arial" panose="020B0604020202020204" pitchFamily="34" charset="0"/>
                <a:cs typeface="Arial" panose="020B0604020202020204" pitchFamily="34" charset="0"/>
              </a:rPr>
              <a:t>).</a:t>
            </a:r>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Determine available fundamental geo-spatial </a:t>
            </a:r>
            <a:r>
              <a:rPr lang="en-US" altLang="en-US" sz="2200" dirty="0" smtClean="0">
                <a:latin typeface="Arial" panose="020B0604020202020204" pitchFamily="34" charset="0"/>
                <a:cs typeface="Arial" panose="020B0604020202020204" pitchFamily="34" charset="0"/>
              </a:rPr>
              <a:t>datasets.</a:t>
            </a:r>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Standards for fundamental geo-spatial </a:t>
            </a:r>
            <a:r>
              <a:rPr lang="en-US" altLang="en-US" sz="2200" dirty="0" smtClean="0">
                <a:latin typeface="Arial" panose="020B0604020202020204" pitchFamily="34" charset="0"/>
                <a:cs typeface="Arial" panose="020B0604020202020204" pitchFamily="34" charset="0"/>
              </a:rPr>
              <a:t>datasets.</a:t>
            </a:r>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Prepare “Best Practice for Collection and Maintenance of Fundamental Geo-spatial Data” (national / regional</a:t>
            </a:r>
            <a:r>
              <a:rPr lang="en-US" altLang="en-US" sz="2200" dirty="0" smtClean="0">
                <a:latin typeface="Arial" panose="020B0604020202020204" pitchFamily="34" charset="0"/>
                <a:cs typeface="Arial" panose="020B0604020202020204" pitchFamily="34" charset="0"/>
              </a:rPr>
              <a:t>).</a:t>
            </a:r>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Determine gaps in available fundamental geo-spatial </a:t>
            </a:r>
            <a:r>
              <a:rPr lang="en-US" altLang="en-US" sz="2200" dirty="0" smtClean="0">
                <a:latin typeface="Arial" panose="020B0604020202020204" pitchFamily="34" charset="0"/>
                <a:cs typeface="Arial" panose="020B0604020202020204" pitchFamily="34" charset="0"/>
              </a:rPr>
              <a:t>datasets.</a:t>
            </a:r>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Prepare action plan per </a:t>
            </a:r>
            <a:r>
              <a:rPr lang="en-US" altLang="en-US" sz="2200" dirty="0" smtClean="0">
                <a:latin typeface="Arial" panose="020B0604020202020204" pitchFamily="34" charset="0"/>
                <a:cs typeface="Arial" panose="020B0604020202020204" pitchFamily="34" charset="0"/>
              </a:rPr>
              <a:t>country.</a:t>
            </a:r>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Agreement on action plan per </a:t>
            </a:r>
            <a:r>
              <a:rPr lang="en-US" altLang="en-US" sz="2200" dirty="0" smtClean="0">
                <a:latin typeface="Arial" panose="020B0604020202020204" pitchFamily="34" charset="0"/>
                <a:cs typeface="Arial" panose="020B0604020202020204" pitchFamily="34" charset="0"/>
              </a:rPr>
              <a:t>country.</a:t>
            </a:r>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Prepare and submit project proposal to NEPAD Secretariat and </a:t>
            </a:r>
            <a:r>
              <a:rPr lang="en-US" altLang="en-US" sz="2200" dirty="0" smtClean="0">
                <a:latin typeface="Arial" panose="020B0604020202020204" pitchFamily="34" charset="0"/>
                <a:cs typeface="Arial" panose="020B0604020202020204" pitchFamily="34" charset="0"/>
              </a:rPr>
              <a:t>AU.</a:t>
            </a:r>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Source </a:t>
            </a:r>
            <a:r>
              <a:rPr lang="en-US" altLang="en-US" sz="2200" dirty="0" smtClean="0">
                <a:latin typeface="Arial" panose="020B0604020202020204" pitchFamily="34" charset="0"/>
                <a:cs typeface="Arial" panose="020B0604020202020204" pitchFamily="34" charset="0"/>
              </a:rPr>
              <a:t>funding.</a:t>
            </a:r>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Implement and monitor progress of action plan (long term</a:t>
            </a:r>
            <a:r>
              <a:rPr lang="en-US" altLang="en-US" sz="2200" dirty="0" smtClean="0">
                <a:latin typeface="Arial" panose="020B0604020202020204" pitchFamily="34" charset="0"/>
                <a:cs typeface="Arial" panose="020B0604020202020204" pitchFamily="34" charset="0"/>
              </a:rPr>
              <a:t>).</a:t>
            </a:r>
            <a:endParaRPr lang="en-ZA" altLang="en-US" sz="2200" dirty="0">
              <a:latin typeface="Arial" panose="020B0604020202020204" pitchFamily="34" charset="0"/>
              <a:cs typeface="Arial" panose="020B0604020202020204" pitchFamily="34" charset="0"/>
            </a:endParaRPr>
          </a:p>
          <a:p>
            <a:pPr>
              <a:buFontTx/>
              <a:buAutoNum type="arabicPeriod"/>
            </a:pPr>
            <a:r>
              <a:rPr lang="en-US" altLang="en-US" sz="2200" dirty="0">
                <a:latin typeface="Arial" panose="020B0604020202020204" pitchFamily="34" charset="0"/>
                <a:cs typeface="Arial" panose="020B0604020202020204" pitchFamily="34" charset="0"/>
              </a:rPr>
              <a:t>Establish regional / sub-regional nodes for fundamental </a:t>
            </a:r>
            <a:r>
              <a:rPr lang="en-US" altLang="en-US" sz="2200" dirty="0" smtClean="0">
                <a:latin typeface="Arial" panose="020B0604020202020204" pitchFamily="34" charset="0"/>
                <a:cs typeface="Arial" panose="020B0604020202020204" pitchFamily="34" charset="0"/>
              </a:rPr>
              <a:t>datasets.</a:t>
            </a:r>
            <a:endParaRPr lang="en-US" altLang="en-US" sz="2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395536" y="609600"/>
            <a:ext cx="8424936" cy="615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lnSpc>
                <a:spcPct val="114000"/>
              </a:lnSpc>
            </a:pPr>
            <a:r>
              <a:rPr lang="en-US" altLang="en-US" sz="2200" dirty="0">
                <a:latin typeface="Arial" panose="020B0604020202020204" pitchFamily="34" charset="0"/>
                <a:cs typeface="Arial" panose="020B0604020202020204" pitchFamily="34" charset="0"/>
              </a:rPr>
              <a:t>COMPLETED TASKS:</a:t>
            </a:r>
          </a:p>
          <a:p>
            <a:pPr>
              <a:lnSpc>
                <a:spcPct val="114000"/>
              </a:lnSpc>
              <a:buFontTx/>
              <a:buAutoNum type="arabicPeriod"/>
            </a:pPr>
            <a:r>
              <a:rPr lang="en-US" altLang="en-US" sz="2200" dirty="0" smtClean="0">
                <a:latin typeface="Arial" panose="020B0604020202020204" pitchFamily="34" charset="0"/>
                <a:cs typeface="Arial" panose="020B0604020202020204" pitchFamily="34" charset="0"/>
              </a:rPr>
              <a:t>Determine </a:t>
            </a:r>
            <a:r>
              <a:rPr lang="en-US" altLang="en-US" sz="2200" dirty="0">
                <a:latin typeface="Arial" panose="020B0604020202020204" pitchFamily="34" charset="0"/>
                <a:cs typeface="Arial" panose="020B0604020202020204" pitchFamily="34" charset="0"/>
              </a:rPr>
              <a:t>fundamental geo-spatial datasets for Africa</a:t>
            </a:r>
            <a:r>
              <a:rPr lang="en-US" altLang="en-US" sz="2200" dirty="0" smtClean="0">
                <a:latin typeface="Arial" panose="020B0604020202020204" pitchFamily="34" charset="0"/>
                <a:cs typeface="Arial" panose="020B0604020202020204" pitchFamily="34" charset="0"/>
              </a:rPr>
              <a:t>.</a:t>
            </a:r>
            <a:endParaRPr lang="en-ZA" altLang="en-US" sz="2200" dirty="0">
              <a:latin typeface="Arial" panose="020B0604020202020204" pitchFamily="34" charset="0"/>
              <a:cs typeface="Arial" panose="020B0604020202020204" pitchFamily="34" charset="0"/>
            </a:endParaRPr>
          </a:p>
          <a:p>
            <a:pPr>
              <a:lnSpc>
                <a:spcPct val="114000"/>
              </a:lnSpc>
              <a:buFontTx/>
              <a:buAutoNum type="arabicPeriod"/>
            </a:pPr>
            <a:r>
              <a:rPr lang="en-US" altLang="en-US" sz="2200" dirty="0">
                <a:latin typeface="Arial" panose="020B0604020202020204" pitchFamily="34" charset="0"/>
                <a:cs typeface="Arial" panose="020B0604020202020204" pitchFamily="34" charset="0"/>
              </a:rPr>
              <a:t>Catalogue of available fundamental geo-spatial datasets (in-country and foreign</a:t>
            </a:r>
            <a:r>
              <a:rPr lang="en-US" altLang="en-US" sz="2200" dirty="0" smtClean="0">
                <a:latin typeface="Arial" panose="020B0604020202020204" pitchFamily="34" charset="0"/>
                <a:cs typeface="Arial" panose="020B0604020202020204" pitchFamily="34" charset="0"/>
              </a:rPr>
              <a:t>).</a:t>
            </a:r>
            <a:endParaRPr lang="en-US" altLang="en-US" sz="2200" dirty="0">
              <a:latin typeface="Arial" panose="020B0604020202020204" pitchFamily="34" charset="0"/>
              <a:cs typeface="Arial" panose="020B0604020202020204" pitchFamily="34" charset="0"/>
            </a:endParaRPr>
          </a:p>
          <a:p>
            <a:pPr>
              <a:lnSpc>
                <a:spcPct val="114000"/>
              </a:lnSpc>
              <a:buFontTx/>
              <a:buAutoNum type="arabicPeriod"/>
            </a:pPr>
            <a:r>
              <a:rPr lang="en-US" altLang="en-US" sz="2200" dirty="0">
                <a:latin typeface="Arial" panose="020B0604020202020204" pitchFamily="34" charset="0"/>
                <a:cs typeface="Arial" panose="020B0604020202020204" pitchFamily="34" charset="0"/>
              </a:rPr>
              <a:t>Determine gaps in available fundamental geo-spatial </a:t>
            </a:r>
            <a:r>
              <a:rPr lang="en-US" altLang="en-US" sz="2200" dirty="0" smtClean="0">
                <a:latin typeface="Arial" panose="020B0604020202020204" pitchFamily="34" charset="0"/>
                <a:cs typeface="Arial" panose="020B0604020202020204" pitchFamily="34" charset="0"/>
              </a:rPr>
              <a:t>datasets.</a:t>
            </a:r>
          </a:p>
          <a:p>
            <a:pPr>
              <a:buFontTx/>
              <a:buAutoNum type="arabicPeriod"/>
            </a:pPr>
            <a:endParaRPr lang="en-US" altLang="en-US" sz="2200" dirty="0">
              <a:latin typeface="Arial" panose="020B0604020202020204" pitchFamily="34" charset="0"/>
              <a:cs typeface="Arial" panose="020B0604020202020204" pitchFamily="34" charset="0"/>
            </a:endParaRPr>
          </a:p>
          <a:p>
            <a:pPr marL="0" indent="0"/>
            <a:endParaRPr lang="en-US" altLang="en-US" sz="2200" dirty="0" smtClean="0">
              <a:latin typeface="Arial" panose="020B0604020202020204" pitchFamily="34" charset="0"/>
              <a:cs typeface="Arial" panose="020B0604020202020204" pitchFamily="34" charset="0"/>
            </a:endParaRPr>
          </a:p>
          <a:p>
            <a:pPr marL="0" indent="0">
              <a:lnSpc>
                <a:spcPct val="114000"/>
              </a:lnSpc>
            </a:pPr>
            <a:r>
              <a:rPr lang="en-US" altLang="en-US" sz="2200" dirty="0" smtClean="0">
                <a:latin typeface="Arial" panose="020B0604020202020204" pitchFamily="34" charset="0"/>
                <a:cs typeface="Arial" panose="020B0604020202020204" pitchFamily="34" charset="0"/>
              </a:rPr>
              <a:t>CURRENT WORK IN PROGRESS:</a:t>
            </a:r>
          </a:p>
          <a:p>
            <a:pPr marL="0" indent="0">
              <a:lnSpc>
                <a:spcPct val="114000"/>
              </a:lnSpc>
            </a:pPr>
            <a:r>
              <a:rPr lang="en-US" sz="2200" dirty="0" smtClean="0">
                <a:latin typeface="Arial" panose="020B0604020202020204" pitchFamily="34" charset="0"/>
                <a:cs typeface="Arial" panose="020B0604020202020204" pitchFamily="34" charset="0"/>
              </a:rPr>
              <a:t>Work on the “Guidelines of Best Practice for the Acquisition, Storage, Maintenance and Dissemination of Fundamental Geo-spatial Datasets”:</a:t>
            </a:r>
          </a:p>
          <a:p>
            <a:pPr marL="800100" lvl="1" indent="-342900">
              <a:lnSpc>
                <a:spcPct val="114000"/>
              </a:lnSpc>
              <a:buFont typeface="Arial" panose="020B0604020202020204" pitchFamily="34" charset="0"/>
              <a:buChar char="•"/>
            </a:pPr>
            <a:r>
              <a:rPr lang="en-US" altLang="en-US" sz="2200" dirty="0" smtClean="0">
                <a:latin typeface="Arial" panose="020B0604020202020204" pitchFamily="34" charset="0"/>
                <a:cs typeface="Arial" panose="020B0604020202020204" pitchFamily="34" charset="0"/>
              </a:rPr>
              <a:t>Project plan complete;</a:t>
            </a:r>
          </a:p>
          <a:p>
            <a:pPr marL="800100" lvl="1" indent="-342900">
              <a:lnSpc>
                <a:spcPct val="114000"/>
              </a:lnSpc>
              <a:buFont typeface="Arial" panose="020B0604020202020204" pitchFamily="34" charset="0"/>
              <a:buChar char="•"/>
            </a:pPr>
            <a:r>
              <a:rPr lang="en-US" altLang="en-US" sz="2200" dirty="0" smtClean="0">
                <a:latin typeface="Arial" panose="020B0604020202020204" pitchFamily="34" charset="0"/>
                <a:cs typeface="Arial" panose="020B0604020202020204" pitchFamily="34" charset="0"/>
              </a:rPr>
              <a:t>Outline of content complete;</a:t>
            </a:r>
          </a:p>
          <a:p>
            <a:pPr marL="800100" lvl="1" indent="-342900">
              <a:lnSpc>
                <a:spcPct val="114000"/>
              </a:lnSpc>
              <a:buFont typeface="Arial" panose="020B0604020202020204" pitchFamily="34" charset="0"/>
              <a:buChar char="•"/>
            </a:pPr>
            <a:r>
              <a:rPr lang="en-US" altLang="en-US" sz="2200" dirty="0" smtClean="0">
                <a:latin typeface="Arial" panose="020B0604020202020204" pitchFamily="34" charset="0"/>
                <a:cs typeface="Arial" panose="020B0604020202020204" pitchFamily="34" charset="0"/>
              </a:rPr>
              <a:t>Writing of content commenced – but need more contributors and funding.</a:t>
            </a:r>
            <a:endParaRPr lang="en-ZA" altLang="en-US" sz="2200" dirty="0" smtClean="0">
              <a:latin typeface="Arial" panose="020B0604020202020204" pitchFamily="34" charset="0"/>
              <a:cs typeface="Arial" panose="020B0604020202020204" pitchFamily="34" charset="0"/>
            </a:endParaRPr>
          </a:p>
          <a:p>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79" y="785866"/>
            <a:ext cx="4392489" cy="6071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28184" y="5013176"/>
            <a:ext cx="2915816" cy="646331"/>
          </a:xfrm>
          <a:prstGeom prst="rect">
            <a:avLst/>
          </a:prstGeom>
          <a:noFill/>
        </p:spPr>
        <p:txBody>
          <a:bodyPr wrap="square" rtlCol="0">
            <a:spAutoFit/>
          </a:bodyPr>
          <a:lstStyle/>
          <a:p>
            <a:r>
              <a:rPr lang="en-ZA" sz="1800" dirty="0" smtClean="0">
                <a:latin typeface="Arial" panose="020B0604020202020204" pitchFamily="34" charset="0"/>
                <a:cs typeface="Arial" panose="020B0604020202020204" pitchFamily="34" charset="0"/>
              </a:rPr>
              <a:t>UNECA Publication: ECA/ISTD/GEO/2007/02E</a:t>
            </a:r>
            <a:endParaRPr lang="en-ZA" sz="1800" dirty="0">
              <a:latin typeface="Arial" panose="020B0604020202020204" pitchFamily="34" charset="0"/>
              <a:cs typeface="Arial" panose="020B0604020202020204" pitchFamily="34" charset="0"/>
            </a:endParaRPr>
          </a:p>
        </p:txBody>
      </p:sp>
      <p:sp>
        <p:nvSpPr>
          <p:cNvPr id="4" name="Rectangle 3"/>
          <p:cNvSpPr/>
          <p:nvPr/>
        </p:nvSpPr>
        <p:spPr>
          <a:xfrm>
            <a:off x="539552" y="188640"/>
            <a:ext cx="8424936" cy="461665"/>
          </a:xfrm>
          <a:prstGeom prst="rect">
            <a:avLst/>
          </a:prstGeom>
        </p:spPr>
        <p:txBody>
          <a:bodyPr wrap="square">
            <a:spAutoFit/>
          </a:bodyPr>
          <a:lstStyle/>
          <a:p>
            <a:r>
              <a:rPr lang="en-US" altLang="en-US" dirty="0" smtClean="0">
                <a:latin typeface="Arial" panose="020B0604020202020204" pitchFamily="34" charset="0"/>
                <a:cs typeface="Arial" panose="020B0604020202020204" pitchFamily="34" charset="0"/>
              </a:rPr>
              <a:t>Determination of </a:t>
            </a:r>
            <a:r>
              <a:rPr lang="en-US" altLang="en-US" dirty="0">
                <a:latin typeface="Arial" panose="020B0604020202020204" pitchFamily="34" charset="0"/>
                <a:cs typeface="Arial" panose="020B0604020202020204" pitchFamily="34" charset="0"/>
              </a:rPr>
              <a:t>fundamental geo-spatial datasets for Africa</a:t>
            </a:r>
            <a:endParaRPr lang="en-ZA" dirty="0"/>
          </a:p>
        </p:txBody>
      </p:sp>
    </p:spTree>
    <p:extLst>
      <p:ext uri="{BB962C8B-B14F-4D97-AF65-F5344CB8AC3E}">
        <p14:creationId xmlns:p14="http://schemas.microsoft.com/office/powerpoint/2010/main" val="409578018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998</Words>
  <Application>Microsoft Office PowerPoint</Application>
  <PresentationFormat>On-screen Show (4:3)</PresentationFormat>
  <Paragraphs>156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DClarke</dc:creator>
  <cp:lastModifiedBy>dclarke</cp:lastModifiedBy>
  <cp:revision>40</cp:revision>
  <dcterms:created xsi:type="dcterms:W3CDTF">2004-10-08T07:33:08Z</dcterms:created>
  <dcterms:modified xsi:type="dcterms:W3CDTF">2018-04-25T08:24:27Z</dcterms:modified>
</cp:coreProperties>
</file>