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9"/>
  </p:notesMasterIdLst>
  <p:sldIdLst>
    <p:sldId id="309" r:id="rId2"/>
    <p:sldId id="366" r:id="rId3"/>
    <p:sldId id="367" r:id="rId4"/>
    <p:sldId id="368" r:id="rId5"/>
    <p:sldId id="369" r:id="rId6"/>
    <p:sldId id="370" r:id="rId7"/>
    <p:sldId id="371" r:id="rId8"/>
    <p:sldId id="372" r:id="rId9"/>
    <p:sldId id="365" r:id="rId10"/>
    <p:sldId id="332" r:id="rId11"/>
    <p:sldId id="330" r:id="rId12"/>
    <p:sldId id="338" r:id="rId13"/>
    <p:sldId id="327" r:id="rId14"/>
    <p:sldId id="361" r:id="rId15"/>
    <p:sldId id="331" r:id="rId16"/>
    <p:sldId id="329" r:id="rId17"/>
    <p:sldId id="362" r:id="rId18"/>
    <p:sldId id="335" r:id="rId19"/>
    <p:sldId id="353" r:id="rId20"/>
    <p:sldId id="336" r:id="rId21"/>
    <p:sldId id="339" r:id="rId22"/>
    <p:sldId id="356" r:id="rId23"/>
    <p:sldId id="357" r:id="rId24"/>
    <p:sldId id="358" r:id="rId25"/>
    <p:sldId id="340" r:id="rId26"/>
    <p:sldId id="347" r:id="rId27"/>
    <p:sldId id="348" r:id="rId28"/>
    <p:sldId id="341" r:id="rId29"/>
    <p:sldId id="346" r:id="rId30"/>
    <p:sldId id="350" r:id="rId31"/>
    <p:sldId id="351" r:id="rId32"/>
    <p:sldId id="363" r:id="rId33"/>
    <p:sldId id="364" r:id="rId34"/>
    <p:sldId id="359" r:id="rId35"/>
    <p:sldId id="352" r:id="rId36"/>
    <p:sldId id="345" r:id="rId37"/>
    <p:sldId id="292" r:id="rId38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0" autoAdjust="0"/>
    <p:restoredTop sz="94660"/>
  </p:normalViewPr>
  <p:slideViewPr>
    <p:cSldViewPr>
      <p:cViewPr varScale="1">
        <p:scale>
          <a:sx n="68" d="100"/>
          <a:sy n="68" d="100"/>
        </p:scale>
        <p:origin x="-15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1B0E05-211B-4F3D-8417-1DD76D574349}" type="datetimeFigureOut">
              <a:rPr lang="en-GB"/>
              <a:pPr>
                <a:defRPr/>
              </a:pPr>
              <a:t>25/04/2018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03AE66E-C892-43B8-84DB-24301C4A16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584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CB9702-DE12-4CA0-88A9-B1581AB70A7C}" type="slidenum">
              <a:rPr lang="en-GB" smtClean="0"/>
              <a:pPr eaLnBrk="1" hangingPunct="1"/>
              <a:t>32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3DA9EC25-EA57-4BA2-A3A4-4D785E6682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752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59185-A03A-4756-8A2A-7BF13D6B25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91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DAF1-C117-409B-9075-C92556E9BA4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49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90AC89-B81D-44A1-A9E4-260B50D98E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381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219CB99-28A8-43DA-8776-4BE73259FB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498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CA0930-CFAB-498B-8BA3-0E2641E6C4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724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CBE229-1FEB-4A13-8C32-A517833ED1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233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7EE3AB-438D-4AC6-AA02-5D42806CDF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991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DABFD-2A51-4888-8356-00ED1A4063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603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B5BCB6D-5A9D-4FED-97E3-CEACAE8AA2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8180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662C7F6-EC14-466C-B7B3-65934C1BE8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75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GB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1849DE3F-3167-4660-AB5E-3AB2302498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36" r:id="rId7"/>
    <p:sldLayoutId id="2147483845" r:id="rId8"/>
    <p:sldLayoutId id="2147483846" r:id="rId9"/>
    <p:sldLayoutId id="2147483837" r:id="rId10"/>
    <p:sldLayoutId id="214748383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bs.go.t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APPLICATION OF NBS GIS DATABASE</a:t>
            </a:r>
            <a:endParaRPr lang="en-US" sz="40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8686800" cy="6172200"/>
          </a:xfrm>
        </p:spPr>
        <p:txBody>
          <a:bodyPr/>
          <a:lstStyle/>
          <a:p>
            <a:pPr marL="0" indent="0" algn="ctr">
              <a:spcBef>
                <a:spcPct val="20000"/>
              </a:spcBef>
              <a:buClr>
                <a:schemeClr val="folHlink"/>
              </a:buClr>
              <a:buFont typeface="Wingdings 2" pitchFamily="18" charset="2"/>
              <a:buNone/>
              <a:defRPr/>
            </a:pPr>
            <a:r>
              <a:rPr lang="en-US" b="1" dirty="0"/>
              <a:t>Presented to </a:t>
            </a:r>
            <a:r>
              <a:rPr lang="en-US" b="1" dirty="0" smtClean="0"/>
              <a:t>Sub-regional workshop on integration of administrative data, big data and geospatial information for the compilation of SDG indicators</a:t>
            </a:r>
            <a:endParaRPr lang="en-US" dirty="0" smtClean="0"/>
          </a:p>
          <a:p>
            <a:pPr marL="0" indent="0" algn="ctr">
              <a:spcBef>
                <a:spcPct val="20000"/>
              </a:spcBef>
              <a:buClr>
                <a:schemeClr val="folHlink"/>
              </a:buClr>
              <a:buFont typeface="Wingdings 2" pitchFamily="18" charset="2"/>
              <a:buNone/>
              <a:defRPr/>
            </a:pPr>
            <a:r>
              <a:rPr lang="en-US" i="1" dirty="0" smtClean="0"/>
              <a:t>23-25 April,2018</a:t>
            </a:r>
          </a:p>
          <a:p>
            <a:pPr marL="0" indent="0" algn="ctr">
              <a:spcBef>
                <a:spcPct val="20000"/>
              </a:spcBef>
              <a:buClr>
                <a:schemeClr val="folHlink"/>
              </a:buClr>
              <a:buFont typeface="Wingdings 2" pitchFamily="18" charset="2"/>
              <a:buNone/>
              <a:defRPr/>
            </a:pPr>
            <a:r>
              <a:rPr lang="en-US" b="1" dirty="0" smtClean="0"/>
              <a:t>Addis Ababa, Ethiopia</a:t>
            </a:r>
            <a:r>
              <a:rPr lang="en-US" dirty="0" smtClean="0"/>
              <a:t>		</a:t>
            </a: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dirty="0" smtClean="0"/>
              <a:t>	</a:t>
            </a: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b="1" dirty="0" smtClean="0"/>
              <a:t> By: </a:t>
            </a:r>
            <a:r>
              <a:rPr lang="en-US" b="1" dirty="0" err="1" smtClean="0"/>
              <a:t>Deogratius</a:t>
            </a:r>
            <a:r>
              <a:rPr lang="en-US" b="1" dirty="0" smtClean="0"/>
              <a:t> </a:t>
            </a:r>
            <a:r>
              <a:rPr lang="en-US" b="1" dirty="0" err="1" smtClean="0"/>
              <a:t>Malamsha</a:t>
            </a:r>
            <a:endParaRPr lang="en-US" b="1" dirty="0" smtClean="0"/>
          </a:p>
          <a:p>
            <a:pPr algn="ctr" eaLnBrk="1" hangingPunct="1">
              <a:defRPr/>
            </a:pPr>
            <a:endParaRPr lang="en-US" b="1" dirty="0" smtClean="0"/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b="1" dirty="0" smtClean="0"/>
              <a:t>National Bureau of Statistics</a:t>
            </a: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b="1" dirty="0" smtClean="0"/>
              <a:t>Tanzania</a:t>
            </a:r>
            <a:endParaRPr lang="en-GB" b="1" dirty="0" smtClean="0"/>
          </a:p>
        </p:txBody>
      </p:sp>
      <p:pic>
        <p:nvPicPr>
          <p:cNvPr id="11268" name="Picture 5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257800"/>
            <a:ext cx="1149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Population and Housing Census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Conducted by NBS on 26</a:t>
            </a:r>
            <a:r>
              <a:rPr lang="en-US" baseline="30000" smtClean="0"/>
              <a:t>th</a:t>
            </a:r>
            <a:r>
              <a:rPr lang="en-US" smtClean="0"/>
              <a:t> August, 2012</a:t>
            </a:r>
          </a:p>
          <a:p>
            <a:pPr eaLnBrk="1" hangingPunct="1"/>
            <a:r>
              <a:rPr lang="en-US" smtClean="0"/>
              <a:t>Total number of EAs covered were 109,000</a:t>
            </a:r>
          </a:p>
          <a:p>
            <a:pPr eaLnBrk="1" hangingPunct="1"/>
            <a:r>
              <a:rPr lang="en-US" smtClean="0"/>
              <a:t>Both Spatial and Non- spatial Data is available at NBS</a:t>
            </a:r>
            <a:endParaRPr lang="en-GB" smtClean="0"/>
          </a:p>
        </p:txBody>
      </p:sp>
      <p:pic>
        <p:nvPicPr>
          <p:cNvPr id="13316" name="Picture 4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34000"/>
            <a:ext cx="1149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10200"/>
            <a:ext cx="1079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TANZANIA_EA_National_Leve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 b="10272"/>
          <a:stretch>
            <a:fillRect/>
          </a:stretch>
        </p:blipFill>
        <p:spPr bwMode="auto">
          <a:xfrm>
            <a:off x="0" y="0"/>
            <a:ext cx="641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TANZANIA_EA_National_Leve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41315" r="47845" b="44910"/>
          <a:stretch>
            <a:fillRect/>
          </a:stretch>
        </p:blipFill>
        <p:spPr bwMode="auto">
          <a:xfrm>
            <a:off x="6096000" y="0"/>
            <a:ext cx="3048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86400"/>
            <a:ext cx="1079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KIBONDO DISTRICT_EA MAP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b="8447"/>
          <a:stretch>
            <a:fillRect/>
          </a:stretch>
        </p:blipFill>
        <p:spPr bwMode="auto">
          <a:xfrm>
            <a:off x="0" y="76200"/>
            <a:ext cx="53482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KIBONDO DISTRICT_EA MAP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48140" r="50481" b="33101"/>
          <a:stretch>
            <a:fillRect/>
          </a:stretch>
        </p:blipFill>
        <p:spPr bwMode="auto">
          <a:xfrm>
            <a:off x="4724400" y="506413"/>
            <a:ext cx="4419600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543800" cy="563562"/>
          </a:xfrm>
        </p:spPr>
        <p:txBody>
          <a:bodyPr>
            <a:no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Socio- economic Application of the Database </a:t>
            </a:r>
            <a:endParaRPr lang="en-GB" sz="40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86800" cy="4572000"/>
          </a:xfrm>
        </p:spPr>
        <p:txBody>
          <a:bodyPr/>
          <a:lstStyle/>
          <a:p>
            <a:pPr eaLnBrk="1" hangingPunct="1"/>
            <a:r>
              <a:rPr lang="en-US" smtClean="0"/>
              <a:t>Poverty Mapping </a:t>
            </a:r>
          </a:p>
          <a:p>
            <a:pPr eaLnBrk="1" hangingPunct="1"/>
            <a:r>
              <a:rPr lang="en-US" smtClean="0"/>
              <a:t>Education Facility Mapping</a:t>
            </a:r>
          </a:p>
          <a:p>
            <a:pPr eaLnBrk="1" hangingPunct="1"/>
            <a:r>
              <a:rPr lang="en-US" smtClean="0"/>
              <a:t>Health Facility Mapping</a:t>
            </a:r>
          </a:p>
          <a:p>
            <a:pPr eaLnBrk="1" hangingPunct="1"/>
            <a:r>
              <a:rPr lang="en-US" smtClean="0"/>
              <a:t>Sex Ratios etc, </a:t>
            </a:r>
          </a:p>
          <a:p>
            <a:pPr eaLnBrk="1" hangingPunct="1"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16388" name="Picture 6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12176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esarian Se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7777" r="2852" b="8888"/>
          <a:stretch>
            <a:fillRect/>
          </a:stretch>
        </p:blipFill>
        <p:spPr bwMode="auto">
          <a:xfrm>
            <a:off x="1981200" y="49213"/>
            <a:ext cx="5237163" cy="665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38175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5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Thematic Applications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Health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Education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Telecommunication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Finance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Agriculture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Transportation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Land Administration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Defining New Administrative/Political Boundaries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Planning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18436" name="Picture 4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57800"/>
            <a:ext cx="12176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Usefulness in health sector</a:t>
            </a: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Mapping of Disability Prevalence,</a:t>
            </a:r>
          </a:p>
          <a:p>
            <a:pPr eaLnBrk="1" hangingPunct="1"/>
            <a:r>
              <a:rPr lang="en-US" smtClean="0"/>
              <a:t> HIV &amp; Malaria Prevalence, </a:t>
            </a:r>
          </a:p>
          <a:p>
            <a:pPr eaLnBrk="1" hangingPunct="1"/>
            <a:r>
              <a:rPr lang="en-US" smtClean="0"/>
              <a:t>Maternal and Child Health,</a:t>
            </a:r>
          </a:p>
          <a:p>
            <a:pPr eaLnBrk="1" hangingPunct="1"/>
            <a:r>
              <a:rPr lang="en-US" smtClean="0"/>
              <a:t>Tuberculosis (TB Register) etc</a:t>
            </a:r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b="1" i="1" smtClean="0"/>
              <a:t>All these can be mapped  by village, ward, district, region or zone</a:t>
            </a:r>
            <a:endParaRPr lang="en-GB" b="1" i="1" smtClean="0"/>
          </a:p>
        </p:txBody>
      </p:sp>
      <p:pic>
        <p:nvPicPr>
          <p:cNvPr id="19460" name="Picture 4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942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IV Prevalance by Reg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7777" r="2852" b="7777"/>
          <a:stretch>
            <a:fillRect/>
          </a:stretch>
        </p:blipFill>
        <p:spPr bwMode="auto">
          <a:xfrm>
            <a:off x="1985963" y="152400"/>
            <a:ext cx="51720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86400"/>
            <a:ext cx="101123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TANZANIA_WARD_DISABILIT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6435" r="5966" b="6036"/>
          <a:stretch>
            <a:fillRect/>
          </a:stretch>
        </p:blipFill>
        <p:spPr bwMode="auto">
          <a:xfrm>
            <a:off x="381000" y="0"/>
            <a:ext cx="480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RDT Posi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2798" b="3333"/>
          <a:stretch>
            <a:fillRect/>
          </a:stretch>
        </p:blipFill>
        <p:spPr bwMode="auto">
          <a:xfrm>
            <a:off x="2286000" y="0"/>
            <a:ext cx="4572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500" dirty="0"/>
              <a:t>Overview</a:t>
            </a:r>
            <a:endParaRPr lang="en-GB" altLang="en-US" sz="3500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6172200"/>
          </a:xfrm>
        </p:spPr>
        <p:txBody>
          <a:bodyPr/>
          <a:lstStyle/>
          <a:p>
            <a:r>
              <a:rPr lang="en-US" altLang="en-US" dirty="0"/>
              <a:t>Census maps of varying levels of specificity are an integral part of modern Population and Housing Censuses</a:t>
            </a:r>
          </a:p>
          <a:p>
            <a:pPr lvl="1"/>
            <a:r>
              <a:rPr lang="en-US" altLang="en-US" dirty="0"/>
              <a:t>They provide necessary spatial reference for the population eligible for enumeration</a:t>
            </a:r>
          </a:p>
          <a:p>
            <a:pPr lvl="1"/>
            <a:r>
              <a:rPr lang="en-US" altLang="en-US" dirty="0"/>
              <a:t>They help to ensure total coverage of the population during enumeration as they make it possible to avoid under/over enumeration</a:t>
            </a:r>
          </a:p>
          <a:p>
            <a:pPr lvl="1"/>
            <a:r>
              <a:rPr lang="en-US" altLang="en-US" dirty="0"/>
              <a:t>They assist in planning and controlling the enumeration and ensure that the data is allocated to the correct administrative units.</a:t>
            </a:r>
          </a:p>
          <a:p>
            <a:pPr lvl="1"/>
            <a:r>
              <a:rPr lang="en-US" altLang="en-US" dirty="0"/>
              <a:t>They provide the basic frame for sampling</a:t>
            </a:r>
          </a:p>
          <a:p>
            <a:pPr lvl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345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Water sector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Percent households using piped water</a:t>
            </a:r>
          </a:p>
          <a:p>
            <a:pPr eaLnBrk="1" hangingPunct="1"/>
            <a:r>
              <a:rPr lang="en-US" smtClean="0"/>
              <a:t>Surface water</a:t>
            </a:r>
          </a:p>
          <a:p>
            <a:pPr eaLnBrk="1" hangingPunct="1"/>
            <a:r>
              <a:rPr lang="en-US" smtClean="0"/>
              <a:t>Protected and unprotected wells</a:t>
            </a:r>
          </a:p>
          <a:p>
            <a:pPr eaLnBrk="1" hangingPunct="1"/>
            <a:r>
              <a:rPr lang="en-US" smtClean="0"/>
              <a:t>Households using flush toilets, etc</a:t>
            </a:r>
            <a:endParaRPr lang="en-GB" smtClean="0"/>
          </a:p>
        </p:txBody>
      </p:sp>
      <p:pic>
        <p:nvPicPr>
          <p:cNvPr id="23556" name="Picture 4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10200"/>
            <a:ext cx="1079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4579" name="Content Placeholder 7" descr="Percent hh using surface wate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" b="6734"/>
          <a:stretch>
            <a:fillRect/>
          </a:stretch>
        </p:blipFill>
        <p:spPr>
          <a:xfrm>
            <a:off x="76200" y="628650"/>
            <a:ext cx="4419600" cy="5573713"/>
          </a:xfrm>
        </p:spPr>
      </p:pic>
      <p:pic>
        <p:nvPicPr>
          <p:cNvPr id="24580" name="Content Placeholder 10" descr="Percent hh using piped wat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 b="6734"/>
          <a:stretch>
            <a:fillRect/>
          </a:stretch>
        </p:blipFill>
        <p:spPr>
          <a:xfrm>
            <a:off x="4449763" y="625475"/>
            <a:ext cx="4483100" cy="55467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Agricultural sector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Diary Goat Production by  Region</a:t>
            </a:r>
          </a:p>
          <a:p>
            <a:pPr eaLnBrk="1" hangingPunct="1"/>
            <a:r>
              <a:rPr lang="en-US" smtClean="0"/>
              <a:t>Cattle Population by Region</a:t>
            </a:r>
          </a:p>
          <a:p>
            <a:pPr eaLnBrk="1" hangingPunct="1"/>
            <a:r>
              <a:rPr lang="en-US" smtClean="0"/>
              <a:t>Improved Beef Cattle by Region</a:t>
            </a:r>
          </a:p>
          <a:p>
            <a:pPr eaLnBrk="1" hangingPunct="1"/>
            <a:r>
              <a:rPr lang="en-US" smtClean="0"/>
              <a:t>Harvest of Mize, etc</a:t>
            </a:r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</p:txBody>
      </p:sp>
      <p:pic>
        <p:nvPicPr>
          <p:cNvPr id="25604" name="Picture 4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10200"/>
            <a:ext cx="1079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6627" name="Content Placeholder 6" descr="Cattle Populati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 b="8418"/>
          <a:stretch>
            <a:fillRect/>
          </a:stretch>
        </p:blipFill>
        <p:spPr>
          <a:xfrm>
            <a:off x="58738" y="762000"/>
            <a:ext cx="4584700" cy="5562600"/>
          </a:xfrm>
        </p:spPr>
      </p:pic>
      <p:pic>
        <p:nvPicPr>
          <p:cNvPr id="26628" name="Content Placeholder 8" descr="Diary Goat Productio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 b="6734"/>
          <a:stretch>
            <a:fillRect/>
          </a:stretch>
        </p:blipFill>
        <p:spPr>
          <a:xfrm>
            <a:off x="4511675" y="762000"/>
            <a:ext cx="4495800" cy="5562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7651" name="Content Placeholder 6" descr="Improved Beef Cattl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b="6734"/>
          <a:stretch>
            <a:fillRect/>
          </a:stretch>
        </p:blipFill>
        <p:spPr>
          <a:xfrm>
            <a:off x="122238" y="990600"/>
            <a:ext cx="4449762" cy="5476875"/>
          </a:xfrm>
        </p:spPr>
      </p:pic>
      <p:pic>
        <p:nvPicPr>
          <p:cNvPr id="27652" name="Content Placeholder 8" descr="Maiz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 b="6734"/>
          <a:stretch>
            <a:fillRect/>
          </a:stretch>
        </p:blipFill>
        <p:spPr>
          <a:xfrm>
            <a:off x="4573588" y="990600"/>
            <a:ext cx="4433887" cy="5486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With the database we can also map: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Population density</a:t>
            </a:r>
          </a:p>
          <a:p>
            <a:pPr eaLnBrk="1" hangingPunct="1"/>
            <a:r>
              <a:rPr lang="en-US" smtClean="0"/>
              <a:t>Voting population</a:t>
            </a:r>
          </a:p>
          <a:p>
            <a:pPr eaLnBrk="1" hangingPunct="1"/>
            <a:r>
              <a:rPr lang="en-US" smtClean="0"/>
              <a:t>Dependency ratio</a:t>
            </a:r>
            <a:endParaRPr lang="en-GB" smtClean="0"/>
          </a:p>
          <a:p>
            <a:pPr eaLnBrk="1" hangingPunct="1"/>
            <a:r>
              <a:rPr lang="en-US" smtClean="0"/>
              <a:t>School enrolment ratio, etc</a:t>
            </a:r>
            <a:endParaRPr lang="en-GB" smtClean="0"/>
          </a:p>
        </p:txBody>
      </p:sp>
      <p:pic>
        <p:nvPicPr>
          <p:cNvPr id="28676" name="Picture 4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0"/>
            <a:ext cx="942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55626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TANZANIA_Dependency_EcoActive_SexRatio_PopDensit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6226" r="52690" b="49545"/>
          <a:stretch>
            <a:fillRect/>
          </a:stretch>
        </p:blipFill>
        <p:spPr bwMode="auto">
          <a:xfrm>
            <a:off x="0" y="0"/>
            <a:ext cx="597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ANZANIA_Dependency_EcoActive_SexRatio_PopDensit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53305" r="7399" b="5829"/>
          <a:stretch>
            <a:fillRect/>
          </a:stretch>
        </p:blipFill>
        <p:spPr bwMode="auto">
          <a:xfrm>
            <a:off x="0" y="0"/>
            <a:ext cx="9144000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0200"/>
            <a:ext cx="101123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" descr="TANZANIA_Dependency Rati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8" b="1527"/>
          <a:stretch>
            <a:fillRect/>
          </a:stretch>
        </p:blipFill>
        <p:spPr bwMode="auto">
          <a:xfrm>
            <a:off x="685800" y="0"/>
            <a:ext cx="5824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Ro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7219" r="10706" b="7219"/>
          <a:stretch>
            <a:fillRect/>
          </a:stretch>
        </p:blipFill>
        <p:spPr bwMode="auto">
          <a:xfrm>
            <a:off x="1752600" y="0"/>
            <a:ext cx="445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logo-n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638800"/>
            <a:ext cx="942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500"/>
              <a:t>Background</a:t>
            </a:r>
            <a:endParaRPr lang="en-GB" altLang="en-US" sz="350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2296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The 2002 census preparatory mapping work spread over a period of </a:t>
            </a:r>
            <a:r>
              <a:rPr lang="en-US" altLang="en-US" sz="2400" dirty="0" err="1"/>
              <a:t>approx</a:t>
            </a:r>
            <a:r>
              <a:rPr lang="en-US" altLang="en-US" sz="2400" dirty="0"/>
              <a:t> 4 </a:t>
            </a:r>
            <a:r>
              <a:rPr lang="en-US" altLang="en-US" sz="2400" dirty="0" err="1"/>
              <a:t>yrs</a:t>
            </a:r>
            <a:r>
              <a:rPr lang="en-US" altLang="en-US" sz="2400" dirty="0"/>
              <a:t>( Feb 1997 –June 2002)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Although the 2002 census was successfully carried out, the cartographic preparations experienced many difficulties, including lack of up to date topographic base maps</a:t>
            </a:r>
          </a:p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After </a:t>
            </a:r>
            <a:r>
              <a:rPr lang="en-US" altLang="en-US" sz="2400" dirty="0"/>
              <a:t>the census, it was decided to develop a comprehensive inter-</a:t>
            </a:r>
            <a:r>
              <a:rPr lang="en-US" altLang="en-US" sz="2400" dirty="0" err="1"/>
              <a:t>censal</a:t>
            </a:r>
            <a:r>
              <a:rPr lang="en-US" altLang="en-US" sz="2400" dirty="0"/>
              <a:t> mapping </a:t>
            </a:r>
            <a:r>
              <a:rPr lang="en-US" altLang="en-US" sz="2400" dirty="0" err="1"/>
              <a:t>programme</a:t>
            </a:r>
            <a:r>
              <a:rPr lang="en-US" altLang="en-US" sz="2400" dirty="0"/>
              <a:t> with an objective of developing GIS within NBS and continual updating of the census  geographic frame to improve its accuracy and content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1469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Riv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7219" r="10706" b="30986"/>
          <a:stretch>
            <a:fillRect/>
          </a:stretch>
        </p:blipFill>
        <p:spPr bwMode="auto">
          <a:xfrm>
            <a:off x="16002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arks and Reser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7219" r="10706" b="32887"/>
          <a:stretch>
            <a:fillRect/>
          </a:stretch>
        </p:blipFill>
        <p:spPr bwMode="auto">
          <a:xfrm>
            <a:off x="1600200" y="0"/>
            <a:ext cx="6367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National Spatial Data Infrastructure (NSDI)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Technology (Infrastructure)</a:t>
            </a:r>
          </a:p>
          <a:p>
            <a:pPr eaLnBrk="1" hangingPunct="1"/>
            <a:r>
              <a:rPr lang="en-US" smtClean="0"/>
              <a:t>Policy (Data Sharing Policy)</a:t>
            </a:r>
          </a:p>
          <a:p>
            <a:pPr eaLnBrk="1" hangingPunct="1"/>
            <a:r>
              <a:rPr lang="en-US" smtClean="0"/>
              <a:t>Data Quality (Standards e.g. ISO etc)</a:t>
            </a:r>
          </a:p>
          <a:p>
            <a:pPr eaLnBrk="1" hangingPunct="1"/>
            <a:r>
              <a:rPr lang="en-US" smtClean="0"/>
              <a:t>People who collect data</a:t>
            </a:r>
          </a:p>
          <a:p>
            <a:pPr eaLnBrk="1" hangingPunct="1"/>
            <a:r>
              <a:rPr lang="en-US" smtClean="0"/>
              <a:t>Promote Geographical Data Sharing</a:t>
            </a:r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National Spatial Data Infrastructure (NSDI) Status in Tanzania</a:t>
            </a:r>
            <a:endParaRPr lang="en-GB" sz="3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National Steering Committee formed since 2003 soon after Population &amp; Housing Census</a:t>
            </a:r>
          </a:p>
          <a:p>
            <a:pPr eaLnBrk="1" hangingPunct="1"/>
            <a:r>
              <a:rPr lang="en-US" smtClean="0"/>
              <a:t>Chaired by Dr E. Mtalo from Ardhi University</a:t>
            </a:r>
          </a:p>
          <a:p>
            <a:pPr eaLnBrk="1" hangingPunct="1"/>
            <a:r>
              <a:rPr lang="en-US" smtClean="0"/>
              <a:t>Draft of NSDI Policy is in place</a:t>
            </a:r>
          </a:p>
          <a:p>
            <a:pPr eaLnBrk="1" hangingPunct="1"/>
            <a:r>
              <a:rPr lang="en-US" smtClean="0"/>
              <a:t>There is a budget set by NBS to facilitate Steering Committee meetings</a:t>
            </a:r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National Spatial Data Infrastructure (NSDI)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 yet fully established within the Country</a:t>
            </a:r>
          </a:p>
          <a:p>
            <a:pPr eaLnBrk="1" hangingPunct="1"/>
            <a:r>
              <a:rPr lang="en-US" smtClean="0"/>
              <a:t>Only data exchange is done between NBS, SMD &amp; IRDP</a:t>
            </a:r>
          </a:p>
          <a:p>
            <a:pPr eaLnBrk="1" hangingPunct="1"/>
            <a:r>
              <a:rPr lang="en-US" smtClean="0"/>
              <a:t>Both Spatial and Non-Spatial are Data shared</a:t>
            </a:r>
          </a:p>
          <a:p>
            <a:pPr eaLnBrk="1" hangingPunct="1"/>
            <a:r>
              <a:rPr lang="en-US" smtClean="0"/>
              <a:t>Other Organizations/ Ministries are encouraged to join/establish this infrastructure to facilitate data linking form these organizations</a:t>
            </a:r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Data Sharing</a:t>
            </a: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 NBS we have a Dissemination Policy where the cost for our products are well documented</a:t>
            </a:r>
          </a:p>
          <a:p>
            <a:pPr eaLnBrk="1" hangingPunct="1"/>
            <a:r>
              <a:rPr lang="en-US" smtClean="0"/>
              <a:t>This enables data sharing with our stakeholders </a:t>
            </a:r>
            <a:endParaRPr lang="en-GB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487362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35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Therefore:</a:t>
            </a:r>
            <a:endParaRPr lang="en-GB" sz="35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9939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eaLnBrk="1" hangingPunct="1"/>
            <a:r>
              <a:rPr lang="en-US" sz="2600" dirty="0" smtClean="0"/>
              <a:t>All data from censuses and surveys can be presented spatially as seen in the maps shown.</a:t>
            </a:r>
          </a:p>
          <a:p>
            <a:pPr eaLnBrk="1" hangingPunct="1"/>
            <a:r>
              <a:rPr lang="en-US" sz="2600" dirty="0" smtClean="0"/>
              <a:t>Planning can be done spatially by looking at </a:t>
            </a:r>
            <a:r>
              <a:rPr lang="en-US" sz="2600" b="1" i="1" dirty="0" smtClean="0"/>
              <a:t>what is where</a:t>
            </a:r>
            <a:r>
              <a:rPr lang="en-US" sz="2600" dirty="0" smtClean="0"/>
              <a:t> instead of relying on assumptions</a:t>
            </a:r>
          </a:p>
          <a:p>
            <a:pPr eaLnBrk="1" hangingPunct="1"/>
            <a:r>
              <a:rPr lang="en-US" sz="2600" dirty="0" smtClean="0"/>
              <a:t>Decision makers and planners are highly encouraged to utilize the spatially referenced data for resource allocations.</a:t>
            </a:r>
          </a:p>
          <a:p>
            <a:pPr eaLnBrk="1" hangingPunct="1"/>
            <a:r>
              <a:rPr lang="en-US" sz="2600" dirty="0" smtClean="0"/>
              <a:t>Private sectors like banks, telecommunication companies, hotels </a:t>
            </a:r>
            <a:r>
              <a:rPr lang="en-US" sz="2600" dirty="0" err="1" smtClean="0"/>
              <a:t>etc</a:t>
            </a:r>
            <a:r>
              <a:rPr lang="en-US" sz="2600" dirty="0" smtClean="0"/>
              <a:t> can use the spatial data to plan for potential customers, suitable areas for new investments, </a:t>
            </a:r>
            <a:r>
              <a:rPr lang="en-US" sz="2600" dirty="0" err="1" smtClean="0"/>
              <a:t>etc</a:t>
            </a:r>
            <a:r>
              <a:rPr lang="en-US" sz="2600" dirty="0" smtClean="0"/>
              <a:t> </a:t>
            </a:r>
            <a:endParaRPr lang="en-GB" sz="2600" dirty="0" smtClean="0"/>
          </a:p>
        </p:txBody>
      </p:sp>
      <p:pic>
        <p:nvPicPr>
          <p:cNvPr id="39940" name="Picture 7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747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GB" smtClean="0"/>
          </a:p>
        </p:txBody>
      </p:sp>
      <p:sp>
        <p:nvSpPr>
          <p:cNvPr id="40963" name="WordArt 7"/>
          <p:cNvSpPr>
            <a:spLocks noChangeArrowheads="1" noChangeShapeType="1" noTextEdit="1"/>
          </p:cNvSpPr>
          <p:nvPr/>
        </p:nvSpPr>
        <p:spPr bwMode="auto">
          <a:xfrm>
            <a:off x="3048000" y="2667000"/>
            <a:ext cx="2590800" cy="388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</a:t>
            </a:r>
          </a:p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Ahsanteni </a:t>
            </a:r>
          </a:p>
        </p:txBody>
      </p:sp>
      <p:sp>
        <p:nvSpPr>
          <p:cNvPr id="40964" name="WordArt 11"/>
          <p:cNvSpPr>
            <a:spLocks noChangeArrowheads="1" noChangeShapeType="1" noTextEdit="1"/>
          </p:cNvSpPr>
          <p:nvPr/>
        </p:nvSpPr>
        <p:spPr bwMode="auto">
          <a:xfrm>
            <a:off x="3352800" y="304800"/>
            <a:ext cx="18288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End </a:t>
            </a:r>
          </a:p>
        </p:txBody>
      </p:sp>
      <p:pic>
        <p:nvPicPr>
          <p:cNvPr id="40965" name="Picture 12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81400"/>
            <a:ext cx="1697038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algn="ctr"/>
            <a:r>
              <a:rPr lang="en-US" altLang="en-US" sz="3200" dirty="0"/>
              <a:t>Main activities: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en-US" dirty="0"/>
              <a:t>1) </a:t>
            </a:r>
            <a:r>
              <a:rPr lang="en-US" altLang="en-US" sz="2800" dirty="0"/>
              <a:t>Adjustment of Enumeration Areas used during 2002 Population and Housing Census</a:t>
            </a:r>
            <a:endParaRPr lang="en-US" altLang="en-US" sz="2800" i="1" u="sng" dirty="0"/>
          </a:p>
          <a:p>
            <a:pPr marL="609600" indent="-609600"/>
            <a:r>
              <a:rPr lang="en-US" altLang="en-US" i="1" u="sng" dirty="0"/>
              <a:t> </a:t>
            </a:r>
            <a:r>
              <a:rPr lang="en-US" altLang="en-US" sz="2800" i="1" u="sng" dirty="0"/>
              <a:t>What is involved?</a:t>
            </a:r>
            <a:endParaRPr lang="en-US" altLang="en-US" sz="2800" i="1" dirty="0"/>
          </a:p>
          <a:p>
            <a:pPr marL="1371600" lvl="2" indent="-677863"/>
            <a:r>
              <a:rPr lang="en-US" altLang="en-US" i="1" dirty="0"/>
              <a:t>Review EA size – 60 to 100 </a:t>
            </a:r>
            <a:r>
              <a:rPr lang="en-US" altLang="en-US" i="1" dirty="0" err="1"/>
              <a:t>hhs</a:t>
            </a:r>
            <a:r>
              <a:rPr lang="en-US" altLang="en-US" i="1" dirty="0"/>
              <a:t> in both urban &amp; rural</a:t>
            </a:r>
          </a:p>
          <a:p>
            <a:pPr marL="1371600" lvl="2" indent="-677863"/>
            <a:r>
              <a:rPr lang="en-US" altLang="en-US" i="1" dirty="0"/>
              <a:t>Revision of the Coding  Scheme – 12 digits instead of 10</a:t>
            </a:r>
          </a:p>
          <a:p>
            <a:pPr marL="1371600" lvl="2" indent="-677863"/>
            <a:r>
              <a:rPr lang="en-US" altLang="en-US" i="1" dirty="0"/>
              <a:t>Collection of additional data for GIS input</a:t>
            </a:r>
          </a:p>
          <a:p>
            <a:pPr marL="2209800" lvl="4" indent="-927100"/>
            <a:r>
              <a:rPr lang="en-US" altLang="en-US" i="1" dirty="0"/>
              <a:t>spatial and non-spatial data for village/ward offices, educational and health facilities, water points, police stations, </a:t>
            </a:r>
            <a:r>
              <a:rPr lang="en-US" altLang="en-US" i="1" dirty="0" err="1"/>
              <a:t>etc</a:t>
            </a:r>
            <a:r>
              <a:rPr lang="en-US" altLang="en-US" i="1" dirty="0"/>
              <a:t>;</a:t>
            </a:r>
          </a:p>
          <a:p>
            <a:pPr marL="2209800" lvl="4" indent="-927100"/>
            <a:r>
              <a:rPr lang="en-US" altLang="en-US" i="1" dirty="0"/>
              <a:t>village altitudes – i.e. height above mean sea level;</a:t>
            </a:r>
          </a:p>
          <a:p>
            <a:pPr marL="1371600" lvl="2" indent="-677863"/>
            <a:r>
              <a:rPr lang="en-US" altLang="en-US" i="1" dirty="0"/>
              <a:t>Transform from analogue to digital (digitization of EA boundaries)</a:t>
            </a:r>
          </a:p>
        </p:txBody>
      </p:sp>
    </p:spTree>
    <p:extLst>
      <p:ext uri="{BB962C8B-B14F-4D97-AF65-F5344CB8AC3E}">
        <p14:creationId xmlns:p14="http://schemas.microsoft.com/office/powerpoint/2010/main" val="22255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9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296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i="1"/>
              <a:t>Procedure</a:t>
            </a:r>
            <a:endParaRPr lang="en-GB" altLang="en-US" sz="3200" i="1"/>
          </a:p>
        </p:txBody>
      </p:sp>
      <p:sp>
        <p:nvSpPr>
          <p:cNvPr id="2253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010400" cy="5029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1900" i="1" dirty="0"/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US" altLang="en-US" sz="2400" i="1" dirty="0"/>
              <a:t>Physical visits to localities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 sz="1800" i="1" dirty="0"/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US" altLang="en-US" sz="2400" i="1" dirty="0"/>
              <a:t>Capture and record on special form, GPS coordinates of individual features (spatial information) with their attributes like name and type of facility.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</a:pPr>
            <a:endParaRPr lang="en-US" altLang="en-US" sz="1800" i="1" dirty="0"/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US" altLang="en-US" sz="2400" i="1" dirty="0"/>
              <a:t>Transfer map details onto base maps, (</a:t>
            </a:r>
            <a:r>
              <a:rPr lang="en-US" altLang="en-US" sz="2400" i="1" dirty="0" err="1"/>
              <a:t>topo</a:t>
            </a:r>
            <a:r>
              <a:rPr lang="en-US" altLang="en-US" sz="2400" i="1" dirty="0"/>
              <a:t> sheets, </a:t>
            </a:r>
            <a:r>
              <a:rPr lang="en-US" altLang="en-US" sz="2400" i="1" dirty="0" err="1"/>
              <a:t>orthophoto</a:t>
            </a:r>
            <a:r>
              <a:rPr lang="en-US" altLang="en-US" sz="2400" i="1" dirty="0"/>
              <a:t> maps, satellite images such as SPOT 5 ,  QUICKBIRD, etc. of useful resolution and detail for rural/urban settlements).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</a:pPr>
            <a:endParaRPr lang="en-US" altLang="en-US" sz="1800" i="1" dirty="0"/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US" altLang="en-US" sz="2400" i="1" dirty="0"/>
              <a:t>Digitizing the updated map with EAS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4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0" y="-4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7543800" cy="379413"/>
          </a:xfrm>
        </p:spPr>
        <p:txBody>
          <a:bodyPr>
            <a:normAutofit fontScale="90000"/>
          </a:bodyPr>
          <a:lstStyle/>
          <a:p>
            <a:r>
              <a:rPr lang="en-US" altLang="en-US" sz="3500"/>
              <a:t>GIS development (cont’d)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229600" cy="5029200"/>
          </a:xfrm>
        </p:spPr>
        <p:txBody>
          <a:bodyPr/>
          <a:lstStyle/>
          <a:p>
            <a:r>
              <a:rPr lang="en-US" altLang="en-US" i="1" dirty="0"/>
              <a:t>Enter all the field data into the database</a:t>
            </a:r>
          </a:p>
          <a:p>
            <a:pPr lvl="2"/>
            <a:r>
              <a:rPr lang="en-US" altLang="en-US" i="1" dirty="0"/>
              <a:t>Create attribute tables</a:t>
            </a:r>
          </a:p>
          <a:p>
            <a:pPr lvl="2"/>
            <a:r>
              <a:rPr lang="en-US" altLang="en-US" i="1" dirty="0"/>
              <a:t>Create geo-database</a:t>
            </a:r>
          </a:p>
          <a:p>
            <a:pPr lvl="2"/>
            <a:r>
              <a:rPr lang="en-US" altLang="en-US" i="1" dirty="0"/>
              <a:t>Link data on features into GIS</a:t>
            </a:r>
          </a:p>
          <a:p>
            <a:pPr lvl="2"/>
            <a:r>
              <a:rPr lang="en-US" altLang="en-US" i="1" dirty="0"/>
              <a:t>Spatial analysis for decision making like spatial planning and thematic mapping can be done at this stage</a:t>
            </a:r>
          </a:p>
          <a:p>
            <a:pPr lvl="2"/>
            <a:endParaRPr lang="en-US" altLang="en-US" i="1" dirty="0"/>
          </a:p>
          <a:p>
            <a:r>
              <a:rPr lang="en-US" altLang="en-US" i="1" dirty="0"/>
              <a:t>EA map, ward maps, etc., can be automatically generated as required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9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5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 Used</a:t>
            </a:r>
            <a:endParaRPr lang="en-ZA" sz="5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1000" dirty="0" smtClean="0">
              <a:solidFill>
                <a:srgbClr val="000099"/>
              </a:solidFill>
              <a:latin typeface="Verdana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4000" dirty="0"/>
              <a:t>Digital aerial photography and </a:t>
            </a:r>
            <a:r>
              <a:rPr lang="en-US" sz="4000" dirty="0" err="1"/>
              <a:t>ortho</a:t>
            </a:r>
            <a:r>
              <a:rPr lang="en-US" sz="4000" dirty="0"/>
              <a:t> photos</a:t>
            </a:r>
          </a:p>
          <a:p>
            <a:pPr eaLnBrk="1" hangingPunct="1">
              <a:lnSpc>
                <a:spcPct val="80000"/>
              </a:lnSpc>
            </a:pPr>
            <a:r>
              <a:rPr lang="en-US" sz="4000" dirty="0"/>
              <a:t> Satellite imagery</a:t>
            </a:r>
          </a:p>
          <a:p>
            <a:pPr eaLnBrk="1" hangingPunct="1">
              <a:lnSpc>
                <a:spcPct val="80000"/>
              </a:lnSpc>
            </a:pPr>
            <a:r>
              <a:rPr lang="en-US" sz="4000" dirty="0"/>
              <a:t>Topographic base maps of 1:50,000</a:t>
            </a:r>
          </a:p>
          <a:p>
            <a:pPr eaLnBrk="1" hangingPunct="1">
              <a:lnSpc>
                <a:spcPct val="80000"/>
              </a:lnSpc>
            </a:pPr>
            <a:r>
              <a:rPr lang="en-US" sz="4000" dirty="0"/>
              <a:t>TP and Village drawings</a:t>
            </a:r>
          </a:p>
          <a:p>
            <a:pPr eaLnBrk="1" hangingPunct="1">
              <a:lnSpc>
                <a:spcPct val="80000"/>
              </a:lnSpc>
            </a:pPr>
            <a:r>
              <a:rPr lang="en-US" sz="4000" dirty="0"/>
              <a:t>GIS, GPS and related software</a:t>
            </a:r>
          </a:p>
          <a:p>
            <a:pPr eaLnBrk="1" hangingPunct="1">
              <a:lnSpc>
                <a:spcPct val="80000"/>
              </a:lnSpc>
            </a:pPr>
            <a:r>
              <a:rPr lang="en-US" sz="4000" dirty="0"/>
              <a:t>A0 Scanner and A3 Printers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None/>
            </a:pPr>
            <a:endParaRPr lang="en-US" dirty="0" smtClean="0">
              <a:solidFill>
                <a:srgbClr val="000099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NBS GIS Data Portal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4000" dirty="0"/>
              <a:t>After making sure all Data/ Information is processed  and well arranged, then the upload into a Portal follows.</a:t>
            </a:r>
          </a:p>
          <a:p>
            <a:pPr eaLnBrk="1" hangingPunct="1">
              <a:lnSpc>
                <a:spcPct val="80000"/>
              </a:lnSpc>
            </a:pPr>
            <a:r>
              <a:rPr lang="en-US" sz="4000" dirty="0"/>
              <a:t>All spatial and non-spatial data are uploaded respectively.</a:t>
            </a:r>
          </a:p>
          <a:p>
            <a:pPr eaLnBrk="1" hangingPunct="1">
              <a:lnSpc>
                <a:spcPct val="80000"/>
              </a:lnSpc>
            </a:pPr>
            <a:r>
              <a:rPr lang="en-US" sz="4000" dirty="0"/>
              <a:t>Visit </a:t>
            </a:r>
            <a:r>
              <a:rPr lang="en-US" sz="4000" dirty="0" smtClean="0">
                <a:solidFill>
                  <a:srgbClr val="000099"/>
                </a:solidFill>
                <a:latin typeface="Verdana" charset="0"/>
                <a:hlinkClick r:id="rId2"/>
              </a:rPr>
              <a:t>www.nbs.go.tz</a:t>
            </a:r>
            <a:r>
              <a:rPr lang="en-US" sz="4000" dirty="0" smtClean="0"/>
              <a:t>, </a:t>
            </a:r>
            <a:r>
              <a:rPr lang="en-US" sz="4000" dirty="0"/>
              <a:t>then navigate to GIS data portal</a:t>
            </a:r>
          </a:p>
        </p:txBody>
      </p:sp>
    </p:spTree>
    <p:extLst>
      <p:ext uri="{BB962C8B-B14F-4D97-AF65-F5344CB8AC3E}">
        <p14:creationId xmlns:p14="http://schemas.microsoft.com/office/powerpoint/2010/main" val="41153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Application of the Database can be at: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Enumeration Area (EA) Level</a:t>
            </a:r>
          </a:p>
          <a:p>
            <a:pPr eaLnBrk="1" hangingPunct="1"/>
            <a:r>
              <a:rPr lang="en-US" dirty="0" smtClean="0"/>
              <a:t>Village Level</a:t>
            </a:r>
          </a:p>
          <a:p>
            <a:pPr eaLnBrk="1" hangingPunct="1"/>
            <a:r>
              <a:rPr lang="en-US" dirty="0" smtClean="0"/>
              <a:t>Ward Level</a:t>
            </a:r>
          </a:p>
          <a:p>
            <a:pPr eaLnBrk="1" hangingPunct="1"/>
            <a:r>
              <a:rPr lang="en-US" dirty="0" smtClean="0"/>
              <a:t>District Level</a:t>
            </a:r>
          </a:p>
          <a:p>
            <a:pPr eaLnBrk="1" hangingPunct="1"/>
            <a:r>
              <a:rPr lang="en-US" dirty="0" smtClean="0"/>
              <a:t>Regional Level</a:t>
            </a:r>
          </a:p>
          <a:p>
            <a:pPr eaLnBrk="1" hangingPunct="1"/>
            <a:r>
              <a:rPr lang="en-US" dirty="0" smtClean="0"/>
              <a:t>National Level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12292" name="Picture 5" descr="logo-n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257800"/>
            <a:ext cx="1149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2021</TotalTime>
  <Words>916</Words>
  <Application>Microsoft Office PowerPoint</Application>
  <PresentationFormat>On-screen Show (4:3)</PresentationFormat>
  <Paragraphs>140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Foundry</vt:lpstr>
      <vt:lpstr>APPLICATION OF NBS GIS DATABASE</vt:lpstr>
      <vt:lpstr>Overview</vt:lpstr>
      <vt:lpstr>Background</vt:lpstr>
      <vt:lpstr>Main activities:</vt:lpstr>
      <vt:lpstr>Procedure</vt:lpstr>
      <vt:lpstr>GIS development (cont’d)</vt:lpstr>
      <vt:lpstr>Material Used</vt:lpstr>
      <vt:lpstr>NBS GIS Data Portal</vt:lpstr>
      <vt:lpstr>Application of the Database can be at:</vt:lpstr>
      <vt:lpstr>Population and Housing Census</vt:lpstr>
      <vt:lpstr>PowerPoint Presentation</vt:lpstr>
      <vt:lpstr>PowerPoint Presentation</vt:lpstr>
      <vt:lpstr>Socio- economic Application of the Database </vt:lpstr>
      <vt:lpstr>PowerPoint Presentation</vt:lpstr>
      <vt:lpstr>Thematic Applications</vt:lpstr>
      <vt:lpstr>Usefulness in health sector</vt:lpstr>
      <vt:lpstr>PowerPoint Presentation</vt:lpstr>
      <vt:lpstr>PowerPoint Presentation</vt:lpstr>
      <vt:lpstr>PowerPoint Presentation</vt:lpstr>
      <vt:lpstr>Water sector</vt:lpstr>
      <vt:lpstr>PowerPoint Presentation</vt:lpstr>
      <vt:lpstr>Agricultural sector</vt:lpstr>
      <vt:lpstr>PowerPoint Presentation</vt:lpstr>
      <vt:lpstr>PowerPoint Presentation</vt:lpstr>
      <vt:lpstr>With the database we can also map: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Spatial Data Infrastructure (NSDI)</vt:lpstr>
      <vt:lpstr>National Spatial Data Infrastructure (NSDI) Status in Tanzania</vt:lpstr>
      <vt:lpstr>National Spatial Data Infrastructure (NSDI)</vt:lpstr>
      <vt:lpstr>Data Sharing</vt:lpstr>
      <vt:lpstr>Therefore:</vt:lpstr>
      <vt:lpstr>PowerPoint Presentation</vt:lpstr>
    </vt:vector>
  </TitlesOfParts>
  <Company>My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  pc</cp:lastModifiedBy>
  <cp:revision>126</cp:revision>
  <dcterms:created xsi:type="dcterms:W3CDTF">2005-08-09T19:28:27Z</dcterms:created>
  <dcterms:modified xsi:type="dcterms:W3CDTF">2018-04-25T05:05:03Z</dcterms:modified>
</cp:coreProperties>
</file>