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6" r:id="rId2"/>
    <p:sldId id="259" r:id="rId3"/>
    <p:sldId id="261" r:id="rId4"/>
    <p:sldId id="315" r:id="rId5"/>
    <p:sldId id="328" r:id="rId6"/>
    <p:sldId id="321" r:id="rId7"/>
    <p:sldId id="324" r:id="rId8"/>
    <p:sldId id="326" r:id="rId9"/>
    <p:sldId id="322" r:id="rId10"/>
    <p:sldId id="323" r:id="rId11"/>
    <p:sldId id="325" r:id="rId12"/>
    <p:sldId id="327" r:id="rId13"/>
    <p:sldId id="329"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660"/>
  </p:normalViewPr>
  <p:slideViewPr>
    <p:cSldViewPr snapToGrid="0">
      <p:cViewPr varScale="1">
        <p:scale>
          <a:sx n="116" d="100"/>
          <a:sy n="116" d="100"/>
        </p:scale>
        <p:origin x="324" y="108"/>
      </p:cViewPr>
      <p:guideLst/>
    </p:cSldViewPr>
  </p:slideViewPr>
  <p:notesTextViewPr>
    <p:cViewPr>
      <p:scale>
        <a:sx n="1" d="1"/>
        <a:sy n="1" d="1"/>
      </p:scale>
      <p:origin x="0" y="0"/>
    </p:cViewPr>
  </p:notesTextViewPr>
  <p:sorterViewPr>
    <p:cViewPr>
      <p:scale>
        <a:sx n="80" d="100"/>
        <a:sy n="80" d="100"/>
      </p:scale>
      <p:origin x="0" y="-93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93E06-BC57-4B44-8B14-9E57FBD4B664}" type="datetimeFigureOut">
              <a:rPr lang="en-US" smtClean="0"/>
              <a:t>4/22/2018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5C0BE1-7389-44FE-BAB0-81091B21AAC3}" type="slidenum">
              <a:rPr lang="en-US" smtClean="0"/>
              <a:t>‹#›</a:t>
            </a:fld>
            <a:endParaRPr lang="en-US"/>
          </a:p>
        </p:txBody>
      </p:sp>
    </p:spTree>
    <p:extLst>
      <p:ext uri="{BB962C8B-B14F-4D97-AF65-F5344CB8AC3E}">
        <p14:creationId xmlns:p14="http://schemas.microsoft.com/office/powerpoint/2010/main" val="3499909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4E6E6F-F83E-495C-9E82-8F211E328386}"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586C6-4043-4B84-91DA-4EDD817C7B92}" type="slidenum">
              <a:rPr lang="en-US" smtClean="0"/>
              <a:t>‹#›</a:t>
            </a:fld>
            <a:endParaRPr lang="en-US"/>
          </a:p>
        </p:txBody>
      </p:sp>
    </p:spTree>
    <p:extLst>
      <p:ext uri="{BB962C8B-B14F-4D97-AF65-F5344CB8AC3E}">
        <p14:creationId xmlns:p14="http://schemas.microsoft.com/office/powerpoint/2010/main" val="373919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4E6E6F-F83E-495C-9E82-8F211E328386}"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586C6-4043-4B84-91DA-4EDD817C7B92}" type="slidenum">
              <a:rPr lang="en-US" smtClean="0"/>
              <a:t>‹#›</a:t>
            </a:fld>
            <a:endParaRPr lang="en-US"/>
          </a:p>
        </p:txBody>
      </p:sp>
    </p:spTree>
    <p:extLst>
      <p:ext uri="{BB962C8B-B14F-4D97-AF65-F5344CB8AC3E}">
        <p14:creationId xmlns:p14="http://schemas.microsoft.com/office/powerpoint/2010/main" val="2347654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4E6E6F-F83E-495C-9E82-8F211E328386}"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586C6-4043-4B84-91DA-4EDD817C7B92}" type="slidenum">
              <a:rPr lang="en-US" smtClean="0"/>
              <a:t>‹#›</a:t>
            </a:fld>
            <a:endParaRPr lang="en-US"/>
          </a:p>
        </p:txBody>
      </p:sp>
    </p:spTree>
    <p:extLst>
      <p:ext uri="{BB962C8B-B14F-4D97-AF65-F5344CB8AC3E}">
        <p14:creationId xmlns:p14="http://schemas.microsoft.com/office/powerpoint/2010/main" val="31660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4E6E6F-F83E-495C-9E82-8F211E328386}"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586C6-4043-4B84-91DA-4EDD817C7B92}" type="slidenum">
              <a:rPr lang="en-US" smtClean="0"/>
              <a:t>‹#›</a:t>
            </a:fld>
            <a:endParaRPr lang="en-US"/>
          </a:p>
        </p:txBody>
      </p:sp>
    </p:spTree>
    <p:extLst>
      <p:ext uri="{BB962C8B-B14F-4D97-AF65-F5344CB8AC3E}">
        <p14:creationId xmlns:p14="http://schemas.microsoft.com/office/powerpoint/2010/main" val="27219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4E6E6F-F83E-495C-9E82-8F211E328386}"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586C6-4043-4B84-91DA-4EDD817C7B92}" type="slidenum">
              <a:rPr lang="en-US" smtClean="0"/>
              <a:t>‹#›</a:t>
            </a:fld>
            <a:endParaRPr lang="en-US"/>
          </a:p>
        </p:txBody>
      </p:sp>
    </p:spTree>
    <p:extLst>
      <p:ext uri="{BB962C8B-B14F-4D97-AF65-F5344CB8AC3E}">
        <p14:creationId xmlns:p14="http://schemas.microsoft.com/office/powerpoint/2010/main" val="3225191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4E6E6F-F83E-495C-9E82-8F211E328386}" type="datetimeFigureOut">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586C6-4043-4B84-91DA-4EDD817C7B92}" type="slidenum">
              <a:rPr lang="en-US" smtClean="0"/>
              <a:t>‹#›</a:t>
            </a:fld>
            <a:endParaRPr lang="en-US"/>
          </a:p>
        </p:txBody>
      </p:sp>
    </p:spTree>
    <p:extLst>
      <p:ext uri="{BB962C8B-B14F-4D97-AF65-F5344CB8AC3E}">
        <p14:creationId xmlns:p14="http://schemas.microsoft.com/office/powerpoint/2010/main" val="1128661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4E6E6F-F83E-495C-9E82-8F211E328386}" type="datetimeFigureOut">
              <a:rPr lang="en-US" smtClean="0"/>
              <a:t>4/22/2018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C586C6-4043-4B84-91DA-4EDD817C7B92}" type="slidenum">
              <a:rPr lang="en-US" smtClean="0"/>
              <a:t>‹#›</a:t>
            </a:fld>
            <a:endParaRPr lang="en-US"/>
          </a:p>
        </p:txBody>
      </p:sp>
    </p:spTree>
    <p:extLst>
      <p:ext uri="{BB962C8B-B14F-4D97-AF65-F5344CB8AC3E}">
        <p14:creationId xmlns:p14="http://schemas.microsoft.com/office/powerpoint/2010/main" val="330459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4E6E6F-F83E-495C-9E82-8F211E328386}" type="datetimeFigureOut">
              <a:rPr lang="en-US" smtClean="0"/>
              <a:t>4/22/2018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586C6-4043-4B84-91DA-4EDD817C7B92}" type="slidenum">
              <a:rPr lang="en-US" smtClean="0"/>
              <a:t>‹#›</a:t>
            </a:fld>
            <a:endParaRPr lang="en-US"/>
          </a:p>
        </p:txBody>
      </p:sp>
    </p:spTree>
    <p:extLst>
      <p:ext uri="{BB962C8B-B14F-4D97-AF65-F5344CB8AC3E}">
        <p14:creationId xmlns:p14="http://schemas.microsoft.com/office/powerpoint/2010/main" val="110258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E6E6F-F83E-495C-9E82-8F211E328386}" type="datetimeFigureOut">
              <a:rPr lang="en-US" smtClean="0"/>
              <a:t>4/22/2018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C586C6-4043-4B84-91DA-4EDD817C7B92}" type="slidenum">
              <a:rPr lang="en-US" smtClean="0"/>
              <a:t>‹#›</a:t>
            </a:fld>
            <a:endParaRPr lang="en-US"/>
          </a:p>
        </p:txBody>
      </p:sp>
    </p:spTree>
    <p:extLst>
      <p:ext uri="{BB962C8B-B14F-4D97-AF65-F5344CB8AC3E}">
        <p14:creationId xmlns:p14="http://schemas.microsoft.com/office/powerpoint/2010/main" val="3057671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E6E6F-F83E-495C-9E82-8F211E328386}" type="datetimeFigureOut">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586C6-4043-4B84-91DA-4EDD817C7B92}" type="slidenum">
              <a:rPr lang="en-US" smtClean="0"/>
              <a:t>‹#›</a:t>
            </a:fld>
            <a:endParaRPr lang="en-US"/>
          </a:p>
        </p:txBody>
      </p:sp>
    </p:spTree>
    <p:extLst>
      <p:ext uri="{BB962C8B-B14F-4D97-AF65-F5344CB8AC3E}">
        <p14:creationId xmlns:p14="http://schemas.microsoft.com/office/powerpoint/2010/main" val="2657802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E6E6F-F83E-495C-9E82-8F211E328386}" type="datetimeFigureOut">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586C6-4043-4B84-91DA-4EDD817C7B92}" type="slidenum">
              <a:rPr lang="en-US" smtClean="0"/>
              <a:t>‹#›</a:t>
            </a:fld>
            <a:endParaRPr lang="en-US"/>
          </a:p>
        </p:txBody>
      </p:sp>
    </p:spTree>
    <p:extLst>
      <p:ext uri="{BB962C8B-B14F-4D97-AF65-F5344CB8AC3E}">
        <p14:creationId xmlns:p14="http://schemas.microsoft.com/office/powerpoint/2010/main" val="779343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E6E6F-F83E-495C-9E82-8F211E328386}" type="datetimeFigureOut">
              <a:rPr lang="en-US" smtClean="0"/>
              <a:t>4/22/2018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586C6-4043-4B84-91DA-4EDD817C7B92}" type="slidenum">
              <a:rPr lang="en-US" smtClean="0"/>
              <a:t>‹#›</a:t>
            </a:fld>
            <a:endParaRPr lang="en-US"/>
          </a:p>
        </p:txBody>
      </p:sp>
    </p:spTree>
    <p:extLst>
      <p:ext uri="{BB962C8B-B14F-4D97-AF65-F5344CB8AC3E}">
        <p14:creationId xmlns:p14="http://schemas.microsoft.com/office/powerpoint/2010/main" val="3063284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15" y="0"/>
            <a:ext cx="12211315" cy="6884647"/>
          </a:xfrm>
          <a:prstGeom prst="rect">
            <a:avLst/>
          </a:prstGeom>
        </p:spPr>
      </p:pic>
      <p:sp>
        <p:nvSpPr>
          <p:cNvPr id="6" name="Rectangle 3"/>
          <p:cNvSpPr txBox="1">
            <a:spLocks noChangeArrowheads="1"/>
          </p:cNvSpPr>
          <p:nvPr/>
        </p:nvSpPr>
        <p:spPr>
          <a:xfrm>
            <a:off x="1283486" y="1418480"/>
            <a:ext cx="8652084" cy="28803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sz="3600" dirty="0" smtClean="0">
                <a:solidFill>
                  <a:schemeClr val="bg1"/>
                </a:solidFill>
                <a:latin typeface="Arial Black" panose="020B0A04020102020204" pitchFamily="34" charset="0"/>
              </a:rPr>
              <a:t>Geospatial and Statistical Data Integration</a:t>
            </a:r>
            <a:endParaRPr lang="en-US" altLang="en-US" sz="3600" dirty="0">
              <a:solidFill>
                <a:schemeClr val="bg1"/>
              </a:solidFill>
              <a:latin typeface="Arial Black" panose="020B0A04020102020204" pitchFamily="34" charset="0"/>
            </a:endParaRPr>
          </a:p>
        </p:txBody>
      </p:sp>
      <p:sp>
        <p:nvSpPr>
          <p:cNvPr id="7" name="Rectangle 6"/>
          <p:cNvSpPr/>
          <p:nvPr/>
        </p:nvSpPr>
        <p:spPr>
          <a:xfrm>
            <a:off x="8134137" y="5717280"/>
            <a:ext cx="3943068" cy="1015663"/>
          </a:xfrm>
          <a:prstGeom prst="rect">
            <a:avLst/>
          </a:prstGeom>
        </p:spPr>
        <p:txBody>
          <a:bodyPr wrap="square">
            <a:spAutoFit/>
          </a:bodyPr>
          <a:lstStyle/>
          <a:p>
            <a:pPr algn="ctr"/>
            <a:r>
              <a:rPr lang="fr-CH" altLang="en-US" sz="2000" dirty="0" smtClean="0">
                <a:solidFill>
                  <a:schemeClr val="accent5">
                    <a:lumMod val="75000"/>
                  </a:schemeClr>
                </a:solidFill>
                <a:latin typeface="Arial Black" panose="020B0A04020102020204" pitchFamily="34" charset="0"/>
                <a:cs typeface="Arial Narrow"/>
              </a:rPr>
              <a:t>Dr. Emmanuel </a:t>
            </a:r>
            <a:r>
              <a:rPr lang="fr-CH" altLang="en-US" sz="2000" dirty="0" err="1" smtClean="0">
                <a:solidFill>
                  <a:schemeClr val="accent5">
                    <a:lumMod val="75000"/>
                  </a:schemeClr>
                </a:solidFill>
                <a:latin typeface="Arial Black" panose="020B0A04020102020204" pitchFamily="34" charset="0"/>
                <a:cs typeface="Arial Narrow"/>
              </a:rPr>
              <a:t>Nkurunziza</a:t>
            </a:r>
            <a:r>
              <a:rPr lang="fr-CH" altLang="en-US" sz="2000" dirty="0">
                <a:solidFill>
                  <a:schemeClr val="accent5">
                    <a:lumMod val="75000"/>
                  </a:schemeClr>
                </a:solidFill>
                <a:latin typeface="Arial Black" panose="020B0A04020102020204" pitchFamily="34" charset="0"/>
                <a:cs typeface="Arial Narrow"/>
              </a:rPr>
              <a:t/>
            </a:r>
            <a:br>
              <a:rPr lang="fr-CH" altLang="en-US" sz="2000" dirty="0">
                <a:solidFill>
                  <a:schemeClr val="accent5">
                    <a:lumMod val="75000"/>
                  </a:schemeClr>
                </a:solidFill>
                <a:latin typeface="Arial Black" panose="020B0A04020102020204" pitchFamily="34" charset="0"/>
                <a:cs typeface="Arial Narrow"/>
              </a:rPr>
            </a:br>
            <a:r>
              <a:rPr lang="fr-CH" altLang="en-US" sz="2000" dirty="0" smtClean="0">
                <a:solidFill>
                  <a:schemeClr val="accent5">
                    <a:lumMod val="75000"/>
                  </a:schemeClr>
                </a:solidFill>
                <a:latin typeface="Arial Black" panose="020B0A04020102020204" pitchFamily="34" charset="0"/>
                <a:cs typeface="Arial Narrow"/>
              </a:rPr>
              <a:t/>
            </a:r>
            <a:br>
              <a:rPr lang="fr-CH" altLang="en-US" sz="2000" dirty="0" smtClean="0">
                <a:solidFill>
                  <a:schemeClr val="accent5">
                    <a:lumMod val="75000"/>
                  </a:schemeClr>
                </a:solidFill>
                <a:latin typeface="Arial Black" panose="020B0A04020102020204" pitchFamily="34" charset="0"/>
                <a:cs typeface="Arial Narrow"/>
              </a:rPr>
            </a:br>
            <a:r>
              <a:rPr lang="fr-CH" altLang="en-US" sz="2000" dirty="0" err="1" smtClean="0">
                <a:solidFill>
                  <a:schemeClr val="accent5">
                    <a:lumMod val="75000"/>
                  </a:schemeClr>
                </a:solidFill>
                <a:latin typeface="Arial Black" panose="020B0A04020102020204" pitchFamily="34" charset="0"/>
                <a:cs typeface="Arial Narrow"/>
              </a:rPr>
              <a:t>Director</a:t>
            </a:r>
            <a:r>
              <a:rPr lang="fr-CH" altLang="en-US" sz="2000" dirty="0" smtClean="0">
                <a:solidFill>
                  <a:schemeClr val="accent5">
                    <a:lumMod val="75000"/>
                  </a:schemeClr>
                </a:solidFill>
                <a:latin typeface="Arial Black" panose="020B0A04020102020204" pitchFamily="34" charset="0"/>
                <a:cs typeface="Arial Narrow"/>
              </a:rPr>
              <a:t> General</a:t>
            </a:r>
          </a:p>
        </p:txBody>
      </p:sp>
    </p:spTree>
    <p:extLst>
      <p:ext uri="{BB962C8B-B14F-4D97-AF65-F5344CB8AC3E}">
        <p14:creationId xmlns:p14="http://schemas.microsoft.com/office/powerpoint/2010/main" val="844673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06590" y="404664"/>
            <a:ext cx="8352928" cy="718592"/>
          </a:xfrm>
        </p:spPr>
        <p:txBody>
          <a:bodyPr>
            <a:normAutofit/>
          </a:bodyPr>
          <a:lstStyle/>
          <a:p>
            <a:pPr algn="ctr"/>
            <a:r>
              <a:rPr lang="en-GB" sz="3200" dirty="0">
                <a:solidFill>
                  <a:prstClr val="black"/>
                </a:solidFill>
                <a:latin typeface="Arial Black" panose="020B0A04020102020204" pitchFamily="34" charset="0"/>
              </a:rPr>
              <a:t>Geo data development </a:t>
            </a:r>
            <a:r>
              <a:rPr lang="en-GB" sz="3200" dirty="0" smtClean="0">
                <a:solidFill>
                  <a:prstClr val="black"/>
                </a:solidFill>
                <a:latin typeface="Arial Black" panose="020B0A04020102020204" pitchFamily="34" charset="0"/>
              </a:rPr>
              <a:t>(2)</a:t>
            </a:r>
            <a:endParaRPr lang="en-GB" sz="3200" dirty="0">
              <a:latin typeface="Arial Black" panose="020B0A04020102020204" pitchFamily="34" charset="0"/>
            </a:endParaRPr>
          </a:p>
        </p:txBody>
      </p:sp>
      <p:sp>
        <p:nvSpPr>
          <p:cNvPr id="3" name="Rectangle 2"/>
          <p:cNvSpPr/>
          <p:nvPr/>
        </p:nvSpPr>
        <p:spPr>
          <a:xfrm>
            <a:off x="423081" y="1646673"/>
            <a:ext cx="10890913" cy="7017306"/>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Development of national land use master plan required many sets of statistical data that necessitated close collaboration between the National Land Centre &amp; NISR</a:t>
            </a:r>
          </a:p>
          <a:p>
            <a:pPr marL="342900" indent="-342900" algn="just">
              <a:lnSpc>
                <a:spcPct val="150000"/>
              </a:lnSpc>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The new base map and high resolution </a:t>
            </a:r>
            <a:r>
              <a:rPr lang="en-US" sz="2000" b="1" dirty="0" err="1" smtClean="0">
                <a:latin typeface="Arial" panose="020B0604020202020204" pitchFamily="34" charset="0"/>
                <a:cs typeface="Arial" panose="020B0604020202020204" pitchFamily="34" charset="0"/>
              </a:rPr>
              <a:t>orthophotos</a:t>
            </a:r>
            <a:r>
              <a:rPr lang="en-US" sz="2000" b="1" dirty="0" smtClean="0">
                <a:latin typeface="Arial" panose="020B0604020202020204" pitchFamily="34" charset="0"/>
                <a:cs typeface="Arial" panose="020B0604020202020204" pitchFamily="34" charset="0"/>
              </a:rPr>
              <a:t> became a template over which other geospatial &amp; statistical data were developed;</a:t>
            </a:r>
          </a:p>
          <a:p>
            <a:pPr marL="342900" indent="-342900" algn="just">
              <a:lnSpc>
                <a:spcPct val="150000"/>
              </a:lnSpc>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The Land tenure </a:t>
            </a:r>
            <a:r>
              <a:rPr lang="en-US" sz="2000" b="1" dirty="0" err="1" smtClean="0">
                <a:latin typeface="Arial" panose="020B0604020202020204" pitchFamily="34" charset="0"/>
                <a:cs typeface="Arial" panose="020B0604020202020204" pitchFamily="34" charset="0"/>
              </a:rPr>
              <a:t>regularisation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programme</a:t>
            </a:r>
            <a:r>
              <a:rPr lang="en-US" sz="2000" b="1" dirty="0" smtClean="0">
                <a:latin typeface="Arial" panose="020B0604020202020204" pitchFamily="34" charset="0"/>
                <a:cs typeface="Arial" panose="020B0604020202020204" pitchFamily="34" charset="0"/>
              </a:rPr>
              <a:t> undertaking by the Land Centre between 2009 &amp; 2013 to demarcate, map and register all parcels in the country produced arguably the largest set of both geospatial &amp; statistical data in one go. </a:t>
            </a:r>
          </a:p>
          <a:p>
            <a:pPr marL="342900" indent="-342900" algn="just">
              <a:lnSpc>
                <a:spcPct val="150000"/>
              </a:lnSpc>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The Land parcels data brought in a unique identifier (UPI) for each of the over 11 million parcels in the country that has now become an integrating element for most statistical data is made more meaningful by the geospatial/location dimension</a:t>
            </a:r>
          </a:p>
          <a:p>
            <a:pPr marL="342900" indent="-342900" algn="just">
              <a:lnSpc>
                <a:spcPct val="150000"/>
              </a:lnSpc>
              <a:buFont typeface="Arial" panose="020B0604020202020204" pitchFamily="34" charset="0"/>
              <a:buChar char="•"/>
            </a:pPr>
            <a:endParaRPr lang="en-US" sz="2000" b="1" dirty="0" smtClean="0">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6036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06590" y="404664"/>
            <a:ext cx="8352928" cy="718592"/>
          </a:xfrm>
        </p:spPr>
        <p:txBody>
          <a:bodyPr>
            <a:normAutofit fontScale="90000"/>
          </a:bodyPr>
          <a:lstStyle/>
          <a:p>
            <a:pPr algn="ctr"/>
            <a:r>
              <a:rPr lang="en-GB" sz="3200" dirty="0" smtClean="0">
                <a:latin typeface="Arial Black" panose="020B0A04020102020204" pitchFamily="34" charset="0"/>
              </a:rPr>
              <a:t>Statistical &amp; Geospatial Data integration (1)</a:t>
            </a:r>
            <a:endParaRPr lang="en-GB" sz="3200" dirty="0">
              <a:latin typeface="Arial Black" panose="020B0A04020102020204" pitchFamily="34" charset="0"/>
            </a:endParaRPr>
          </a:p>
        </p:txBody>
      </p:sp>
      <p:sp>
        <p:nvSpPr>
          <p:cNvPr id="3" name="Rectangle 2"/>
          <p:cNvSpPr/>
          <p:nvPr/>
        </p:nvSpPr>
        <p:spPr>
          <a:xfrm>
            <a:off x="423081" y="1646673"/>
            <a:ext cx="10890913" cy="4708981"/>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Establishment of the Land administration Information system that integrates cadastral data with other data pertaining to owners and others with interest</a:t>
            </a: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This system is electronically connected to other key national registries e.g. National ID, taxation, mortgage registration, business registration </a:t>
            </a:r>
            <a:r>
              <a:rPr lang="en-US" sz="2000" b="1" dirty="0" err="1" smtClean="0">
                <a:solidFill>
                  <a:srgbClr val="000000"/>
                </a:solidFill>
                <a:latin typeface="Arial" panose="020B0604020202020204" pitchFamily="34" charset="0"/>
                <a:cs typeface="Arial" panose="020B0604020202020204" pitchFamily="34" charset="0"/>
              </a:rPr>
              <a:t>etc</a:t>
            </a:r>
            <a:endParaRPr lang="en-US" sz="2000" b="1" dirty="0" smtClean="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Specifically the connection of National ID (unique identifier of persons) and parcel data (with unique parcel identifier) has provided huge opportunity for generating all sorts of statistical reports/data </a:t>
            </a: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While statistical data continued to be coordinated under the NSS, similar efforts under NSDI is trying to bring together management of </a:t>
            </a:r>
            <a:r>
              <a:rPr lang="en-US" sz="2000" b="1" dirty="0" err="1" smtClean="0">
                <a:solidFill>
                  <a:srgbClr val="000000"/>
                </a:solidFill>
                <a:latin typeface="Arial" panose="020B0604020202020204" pitchFamily="34" charset="0"/>
                <a:cs typeface="Arial" panose="020B0604020202020204" pitchFamily="34" charset="0"/>
              </a:rPr>
              <a:t>geodata</a:t>
            </a:r>
            <a:endParaRPr lang="en-US" sz="2000" b="1" dirty="0" smtClean="0">
              <a:solidFill>
                <a:srgbClr val="000000"/>
              </a:solidFill>
              <a:latin typeface="Arial" panose="020B0604020202020204" pitchFamily="34" charset="0"/>
              <a:cs typeface="Arial" panose="020B0604020202020204" pitchFamily="34" charset="0"/>
            </a:endParaRPr>
          </a:p>
          <a:p>
            <a:pPr algn="just">
              <a:lnSpc>
                <a:spcPct val="150000"/>
              </a:lnSpc>
            </a:pPr>
            <a:endParaRPr lang="en-US" sz="2000" b="1"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986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06590" y="404664"/>
            <a:ext cx="8352928" cy="718592"/>
          </a:xfrm>
        </p:spPr>
        <p:txBody>
          <a:bodyPr>
            <a:normAutofit fontScale="90000"/>
          </a:bodyPr>
          <a:lstStyle/>
          <a:p>
            <a:pPr algn="ctr"/>
            <a:r>
              <a:rPr lang="en-GB" sz="3200" dirty="0">
                <a:solidFill>
                  <a:prstClr val="black"/>
                </a:solidFill>
                <a:latin typeface="Arial Black" panose="020B0A04020102020204" pitchFamily="34" charset="0"/>
              </a:rPr>
              <a:t>Statistical &amp; Geospatial Data integration </a:t>
            </a:r>
            <a:r>
              <a:rPr lang="en-GB" sz="3200" dirty="0" smtClean="0">
                <a:solidFill>
                  <a:prstClr val="black"/>
                </a:solidFill>
                <a:latin typeface="Arial Black" panose="020B0A04020102020204" pitchFamily="34" charset="0"/>
              </a:rPr>
              <a:t>(2)</a:t>
            </a:r>
            <a:endParaRPr lang="en-GB" sz="3200" dirty="0">
              <a:latin typeface="Arial Black" panose="020B0A04020102020204" pitchFamily="34" charset="0"/>
            </a:endParaRPr>
          </a:p>
        </p:txBody>
      </p:sp>
      <p:sp>
        <p:nvSpPr>
          <p:cNvPr id="3" name="Rectangle 2"/>
          <p:cNvSpPr/>
          <p:nvPr/>
        </p:nvSpPr>
        <p:spPr>
          <a:xfrm>
            <a:off x="423081" y="1646673"/>
            <a:ext cx="10890913" cy="3323987"/>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Joint activities between the </a:t>
            </a:r>
            <a:r>
              <a:rPr lang="en-US" sz="2000" b="1" dirty="0" err="1" smtClean="0">
                <a:solidFill>
                  <a:srgbClr val="000000"/>
                </a:solidFill>
                <a:latin typeface="Arial" panose="020B0604020202020204" pitchFamily="34" charset="0"/>
                <a:cs typeface="Arial" panose="020B0604020202020204" pitchFamily="34" charset="0"/>
              </a:rPr>
              <a:t>geodata</a:t>
            </a:r>
            <a:r>
              <a:rPr lang="en-US" sz="2000" b="1" dirty="0" smtClean="0">
                <a:solidFill>
                  <a:srgbClr val="000000"/>
                </a:solidFill>
                <a:latin typeface="Arial" panose="020B0604020202020204" pitchFamily="34" charset="0"/>
                <a:cs typeface="Arial" panose="020B0604020202020204" pitchFamily="34" charset="0"/>
              </a:rPr>
              <a:t> side and statistics have increased </a:t>
            </a:r>
            <a:r>
              <a:rPr lang="en-US" sz="2000" b="1" dirty="0" err="1" smtClean="0">
                <a:solidFill>
                  <a:srgbClr val="000000"/>
                </a:solidFill>
                <a:latin typeface="Arial" panose="020B0604020202020204" pitchFamily="34" charset="0"/>
                <a:cs typeface="Arial" panose="020B0604020202020204" pitchFamily="34" charset="0"/>
              </a:rPr>
              <a:t>e.g</a:t>
            </a:r>
            <a:r>
              <a:rPr lang="en-US" sz="2000" b="1" dirty="0" smtClean="0">
                <a:solidFill>
                  <a:srgbClr val="000000"/>
                </a:solidFill>
                <a:latin typeface="Arial" panose="020B0604020202020204" pitchFamily="34" charset="0"/>
                <a:cs typeface="Arial" panose="020B0604020202020204" pitchFamily="34" charset="0"/>
              </a:rPr>
              <a:t> the ongoing Natural capital accounting in which land accounts were recently published </a:t>
            </a: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A national </a:t>
            </a:r>
            <a:r>
              <a:rPr lang="en-US" sz="2000" b="1" dirty="0" err="1" smtClean="0">
                <a:solidFill>
                  <a:srgbClr val="000000"/>
                </a:solidFill>
                <a:latin typeface="Arial" panose="020B0604020202020204" pitchFamily="34" charset="0"/>
                <a:cs typeface="Arial" panose="020B0604020202020204" pitchFamily="34" charset="0"/>
              </a:rPr>
              <a:t>geoinformation</a:t>
            </a:r>
            <a:r>
              <a:rPr lang="en-US" sz="2000" b="1" dirty="0" smtClean="0">
                <a:solidFill>
                  <a:srgbClr val="000000"/>
                </a:solidFill>
                <a:latin typeface="Arial" panose="020B0604020202020204" pitchFamily="34" charset="0"/>
                <a:cs typeface="Arial" panose="020B0604020202020204" pitchFamily="34" charset="0"/>
              </a:rPr>
              <a:t> coordination committee has also been set up &amp; NISR and the mapping institutions are the key drivers</a:t>
            </a: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National data revolution policy recently approved by Cabinet provides more possibility for this coordination</a:t>
            </a:r>
          </a:p>
          <a:p>
            <a:pPr algn="just">
              <a:lnSpc>
                <a:spcPct val="150000"/>
              </a:lnSpc>
            </a:pPr>
            <a:endParaRPr lang="en-US" sz="2000" b="1"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0590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06590" y="404664"/>
            <a:ext cx="8352928" cy="718592"/>
          </a:xfrm>
        </p:spPr>
        <p:txBody>
          <a:bodyPr>
            <a:normAutofit/>
          </a:bodyPr>
          <a:lstStyle/>
          <a:p>
            <a:pPr algn="ctr"/>
            <a:r>
              <a:rPr lang="en-GB" sz="3200" dirty="0" smtClean="0">
                <a:latin typeface="Arial Black" panose="020B0A04020102020204" pitchFamily="34" charset="0"/>
              </a:rPr>
              <a:t>Way forward for the region</a:t>
            </a:r>
            <a:endParaRPr lang="en-GB" sz="3200" dirty="0">
              <a:latin typeface="Arial Black" panose="020B0A04020102020204" pitchFamily="34" charset="0"/>
            </a:endParaRPr>
          </a:p>
        </p:txBody>
      </p:sp>
      <p:sp>
        <p:nvSpPr>
          <p:cNvPr id="3" name="Rectangle 2"/>
          <p:cNvSpPr/>
          <p:nvPr/>
        </p:nvSpPr>
        <p:spPr>
          <a:xfrm>
            <a:off x="423081" y="1646673"/>
            <a:ext cx="10890913" cy="3323987"/>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Developments towards integration described for Rwanda apply to most countries in Eastern &amp; Southern Africa</a:t>
            </a:r>
            <a:endParaRPr lang="en-US" sz="2000" b="1" dirty="0" smtClean="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UN-GGIM efforts around GFDTs should help focus and give impetus to national &amp; regional initiatives</a:t>
            </a:r>
            <a:endParaRPr lang="en-US" sz="2000" b="1" dirty="0" smtClean="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Different countries can develop implementation roadmaps for the GFDTs, identifying most priority themes &amp; </a:t>
            </a:r>
            <a:r>
              <a:rPr lang="en-US" sz="2000" b="1" smtClean="0">
                <a:solidFill>
                  <a:srgbClr val="000000"/>
                </a:solidFill>
                <a:latin typeface="Arial" panose="020B0604020202020204" pitchFamily="34" charset="0"/>
                <a:cs typeface="Arial" panose="020B0604020202020204" pitchFamily="34" charset="0"/>
              </a:rPr>
              <a:t>investing accordingly.</a:t>
            </a:r>
            <a:endParaRPr lang="en-US" sz="2000" b="1" dirty="0" smtClean="0">
              <a:solidFill>
                <a:srgbClr val="000000"/>
              </a:solidFill>
              <a:latin typeface="Arial" panose="020B0604020202020204" pitchFamily="34" charset="0"/>
              <a:cs typeface="Arial" panose="020B0604020202020204" pitchFamily="34" charset="0"/>
            </a:endParaRPr>
          </a:p>
          <a:p>
            <a:pPr algn="just">
              <a:lnSpc>
                <a:spcPct val="150000"/>
              </a:lnSpc>
            </a:pPr>
            <a:endParaRPr lang="en-US" sz="2000" b="1"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9121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5758"/>
            <a:ext cx="12192000" cy="6896458"/>
          </a:xfrm>
          <a:prstGeom prst="rect">
            <a:avLst/>
          </a:prstGeom>
        </p:spPr>
      </p:pic>
      <p:sp>
        <p:nvSpPr>
          <p:cNvPr id="5" name="Rectangle 3"/>
          <p:cNvSpPr txBox="1">
            <a:spLocks noChangeArrowheads="1"/>
          </p:cNvSpPr>
          <p:nvPr/>
        </p:nvSpPr>
        <p:spPr bwMode="auto">
          <a:xfrm>
            <a:off x="1357374" y="1560760"/>
            <a:ext cx="8352928" cy="30638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a:lstStyle>
          <a:p>
            <a:pPr eaLnBrk="1" hangingPunct="1">
              <a:defRPr/>
            </a:pPr>
            <a:r>
              <a:rPr lang="en-US" altLang="ja-JP" sz="4000" b="1" kern="0" dirty="0">
                <a:solidFill>
                  <a:schemeClr val="bg1"/>
                </a:solidFill>
                <a:latin typeface="Century Gothic" panose="020B0502020202020204" pitchFamily="34" charset="0"/>
                <a:ea typeface="宋体" pitchFamily="2" charset="-122"/>
                <a:cs typeface="Arial" panose="020B0604020202020204" pitchFamily="34" charset="0"/>
              </a:rPr>
              <a:t>Thank you</a:t>
            </a:r>
            <a:r>
              <a:rPr lang="en-US" altLang="ja-JP" sz="4000" b="1" kern="0" dirty="0" smtClean="0">
                <a:solidFill>
                  <a:schemeClr val="bg1"/>
                </a:solidFill>
                <a:latin typeface="Century Gothic" panose="020B0502020202020204" pitchFamily="34" charset="0"/>
                <a:ea typeface="宋体" pitchFamily="2" charset="-122"/>
                <a:cs typeface="Arial" panose="020B0604020202020204" pitchFamily="34" charset="0"/>
              </a:rPr>
              <a:t>!</a:t>
            </a:r>
          </a:p>
          <a:p>
            <a:pPr eaLnBrk="1" hangingPunct="1">
              <a:defRPr/>
            </a:pPr>
            <a:endParaRPr lang="en-US" altLang="ja-JP" sz="4000" b="1" kern="0" dirty="0" smtClean="0">
              <a:solidFill>
                <a:schemeClr val="bg1"/>
              </a:solidFill>
              <a:latin typeface="Century Gothic" panose="020B0502020202020204" pitchFamily="34" charset="0"/>
              <a:ea typeface="宋体" pitchFamily="2" charset="-122"/>
              <a:cs typeface="Arial" panose="020B0604020202020204" pitchFamily="34" charset="0"/>
            </a:endParaRPr>
          </a:p>
          <a:p>
            <a:pPr eaLnBrk="1" hangingPunct="1">
              <a:defRPr/>
            </a:pPr>
            <a:endParaRPr lang="en-US" altLang="ja-JP" sz="4000" b="1" kern="0" dirty="0">
              <a:solidFill>
                <a:schemeClr val="bg1"/>
              </a:solidFill>
              <a:latin typeface="Century Gothic" panose="020B0502020202020204" pitchFamily="34" charset="0"/>
              <a:ea typeface="宋体" pitchFamily="2" charset="-122"/>
              <a:cs typeface="Arial" panose="020B0604020202020204" pitchFamily="34" charset="0"/>
            </a:endParaRPr>
          </a:p>
          <a:p>
            <a:pPr eaLnBrk="1" hangingPunct="1">
              <a:defRPr/>
            </a:pPr>
            <a:r>
              <a:rPr lang="en-US" altLang="ja-JP" sz="4000" b="1" kern="0" dirty="0" smtClean="0">
                <a:solidFill>
                  <a:schemeClr val="bg1"/>
                </a:solidFill>
                <a:latin typeface="Century Gothic" panose="020B0502020202020204" pitchFamily="34" charset="0"/>
                <a:ea typeface="宋体" pitchFamily="2" charset="-122"/>
                <a:cs typeface="Arial" panose="020B0604020202020204" pitchFamily="34" charset="0"/>
              </a:rPr>
              <a:t>www.rcmrd.org</a:t>
            </a:r>
          </a:p>
        </p:txBody>
      </p:sp>
      <p:sp>
        <p:nvSpPr>
          <p:cNvPr id="6" name="TextBox 5"/>
          <p:cNvSpPr txBox="1"/>
          <p:nvPr/>
        </p:nvSpPr>
        <p:spPr>
          <a:xfrm>
            <a:off x="1752601" y="4365104"/>
            <a:ext cx="184731" cy="1077218"/>
          </a:xfrm>
          <a:prstGeom prst="rect">
            <a:avLst/>
          </a:prstGeom>
          <a:noFill/>
        </p:spPr>
        <p:txBody>
          <a:bodyPr wrap="none" rtlCol="0">
            <a:spAutoFit/>
          </a:bodyPr>
          <a:lstStyle/>
          <a:p>
            <a:pPr eaLnBrk="1" hangingPunct="1">
              <a:defRPr/>
            </a:pPr>
            <a:endParaRPr lang="en-US" altLang="ja-JP" sz="2800" kern="0" dirty="0">
              <a:solidFill>
                <a:srgbClr val="005FAA"/>
              </a:solidFill>
              <a:ea typeface="宋体" pitchFamily="2" charset="-122"/>
            </a:endParaRPr>
          </a:p>
          <a:p>
            <a:pPr eaLnBrk="1" hangingPunct="1">
              <a:defRPr/>
            </a:pPr>
            <a:endParaRPr lang="en-US" altLang="ja-JP" kern="0" dirty="0">
              <a:solidFill>
                <a:srgbClr val="005FAA"/>
              </a:solidFill>
              <a:ea typeface="宋体" pitchFamily="2" charset="-122"/>
            </a:endParaRPr>
          </a:p>
          <a:p>
            <a:endParaRPr lang="en-US" dirty="0">
              <a:solidFill>
                <a:srgbClr val="005FAA"/>
              </a:solidFill>
            </a:endParaRPr>
          </a:p>
        </p:txBody>
      </p:sp>
    </p:spTree>
    <p:extLst>
      <p:ext uri="{BB962C8B-B14F-4D97-AF65-F5344CB8AC3E}">
        <p14:creationId xmlns:p14="http://schemas.microsoft.com/office/powerpoint/2010/main" val="42412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p:cNvSpPr/>
          <p:nvPr/>
        </p:nvSpPr>
        <p:spPr>
          <a:xfrm>
            <a:off x="1326521" y="1320732"/>
            <a:ext cx="9569003" cy="2400657"/>
          </a:xfrm>
          <a:prstGeom prst="rect">
            <a:avLst/>
          </a:prstGeom>
        </p:spPr>
        <p:txBody>
          <a:bodyPr wrap="square">
            <a:spAutoFit/>
          </a:bodyPr>
          <a:lstStyle/>
          <a:p>
            <a:pPr marL="971550" lvl="1" indent="-514350">
              <a:lnSpc>
                <a:spcPct val="150000"/>
              </a:lnSpc>
              <a:buFont typeface="+mj-lt"/>
              <a:buAutoNum type="romanUcPeriod"/>
            </a:pPr>
            <a:r>
              <a:rPr lang="en-US" sz="2000" b="1" dirty="0" smtClean="0">
                <a:solidFill>
                  <a:srgbClr val="000000"/>
                </a:solidFill>
                <a:latin typeface="Arial Black" panose="020B0A04020102020204" pitchFamily="34" charset="0"/>
              </a:rPr>
              <a:t>About RCMRD</a:t>
            </a:r>
            <a:endParaRPr lang="en-US" sz="2000" b="1" dirty="0">
              <a:solidFill>
                <a:srgbClr val="000000"/>
              </a:solidFill>
              <a:latin typeface="Arial Black" panose="020B0A04020102020204" pitchFamily="34" charset="0"/>
            </a:endParaRPr>
          </a:p>
          <a:p>
            <a:pPr marL="971550" lvl="1" indent="-514350">
              <a:lnSpc>
                <a:spcPct val="150000"/>
              </a:lnSpc>
              <a:buFont typeface="+mj-lt"/>
              <a:buAutoNum type="romanUcPeriod"/>
            </a:pPr>
            <a:r>
              <a:rPr lang="en-US" sz="2000" b="1" dirty="0" smtClean="0">
                <a:solidFill>
                  <a:srgbClr val="000000"/>
                </a:solidFill>
                <a:latin typeface="Arial Black" panose="020B0A04020102020204" pitchFamily="34" charset="0"/>
              </a:rPr>
              <a:t>Evolution of Rwanda’s geospatial and statistics systems</a:t>
            </a:r>
          </a:p>
          <a:p>
            <a:pPr marL="971550" lvl="1" indent="-514350">
              <a:lnSpc>
                <a:spcPct val="150000"/>
              </a:lnSpc>
              <a:buFont typeface="+mj-lt"/>
              <a:buAutoNum type="romanUcPeriod"/>
            </a:pPr>
            <a:r>
              <a:rPr lang="en-US" sz="2000" b="1" dirty="0" smtClean="0">
                <a:solidFill>
                  <a:srgbClr val="000000"/>
                </a:solidFill>
                <a:latin typeface="Arial Black" panose="020B0A04020102020204" pitchFamily="34" charset="0"/>
              </a:rPr>
              <a:t>Statistics in Rwanda</a:t>
            </a:r>
          </a:p>
          <a:p>
            <a:pPr marL="971550" lvl="1" indent="-514350">
              <a:lnSpc>
                <a:spcPct val="150000"/>
              </a:lnSpc>
              <a:buFont typeface="+mj-lt"/>
              <a:buAutoNum type="romanUcPeriod"/>
            </a:pPr>
            <a:r>
              <a:rPr lang="en-US" sz="2000" b="1" dirty="0" smtClean="0">
                <a:solidFill>
                  <a:srgbClr val="000000"/>
                </a:solidFill>
                <a:latin typeface="Arial Black" panose="020B0A04020102020204" pitchFamily="34" charset="0"/>
              </a:rPr>
              <a:t>Geospatial data development in Rwanda</a:t>
            </a:r>
            <a:endParaRPr lang="en-US" sz="2000" b="1" dirty="0">
              <a:solidFill>
                <a:srgbClr val="000000"/>
              </a:solidFill>
              <a:latin typeface="Arial Black" panose="020B0A04020102020204" pitchFamily="34" charset="0"/>
            </a:endParaRPr>
          </a:p>
          <a:p>
            <a:pPr marL="971550" lvl="1" indent="-514350">
              <a:lnSpc>
                <a:spcPct val="150000"/>
              </a:lnSpc>
              <a:buFont typeface="+mj-lt"/>
              <a:buAutoNum type="romanUcPeriod"/>
            </a:pPr>
            <a:r>
              <a:rPr lang="en-US" sz="2000" b="1" dirty="0" smtClean="0">
                <a:solidFill>
                  <a:srgbClr val="000000"/>
                </a:solidFill>
                <a:latin typeface="Arial Black" panose="020B0A04020102020204" pitchFamily="34" charset="0"/>
              </a:rPr>
              <a:t>Integration</a:t>
            </a:r>
            <a:endParaRPr lang="en-US" sz="2000" dirty="0">
              <a:latin typeface="Arial Black" panose="020B0A04020102020204" pitchFamily="34" charset="0"/>
            </a:endParaRPr>
          </a:p>
        </p:txBody>
      </p:sp>
      <p:sp>
        <p:nvSpPr>
          <p:cNvPr id="8" name="Title 7"/>
          <p:cNvSpPr>
            <a:spLocks noGrp="1"/>
          </p:cNvSpPr>
          <p:nvPr>
            <p:ph type="title"/>
          </p:nvPr>
        </p:nvSpPr>
        <p:spPr>
          <a:xfrm>
            <a:off x="2310908" y="602139"/>
            <a:ext cx="2274699" cy="718592"/>
          </a:xfrm>
        </p:spPr>
        <p:txBody>
          <a:bodyPr/>
          <a:lstStyle/>
          <a:p>
            <a:r>
              <a:rPr lang="en-US" sz="3200" dirty="0">
                <a:latin typeface="Arial Black" panose="020B0A04020102020204" pitchFamily="34" charset="0"/>
              </a:rPr>
              <a:t>Outline</a:t>
            </a:r>
          </a:p>
        </p:txBody>
      </p:sp>
    </p:spTree>
    <p:extLst>
      <p:ext uri="{BB962C8B-B14F-4D97-AF65-F5344CB8AC3E}">
        <p14:creationId xmlns:p14="http://schemas.microsoft.com/office/powerpoint/2010/main" val="1547854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06590" y="404664"/>
            <a:ext cx="8352928" cy="718592"/>
          </a:xfrm>
        </p:spPr>
        <p:txBody>
          <a:bodyPr/>
          <a:lstStyle/>
          <a:p>
            <a:pPr algn="ctr"/>
            <a:r>
              <a:rPr lang="en-GB" sz="3200" dirty="0" smtClean="0">
                <a:latin typeface="Arial Black" panose="020B0A04020102020204" pitchFamily="34" charset="0"/>
              </a:rPr>
              <a:t>About RCMRD</a:t>
            </a:r>
            <a:endParaRPr lang="en-GB" sz="3200" dirty="0">
              <a:latin typeface="Arial Black" panose="020B0A04020102020204" pitchFamily="34" charset="0"/>
            </a:endParaRPr>
          </a:p>
        </p:txBody>
      </p:sp>
      <p:sp>
        <p:nvSpPr>
          <p:cNvPr id="3" name="Rectangle 2"/>
          <p:cNvSpPr/>
          <p:nvPr/>
        </p:nvSpPr>
        <p:spPr>
          <a:xfrm>
            <a:off x="1251531" y="1646673"/>
            <a:ext cx="9007987" cy="1881990"/>
          </a:xfrm>
          <a:prstGeom prst="rect">
            <a:avLst/>
          </a:prstGeom>
        </p:spPr>
        <p:txBody>
          <a:bodyPr wrap="square">
            <a:spAutoFit/>
          </a:bodyPr>
          <a:lstStyle/>
          <a:p>
            <a:pPr algn="just">
              <a:lnSpc>
                <a:spcPct val="150000"/>
              </a:lnSpc>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Regional Centre for Mapping of Resources for Development (RCMRD) was established in 1975 under the auspices of the United Nations Economic Commission for Africa (UNECA) and the African Union (AU</a:t>
            </a:r>
            <a:r>
              <a:rPr lang="en-US" sz="2000" dirty="0" smtClean="0">
                <a:latin typeface="Arial" panose="020B0604020202020204" pitchFamily="34" charset="0"/>
                <a:cs typeface="Arial" panose="020B0604020202020204" pitchFamily="34" charset="0"/>
              </a:rPr>
              <a:t>), previously known as the </a:t>
            </a:r>
            <a:r>
              <a:rPr lang="en-US" sz="2000" dirty="0" smtClean="0">
                <a:solidFill>
                  <a:srgbClr val="000000"/>
                </a:solidFill>
                <a:latin typeface="Arial" panose="020B0604020202020204" pitchFamily="34" charset="0"/>
                <a:cs typeface="Arial" panose="020B0604020202020204" pitchFamily="34" charset="0"/>
              </a:rPr>
              <a:t>Organization </a:t>
            </a:r>
            <a:r>
              <a:rPr lang="en-US" sz="2000" dirty="0">
                <a:solidFill>
                  <a:srgbClr val="000000"/>
                </a:solidFill>
                <a:latin typeface="Arial" panose="020B0604020202020204" pitchFamily="34" charset="0"/>
                <a:cs typeface="Arial" panose="020B0604020202020204" pitchFamily="34" charset="0"/>
              </a:rPr>
              <a:t>of African Unity (OAU</a:t>
            </a:r>
            <a:r>
              <a:rPr lang="en-US" sz="2000" dirty="0" smtClean="0">
                <a:solidFill>
                  <a:srgbClr val="000000"/>
                </a:solidFill>
                <a:latin typeface="Arial" panose="020B0604020202020204" pitchFamily="34" charset="0"/>
                <a:cs typeface="Arial" panose="020B0604020202020204" pitchFamily="34" charset="0"/>
              </a:rPr>
              <a:t>).</a:t>
            </a:r>
          </a:p>
        </p:txBody>
      </p:sp>
      <p:sp>
        <p:nvSpPr>
          <p:cNvPr id="4" name="Rectangle 3"/>
          <p:cNvSpPr/>
          <p:nvPr/>
        </p:nvSpPr>
        <p:spPr>
          <a:xfrm>
            <a:off x="1249019" y="4313562"/>
            <a:ext cx="3498599" cy="1631216"/>
          </a:xfrm>
          <a:prstGeom prst="rect">
            <a:avLst/>
          </a:prstGeom>
          <a:solidFill>
            <a:srgbClr val="FFC000"/>
          </a:solidFill>
        </p:spPr>
        <p:txBody>
          <a:bodyPr wrap="square">
            <a:spAutoFit/>
          </a:bodyPr>
          <a:lstStyle/>
          <a:p>
            <a:pPr algn="ctr"/>
            <a:r>
              <a:rPr lang="en-US" sz="2000" b="1" dirty="0"/>
              <a:t>Our </a:t>
            </a:r>
            <a:r>
              <a:rPr lang="en-US" sz="2000" b="1" dirty="0" smtClean="0"/>
              <a:t>Vision: </a:t>
            </a:r>
            <a:r>
              <a:rPr lang="en-US" sz="2000" dirty="0" smtClean="0"/>
              <a:t>To </a:t>
            </a:r>
            <a:r>
              <a:rPr lang="en-US" sz="2000" dirty="0"/>
              <a:t>be a premier Centre of Excellence in the provision of Geo-Information services</a:t>
            </a:r>
            <a:r>
              <a:rPr lang="en-US" sz="2000" dirty="0" smtClean="0"/>
              <a:t>.</a:t>
            </a:r>
          </a:p>
          <a:p>
            <a:pPr algn="ctr"/>
            <a:endParaRPr lang="en-US" sz="2000" dirty="0"/>
          </a:p>
        </p:txBody>
      </p:sp>
      <p:sp>
        <p:nvSpPr>
          <p:cNvPr id="6" name="Rectangle 5"/>
          <p:cNvSpPr/>
          <p:nvPr/>
        </p:nvSpPr>
        <p:spPr>
          <a:xfrm>
            <a:off x="4978276" y="4290026"/>
            <a:ext cx="5689724" cy="1631216"/>
          </a:xfrm>
          <a:prstGeom prst="rect">
            <a:avLst/>
          </a:prstGeom>
          <a:solidFill>
            <a:schemeClr val="accent1">
              <a:lumMod val="40000"/>
              <a:lumOff val="60000"/>
            </a:schemeClr>
          </a:solidFill>
        </p:spPr>
        <p:txBody>
          <a:bodyPr wrap="square">
            <a:spAutoFit/>
          </a:bodyPr>
          <a:lstStyle/>
          <a:p>
            <a:r>
              <a:rPr lang="en-US" sz="2000" b="1" dirty="0"/>
              <a:t>Our </a:t>
            </a:r>
            <a:r>
              <a:rPr lang="en-US" sz="2000" b="1" dirty="0" smtClean="0"/>
              <a:t>Mission: </a:t>
            </a:r>
            <a:r>
              <a:rPr lang="en-US" sz="2000" dirty="0" smtClean="0"/>
              <a:t>To </a:t>
            </a:r>
            <a:r>
              <a:rPr lang="en-US" sz="2000" dirty="0"/>
              <a:t>promote sustainable development through generation, application and dissemination of Geo-Information and allied Information Communication Technology (ICT) services and products in the Member States and beyond.</a:t>
            </a:r>
          </a:p>
        </p:txBody>
      </p:sp>
    </p:spTree>
    <p:extLst>
      <p:ext uri="{BB962C8B-B14F-4D97-AF65-F5344CB8AC3E}">
        <p14:creationId xmlns:p14="http://schemas.microsoft.com/office/powerpoint/2010/main" val="404646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19536" y="157467"/>
            <a:ext cx="8352928" cy="718592"/>
          </a:xfrm>
        </p:spPr>
        <p:txBody>
          <a:bodyPr/>
          <a:lstStyle/>
          <a:p>
            <a:pPr algn="ctr"/>
            <a:r>
              <a:rPr lang="en-GB" sz="3200" dirty="0" smtClean="0">
                <a:latin typeface="Arial Black" panose="020B0A04020102020204" pitchFamily="34" charset="0"/>
              </a:rPr>
              <a:t>Geographical Coverage</a:t>
            </a:r>
            <a:endParaRPr lang="en-GB" sz="3200" dirty="0">
              <a:latin typeface="Arial Black" panose="020B0A040201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90" y="1033526"/>
            <a:ext cx="7624427" cy="5794564"/>
          </a:xfrm>
          <a:prstGeom prst="rect">
            <a:avLst/>
          </a:prstGeom>
        </p:spPr>
      </p:pic>
      <p:sp>
        <p:nvSpPr>
          <p:cNvPr id="9" name="TextBox 8"/>
          <p:cNvSpPr txBox="1"/>
          <p:nvPr/>
        </p:nvSpPr>
        <p:spPr>
          <a:xfrm>
            <a:off x="8028339" y="1304423"/>
            <a:ext cx="3621676" cy="3847207"/>
          </a:xfrm>
          <a:prstGeom prst="rect">
            <a:avLst/>
          </a:prstGeom>
          <a:noFill/>
        </p:spPr>
        <p:txBody>
          <a:bodyPr wrap="square" rtlCol="0">
            <a:spAutoFit/>
          </a:bodyPr>
          <a:lstStyle/>
          <a:p>
            <a:pPr algn="ctr"/>
            <a:r>
              <a:rPr lang="en-US" sz="2800" b="1" dirty="0" smtClean="0">
                <a:solidFill>
                  <a:srgbClr val="FF0000"/>
                </a:solidFill>
              </a:rPr>
              <a:t>RCMRD Fact Sheet</a:t>
            </a:r>
          </a:p>
          <a:p>
            <a:pPr marL="285750" indent="-285750">
              <a:buFontTx/>
              <a:buChar char="-"/>
            </a:pPr>
            <a:r>
              <a:rPr lang="en-US" sz="2400" b="1" dirty="0"/>
              <a:t>Centre is </a:t>
            </a:r>
            <a:r>
              <a:rPr lang="en-US" sz="2400" b="1" dirty="0" smtClean="0"/>
              <a:t>43 years old this month</a:t>
            </a:r>
            <a:endParaRPr lang="en-US" sz="2400" b="1" dirty="0"/>
          </a:p>
          <a:p>
            <a:pPr marL="285750" indent="-285750">
              <a:buFontTx/>
              <a:buChar char="-"/>
            </a:pPr>
            <a:r>
              <a:rPr lang="en-US" sz="2400" b="1" dirty="0" smtClean="0"/>
              <a:t>Inter-governmental, with  20 member states </a:t>
            </a:r>
          </a:p>
          <a:p>
            <a:pPr marL="285750" indent="-285750">
              <a:buFontTx/>
              <a:buChar char="-"/>
            </a:pPr>
            <a:r>
              <a:rPr lang="en-US" sz="2400" b="1" dirty="0" smtClean="0"/>
              <a:t>Supports Member states specifically in development of the geospatial and earth observation capabilities</a:t>
            </a:r>
          </a:p>
        </p:txBody>
      </p:sp>
    </p:spTree>
    <p:extLst>
      <p:ext uri="{BB962C8B-B14F-4D97-AF65-F5344CB8AC3E}">
        <p14:creationId xmlns:p14="http://schemas.microsoft.com/office/powerpoint/2010/main" val="1477267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06590" y="404664"/>
            <a:ext cx="8352928" cy="718592"/>
          </a:xfrm>
        </p:spPr>
        <p:txBody>
          <a:bodyPr>
            <a:normAutofit fontScale="90000"/>
          </a:bodyPr>
          <a:lstStyle/>
          <a:p>
            <a:pPr algn="ctr"/>
            <a:r>
              <a:rPr lang="en-GB" sz="3200" dirty="0" smtClean="0">
                <a:latin typeface="Arial Black" panose="020B0A04020102020204" pitchFamily="34" charset="0"/>
              </a:rPr>
              <a:t>General view of Data integration in the region</a:t>
            </a:r>
            <a:endParaRPr lang="en-GB" sz="3200" dirty="0">
              <a:latin typeface="Arial Black" panose="020B0A04020102020204" pitchFamily="34" charset="0"/>
            </a:endParaRPr>
          </a:p>
        </p:txBody>
      </p:sp>
      <p:sp>
        <p:nvSpPr>
          <p:cNvPr id="3" name="Rectangle 2"/>
          <p:cNvSpPr/>
          <p:nvPr/>
        </p:nvSpPr>
        <p:spPr>
          <a:xfrm>
            <a:off x="423081" y="1646673"/>
            <a:ext cx="10890913" cy="3785652"/>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Situation in most Member states in terms of statistical &amp; geospatial data integration similar with exception of more advanced economies like S. Africa</a:t>
            </a:r>
            <a:endParaRPr lang="en-US" sz="2000" b="1" dirty="0" smtClean="0">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Development and management of statistical and geospatial data invariably separate under different institutions with </a:t>
            </a:r>
            <a:r>
              <a:rPr lang="en-US" sz="2000" b="1" dirty="0" err="1" smtClean="0">
                <a:solidFill>
                  <a:srgbClr val="000000"/>
                </a:solidFill>
                <a:latin typeface="Arial" panose="020B0604020202020204" pitchFamily="34" charset="0"/>
                <a:cs typeface="Arial" panose="020B0604020202020204" pitchFamily="34" charset="0"/>
              </a:rPr>
              <a:t>adhoc</a:t>
            </a:r>
            <a:r>
              <a:rPr lang="en-US" sz="2000" b="1" dirty="0" smtClean="0">
                <a:solidFill>
                  <a:srgbClr val="000000"/>
                </a:solidFill>
                <a:latin typeface="Arial" panose="020B0604020202020204" pitchFamily="34" charset="0"/>
                <a:cs typeface="Arial" panose="020B0604020202020204" pitchFamily="34" charset="0"/>
              </a:rPr>
              <a:t> coordination;</a:t>
            </a: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The presentation here will use the case of Rwanda primarily because I understand it best, having been a central participant in the geospatial development in the country for close to 10 years as head of the country’s Natural </a:t>
            </a:r>
            <a:r>
              <a:rPr lang="en-US" sz="2000" b="1" dirty="0">
                <a:solidFill>
                  <a:srgbClr val="000000"/>
                </a:solidFill>
                <a:latin typeface="Arial" panose="020B0604020202020204" pitchFamily="34" charset="0"/>
                <a:cs typeface="Arial" panose="020B0604020202020204" pitchFamily="34" charset="0"/>
              </a:rPr>
              <a:t>R</a:t>
            </a:r>
            <a:r>
              <a:rPr lang="en-US" sz="2000" b="1" dirty="0" smtClean="0">
                <a:solidFill>
                  <a:srgbClr val="000000"/>
                </a:solidFill>
                <a:latin typeface="Arial" panose="020B0604020202020204" pitchFamily="34" charset="0"/>
                <a:cs typeface="Arial" panose="020B0604020202020204" pitchFamily="34" charset="0"/>
              </a:rPr>
              <a:t>esources Authority</a:t>
            </a:r>
            <a:endParaRPr lang="en-US" sz="2000" b="1" dirty="0" smtClean="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2856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06590" y="404664"/>
            <a:ext cx="8352928" cy="718592"/>
          </a:xfrm>
        </p:spPr>
        <p:txBody>
          <a:bodyPr>
            <a:normAutofit fontScale="90000"/>
          </a:bodyPr>
          <a:lstStyle/>
          <a:p>
            <a:pPr algn="ctr"/>
            <a:r>
              <a:rPr lang="en-GB" sz="3200" dirty="0" smtClean="0">
                <a:latin typeface="Arial Black" panose="020B0A04020102020204" pitchFamily="34" charset="0"/>
              </a:rPr>
              <a:t>Statistical &amp; Geospatial Data in Rwanda</a:t>
            </a:r>
            <a:endParaRPr lang="en-GB" sz="3200" dirty="0">
              <a:latin typeface="Arial Black" panose="020B0A04020102020204" pitchFamily="34" charset="0"/>
            </a:endParaRPr>
          </a:p>
        </p:txBody>
      </p:sp>
      <p:sp>
        <p:nvSpPr>
          <p:cNvPr id="3" name="Rectangle 2"/>
          <p:cNvSpPr/>
          <p:nvPr/>
        </p:nvSpPr>
        <p:spPr>
          <a:xfrm>
            <a:off x="423081" y="1646673"/>
            <a:ext cx="10890913" cy="2400657"/>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Development of statistical &amp; geospatial data evolved independent of each other out of immediate pragmatic needs for each </a:t>
            </a: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Following adoption of the country’s Vision 2020 in the year 2000, the subsequent years focused on developing sectoral policies and institutions to deliver it;</a:t>
            </a: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2339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06590" y="404664"/>
            <a:ext cx="8352928" cy="718592"/>
          </a:xfrm>
        </p:spPr>
        <p:txBody>
          <a:bodyPr>
            <a:normAutofit/>
          </a:bodyPr>
          <a:lstStyle/>
          <a:p>
            <a:pPr algn="ctr"/>
            <a:r>
              <a:rPr lang="en-GB" sz="3200" dirty="0" smtClean="0">
                <a:latin typeface="Arial Black" panose="020B0A04020102020204" pitchFamily="34" charset="0"/>
              </a:rPr>
              <a:t>National Statistical system</a:t>
            </a:r>
            <a:endParaRPr lang="en-GB" sz="3200" dirty="0">
              <a:latin typeface="Arial Black" panose="020B0A04020102020204" pitchFamily="34" charset="0"/>
            </a:endParaRPr>
          </a:p>
        </p:txBody>
      </p:sp>
      <p:sp>
        <p:nvSpPr>
          <p:cNvPr id="3" name="Rectangle 2"/>
          <p:cNvSpPr/>
          <p:nvPr/>
        </p:nvSpPr>
        <p:spPr>
          <a:xfrm>
            <a:off x="423081" y="1646673"/>
            <a:ext cx="10890913" cy="6093976"/>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Law </a:t>
            </a:r>
            <a:r>
              <a:rPr lang="en-US" sz="2000" b="1" dirty="0">
                <a:solidFill>
                  <a:srgbClr val="000000"/>
                </a:solidFill>
                <a:latin typeface="Arial" panose="020B0604020202020204" pitchFamily="34" charset="0"/>
                <a:cs typeface="Arial" panose="020B0604020202020204" pitchFamily="34" charset="0"/>
              </a:rPr>
              <a:t>on organization of statistics activities in Rwanda </a:t>
            </a:r>
            <a:r>
              <a:rPr lang="en-US" sz="2000" b="1" dirty="0" smtClean="0">
                <a:solidFill>
                  <a:srgbClr val="000000"/>
                </a:solidFill>
                <a:latin typeface="Arial" panose="020B0604020202020204" pitchFamily="34" charset="0"/>
                <a:cs typeface="Arial" panose="020B0604020202020204" pitchFamily="34" charset="0"/>
              </a:rPr>
              <a:t>was enacted </a:t>
            </a: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A </a:t>
            </a:r>
            <a:r>
              <a:rPr lang="en-US" sz="2000" b="1" dirty="0">
                <a:solidFill>
                  <a:srgbClr val="000000"/>
                </a:solidFill>
                <a:latin typeface="Arial" panose="020B0604020202020204" pitchFamily="34" charset="0"/>
                <a:cs typeface="Arial" panose="020B0604020202020204" pitchFamily="34" charset="0"/>
              </a:rPr>
              <a:t>National Institute of Statistics of Rwanda (NISR) was set up in 2005 as main body to generate and manage national </a:t>
            </a:r>
            <a:r>
              <a:rPr lang="en-US" sz="2000" b="1" dirty="0" smtClean="0">
                <a:solidFill>
                  <a:srgbClr val="000000"/>
                </a:solidFill>
                <a:latin typeface="Arial" panose="020B0604020202020204" pitchFamily="34" charset="0"/>
                <a:cs typeface="Arial" panose="020B0604020202020204" pitchFamily="34" charset="0"/>
              </a:rPr>
              <a:t>statistics</a:t>
            </a:r>
            <a:r>
              <a:rPr lang="en-US" sz="2000" b="1" dirty="0">
                <a:solidFill>
                  <a:srgbClr val="000000"/>
                </a:solidFill>
                <a:latin typeface="Arial" panose="020B0604020202020204" pitchFamily="34" charset="0"/>
                <a:cs typeface="Arial" panose="020B0604020202020204" pitchFamily="34" charset="0"/>
              </a:rPr>
              <a:t> </a:t>
            </a:r>
            <a:endParaRPr lang="en-US" sz="2000" b="1" dirty="0" smtClean="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n-US" sz="2000" b="1" dirty="0">
                <a:latin typeface="Arial" panose="020B0604020202020204" pitchFamily="34" charset="0"/>
                <a:cs typeface="Arial" panose="020B0604020202020204" pitchFamily="34" charset="0"/>
              </a:rPr>
              <a:t>Development of National Statistical system (NSS) </a:t>
            </a:r>
            <a:r>
              <a:rPr lang="en-US" sz="2000" b="1" dirty="0" smtClean="0">
                <a:latin typeface="Arial" panose="020B0604020202020204" pitchFamily="34" charset="0"/>
                <a:cs typeface="Arial" panose="020B0604020202020204" pitchFamily="34" charset="0"/>
              </a:rPr>
              <a:t> - ensemble of institutions</a:t>
            </a:r>
            <a:endParaRPr lang="en-US" sz="2000" b="1" dirty="0">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n-US" sz="2000" b="1" dirty="0">
                <a:solidFill>
                  <a:srgbClr val="000000"/>
                </a:solidFill>
                <a:latin typeface="Arial" panose="020B0604020202020204" pitchFamily="34" charset="0"/>
                <a:cs typeface="Arial" panose="020B0604020202020204" pitchFamily="34" charset="0"/>
              </a:rPr>
              <a:t>Initial focus of NISR was on production of mandatory statistics such as GDP, CPI, PPI, external trade figures </a:t>
            </a:r>
            <a:r>
              <a:rPr lang="en-US" sz="2000" b="1" dirty="0" err="1">
                <a:solidFill>
                  <a:srgbClr val="000000"/>
                </a:solidFill>
                <a:latin typeface="Arial" panose="020B0604020202020204" pitchFamily="34" charset="0"/>
                <a:cs typeface="Arial" panose="020B0604020202020204" pitchFamily="34" charset="0"/>
              </a:rPr>
              <a:t>etc</a:t>
            </a:r>
            <a:r>
              <a:rPr lang="en-US" sz="2000" b="1" dirty="0">
                <a:solidFill>
                  <a:srgbClr val="000000"/>
                </a:solidFill>
                <a:latin typeface="Arial" panose="020B0604020202020204" pitchFamily="34" charset="0"/>
                <a:cs typeface="Arial" panose="020B0604020202020204" pitchFamily="34" charset="0"/>
              </a:rPr>
              <a:t> but later started working on special purpose statistics such as DHS, </a:t>
            </a:r>
            <a:r>
              <a:rPr lang="en-US" sz="2000" b="1" dirty="0" err="1">
                <a:solidFill>
                  <a:srgbClr val="000000"/>
                </a:solidFill>
                <a:latin typeface="Arial" panose="020B0604020202020204" pitchFamily="34" charset="0"/>
                <a:cs typeface="Arial" panose="020B0604020202020204" pitchFamily="34" charset="0"/>
              </a:rPr>
              <a:t>Agric</a:t>
            </a:r>
            <a:r>
              <a:rPr lang="en-US" sz="2000" b="1" dirty="0">
                <a:solidFill>
                  <a:srgbClr val="000000"/>
                </a:solidFill>
                <a:latin typeface="Arial" panose="020B0604020202020204" pitchFamily="34" charset="0"/>
                <a:cs typeface="Arial" panose="020B0604020202020204" pitchFamily="34" charset="0"/>
              </a:rPr>
              <a:t> statistics </a:t>
            </a:r>
            <a:r>
              <a:rPr lang="en-US" sz="2000" b="1" dirty="0" err="1" smtClean="0">
                <a:solidFill>
                  <a:srgbClr val="000000"/>
                </a:solidFill>
                <a:latin typeface="Arial" panose="020B0604020202020204" pitchFamily="34" charset="0"/>
                <a:cs typeface="Arial" panose="020B0604020202020204" pitchFamily="34" charset="0"/>
              </a:rPr>
              <a:t>etc</a:t>
            </a:r>
            <a:endParaRPr lang="en-US" sz="2000" b="1" dirty="0" smtClean="0">
              <a:solidFill>
                <a:srgbClr val="FF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National </a:t>
            </a:r>
            <a:r>
              <a:rPr lang="en-US" sz="2000" b="1" dirty="0">
                <a:latin typeface="Arial" panose="020B0604020202020204" pitchFamily="34" charset="0"/>
                <a:cs typeface="Arial" panose="020B0604020202020204" pitchFamily="34" charset="0"/>
              </a:rPr>
              <a:t>Strategy for the Development of Statistics in Rwanda (NSDS); with 5 year cycles  - now implementing second cycle NSDS 2</a:t>
            </a: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solidFill>
                <a:srgbClr val="FF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2744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06590" y="404664"/>
            <a:ext cx="8352928" cy="718592"/>
          </a:xfrm>
        </p:spPr>
        <p:txBody>
          <a:bodyPr>
            <a:normAutofit/>
          </a:bodyPr>
          <a:lstStyle/>
          <a:p>
            <a:pPr algn="ctr"/>
            <a:r>
              <a:rPr lang="en-GB" sz="3200" dirty="0" smtClean="0">
                <a:latin typeface="Arial Black" panose="020B0A04020102020204" pitchFamily="34" charset="0"/>
              </a:rPr>
              <a:t>National Statistical system</a:t>
            </a:r>
            <a:endParaRPr lang="en-GB" sz="3200" dirty="0">
              <a:latin typeface="Arial Black" panose="020B0A04020102020204" pitchFamily="34" charset="0"/>
            </a:endParaRPr>
          </a:p>
        </p:txBody>
      </p:sp>
      <p:sp>
        <p:nvSpPr>
          <p:cNvPr id="3" name="Rectangle 2"/>
          <p:cNvSpPr/>
          <p:nvPr/>
        </p:nvSpPr>
        <p:spPr>
          <a:xfrm>
            <a:off x="423081" y="1646673"/>
            <a:ext cx="10890913" cy="4247317"/>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sz="2000" b="1" dirty="0">
                <a:solidFill>
                  <a:srgbClr val="000000"/>
                </a:solidFill>
                <a:latin typeface="Arial" panose="020B0604020202020204" pitchFamily="34" charset="0"/>
                <a:cs typeface="Arial" panose="020B0604020202020204" pitchFamily="34" charset="0"/>
              </a:rPr>
              <a:t>Increasingly geospatial information became important to NISR particularly when they undertook population census, with need to map enumeration areas &amp; admin boundaries</a:t>
            </a:r>
          </a:p>
          <a:p>
            <a:pPr marL="342900" indent="-342900" algn="just">
              <a:lnSpc>
                <a:spcPct val="150000"/>
              </a:lnSpc>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NISR tried to build in-house capacity to generate essential geo-data &amp; the mapping institutions remained outside the NSS</a:t>
            </a:r>
          </a:p>
          <a:p>
            <a:pPr marL="342900" indent="-342900" algn="just">
              <a:lnSpc>
                <a:spcPct val="150000"/>
              </a:lnSpc>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Collaboration between NISR and mapping institution remained </a:t>
            </a:r>
            <a:r>
              <a:rPr lang="en-US" sz="2000" b="1" dirty="0" err="1" smtClean="0">
                <a:latin typeface="Arial" panose="020B0604020202020204" pitchFamily="34" charset="0"/>
                <a:cs typeface="Arial" panose="020B0604020202020204" pitchFamily="34" charset="0"/>
              </a:rPr>
              <a:t>adhoc</a:t>
            </a:r>
            <a:r>
              <a:rPr lang="en-US" sz="2000" b="1" dirty="0" smtClean="0">
                <a:latin typeface="Arial" panose="020B0604020202020204" pitchFamily="34" charset="0"/>
                <a:cs typeface="Arial" panose="020B0604020202020204" pitchFamily="34" charset="0"/>
              </a:rPr>
              <a:t>, informal and reliant on individual goodwill </a:t>
            </a:r>
            <a:r>
              <a:rPr lang="en-US" sz="2000" b="1" dirty="0" smtClean="0">
                <a:solidFill>
                  <a:srgbClr val="FF0000"/>
                </a:solidFill>
                <a:latin typeface="Arial" panose="020B0604020202020204" pitchFamily="34" charset="0"/>
                <a:cs typeface="Arial" panose="020B0604020202020204" pitchFamily="34" charset="0"/>
              </a:rPr>
              <a:t>  </a:t>
            </a: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0913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06590" y="404664"/>
            <a:ext cx="8352928" cy="718592"/>
          </a:xfrm>
        </p:spPr>
        <p:txBody>
          <a:bodyPr>
            <a:normAutofit/>
          </a:bodyPr>
          <a:lstStyle/>
          <a:p>
            <a:pPr algn="ctr"/>
            <a:r>
              <a:rPr lang="en-GB" sz="3200" dirty="0" smtClean="0">
                <a:latin typeface="Arial Black" panose="020B0A04020102020204" pitchFamily="34" charset="0"/>
              </a:rPr>
              <a:t>Geo data development (1)</a:t>
            </a:r>
            <a:endParaRPr lang="en-GB" sz="3200" dirty="0">
              <a:latin typeface="Arial Black" panose="020B0A04020102020204" pitchFamily="34" charset="0"/>
            </a:endParaRPr>
          </a:p>
        </p:txBody>
      </p:sp>
      <p:sp>
        <p:nvSpPr>
          <p:cNvPr id="3" name="Rectangle 2"/>
          <p:cNvSpPr/>
          <p:nvPr/>
        </p:nvSpPr>
        <p:spPr>
          <a:xfrm>
            <a:off x="423081" y="1646673"/>
            <a:ext cx="10890913" cy="5632311"/>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Started with promulgation of a national land policy in 2004 covering aspects of mapping &amp; management of geo-information. </a:t>
            </a: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This was followed by a land law in 2005 and establishment of the National Land Centre in 2007 that brought together all mapping functions that were scattered in different institutions </a:t>
            </a:r>
          </a:p>
          <a:p>
            <a:pPr marL="342900" indent="-342900" algn="just">
              <a:lnSpc>
                <a:spcPct val="150000"/>
              </a:lnSpc>
              <a:buFont typeface="Arial" panose="020B0604020202020204" pitchFamily="34" charset="0"/>
              <a:buChar char="•"/>
            </a:pPr>
            <a:r>
              <a:rPr lang="en-US" sz="2000" b="1" dirty="0" smtClean="0">
                <a:solidFill>
                  <a:srgbClr val="000000"/>
                </a:solidFill>
                <a:latin typeface="Arial" panose="020B0604020202020204" pitchFamily="34" charset="0"/>
                <a:cs typeface="Arial" panose="020B0604020202020204" pitchFamily="34" charset="0"/>
              </a:rPr>
              <a:t>National Land Centre began process of developing key geospatial information – aerial survey of the country generated high resolution of </a:t>
            </a:r>
            <a:r>
              <a:rPr lang="en-US" sz="2000" b="1" dirty="0" err="1" smtClean="0">
                <a:solidFill>
                  <a:srgbClr val="000000"/>
                </a:solidFill>
                <a:latin typeface="Arial" panose="020B0604020202020204" pitchFamily="34" charset="0"/>
                <a:cs typeface="Arial" panose="020B0604020202020204" pitchFamily="34" charset="0"/>
              </a:rPr>
              <a:t>orthophotos</a:t>
            </a:r>
            <a:r>
              <a:rPr lang="en-US" sz="2000" b="1" dirty="0" smtClean="0">
                <a:solidFill>
                  <a:srgbClr val="000000"/>
                </a:solidFill>
                <a:latin typeface="Arial" panose="020B0604020202020204" pitchFamily="34" charset="0"/>
                <a:cs typeface="Arial" panose="020B0604020202020204" pitchFamily="34" charset="0"/>
              </a:rPr>
              <a:t>. A new base map developed as well as National Land use &amp; development master plan</a:t>
            </a: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endParaRPr lang="en-US" sz="2000" b="1"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3015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11925</TotalTime>
  <Words>921</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宋体</vt:lpstr>
      <vt:lpstr>Arial</vt:lpstr>
      <vt:lpstr>Arial Black</vt:lpstr>
      <vt:lpstr>Arial Narrow</vt:lpstr>
      <vt:lpstr>Calibri</vt:lpstr>
      <vt:lpstr>Calibri Light</vt:lpstr>
      <vt:lpstr>Century Gothic</vt:lpstr>
      <vt:lpstr>Office Theme</vt:lpstr>
      <vt:lpstr>PowerPoint Presentation</vt:lpstr>
      <vt:lpstr>Outline</vt:lpstr>
      <vt:lpstr>About RCMRD</vt:lpstr>
      <vt:lpstr>Geographical Coverage</vt:lpstr>
      <vt:lpstr>General view of Data integration in the region</vt:lpstr>
      <vt:lpstr>Statistical &amp; Geospatial Data in Rwanda</vt:lpstr>
      <vt:lpstr>National Statistical system</vt:lpstr>
      <vt:lpstr>National Statistical system</vt:lpstr>
      <vt:lpstr>Geo data development (1)</vt:lpstr>
      <vt:lpstr>Geo data development (2)</vt:lpstr>
      <vt:lpstr>Statistical &amp; Geospatial Data integration (1)</vt:lpstr>
      <vt:lpstr>Statistical &amp; Geospatial Data integration (2)</vt:lpstr>
      <vt:lpstr>Way forward for the region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rcmrd</dc:creator>
  <cp:lastModifiedBy>Windows User</cp:lastModifiedBy>
  <cp:revision>261</cp:revision>
  <dcterms:created xsi:type="dcterms:W3CDTF">2018-03-05T11:05:03Z</dcterms:created>
  <dcterms:modified xsi:type="dcterms:W3CDTF">2018-04-22T08:11:41Z</dcterms:modified>
</cp:coreProperties>
</file>