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2" r:id="rId4"/>
    <p:sldId id="257" r:id="rId5"/>
    <p:sldId id="266" r:id="rId6"/>
    <p:sldId id="259" r:id="rId7"/>
    <p:sldId id="268" r:id="rId8"/>
    <p:sldId id="273" r:id="rId9"/>
    <p:sldId id="274" r:id="rId10"/>
    <p:sldId id="275" r:id="rId11"/>
    <p:sldId id="270" r:id="rId12"/>
    <p:sldId id="271" r:id="rId13"/>
    <p:sldId id="272" r:id="rId14"/>
    <p:sldId id="261" r:id="rId15"/>
    <p:sldId id="269" r:id="rId16"/>
    <p:sldId id="260" r:id="rId17"/>
    <p:sldId id="267" r:id="rId18"/>
    <p:sldId id="263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Level of Difficulty  in Data Collection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4B-4B10-BDF2-6C26AA0CE8A7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4B-4B10-BDF2-6C26AA0CE8A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4B-4B10-BDF2-6C26AA0CE8A7}"/>
              </c:ext>
            </c:extLst>
          </c:dPt>
          <c:dPt>
            <c:idx val="3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4B-4B10-BDF2-6C26AA0CE8A7}"/>
              </c:ext>
            </c:extLst>
          </c:dPt>
          <c:dPt>
            <c:idx val="4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4B-4B10-BDF2-6C26AA0CE8A7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4472C4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4472C4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4472C4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4472C4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4472C4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>
                    <a:tint val="54000"/>
                  </a:srgbClr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[Charts3.xlsx]Data!$C$24:$C$28</c:f>
              <c:strCache>
                <c:ptCount val="5"/>
                <c:pt idx="0">
                  <c:v>Very difficult</c:v>
                </c:pt>
                <c:pt idx="1">
                  <c:v>Difficult</c:v>
                </c:pt>
                <c:pt idx="2">
                  <c:v>Fair</c:v>
                </c:pt>
                <c:pt idx="3">
                  <c:v>Easy</c:v>
                </c:pt>
                <c:pt idx="4">
                  <c:v>Very Easy</c:v>
                </c:pt>
              </c:strCache>
            </c:strRef>
          </c:cat>
          <c:val>
            <c:numRef>
              <c:f>[Charts3.xlsx]Data!$D$24:$D$28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4B-4B10-BDF2-6C26AA0CE8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1687-021C-4776-AFA8-AEE3B60D653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00953-E433-456C-AAF5-9128090EC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Helvetica Neue" pitchFamily="2" charset="0"/>
              <a:ea typeface="Helvetica Neue" pitchFamily="2" charset="0"/>
              <a:cs typeface="Helvetica Ne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9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CE608-B13D-49E9-BF8E-D334F44F9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24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F11FA-CF43-4074-B8B5-19DAA47AB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577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896B0-C996-4091-8F7F-E492575B3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0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57638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57638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27EF8-AC34-4864-8022-B1EDB906B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15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84BFF7-32CC-44F5-B692-CB08B8729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4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BC8B0-A20F-40AC-9DC4-83C3B8179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1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DD0B7-569F-483F-8BC9-B63EB6A63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39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8D8ADE-3E1A-445D-8FA0-723582343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1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ECA Logo_new_ENG final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97" y="6245773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7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Calibri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6031-B3FC-490E-86B3-EA57E7CA3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454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2A4A4-DD63-4F2D-AF6E-42EBE1871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9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56134" y="341314"/>
            <a:ext cx="2760133" cy="5761037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73618" y="341314"/>
            <a:ext cx="8079316" cy="57610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90CEE-B84A-4958-A4BD-8160FB209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55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4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6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8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2394-5332-4393-BB13-08128D8D74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CB77-78CB-4421-9044-E628E0CB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5763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7" name="Rectangle 4"/>
          <p:cNvSpPr>
            <a:spLocks noGrp="1"/>
          </p:cNvSpPr>
          <p:nvPr>
            <p:ph type="title"/>
          </p:nvPr>
        </p:nvSpPr>
        <p:spPr bwMode="auto">
          <a:xfrm>
            <a:off x="573618" y="341313"/>
            <a:ext cx="1104264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Sans" panose="020B0602030504020204" pitchFamily="34" charset="0"/>
              </a:rPr>
              <a:t>Click to edit Master title style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11224685" y="6376988"/>
            <a:ext cx="357716" cy="279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>
                <a:solidFill>
                  <a:srgbClr val="88888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4D6D4E04-9A9B-4566-BFD6-29EAFB140EBE}" type="slidenum">
              <a:rPr lang="en-US" altLang="en-US" smtClean="0"/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99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  <a:sym typeface="Lucida Sans" panose="020B0602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indent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indent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indent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indent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4572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9144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13716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18288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7405"/>
            <a:ext cx="9144000" cy="23876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Assessment of the Readiness of African Countries in utilizing Fundamental Geospatial Data for Monitoring the SDGs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187" y="4793466"/>
            <a:ext cx="9144000" cy="1126482"/>
          </a:xfrm>
        </p:spPr>
        <p:txBody>
          <a:bodyPr/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Aster Denekew Yilma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African Center for Statistics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Commission for Africa</a:t>
            </a:r>
          </a:p>
        </p:txBody>
      </p:sp>
      <p:pic>
        <p:nvPicPr>
          <p:cNvPr id="4" name="Picture 3" descr="ECA Logo_new_ENG fina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31" y="6072352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44870" y="3572388"/>
            <a:ext cx="9144000" cy="1126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on Global Fundamental Data Themes for Africa</a:t>
            </a: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25-27 April, 2018</a:t>
            </a: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Addis Ababa, Ethiopia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Availability</a:t>
            </a:r>
            <a:r>
              <a:rPr lang="en-US" sz="2400" dirty="0"/>
              <a:t>: Existing geospatial data (Sources: National Mapping /geospatial Agencies; Thematic Line Ministries &amp; NSO; International Org./UN 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41" y="2736264"/>
            <a:ext cx="6467736" cy="319157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 …</a:t>
            </a:r>
          </a:p>
        </p:txBody>
      </p:sp>
    </p:spTree>
    <p:extLst>
      <p:ext uri="{BB962C8B-B14F-4D97-AF65-F5344CB8AC3E}">
        <p14:creationId xmlns:p14="http://schemas.microsoft.com/office/powerpoint/2010/main" val="18790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137" y="1533033"/>
            <a:ext cx="10515600" cy="4351338"/>
          </a:xfrm>
        </p:spPr>
        <p:txBody>
          <a:bodyPr/>
          <a:lstStyle/>
          <a:p>
            <a:r>
              <a:rPr lang="en-US" sz="2400" b="1" dirty="0"/>
              <a:t>Disaggregation Level</a:t>
            </a:r>
            <a:r>
              <a:rPr lang="en-US" sz="2400" dirty="0"/>
              <a:t>: Available datasets disaggregated by </a:t>
            </a:r>
            <a:r>
              <a:rPr lang="en-US" sz="2400" b="1" dirty="0"/>
              <a:t>Location </a:t>
            </a:r>
            <a:r>
              <a:rPr lang="en-US" sz="2400" dirty="0"/>
              <a:t>and in some cases by </a:t>
            </a:r>
            <a:r>
              <a:rPr lang="en-US" sz="2400" b="1" dirty="0"/>
              <a:t>Age, Sex; </a:t>
            </a:r>
            <a:r>
              <a:rPr lang="en-US" sz="2400" dirty="0"/>
              <a:t>6 countries have data disaggregated by Age and Sex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68" y="2365019"/>
            <a:ext cx="5919542" cy="33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10" y="1533033"/>
            <a:ext cx="10515600" cy="4351338"/>
          </a:xfrm>
        </p:spPr>
        <p:txBody>
          <a:bodyPr/>
          <a:lstStyle/>
          <a:p>
            <a:r>
              <a:rPr lang="en-US" b="1" dirty="0"/>
              <a:t>Level of difficulty (Data Collection/Acquisition)</a:t>
            </a:r>
            <a:r>
              <a:rPr lang="en-US" dirty="0"/>
              <a:t>: mostly “</a:t>
            </a:r>
            <a:r>
              <a:rPr lang="en-US" b="1" dirty="0"/>
              <a:t>Difficult”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 …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475071"/>
              </p:ext>
            </p:extLst>
          </p:nvPr>
        </p:nvGraphicFramePr>
        <p:xfrm>
          <a:off x="2844756" y="2204348"/>
          <a:ext cx="5613444" cy="368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4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951"/>
            <a:ext cx="10515600" cy="43481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Readiness of countries</a:t>
            </a:r>
            <a:r>
              <a:rPr lang="en-US" sz="2400" dirty="0" smtClean="0"/>
              <a:t>: </a:t>
            </a:r>
            <a:r>
              <a:rPr lang="en-US" sz="2400" b="1" dirty="0" smtClean="0"/>
              <a:t>Somehow</a:t>
            </a:r>
            <a:r>
              <a:rPr lang="en-US" sz="2400" dirty="0" smtClean="0"/>
              <a:t> </a:t>
            </a:r>
            <a:r>
              <a:rPr lang="en-US" sz="2400" b="1" dirty="0" smtClean="0"/>
              <a:t>Ready</a:t>
            </a:r>
            <a:r>
              <a:rPr lang="en-US" sz="2400" dirty="0" smtClean="0"/>
              <a:t> </a:t>
            </a:r>
            <a:r>
              <a:rPr lang="en-US" sz="2400" dirty="0"/>
              <a:t>(availability of geospatial data/fundamental datasets; capacity to utilize available geospatial data) – </a:t>
            </a:r>
            <a:r>
              <a:rPr lang="en-US" sz="2400" dirty="0" smtClean="0"/>
              <a:t>12 out of 13 responses </a:t>
            </a:r>
            <a:r>
              <a:rPr lang="en-US" sz="2400" dirty="0"/>
              <a:t>are “3</a:t>
            </a:r>
            <a:r>
              <a:rPr lang="en-US" sz="2400" dirty="0" smtClean="0"/>
              <a:t>”.</a:t>
            </a:r>
            <a:endParaRPr lang="en-US" sz="2400" dirty="0"/>
          </a:p>
          <a:p>
            <a:pPr algn="just"/>
            <a:endParaRPr lang="en-US" dirty="0"/>
          </a:p>
          <a:p>
            <a:pPr algn="just"/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14" y="2673514"/>
            <a:ext cx="1057138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69" y="101216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9635"/>
              </p:ext>
            </p:extLst>
          </p:nvPr>
        </p:nvGraphicFramePr>
        <p:xfrm>
          <a:off x="2278118" y="1261241"/>
          <a:ext cx="6266792" cy="4973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0689"/>
                <a:gridCol w="2286000"/>
                <a:gridCol w="2010103"/>
              </a:tblGrid>
              <a:tr h="33107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Questions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No. of Responses (Countries)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497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Major uses of available geospatial datasets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Planning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Policy Making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Regional Planning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6632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sources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Mapping Authorities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Thematic/Line Ministries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International/UN agencies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Others (Statistics bureau, 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497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Disaggregation levels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Location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14922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Type of Fundamental datasets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Geodetic /Surveying Data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Elevation/Bathymetry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Administrative Data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Hydrography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Land Management Units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Infrastructure Data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Population Data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Land Cover/Use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Imagery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9948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Level of difficulty (Data Collection)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Very difficult – Easy (1-5)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  <a:tr h="497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Readiness on availability and capacity to utilize geospatial datasets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ready – Quite ready (1-5)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6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19" y="309944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Result…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158032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Policies and strategies, action plans </a:t>
            </a:r>
            <a:r>
              <a:rPr lang="en-US" dirty="0" smtClean="0"/>
              <a:t>are available</a:t>
            </a:r>
          </a:p>
          <a:p>
            <a:pPr lvl="1" algn="just"/>
            <a:r>
              <a:rPr lang="en-US" dirty="0" smtClean="0"/>
              <a:t>National Spatial Data Infrastructure is top priority: </a:t>
            </a:r>
            <a:r>
              <a:rPr lang="en-US" dirty="0"/>
              <a:t>need to advance and support the establishment of national spatial data infrastructures in </a:t>
            </a:r>
            <a:r>
              <a:rPr lang="en-US" dirty="0" smtClean="0"/>
              <a:t>Africa</a:t>
            </a:r>
          </a:p>
          <a:p>
            <a:pPr lvl="1"/>
            <a:r>
              <a:rPr lang="en-US" dirty="0" smtClean="0"/>
              <a:t>Existing policies supporting the implementation of SDGs: </a:t>
            </a:r>
          </a:p>
          <a:p>
            <a:pPr lvl="2"/>
            <a:r>
              <a:rPr lang="en-US" dirty="0" smtClean="0"/>
              <a:t>NSDI </a:t>
            </a:r>
            <a:r>
              <a:rPr lang="en-US" dirty="0"/>
              <a:t>policy; </a:t>
            </a:r>
            <a:endParaRPr lang="en-US" dirty="0" smtClean="0"/>
          </a:p>
          <a:p>
            <a:pPr lvl="2"/>
            <a:r>
              <a:rPr lang="en-US" dirty="0" smtClean="0"/>
              <a:t>Thematic </a:t>
            </a:r>
            <a:r>
              <a:rPr lang="en-US" dirty="0"/>
              <a:t>policies (education, agriculture, national land policy, </a:t>
            </a:r>
            <a:r>
              <a:rPr lang="en-US" dirty="0" smtClean="0"/>
              <a:t>etc.); </a:t>
            </a:r>
          </a:p>
          <a:p>
            <a:pPr lvl="2"/>
            <a:r>
              <a:rPr lang="en-US" dirty="0" smtClean="0"/>
              <a:t>Poverty </a:t>
            </a:r>
            <a:r>
              <a:rPr lang="en-US" dirty="0"/>
              <a:t>Eradication </a:t>
            </a:r>
            <a:r>
              <a:rPr lang="en-US" dirty="0" smtClean="0"/>
              <a:t>policies; </a:t>
            </a:r>
          </a:p>
          <a:p>
            <a:pPr lvl="2"/>
            <a:r>
              <a:rPr lang="en-US" dirty="0" smtClean="0"/>
              <a:t>National development plans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372" y="132556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Steps </a:t>
            </a:r>
            <a:r>
              <a:rPr lang="en-US" dirty="0"/>
              <a:t>taken so far to incorporate geospatial information towards the implementation of the </a:t>
            </a:r>
            <a:r>
              <a:rPr lang="en-US" dirty="0" smtClean="0"/>
              <a:t>SDGs</a:t>
            </a:r>
          </a:p>
          <a:p>
            <a:pPr lvl="1"/>
            <a:r>
              <a:rPr lang="en-US" sz="2000" dirty="0" smtClean="0"/>
              <a:t>Development </a:t>
            </a:r>
            <a:r>
              <a:rPr lang="en-US" sz="2000" dirty="0"/>
              <a:t>of Land information </a:t>
            </a:r>
            <a:r>
              <a:rPr lang="en-US" sz="2000" dirty="0" smtClean="0"/>
              <a:t>systems</a:t>
            </a:r>
          </a:p>
          <a:p>
            <a:pPr lvl="1"/>
            <a:r>
              <a:rPr lang="en-US" sz="2000" dirty="0"/>
              <a:t>periodic population </a:t>
            </a:r>
            <a:r>
              <a:rPr lang="en-US" sz="2000" dirty="0" smtClean="0"/>
              <a:t>census</a:t>
            </a:r>
          </a:p>
          <a:p>
            <a:pPr lvl="1"/>
            <a:r>
              <a:rPr lang="en-US" sz="2000" dirty="0"/>
              <a:t>thematic </a:t>
            </a:r>
            <a:r>
              <a:rPr lang="en-US" sz="2000" dirty="0" smtClean="0"/>
              <a:t>mapping</a:t>
            </a:r>
          </a:p>
          <a:p>
            <a:pPr lvl="1"/>
            <a:r>
              <a:rPr lang="en-US" sz="2000" dirty="0" smtClean="0"/>
              <a:t>Establishment of </a:t>
            </a:r>
            <a:r>
              <a:rPr lang="en-US" sz="2000" dirty="0"/>
              <a:t>the National Spatial Data Infrastructure </a:t>
            </a:r>
            <a:endParaRPr lang="en-US" sz="2000" dirty="0" smtClean="0"/>
          </a:p>
          <a:p>
            <a:pPr lvl="1"/>
            <a:r>
              <a:rPr lang="en-US" sz="2000" dirty="0" smtClean="0"/>
              <a:t>Defined and acquired fundamental </a:t>
            </a:r>
            <a:r>
              <a:rPr lang="en-US" sz="2000" dirty="0"/>
              <a:t>geospatial data themes </a:t>
            </a:r>
            <a:endParaRPr lang="en-US" sz="2000" dirty="0" smtClean="0"/>
          </a:p>
          <a:p>
            <a:pPr lvl="1"/>
            <a:r>
              <a:rPr lang="en-US" sz="2000" dirty="0"/>
              <a:t>Establishment of National Reference Frame</a:t>
            </a:r>
            <a:endParaRPr lang="en-US" sz="2000" dirty="0" smtClean="0"/>
          </a:p>
          <a:p>
            <a:pPr lvl="1"/>
            <a:r>
              <a:rPr lang="en-US" sz="2000" dirty="0"/>
              <a:t>integrate geospatial information with statistics </a:t>
            </a:r>
            <a:endParaRPr lang="en-US" sz="2000" dirty="0" smtClean="0"/>
          </a:p>
          <a:p>
            <a:pPr lvl="1"/>
            <a:r>
              <a:rPr lang="en-US" sz="2000" dirty="0"/>
              <a:t>incorporating geospatial information in their </a:t>
            </a:r>
            <a:r>
              <a:rPr lang="en-US" sz="2000" dirty="0" smtClean="0"/>
              <a:t>projects</a:t>
            </a:r>
          </a:p>
          <a:p>
            <a:pPr lvl="1"/>
            <a:r>
              <a:rPr lang="en-US" sz="2000" dirty="0"/>
              <a:t>Implementing the Integrated Indicator </a:t>
            </a:r>
            <a:r>
              <a:rPr lang="en-US" sz="2000" dirty="0" smtClean="0"/>
              <a:t>Framework</a:t>
            </a:r>
          </a:p>
          <a:p>
            <a:pPr lvl="1"/>
            <a:r>
              <a:rPr lang="en-US" sz="2000" dirty="0"/>
              <a:t>establishing a federated system for SDG </a:t>
            </a:r>
            <a:r>
              <a:rPr lang="en-US" sz="2000" dirty="0" smtClean="0"/>
              <a:t>reporting (e.g. South Africa)</a:t>
            </a:r>
          </a:p>
          <a:p>
            <a:pPr lvl="1"/>
            <a:r>
              <a:rPr lang="en-US" sz="2000" dirty="0"/>
              <a:t>geospatial data </a:t>
            </a:r>
            <a:r>
              <a:rPr lang="en-US" sz="2000" dirty="0" smtClean="0"/>
              <a:t>is being </a:t>
            </a:r>
            <a:r>
              <a:rPr lang="en-US" sz="2000" dirty="0"/>
              <a:t>used to measure and monitor certain SDG indicators</a:t>
            </a:r>
            <a:endParaRPr lang="en-US" sz="2000" dirty="0" smtClean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015"/>
            <a:ext cx="10449910" cy="456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Some Conclusion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of the fundamental data will be highly relevant in assessments for SDG reporting</a:t>
            </a:r>
            <a:r>
              <a:rPr lang="en-US" sz="2400" dirty="0" smtClean="0"/>
              <a:t>. Countries are endeavoring to generate /acquire fundamental datasets</a:t>
            </a:r>
            <a:endParaRPr lang="en-US" sz="2400" dirty="0"/>
          </a:p>
          <a:p>
            <a:r>
              <a:rPr lang="en-US" sz="2400" dirty="0" smtClean="0"/>
              <a:t>Efforts on establishment of Spatial data Infrastructure</a:t>
            </a:r>
          </a:p>
          <a:p>
            <a:r>
              <a:rPr lang="en-US" sz="2400" dirty="0" smtClean="0"/>
              <a:t>Effort on integration of </a:t>
            </a:r>
            <a:r>
              <a:rPr lang="en-US" sz="2400" dirty="0"/>
              <a:t>geospatial information with </a:t>
            </a:r>
            <a:r>
              <a:rPr lang="en-US" sz="2400" dirty="0" smtClean="0"/>
              <a:t>statistics (</a:t>
            </a:r>
            <a:r>
              <a:rPr lang="en-US" sz="2400" dirty="0" err="1" smtClean="0"/>
              <a:t>e.g</a:t>
            </a:r>
            <a:r>
              <a:rPr lang="en-US" sz="2400" dirty="0" smtClean="0"/>
              <a:t>:  Namibia)</a:t>
            </a:r>
          </a:p>
          <a:p>
            <a:r>
              <a:rPr lang="en-US" sz="2400" dirty="0"/>
              <a:t>geospatial data has been widely used as a </a:t>
            </a:r>
            <a:r>
              <a:rPr lang="en-US" sz="2400" dirty="0" smtClean="0"/>
              <a:t>support for population and housing censuses (e.g. Madagascar, Ethiopia, Cameroon)</a:t>
            </a:r>
          </a:p>
          <a:p>
            <a:r>
              <a:rPr lang="en-US" sz="2400" dirty="0" smtClean="0"/>
              <a:t>These census </a:t>
            </a:r>
            <a:r>
              <a:rPr lang="en-US" sz="2400" dirty="0"/>
              <a:t>data will </a:t>
            </a:r>
            <a:r>
              <a:rPr lang="en-US" sz="2400" dirty="0" smtClean="0"/>
              <a:t>contribute </a:t>
            </a:r>
            <a:r>
              <a:rPr lang="en-US" sz="2400" dirty="0"/>
              <a:t>to the implementation of SDGs</a:t>
            </a:r>
            <a:endParaRPr lang="en-US" sz="2400" dirty="0" smtClean="0"/>
          </a:p>
          <a:p>
            <a:r>
              <a:rPr lang="en-US" sz="2400" dirty="0"/>
              <a:t>mainstreaming of geospatial data and statistical data need to be improved</a:t>
            </a:r>
            <a:endParaRPr lang="en-US" sz="2400" dirty="0" smtClean="0"/>
          </a:p>
          <a:p>
            <a:r>
              <a:rPr lang="en-US" sz="2400" dirty="0" smtClean="0"/>
              <a:t>Requires </a:t>
            </a:r>
            <a:r>
              <a:rPr lang="en-US" sz="2400" dirty="0"/>
              <a:t>high level support and commitments from governments</a:t>
            </a:r>
          </a:p>
        </p:txBody>
      </p:sp>
    </p:spTree>
    <p:extLst>
      <p:ext uri="{BB962C8B-B14F-4D97-AF65-F5344CB8AC3E}">
        <p14:creationId xmlns:p14="http://schemas.microsoft.com/office/powerpoint/2010/main" val="7008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-1" y="-19050"/>
            <a:ext cx="12352283" cy="6877050"/>
          </a:xfrm>
          <a:prstGeom prst="rect">
            <a:avLst/>
          </a:prstGeom>
          <a:solidFill>
            <a:srgbClr val="06578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4148139" y="4308475"/>
            <a:ext cx="442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00" b="1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THANK YOU!</a:t>
            </a:r>
          </a:p>
        </p:txBody>
      </p:sp>
      <p:pic>
        <p:nvPicPr>
          <p:cNvPr id="23556" name="Picture 8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1" y="1171576"/>
            <a:ext cx="2563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7" name="Picture 9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2174876"/>
            <a:ext cx="21066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Picture 6" descr="ECA Logo_new_ENG final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48" y="6206359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521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70" y="294178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17"/>
            <a:ext cx="10515600" cy="481954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Fundamental datasets are the basic </a:t>
            </a:r>
            <a:r>
              <a:rPr lang="en-US" sz="2400" dirty="0" smtClean="0"/>
              <a:t>layers, upon </a:t>
            </a:r>
            <a:r>
              <a:rPr lang="en-US" sz="2400" dirty="0"/>
              <a:t>which other thematic and core datasets are </a:t>
            </a:r>
            <a:r>
              <a:rPr lang="en-US" sz="2400" dirty="0" smtClean="0"/>
              <a:t>developed/ mapped.</a:t>
            </a:r>
          </a:p>
          <a:p>
            <a:pPr algn="just"/>
            <a:r>
              <a:rPr lang="en-US" sz="2400" dirty="0" smtClean="0"/>
              <a:t>These datasets are foundation data </a:t>
            </a:r>
            <a:r>
              <a:rPr lang="en-US" sz="2400" dirty="0"/>
              <a:t>for </a:t>
            </a:r>
            <a:r>
              <a:rPr lang="en-US" sz="2400" dirty="0" smtClean="0"/>
              <a:t>Sustainable Development</a:t>
            </a:r>
          </a:p>
          <a:p>
            <a:pPr algn="just"/>
            <a:r>
              <a:rPr lang="en-US" sz="2400" dirty="0" smtClean="0"/>
              <a:t>To monitor the SDGs , data need to be up-to-date, and reliable</a:t>
            </a:r>
          </a:p>
          <a:p>
            <a:pPr algn="just"/>
            <a:r>
              <a:rPr lang="en-US" sz="2400" dirty="0">
                <a:solidFill>
                  <a:prstClr val="black"/>
                </a:solidFill>
              </a:rPr>
              <a:t>ECA, in </a:t>
            </a:r>
            <a:r>
              <a:rPr lang="en-US" sz="2400" dirty="0" smtClean="0">
                <a:solidFill>
                  <a:prstClr val="black"/>
                </a:solidFill>
              </a:rPr>
              <a:t>an effort </a:t>
            </a:r>
            <a:r>
              <a:rPr lang="en-US" sz="2400" dirty="0">
                <a:solidFill>
                  <a:prstClr val="black"/>
                </a:solidFill>
              </a:rPr>
              <a:t>to support the implementation of the SDGs: Identified Geospatial datasets for the </a:t>
            </a:r>
            <a:r>
              <a:rPr lang="en-US" sz="2400" dirty="0" smtClean="0">
                <a:solidFill>
                  <a:prstClr val="black"/>
                </a:solidFill>
              </a:rPr>
              <a:t>SDGs by targets and indicators; 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Conducted </a:t>
            </a:r>
            <a:r>
              <a:rPr lang="en-US" sz="2400" dirty="0">
                <a:solidFill>
                  <a:prstClr val="black"/>
                </a:solidFill>
              </a:rPr>
              <a:t>survey on Fundamental datasets for monitoring </a:t>
            </a:r>
            <a:r>
              <a:rPr lang="en-US" sz="2400" dirty="0" smtClean="0">
                <a:solidFill>
                  <a:prstClr val="black"/>
                </a:solidFill>
              </a:rPr>
              <a:t>SDGs</a:t>
            </a:r>
            <a:endParaRPr lang="en-US" sz="2400" dirty="0">
              <a:solidFill>
                <a:prstClr val="black"/>
              </a:solidFill>
            </a:endParaRP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56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dirty="0">
                <a:solidFill>
                  <a:prstClr val="black"/>
                </a:solidFill>
              </a:rPr>
              <a:t>Questionnaire sent to all our Member States (National Mapping/Geospatial Agencies)</a:t>
            </a:r>
            <a:endParaRPr lang="en-US" sz="2600" dirty="0" smtClean="0"/>
          </a:p>
          <a:p>
            <a:pPr algn="just"/>
            <a:r>
              <a:rPr lang="en-US" sz="2600" dirty="0" smtClean="0"/>
              <a:t>Questionnaire aims to </a:t>
            </a:r>
            <a:r>
              <a:rPr lang="en-US" sz="2600" dirty="0"/>
              <a:t>collect information about the countries readiness in the use of geospatial information in the implementation of the sustainable development goals (SDGs</a:t>
            </a:r>
            <a:r>
              <a:rPr lang="en-US" sz="2600" dirty="0" smtClean="0"/>
              <a:t>), </a:t>
            </a:r>
            <a:r>
              <a:rPr lang="en-US" sz="2600" dirty="0"/>
              <a:t>targets and indicators.</a:t>
            </a:r>
            <a:endParaRPr lang="en-US" sz="2600" dirty="0" smtClean="0"/>
          </a:p>
          <a:p>
            <a:pPr algn="just"/>
            <a:r>
              <a:rPr lang="en-US" sz="2600" dirty="0" smtClean="0"/>
              <a:t>Qualitative survey and assess on: </a:t>
            </a:r>
          </a:p>
          <a:p>
            <a:pPr lvl="1" algn="just"/>
            <a:r>
              <a:rPr lang="en-US" dirty="0"/>
              <a:t>r</a:t>
            </a:r>
            <a:r>
              <a:rPr lang="en-US" dirty="0" smtClean="0"/>
              <a:t>elevance of geospatial data for the SDGs</a:t>
            </a:r>
          </a:p>
          <a:p>
            <a:pPr lvl="1" algn="just"/>
            <a:r>
              <a:rPr lang="en-US" dirty="0" smtClean="0"/>
              <a:t>availability </a:t>
            </a:r>
            <a:r>
              <a:rPr lang="en-US" dirty="0"/>
              <a:t>of data for measuring the targets and </a:t>
            </a:r>
            <a:r>
              <a:rPr lang="en-US" dirty="0" smtClean="0"/>
              <a:t>indicators, SDGs</a:t>
            </a:r>
          </a:p>
          <a:p>
            <a:pPr lvl="1" algn="just"/>
            <a:r>
              <a:rPr lang="en-US" dirty="0"/>
              <a:t>level of </a:t>
            </a:r>
            <a:r>
              <a:rPr lang="en-US" dirty="0" smtClean="0"/>
              <a:t>difficulty </a:t>
            </a:r>
            <a:r>
              <a:rPr lang="en-US" dirty="0"/>
              <a:t>in collecting relevant </a:t>
            </a:r>
            <a:r>
              <a:rPr lang="en-US" dirty="0" smtClean="0"/>
              <a:t>data</a:t>
            </a:r>
          </a:p>
          <a:p>
            <a:pPr lvl="1" algn="just"/>
            <a:r>
              <a:rPr lang="en-US" dirty="0"/>
              <a:t>level of </a:t>
            </a:r>
            <a:r>
              <a:rPr lang="en-US" dirty="0" smtClean="0"/>
              <a:t>disaggregation</a:t>
            </a:r>
          </a:p>
          <a:p>
            <a:pPr lvl="1" algn="just"/>
            <a:r>
              <a:rPr lang="en-US" dirty="0"/>
              <a:t>readiness of countries on the utilization of fundamental geospatial </a:t>
            </a:r>
            <a:r>
              <a:rPr lang="en-US" dirty="0" smtClean="0"/>
              <a:t>datasets</a:t>
            </a:r>
          </a:p>
          <a:p>
            <a:pPr lvl="1" algn="just"/>
            <a:r>
              <a:rPr lang="en-US" dirty="0" smtClean="0"/>
              <a:t>steps taken </a:t>
            </a:r>
            <a:r>
              <a:rPr lang="en-US" dirty="0"/>
              <a:t>so far to incorporate geospatial information towards the implementation of the </a:t>
            </a:r>
            <a:r>
              <a:rPr lang="en-US" dirty="0" smtClean="0"/>
              <a:t>SDGs</a:t>
            </a:r>
          </a:p>
          <a:p>
            <a:pPr lvl="1" algn="just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policies and strategies, action plans available to link</a:t>
            </a:r>
            <a:r>
              <a:rPr lang="en-US" dirty="0" smtClean="0"/>
              <a:t> goals and targets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1125" y="286295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12215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08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Received </a:t>
            </a:r>
            <a:r>
              <a:rPr lang="en-US" dirty="0"/>
              <a:t>response from: </a:t>
            </a:r>
            <a:r>
              <a:rPr lang="en-US" dirty="0" smtClean="0"/>
              <a:t>13 countries </a:t>
            </a:r>
            <a:endParaRPr lang="en-US" dirty="0"/>
          </a:p>
          <a:p>
            <a:pPr lvl="1"/>
            <a:r>
              <a:rPr lang="en-US" dirty="0"/>
              <a:t>Botswana, </a:t>
            </a:r>
          </a:p>
          <a:p>
            <a:pPr lvl="1"/>
            <a:r>
              <a:rPr lang="en-US" dirty="0"/>
              <a:t>Namibia, </a:t>
            </a:r>
          </a:p>
          <a:p>
            <a:pPr lvl="1"/>
            <a:r>
              <a:rPr lang="en-US" dirty="0"/>
              <a:t>South Sudan </a:t>
            </a:r>
          </a:p>
          <a:p>
            <a:pPr lvl="1"/>
            <a:r>
              <a:rPr lang="en-US" dirty="0"/>
              <a:t>Zambia</a:t>
            </a:r>
          </a:p>
          <a:p>
            <a:pPr lvl="1"/>
            <a:r>
              <a:rPr lang="en-US" dirty="0"/>
              <a:t>Niger</a:t>
            </a:r>
          </a:p>
          <a:p>
            <a:pPr lvl="1"/>
            <a:r>
              <a:rPr lang="en-US" dirty="0" smtClean="0"/>
              <a:t>Uganda</a:t>
            </a:r>
          </a:p>
          <a:p>
            <a:pPr lvl="1"/>
            <a:r>
              <a:rPr lang="en-US" dirty="0" smtClean="0"/>
              <a:t>Burkina Faso</a:t>
            </a:r>
          </a:p>
          <a:p>
            <a:pPr lvl="1"/>
            <a:r>
              <a:rPr lang="en-US" dirty="0" smtClean="0"/>
              <a:t>Mozambique</a:t>
            </a:r>
          </a:p>
          <a:p>
            <a:pPr lvl="1"/>
            <a:r>
              <a:rPr lang="en-US" dirty="0" smtClean="0"/>
              <a:t>Madagascar</a:t>
            </a:r>
          </a:p>
          <a:p>
            <a:pPr lvl="1"/>
            <a:r>
              <a:rPr lang="en-US" dirty="0" smtClean="0"/>
              <a:t>Seychelles</a:t>
            </a:r>
          </a:p>
          <a:p>
            <a:pPr lvl="1"/>
            <a:r>
              <a:rPr lang="en-US" dirty="0" smtClean="0"/>
              <a:t>South Africa</a:t>
            </a:r>
          </a:p>
          <a:p>
            <a:pPr lvl="1"/>
            <a:r>
              <a:rPr lang="en-US" dirty="0" smtClean="0"/>
              <a:t>Cote </a:t>
            </a:r>
            <a:r>
              <a:rPr lang="en-US" dirty="0" err="1" smtClean="0"/>
              <a:t>D’ivoire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Cameroon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0" algn="just"/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763" y="78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…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19" y="309944"/>
            <a:ext cx="10515600" cy="1325563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607"/>
            <a:ext cx="5901559" cy="4671356"/>
          </a:xfrm>
        </p:spPr>
        <p:txBody>
          <a:bodyPr>
            <a:normAutofit/>
          </a:bodyPr>
          <a:lstStyle/>
          <a:p>
            <a:r>
              <a:rPr lang="en-US" dirty="0" smtClean="0"/>
              <a:t>Utilization/</a:t>
            </a:r>
            <a:r>
              <a:rPr lang="en-US" dirty="0">
                <a:cs typeface="Arial" panose="020B0604020202020204" pitchFamily="34" charset="0"/>
              </a:rPr>
              <a:t>Relevance of </a:t>
            </a:r>
            <a:r>
              <a:rPr lang="en-US" dirty="0" smtClean="0">
                <a:cs typeface="Arial" panose="020B0604020202020204" pitchFamily="34" charset="0"/>
              </a:rPr>
              <a:t>Geospatial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National Planning, </a:t>
            </a:r>
            <a:r>
              <a:rPr lang="en-US" dirty="0" smtClean="0"/>
              <a:t>(12 countries out 13 utilize geospatial data for national planning)</a:t>
            </a:r>
            <a:endParaRPr lang="en-US" dirty="0"/>
          </a:p>
          <a:p>
            <a:pPr lvl="1"/>
            <a:r>
              <a:rPr lang="en-US" dirty="0"/>
              <a:t>Policy </a:t>
            </a:r>
            <a:r>
              <a:rPr lang="en-US" dirty="0" smtClean="0"/>
              <a:t>making; </a:t>
            </a:r>
            <a:r>
              <a:rPr lang="en-US" dirty="0"/>
              <a:t>Regional </a:t>
            </a:r>
            <a:r>
              <a:rPr lang="en-US" dirty="0" smtClean="0"/>
              <a:t>Planning (7 out of 13)</a:t>
            </a:r>
          </a:p>
          <a:p>
            <a:r>
              <a:rPr lang="en-US" dirty="0" smtClean="0"/>
              <a:t>SDG Goals which requires utilization of Geospatial information/data:  </a:t>
            </a:r>
          </a:p>
          <a:p>
            <a:pPr lvl="1"/>
            <a:r>
              <a:rPr lang="en-US" b="1" dirty="0" smtClean="0"/>
              <a:t>(1, 2, 3, 4, 6, 7, 8, 9, 10, 11, 14, 15, 17)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Goals </a:t>
            </a:r>
            <a:r>
              <a:rPr lang="en-US" dirty="0"/>
              <a:t>potentially </a:t>
            </a:r>
            <a:r>
              <a:rPr lang="en-US" dirty="0" smtClean="0"/>
              <a:t>need Geoinformation</a:t>
            </a:r>
            <a:endParaRPr lang="en-US" b="1" dirty="0"/>
          </a:p>
          <a:p>
            <a:pPr lvl="1"/>
            <a:r>
              <a:rPr lang="en-US" b="1" dirty="0" smtClean="0"/>
              <a:t>All SDG indicators </a:t>
            </a:r>
            <a:r>
              <a:rPr lang="en-US" dirty="0" smtClean="0"/>
              <a:t>need Geoinformation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759" y="1214638"/>
            <a:ext cx="5172144" cy="35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78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Countries have available </a:t>
            </a:r>
            <a:r>
              <a:rPr lang="en-US" sz="2000" dirty="0"/>
              <a:t>fundamental geospatial datasets</a:t>
            </a:r>
            <a:endParaRPr lang="en-US" sz="2000" dirty="0" smtClean="0"/>
          </a:p>
          <a:p>
            <a:r>
              <a:rPr lang="en-US" sz="2000" dirty="0"/>
              <a:t>Fundamental Data themes readily available: </a:t>
            </a:r>
          </a:p>
          <a:p>
            <a:pPr lvl="1"/>
            <a:r>
              <a:rPr lang="en-US" sz="2000" dirty="0"/>
              <a:t>Geodetic/Surveying data</a:t>
            </a:r>
          </a:p>
          <a:p>
            <a:pPr lvl="1"/>
            <a:r>
              <a:rPr lang="en-US" sz="2000" dirty="0"/>
              <a:t>Elevation/Bathymetry</a:t>
            </a:r>
          </a:p>
          <a:p>
            <a:pPr lvl="1"/>
            <a:r>
              <a:rPr lang="en-US" sz="2000" dirty="0"/>
              <a:t>Hydrography</a:t>
            </a:r>
          </a:p>
          <a:p>
            <a:pPr lvl="1"/>
            <a:r>
              <a:rPr lang="en-US" sz="2000" dirty="0"/>
              <a:t>Land Cover/Use</a:t>
            </a:r>
          </a:p>
          <a:p>
            <a:pPr lvl="1"/>
            <a:r>
              <a:rPr lang="en-US" sz="2000" dirty="0"/>
              <a:t>Administrative Data</a:t>
            </a:r>
          </a:p>
          <a:p>
            <a:pPr lvl="1"/>
            <a:r>
              <a:rPr lang="en-US" sz="2000" dirty="0"/>
              <a:t>Land Management Units</a:t>
            </a:r>
          </a:p>
          <a:p>
            <a:pPr lvl="1"/>
            <a:r>
              <a:rPr lang="en-US" sz="2000" dirty="0"/>
              <a:t>Imagery</a:t>
            </a:r>
          </a:p>
          <a:p>
            <a:pPr lvl="1"/>
            <a:r>
              <a:rPr lang="en-US" sz="2000" dirty="0"/>
              <a:t>Population Data</a:t>
            </a:r>
          </a:p>
          <a:p>
            <a:pPr lvl="1"/>
            <a:r>
              <a:rPr lang="en-US" sz="2000" dirty="0"/>
              <a:t>Infrastructure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Infrastructure </a:t>
            </a:r>
            <a:r>
              <a:rPr lang="en-US" sz="2000" dirty="0" smtClean="0"/>
              <a:t>data and land management units are </a:t>
            </a:r>
            <a:r>
              <a:rPr lang="en-US" sz="2000" dirty="0"/>
              <a:t>missing in most </a:t>
            </a:r>
            <a:r>
              <a:rPr lang="en-US" sz="2000" dirty="0" smtClean="0"/>
              <a:t>cases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3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" y="365125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56" y="120326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Fundamental geospatial datasets readily available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F76FBD-AE18-45D1-8141-F20FC960651C}"/>
              </a:ext>
            </a:extLst>
          </p:cNvPr>
          <p:cNvSpPr txBox="1"/>
          <p:nvPr/>
        </p:nvSpPr>
        <p:spPr>
          <a:xfrm>
            <a:off x="432767" y="4492343"/>
            <a:ext cx="257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Geodetic /Surveying Data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83" y="220717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508A5A-306E-46D9-883D-40D51544798F}"/>
              </a:ext>
            </a:extLst>
          </p:cNvPr>
          <p:cNvSpPr txBox="1"/>
          <p:nvPr/>
        </p:nvSpPr>
        <p:spPr>
          <a:xfrm>
            <a:off x="7015680" y="4492343"/>
            <a:ext cx="210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Administrative Data 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6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156" y="120326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Fundamental geospatial datasets readily available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6" y="299545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8F0F8B-9508-4FCA-A218-010DBE85B020}"/>
              </a:ext>
            </a:extLst>
          </p:cNvPr>
          <p:cNvSpPr txBox="1"/>
          <p:nvPr/>
        </p:nvSpPr>
        <p:spPr>
          <a:xfrm>
            <a:off x="2607956" y="4117051"/>
            <a:ext cx="197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Infrastructure Data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2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6172498" cy="617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18" y="200025"/>
            <a:ext cx="6172498" cy="617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F76FBD-AE18-45D1-8141-F20FC960651C}"/>
              </a:ext>
            </a:extLst>
          </p:cNvPr>
          <p:cNvSpPr txBox="1"/>
          <p:nvPr/>
        </p:nvSpPr>
        <p:spPr>
          <a:xfrm>
            <a:off x="5551201" y="5248776"/>
            <a:ext cx="257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Land Management Units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F76FBD-AE18-45D1-8141-F20FC960651C}"/>
              </a:ext>
            </a:extLst>
          </p:cNvPr>
          <p:cNvSpPr txBox="1"/>
          <p:nvPr/>
        </p:nvSpPr>
        <p:spPr>
          <a:xfrm>
            <a:off x="568494" y="4116943"/>
            <a:ext cx="176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Readily available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F76FBD-AE18-45D1-8141-F20FC960651C}"/>
              </a:ext>
            </a:extLst>
          </p:cNvPr>
          <p:cNvSpPr txBox="1"/>
          <p:nvPr/>
        </p:nvSpPr>
        <p:spPr>
          <a:xfrm>
            <a:off x="6448257" y="3846939"/>
            <a:ext cx="191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Intended to </a:t>
            </a:r>
            <a:r>
              <a:rPr lang="en-US" dirty="0" smtClean="0"/>
              <a:t>collect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6960" y="-27926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Fundamental geospatial datasets readily </a:t>
            </a:r>
            <a:r>
              <a:rPr lang="en-US" sz="2400" dirty="0" smtClean="0"/>
              <a:t>available Vs. Intention to collect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3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Lucida Sans"/>
        <a:ea typeface="Lucida Sans"/>
        <a:cs typeface="Lucida Sans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8836</TotalTime>
  <Words>897</Words>
  <Application>Microsoft Office PowerPoint</Application>
  <PresentationFormat>Widescreen</PresentationFormat>
  <Paragraphs>188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Neue</vt:lpstr>
      <vt:lpstr>Lato</vt:lpstr>
      <vt:lpstr>Lucida Sans</vt:lpstr>
      <vt:lpstr>Times New Roman</vt:lpstr>
      <vt:lpstr>Wingdings</vt:lpstr>
      <vt:lpstr>Office Theme</vt:lpstr>
      <vt:lpstr>1_Office Theme</vt:lpstr>
      <vt:lpstr>Quick Assessment of the Readiness of African Countries in utilizing Fundamental Geospatial Data for Monitoring the SDGs</vt:lpstr>
      <vt:lpstr>Background</vt:lpstr>
      <vt:lpstr>Questionnaire</vt:lpstr>
      <vt:lpstr>PowerPoint Presentation</vt:lpstr>
      <vt:lpstr>Result </vt:lpstr>
      <vt:lpstr>Result …</vt:lpstr>
      <vt:lpstr>Fundamental geospatial datasets readily available</vt:lpstr>
      <vt:lpstr>Fundamental geospatial datasets readily available</vt:lpstr>
      <vt:lpstr>Fundamental geospatial datasets readily available Vs. Intention to collect</vt:lpstr>
      <vt:lpstr>Result …</vt:lpstr>
      <vt:lpstr>Result …</vt:lpstr>
      <vt:lpstr>Result …</vt:lpstr>
      <vt:lpstr>Result …</vt:lpstr>
      <vt:lpstr>Result …</vt:lpstr>
      <vt:lpstr>Result…</vt:lpstr>
      <vt:lpstr>Result…</vt:lpstr>
      <vt:lpstr>Result 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readiness of Countries in utilizing Fundamental Geospatial Data for Monitoring the SDGs</dc:title>
  <dc:creator>Aster Denekew</dc:creator>
  <cp:lastModifiedBy>Aster Denekew</cp:lastModifiedBy>
  <cp:revision>99</cp:revision>
  <dcterms:created xsi:type="dcterms:W3CDTF">2018-04-18T11:36:18Z</dcterms:created>
  <dcterms:modified xsi:type="dcterms:W3CDTF">2018-04-25T05:54:16Z</dcterms:modified>
</cp:coreProperties>
</file>