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1" r:id="rId2"/>
  </p:sldMasterIdLst>
  <p:notesMasterIdLst>
    <p:notesMasterId r:id="rId15"/>
  </p:notesMasterIdLst>
  <p:sldIdLst>
    <p:sldId id="256" r:id="rId3"/>
    <p:sldId id="257" r:id="rId4"/>
    <p:sldId id="259" r:id="rId5"/>
    <p:sldId id="262" r:id="rId6"/>
    <p:sldId id="263" r:id="rId7"/>
    <p:sldId id="264" r:id="rId8"/>
    <p:sldId id="267" r:id="rId9"/>
    <p:sldId id="266" r:id="rId10"/>
    <p:sldId id="268" r:id="rId11"/>
    <p:sldId id="260" r:id="rId12"/>
    <p:sldId id="261" r:id="rId13"/>
    <p:sldId id="265" r:id="rId14"/>
  </p:sldIdLst>
  <p:sldSz cx="9144000" cy="6858000" type="screen4x3"/>
  <p:notesSz cx="6858000" cy="9144000"/>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2" d="100"/>
          <a:sy n="72" d="100"/>
        </p:scale>
        <p:origin x="1326" y="5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B8FFC0-CA50-4224-9AC5-4E636F1284DB}" type="datetimeFigureOut">
              <a:rPr lang="en-US" smtClean="0"/>
              <a:pPr/>
              <a:t>4/24/2018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4187D0-7EF0-4529-93D1-742545AD5EB0}" type="slidenum">
              <a:rPr lang="en-US" smtClean="0"/>
              <a:pPr/>
              <a:t>‹#›</a:t>
            </a:fld>
            <a:endParaRPr lang="en-US"/>
          </a:p>
        </p:txBody>
      </p:sp>
    </p:spTree>
    <p:extLst>
      <p:ext uri="{BB962C8B-B14F-4D97-AF65-F5344CB8AC3E}">
        <p14:creationId xmlns:p14="http://schemas.microsoft.com/office/powerpoint/2010/main" val="9966900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24166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96291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1296884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29870350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17923746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39628572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16778"/>
            <a:ext cx="9144000" cy="1069514"/>
          </a:xfrm>
          <a:prstGeom prst="rect">
            <a:avLst/>
          </a:prstGeom>
        </p:spPr>
        <p:txBody>
          <a:bodyPr anchor="ctr"/>
          <a:lstStyle>
            <a:lvl1pPr>
              <a:defRPr b="1" baseline="0">
                <a:solidFill>
                  <a:schemeClr val="tx1">
                    <a:lumMod val="75000"/>
                    <a:lumOff val="25000"/>
                  </a:schemeClr>
                </a:solidFill>
                <a:latin typeface="Arial" pitchFamily="34" charset="0"/>
                <a:cs typeface="Arial" pitchFamily="34" charset="0"/>
              </a:defRPr>
            </a:lvl1pPr>
          </a:lstStyle>
          <a:p>
            <a:r>
              <a:rPr lang="en-US" altLang="ko-KR" dirty="0" smtClean="0"/>
              <a:t> Free PPT _ Click to add title</a:t>
            </a:r>
            <a:endParaRPr lang="ko-KR" altLang="en-US" dirty="0"/>
          </a:p>
        </p:txBody>
      </p:sp>
      <p:sp>
        <p:nvSpPr>
          <p:cNvPr id="3" name="Content Placeholder 2"/>
          <p:cNvSpPr>
            <a:spLocks noGrp="1"/>
          </p:cNvSpPr>
          <p:nvPr>
            <p:ph idx="1"/>
          </p:nvPr>
        </p:nvSpPr>
        <p:spPr>
          <a:xfrm>
            <a:off x="457200" y="1600201"/>
            <a:ext cx="8229600"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smtClean="0"/>
              <a:t>Click to edit Master text styles</a:t>
            </a:r>
          </a:p>
        </p:txBody>
      </p:sp>
      <p:sp>
        <p:nvSpPr>
          <p:cNvPr id="4" name="Content Placeholder 2"/>
          <p:cNvSpPr>
            <a:spLocks noGrp="1"/>
          </p:cNvSpPr>
          <p:nvPr>
            <p:ph idx="10"/>
          </p:nvPr>
        </p:nvSpPr>
        <p:spPr>
          <a:xfrm>
            <a:off x="467544" y="2276872"/>
            <a:ext cx="8229600" cy="3600400"/>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val="36940157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1_Title and Content">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619672" y="0"/>
            <a:ext cx="7524328" cy="1069514"/>
          </a:xfrm>
          <a:prstGeom prst="rect">
            <a:avLst/>
          </a:prstGeom>
        </p:spPr>
        <p:txBody>
          <a:bodyPr anchor="ctr"/>
          <a:lstStyle>
            <a:lvl1pPr>
              <a:defRPr b="1" baseline="0">
                <a:solidFill>
                  <a:schemeClr val="tx1">
                    <a:lumMod val="75000"/>
                    <a:lumOff val="25000"/>
                  </a:schemeClr>
                </a:solidFill>
                <a:latin typeface="Arial" pitchFamily="34" charset="0"/>
                <a:cs typeface="Arial" pitchFamily="34" charset="0"/>
              </a:defRPr>
            </a:lvl1pPr>
          </a:lstStyle>
          <a:p>
            <a:r>
              <a:rPr lang="en-US" altLang="ko-KR" dirty="0" smtClean="0"/>
              <a:t>Free PPT _ Click to add title</a:t>
            </a:r>
            <a:endParaRPr lang="ko-KR" altLang="en-US" dirty="0"/>
          </a:p>
        </p:txBody>
      </p:sp>
      <p:sp>
        <p:nvSpPr>
          <p:cNvPr id="4" name="Content Placeholder 2"/>
          <p:cNvSpPr>
            <a:spLocks noGrp="1"/>
          </p:cNvSpPr>
          <p:nvPr>
            <p:ph idx="1"/>
          </p:nvPr>
        </p:nvSpPr>
        <p:spPr>
          <a:xfrm>
            <a:off x="2123728" y="1268760"/>
            <a:ext cx="6563072" cy="460648"/>
          </a:xfrm>
          <a:prstGeom prst="rect">
            <a:avLst/>
          </a:prstGeom>
        </p:spPr>
        <p:txBody>
          <a:bodyPr anchor="ctr"/>
          <a:lstStyle>
            <a:lvl1pPr marL="0" indent="0">
              <a:buNone/>
              <a:defRPr sz="2000">
                <a:solidFill>
                  <a:schemeClr val="tx1">
                    <a:lumMod val="75000"/>
                    <a:lumOff val="25000"/>
                  </a:schemeClr>
                </a:solidFill>
              </a:defRPr>
            </a:lvl1pPr>
          </a:lstStyle>
          <a:p>
            <a:pPr lvl="0"/>
            <a:r>
              <a:rPr lang="en-US" altLang="ko-KR" dirty="0" smtClean="0"/>
              <a:t>Click to edit Master text styles</a:t>
            </a:r>
          </a:p>
        </p:txBody>
      </p:sp>
      <p:sp>
        <p:nvSpPr>
          <p:cNvPr id="5" name="Content Placeholder 2"/>
          <p:cNvSpPr>
            <a:spLocks noGrp="1"/>
          </p:cNvSpPr>
          <p:nvPr>
            <p:ph idx="10"/>
          </p:nvPr>
        </p:nvSpPr>
        <p:spPr>
          <a:xfrm>
            <a:off x="2134072" y="1844824"/>
            <a:ext cx="6563072" cy="4147865"/>
          </a:xfrm>
          <a:prstGeom prst="rect">
            <a:avLst/>
          </a:prstGeom>
        </p:spPr>
        <p:txBody>
          <a:bodyPr lIns="396000" anchor="t"/>
          <a:lstStyle>
            <a:lvl1pPr marL="0" indent="0">
              <a:buNone/>
              <a:defRPr sz="1400">
                <a:solidFill>
                  <a:schemeClr val="tx1">
                    <a:lumMod val="75000"/>
                    <a:lumOff val="25000"/>
                  </a:schemeClr>
                </a:solidFill>
              </a:defRPr>
            </a:lvl1pPr>
          </a:lstStyle>
          <a:p>
            <a:pPr lvl="0"/>
            <a:r>
              <a:rPr lang="en-US" altLang="ko-KR" dirty="0" smtClean="0"/>
              <a:t>Click to edit Master text styles</a:t>
            </a:r>
          </a:p>
        </p:txBody>
      </p:sp>
    </p:spTree>
    <p:extLst>
      <p:ext uri="{BB962C8B-B14F-4D97-AF65-F5344CB8AC3E}">
        <p14:creationId xmlns:p14="http://schemas.microsoft.com/office/powerpoint/2010/main" val="23268185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16560869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9242866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3277933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7787904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29198114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2F0832-F084-422D-97D1-AF848F4F2C34}" type="slidenum">
              <a:rPr lang="en-US" smtClean="0"/>
              <a:pPr/>
              <a:t>‹#›</a:t>
            </a:fld>
            <a:endParaRPr lang="en-US"/>
          </a:p>
        </p:txBody>
      </p:sp>
    </p:spTree>
    <p:extLst>
      <p:ext uri="{BB962C8B-B14F-4D97-AF65-F5344CB8AC3E}">
        <p14:creationId xmlns:p14="http://schemas.microsoft.com/office/powerpoint/2010/main" val="181811987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1.xml"/><Relationship Id="rId3" Type="http://schemas.openxmlformats.org/officeDocument/2006/relationships/slideLayout" Target="../slideLayouts/slideLayout6.xml"/><Relationship Id="rId7" Type="http://schemas.openxmlformats.org/officeDocument/2006/relationships/slideLayout" Target="../slideLayouts/slideLayout10.xml"/><Relationship Id="rId12" Type="http://schemas.openxmlformats.org/officeDocument/2006/relationships/theme" Target="../theme/theme2.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slideLayout" Target="../slideLayouts/slideLayout9.xml"/><Relationship Id="rId11" Type="http://schemas.openxmlformats.org/officeDocument/2006/relationships/slideLayout" Target="../slideLayouts/slideLayout14.xml"/><Relationship Id="rId5" Type="http://schemas.openxmlformats.org/officeDocument/2006/relationships/slideLayout" Target="../slideLayouts/slideLayout8.xml"/><Relationship Id="rId10" Type="http://schemas.openxmlformats.org/officeDocument/2006/relationships/slideLayout" Target="../slideLayouts/slideLayout13.xml"/><Relationship Id="rId4" Type="http://schemas.openxmlformats.org/officeDocument/2006/relationships/slideLayout" Target="../slideLayouts/slideLayout7.xml"/><Relationship Id="rId9"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37338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Lst>
  <p:hf hdr="0" ftr="0"/>
  <p:txStyles>
    <p:titleStyle>
      <a:lvl1pPr algn="l" defTabSz="914400" rtl="0" eaLnBrk="1" latinLnBrk="1" hangingPunct="1">
        <a:spcBef>
          <a:spcPct val="0"/>
        </a:spcBef>
        <a:buNone/>
        <a:defRPr sz="4000" b="1" kern="1200">
          <a:solidFill>
            <a:schemeClr val="tx1"/>
          </a:solidFill>
          <a:latin typeface="Arial" pitchFamily="34" charset="0"/>
          <a:ea typeface="+mj-ea"/>
          <a:cs typeface="Arial" pitchFamily="34" charset="0"/>
        </a:defRPr>
      </a:lvl1pPr>
    </p:titleStyle>
    <p:body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A2F0832-F084-422D-97D1-AF848F4F2C34}" type="slidenum">
              <a:rPr lang="en-US" smtClean="0"/>
              <a:pPr/>
              <a:t>‹#›</a:t>
            </a:fld>
            <a:endParaRPr lang="en-US"/>
          </a:p>
        </p:txBody>
      </p:sp>
    </p:spTree>
    <p:extLst>
      <p:ext uri="{BB962C8B-B14F-4D97-AF65-F5344CB8AC3E}">
        <p14:creationId xmlns:p14="http://schemas.microsoft.com/office/powerpoint/2010/main" val="3286357357"/>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free-powerpoint-templates-design.com/free-powerpoint-templates-design" TargetMode="External"/><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3.xml"/><Relationship Id="rId4"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ound Same Side Corner Rectangle 2"/>
          <p:cNvSpPr/>
          <p:nvPr/>
        </p:nvSpPr>
        <p:spPr>
          <a:xfrm rot="5400000">
            <a:off x="1592188" y="1332757"/>
            <a:ext cx="2232248" cy="5416623"/>
          </a:xfrm>
          <a:prstGeom prst="round2SameRect">
            <a:avLst/>
          </a:prstGeom>
          <a:solidFill>
            <a:srgbClr val="FF0000">
              <a:alpha val="59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bg1"/>
              </a:solidFill>
            </a:endParaRPr>
          </a:p>
        </p:txBody>
      </p:sp>
      <p:sp>
        <p:nvSpPr>
          <p:cNvPr id="4" name="TextBox 3"/>
          <p:cNvSpPr txBox="1"/>
          <p:nvPr/>
        </p:nvSpPr>
        <p:spPr>
          <a:xfrm>
            <a:off x="3707904" y="5200744"/>
            <a:ext cx="5436096" cy="861774"/>
          </a:xfrm>
          <a:prstGeom prst="rect">
            <a:avLst/>
          </a:prstGeom>
          <a:noFill/>
        </p:spPr>
        <p:txBody>
          <a:bodyPr wrap="square">
            <a:spAutoFit/>
          </a:bodyPr>
          <a:lstStyle/>
          <a:p>
            <a:pPr algn="ctr" fontAlgn="auto">
              <a:spcBef>
                <a:spcPts val="0"/>
              </a:spcBef>
              <a:spcAft>
                <a:spcPts val="0"/>
              </a:spcAft>
              <a:defRPr/>
            </a:pPr>
            <a:r>
              <a:rPr kumimoji="0" lang="en-US" altLang="ko-KR"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Raymon</a:t>
            </a:r>
            <a:r>
              <a:rPr kumimoji="0" lang="en-US" altLang="ko-KR"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t>
            </a:r>
            <a:r>
              <a:rPr kumimoji="0" lang="en-US" altLang="ko-KR"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Nabih</a:t>
            </a:r>
            <a:r>
              <a:rPr kumimoji="0" lang="en-US" altLang="ko-KR"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 </a:t>
            </a:r>
            <a:r>
              <a:rPr kumimoji="0" lang="en-US" altLang="ko-KR" b="1" dirty="0" err="1" smtClean="0">
                <a:solidFill>
                  <a:srgbClr val="C00000"/>
                </a:solidFill>
                <a:effectLst>
                  <a:outerShdw blurRad="38100" dist="38100" dir="2700000" algn="tl">
                    <a:srgbClr val="000000">
                      <a:alpha val="43137"/>
                    </a:srgbClr>
                  </a:outerShdw>
                </a:effectLst>
                <a:latin typeface="Arial" pitchFamily="34" charset="0"/>
                <a:cs typeface="Arial" pitchFamily="34" charset="0"/>
              </a:rPr>
              <a:t>Andrawes</a:t>
            </a:r>
            <a:endParaRPr kumimoji="0" lang="en-US" altLang="ko-KR" b="1" dirty="0" smtClean="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algn="ctr" fontAlgn="auto">
              <a:spcBef>
                <a:spcPts val="0"/>
              </a:spcBef>
              <a:spcAft>
                <a:spcPts val="0"/>
              </a:spcAft>
              <a:defRPr/>
            </a:pPr>
            <a:r>
              <a:rPr lang="en-US" altLang="ko-KR" sz="1600" b="1" dirty="0" smtClean="0">
                <a:effectLst>
                  <a:outerShdw blurRad="38100" dist="38100" dir="2700000" algn="tl">
                    <a:srgbClr val="000000">
                      <a:alpha val="43137"/>
                    </a:srgbClr>
                  </a:outerShdw>
                </a:effectLst>
                <a:latin typeface="Arial" pitchFamily="34" charset="0"/>
                <a:cs typeface="Arial" pitchFamily="34" charset="0"/>
              </a:rPr>
              <a:t>Central Agency for Public Mobilization and Statistics</a:t>
            </a:r>
          </a:p>
          <a:p>
            <a:pPr algn="ctr" fontAlgn="auto">
              <a:spcBef>
                <a:spcPts val="0"/>
              </a:spcBef>
              <a:spcAft>
                <a:spcPts val="0"/>
              </a:spcAft>
              <a:defRPr/>
            </a:pPr>
            <a:r>
              <a:rPr kumimoji="0" lang="en-US" altLang="ko-KR" sz="1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CAPMAS</a:t>
            </a:r>
            <a:r>
              <a:rPr kumimoji="0" lang="en-US" altLang="ko-KR" sz="1600" b="1" dirty="0" smtClean="0">
                <a:effectLst>
                  <a:outerShdw blurRad="38100" dist="38100" dir="2700000" algn="tl">
                    <a:srgbClr val="000000">
                      <a:alpha val="43137"/>
                    </a:srgbClr>
                  </a:outerShdw>
                </a:effectLst>
                <a:latin typeface="Arial" pitchFamily="34" charset="0"/>
                <a:cs typeface="Arial" pitchFamily="34" charset="0"/>
              </a:rPr>
              <a:t> - </a:t>
            </a:r>
            <a:r>
              <a:rPr kumimoji="0" lang="en-US" altLang="ko-KR" sz="1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E</a:t>
            </a:r>
            <a:r>
              <a:rPr kumimoji="0" lang="en-US" altLang="ko-KR" sz="1600" b="1" dirty="0" smtClean="0">
                <a:solidFill>
                  <a:schemeClr val="bg1"/>
                </a:solidFill>
                <a:effectLst>
                  <a:outerShdw blurRad="38100" dist="38100" dir="2700000" algn="tl">
                    <a:srgbClr val="000000">
                      <a:alpha val="43137"/>
                    </a:srgbClr>
                  </a:outerShdw>
                </a:effectLst>
                <a:latin typeface="Arial" pitchFamily="34" charset="0"/>
                <a:cs typeface="Arial" pitchFamily="34" charset="0"/>
              </a:rPr>
              <a:t>GY</a:t>
            </a:r>
            <a:r>
              <a:rPr kumimoji="0" lang="en-US" altLang="ko-KR" sz="1600" b="1" dirty="0" smtClean="0">
                <a:effectLst>
                  <a:outerShdw blurRad="38100" dist="38100" dir="2700000" algn="tl">
                    <a:srgbClr val="000000">
                      <a:alpha val="43137"/>
                    </a:srgbClr>
                  </a:outerShdw>
                </a:effectLst>
                <a:latin typeface="Arial" pitchFamily="34" charset="0"/>
                <a:cs typeface="Arial" pitchFamily="34" charset="0"/>
              </a:rPr>
              <a:t>PT</a:t>
            </a:r>
            <a:endParaRPr kumimoji="0" lang="en-US" altLang="ko-KR" sz="1600" b="1" dirty="0">
              <a:effectLst>
                <a:outerShdw blurRad="38100" dist="38100" dir="2700000" algn="tl">
                  <a:srgbClr val="000000">
                    <a:alpha val="43137"/>
                  </a:srgbClr>
                </a:outerShdw>
              </a:effectLst>
              <a:latin typeface="Arial" pitchFamily="34" charset="0"/>
              <a:cs typeface="Arial" pitchFamily="34" charset="0"/>
            </a:endParaRPr>
          </a:p>
        </p:txBody>
      </p:sp>
      <p:sp>
        <p:nvSpPr>
          <p:cNvPr id="5" name="TextBox 1"/>
          <p:cNvSpPr txBox="1">
            <a:spLocks noChangeArrowheads="1"/>
          </p:cNvSpPr>
          <p:nvPr/>
        </p:nvSpPr>
        <p:spPr bwMode="auto">
          <a:xfrm>
            <a:off x="0" y="2924944"/>
            <a:ext cx="5220072" cy="2123658"/>
          </a:xfrm>
          <a:prstGeom prst="rect">
            <a:avLst/>
          </a:prstGeom>
          <a:noFill/>
          <a:ln w="9525">
            <a:noFill/>
            <a:miter lim="800000"/>
            <a:headEnd/>
            <a:tailEnd/>
          </a:ln>
        </p:spPr>
        <p:txBody>
          <a:bodyPr wrap="square">
            <a:spAutoFit/>
          </a:bodyPr>
          <a:lstStyle/>
          <a:p>
            <a:pPr algn="ctr"/>
            <a:r>
              <a:rPr lang="en-US" altLang="ko-KR" sz="4400" b="1" dirty="0" smtClean="0">
                <a:solidFill>
                  <a:schemeClr val="bg1"/>
                </a:solidFill>
                <a:latin typeface="Arial" pitchFamily="34" charset="0"/>
                <a:ea typeface="맑은 고딕" pitchFamily="50" charset="-127"/>
                <a:cs typeface="Arial" pitchFamily="34" charset="0"/>
              </a:rPr>
              <a:t>Investigation of the Potential of Big Data in EGYPT</a:t>
            </a:r>
          </a:p>
        </p:txBody>
      </p:sp>
      <p:sp>
        <p:nvSpPr>
          <p:cNvPr id="7" name="TextBox 6">
            <a:hlinkClick r:id="rId2"/>
          </p:cNvPr>
          <p:cNvSpPr txBox="1"/>
          <p:nvPr/>
        </p:nvSpPr>
        <p:spPr>
          <a:xfrm>
            <a:off x="0" y="6309320"/>
            <a:ext cx="9144000" cy="369332"/>
          </a:xfrm>
          <a:prstGeom prst="rect">
            <a:avLst/>
          </a:prstGeom>
          <a:noFill/>
        </p:spPr>
        <p:txBody>
          <a:bodyPr wrap="square" rtlCol="0">
            <a:spAutoFit/>
          </a:bodyPr>
          <a:lstStyle/>
          <a:p>
            <a:pPr algn="ctr"/>
            <a:r>
              <a:rPr lang="en-US" altLang="ko-KR" b="1" dirty="0" smtClean="0">
                <a:solidFill>
                  <a:srgbClr val="0070C0"/>
                </a:solidFill>
                <a:effectLst>
                  <a:outerShdw blurRad="38100" dist="38100" dir="2700000" algn="tl">
                    <a:srgbClr val="000000">
                      <a:alpha val="43137"/>
                    </a:srgbClr>
                  </a:outerShdw>
                </a:effectLst>
                <a:latin typeface="Arial" pitchFamily="34" charset="0"/>
                <a:cs typeface="Arial" pitchFamily="34" charset="0"/>
              </a:rPr>
              <a:t>Addis </a:t>
            </a:r>
            <a:r>
              <a:rPr lang="en-US" altLang="ko-KR" b="1" dirty="0" err="1" smtClean="0">
                <a:solidFill>
                  <a:srgbClr val="0070C0"/>
                </a:solidFill>
                <a:effectLst>
                  <a:outerShdw blurRad="38100" dist="38100" dir="2700000" algn="tl">
                    <a:srgbClr val="000000">
                      <a:alpha val="43137"/>
                    </a:srgbClr>
                  </a:outerShdw>
                </a:effectLst>
                <a:latin typeface="Arial" pitchFamily="34" charset="0"/>
                <a:cs typeface="Arial" pitchFamily="34" charset="0"/>
              </a:rPr>
              <a:t>Abbaba</a:t>
            </a:r>
            <a:r>
              <a:rPr lang="en-US" altLang="ko-KR" b="1" dirty="0" smtClean="0">
                <a:solidFill>
                  <a:srgbClr val="0070C0"/>
                </a:solidFill>
                <a:effectLst>
                  <a:outerShdw blurRad="38100" dist="38100" dir="2700000" algn="tl">
                    <a:srgbClr val="000000">
                      <a:alpha val="43137"/>
                    </a:srgbClr>
                  </a:outerShdw>
                </a:effectLst>
                <a:latin typeface="Arial" pitchFamily="34" charset="0"/>
                <a:cs typeface="Arial" pitchFamily="34" charset="0"/>
              </a:rPr>
              <a:t> – 24</a:t>
            </a:r>
            <a:r>
              <a:rPr lang="en-US" altLang="ko-KR" b="1" baseline="30000" dirty="0" smtClean="0">
                <a:solidFill>
                  <a:srgbClr val="0070C0"/>
                </a:solidFill>
                <a:effectLst>
                  <a:outerShdw blurRad="38100" dist="38100" dir="2700000" algn="tl">
                    <a:srgbClr val="000000">
                      <a:alpha val="43137"/>
                    </a:srgbClr>
                  </a:outerShdw>
                </a:effectLst>
                <a:latin typeface="Arial" pitchFamily="34" charset="0"/>
                <a:cs typeface="Arial" pitchFamily="34" charset="0"/>
              </a:rPr>
              <a:t>th</a:t>
            </a:r>
            <a:r>
              <a:rPr lang="en-US" altLang="ko-KR" b="1" dirty="0" smtClean="0">
                <a:solidFill>
                  <a:srgbClr val="0070C0"/>
                </a:solidFill>
                <a:effectLst>
                  <a:outerShdw blurRad="38100" dist="38100" dir="2700000" algn="tl">
                    <a:srgbClr val="000000">
                      <a:alpha val="43137"/>
                    </a:srgbClr>
                  </a:outerShdw>
                </a:effectLst>
                <a:latin typeface="Arial" pitchFamily="34" charset="0"/>
                <a:cs typeface="Arial" pitchFamily="34" charset="0"/>
              </a:rPr>
              <a:t> March 2018  </a:t>
            </a:r>
            <a:endParaRPr lang="ko-KR" altLang="en-US" b="1" dirty="0">
              <a:solidFill>
                <a:srgbClr val="0070C0"/>
              </a:solidFill>
              <a:effectLst>
                <a:outerShdw blurRad="38100" dist="38100" dir="2700000" algn="tl">
                  <a:srgbClr val="000000">
                    <a:alpha val="43137"/>
                  </a:srgbClr>
                </a:outerShdw>
              </a:effectLst>
              <a:latin typeface="Arial" pitchFamily="34" charset="0"/>
              <a:cs typeface="Arial" pitchFamily="34" charset="0"/>
            </a:endParaRPr>
          </a:p>
        </p:txBody>
      </p:sp>
      <p:pic>
        <p:nvPicPr>
          <p:cNvPr id="1026" name="Picture 2" descr="C:\Users\hanaa_o\Desktop\تنزيل (1).png"/>
          <p:cNvPicPr>
            <a:picLocks noChangeAspect="1" noChangeArrowheads="1"/>
          </p:cNvPicPr>
          <p:nvPr/>
        </p:nvPicPr>
        <p:blipFill>
          <a:blip r:embed="rId3" cstate="print"/>
          <a:srcRect/>
          <a:stretch>
            <a:fillRect/>
          </a:stretch>
        </p:blipFill>
        <p:spPr bwMode="auto">
          <a:xfrm>
            <a:off x="1" y="0"/>
            <a:ext cx="2051719" cy="1340768"/>
          </a:xfrm>
          <a:prstGeom prst="rect">
            <a:avLst/>
          </a:prstGeom>
          <a:noFill/>
        </p:spPr>
      </p:pic>
      <p:pic>
        <p:nvPicPr>
          <p:cNvPr id="1027" name="Picture 3" descr="E:\Mostafa_Private\Mostafa Flash 4GB-Indo10-12-2017\AbuDhabi_November 2017\CAPMAS logo transbarent .png"/>
          <p:cNvPicPr>
            <a:picLocks noChangeAspect="1" noChangeArrowheads="1"/>
          </p:cNvPicPr>
          <p:nvPr/>
        </p:nvPicPr>
        <p:blipFill>
          <a:blip r:embed="rId4" cstate="print"/>
          <a:srcRect/>
          <a:stretch>
            <a:fillRect/>
          </a:stretch>
        </p:blipFill>
        <p:spPr bwMode="auto">
          <a:xfrm>
            <a:off x="7380312" y="0"/>
            <a:ext cx="1897294" cy="1422970"/>
          </a:xfrm>
          <a:prstGeom prst="rect">
            <a:avLst/>
          </a:prstGeom>
          <a:noFill/>
        </p:spPr>
      </p:pic>
    </p:spTree>
    <p:extLst>
      <p:ext uri="{BB962C8B-B14F-4D97-AF65-F5344CB8AC3E}">
        <p14:creationId xmlns:p14="http://schemas.microsoft.com/office/powerpoint/2010/main" val="194122179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ko-KR" dirty="0" smtClean="0">
                <a:solidFill>
                  <a:srgbClr val="C00000"/>
                </a:solidFill>
                <a:effectLst>
                  <a:outerShdw blurRad="38100" dist="38100" dir="2700000" algn="tl">
                    <a:srgbClr val="000000">
                      <a:alpha val="43137"/>
                    </a:srgbClr>
                  </a:outerShdw>
                </a:effectLst>
              </a:rPr>
              <a:t/>
            </a:r>
            <a:br>
              <a:rPr lang="en-US" altLang="ko-KR" dirty="0" smtClean="0">
                <a:solidFill>
                  <a:srgbClr val="C00000"/>
                </a:solidFill>
                <a:effectLst>
                  <a:outerShdw blurRad="38100" dist="38100" dir="2700000" algn="tl">
                    <a:srgbClr val="000000">
                      <a:alpha val="43137"/>
                    </a:srgbClr>
                  </a:outerShdw>
                </a:effectLst>
              </a:rPr>
            </a:br>
            <a:r>
              <a:rPr lang="en-US" altLang="ko-KR" dirty="0" smtClean="0">
                <a:solidFill>
                  <a:srgbClr val="C00000"/>
                </a:solidFill>
                <a:effectLst>
                  <a:outerShdw blurRad="38100" dist="38100" dir="2700000" algn="tl">
                    <a:srgbClr val="000000">
                      <a:alpha val="43137"/>
                    </a:srgbClr>
                  </a:outerShdw>
                </a:effectLst>
              </a:rPr>
              <a:t>Recommendations</a:t>
            </a:r>
            <a:br>
              <a:rPr lang="en-US" altLang="ko-KR" dirty="0" smtClean="0">
                <a:solidFill>
                  <a:srgbClr val="C00000"/>
                </a:solidFill>
                <a:effectLst>
                  <a:outerShdw blurRad="38100" dist="38100" dir="2700000" algn="tl">
                    <a:srgbClr val="000000">
                      <a:alpha val="43137"/>
                    </a:srgbClr>
                  </a:outerShdw>
                </a:effectLst>
              </a:rPr>
            </a:br>
            <a:endParaRPr lang="ko-KR" altLang="en-US" dirty="0">
              <a:solidFill>
                <a:srgbClr val="C00000"/>
              </a:solidFill>
              <a:effectLst>
                <a:outerShdw blurRad="38100" dist="38100" dir="2700000" algn="tl">
                  <a:srgbClr val="000000">
                    <a:alpha val="43137"/>
                  </a:srgbClr>
                </a:outerShdw>
              </a:effectLst>
            </a:endParaRPr>
          </a:p>
        </p:txBody>
      </p:sp>
      <p:sp>
        <p:nvSpPr>
          <p:cNvPr id="13" name="Content Placeholder 12"/>
          <p:cNvSpPr>
            <a:spLocks noGrp="1"/>
          </p:cNvSpPr>
          <p:nvPr>
            <p:ph idx="10"/>
          </p:nvPr>
        </p:nvSpPr>
        <p:spPr>
          <a:xfrm>
            <a:off x="2051720" y="1268760"/>
            <a:ext cx="6645424" cy="2736303"/>
          </a:xfrm>
        </p:spPr>
        <p:txBody>
          <a:bodyPr/>
          <a:lstStyle/>
          <a:p>
            <a:pPr algn="just"/>
            <a:r>
              <a:rPr lang="en-US" altLang="ko-KR"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“Big data" need to be integrated into official data published by the State. Therefore, there should be cooperation between the entities that have this type of data and the State agencies, especially the Central Agency for Public Mobilization and Statistics. </a:t>
            </a:r>
            <a:endParaRPr lang="en-US" altLang="ko-KR"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a:p>
            <a:pPr>
              <a:buFontTx/>
              <a:buChar char="-"/>
            </a:pPr>
            <a:endParaRPr lang="en-US" altLang="ko-KR"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6" name="Content Placeholder 12"/>
          <p:cNvSpPr>
            <a:spLocks noGrp="1"/>
          </p:cNvSpPr>
          <p:nvPr>
            <p:ph idx="10"/>
          </p:nvPr>
        </p:nvSpPr>
        <p:spPr>
          <a:xfrm>
            <a:off x="2123728" y="4077073"/>
            <a:ext cx="6645424" cy="2736303"/>
          </a:xfrm>
        </p:spPr>
        <p:txBody>
          <a:bodyPr/>
          <a:lstStyle/>
          <a:p>
            <a:pPr algn="just"/>
            <a:r>
              <a:rPr lang="en-US" altLang="ko-KR" sz="24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Big data can be used to create macro indicators to be used by the State to identify development objectives and prioritize targeting of different regions or segments. It can be  integrated into the database consolidation project. </a:t>
            </a:r>
            <a:endParaRPr lang="en-US" altLang="ko-KR" sz="24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pic>
        <p:nvPicPr>
          <p:cNvPr id="2050" name="Picture 2" descr="C:\Users\hanaa_o\Desktop\1.png"/>
          <p:cNvPicPr>
            <a:picLocks noChangeAspect="1" noChangeArrowheads="1"/>
          </p:cNvPicPr>
          <p:nvPr/>
        </p:nvPicPr>
        <p:blipFill>
          <a:blip r:embed="rId2" cstate="print"/>
          <a:srcRect/>
          <a:stretch>
            <a:fillRect/>
          </a:stretch>
        </p:blipFill>
        <p:spPr bwMode="auto">
          <a:xfrm>
            <a:off x="997475" y="1556792"/>
            <a:ext cx="1274486" cy="1656184"/>
          </a:xfrm>
          <a:prstGeom prst="rect">
            <a:avLst/>
          </a:prstGeom>
          <a:noFill/>
        </p:spPr>
      </p:pic>
      <p:pic>
        <p:nvPicPr>
          <p:cNvPr id="2051" name="Picture 3" descr="C:\Users\hanaa_o\Desktop\2.png"/>
          <p:cNvPicPr>
            <a:picLocks noChangeAspect="1" noChangeArrowheads="1"/>
          </p:cNvPicPr>
          <p:nvPr/>
        </p:nvPicPr>
        <p:blipFill>
          <a:blip r:embed="rId3" cstate="print"/>
          <a:srcRect/>
          <a:stretch>
            <a:fillRect/>
          </a:stretch>
        </p:blipFill>
        <p:spPr bwMode="auto">
          <a:xfrm>
            <a:off x="971600" y="4293096"/>
            <a:ext cx="1316957" cy="1711375"/>
          </a:xfrm>
          <a:prstGeom prst="rect">
            <a:avLst/>
          </a:prstGeom>
          <a:noFill/>
        </p:spPr>
      </p:pic>
      <p:pic>
        <p:nvPicPr>
          <p:cNvPr id="9" name="Picture 2" descr="C:\Users\hanaa_o\Desktop\سفرية ا ريمون\images.png"/>
          <p:cNvPicPr>
            <a:picLocks noChangeAspect="1" noChangeArrowheads="1"/>
          </p:cNvPicPr>
          <p:nvPr/>
        </p:nvPicPr>
        <p:blipFill>
          <a:blip r:embed="rId4" cstate="print"/>
          <a:srcRect/>
          <a:stretch>
            <a:fillRect/>
          </a:stretch>
        </p:blipFill>
        <p:spPr bwMode="auto">
          <a:xfrm>
            <a:off x="755576" y="188640"/>
            <a:ext cx="735333" cy="751895"/>
          </a:xfrm>
          <a:prstGeom prst="rect">
            <a:avLst/>
          </a:prstGeom>
          <a:noFill/>
        </p:spPr>
      </p:pic>
      <p:sp>
        <p:nvSpPr>
          <p:cNvPr id="8" name="Rectangle 7"/>
          <p:cNvSpPr/>
          <p:nvPr/>
        </p:nvSpPr>
        <p:spPr>
          <a:xfrm>
            <a:off x="7956376" y="6211669"/>
            <a:ext cx="971600" cy="400110"/>
          </a:xfrm>
          <a:prstGeom prst="rect">
            <a:avLst/>
          </a:prstGeom>
        </p:spPr>
        <p:txBody>
          <a:bodyPr wrap="square">
            <a:spAutoFit/>
          </a:bodyPr>
          <a:lstStyle/>
          <a:p>
            <a:pPr algn="ctr"/>
            <a:r>
              <a:rPr lang="en-US" altLang="ko-KR" sz="2000" b="1" dirty="0" smtClean="0">
                <a:solidFill>
                  <a:srgbClr val="FF0000"/>
                </a:solidFill>
                <a:effectLst>
                  <a:outerShdw blurRad="38100" dist="38100" dir="2700000" algn="tl">
                    <a:srgbClr val="000000">
                      <a:alpha val="43137"/>
                    </a:srgbClr>
                  </a:outerShdw>
                </a:effectLst>
                <a:latin typeface="Arial" pitchFamily="34" charset="0"/>
                <a:ea typeface="맑은 고딕" pitchFamily="50" charset="-127"/>
                <a:cs typeface="Arial" pitchFamily="34" charset="0"/>
              </a:rPr>
              <a:t>9</a:t>
            </a:r>
          </a:p>
        </p:txBody>
      </p:sp>
    </p:spTree>
    <p:extLst>
      <p:ext uri="{BB962C8B-B14F-4D97-AF65-F5344CB8AC3E}">
        <p14:creationId xmlns:p14="http://schemas.microsoft.com/office/powerpoint/2010/main" val="36596743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ko-KR" dirty="0" smtClean="0">
                <a:solidFill>
                  <a:srgbClr val="C00000"/>
                </a:solidFill>
                <a:effectLst>
                  <a:outerShdw blurRad="38100" dist="38100" dir="2700000" algn="tl">
                    <a:srgbClr val="000000">
                      <a:alpha val="43137"/>
                    </a:srgbClr>
                  </a:outerShdw>
                </a:effectLst>
              </a:rPr>
              <a:t/>
            </a:r>
            <a:br>
              <a:rPr lang="en-US" altLang="ko-KR" dirty="0" smtClean="0">
                <a:solidFill>
                  <a:srgbClr val="C00000"/>
                </a:solidFill>
                <a:effectLst>
                  <a:outerShdw blurRad="38100" dist="38100" dir="2700000" algn="tl">
                    <a:srgbClr val="000000">
                      <a:alpha val="43137"/>
                    </a:srgbClr>
                  </a:outerShdw>
                </a:effectLst>
              </a:rPr>
            </a:br>
            <a:r>
              <a:rPr lang="en-US" altLang="ko-KR" dirty="0" smtClean="0">
                <a:solidFill>
                  <a:srgbClr val="C00000"/>
                </a:solidFill>
                <a:effectLst>
                  <a:outerShdw blurRad="38100" dist="38100" dir="2700000" algn="tl">
                    <a:srgbClr val="000000">
                      <a:alpha val="43137"/>
                    </a:srgbClr>
                  </a:outerShdw>
                </a:effectLst>
              </a:rPr>
              <a:t>Recommendations </a:t>
            </a:r>
            <a:r>
              <a:rPr lang="en-US" altLang="ko-KR" sz="2800" dirty="0" smtClean="0">
                <a:solidFill>
                  <a:srgbClr val="C00000"/>
                </a:solidFill>
                <a:effectLst>
                  <a:outerShdw blurRad="38100" dist="38100" dir="2700000" algn="tl">
                    <a:srgbClr val="000000">
                      <a:alpha val="43137"/>
                    </a:srgbClr>
                  </a:outerShdw>
                </a:effectLst>
              </a:rPr>
              <a:t>(Cont’d)</a:t>
            </a:r>
            <a:br>
              <a:rPr lang="en-US" altLang="ko-KR" sz="2800" dirty="0" smtClean="0">
                <a:solidFill>
                  <a:srgbClr val="C00000"/>
                </a:solidFill>
                <a:effectLst>
                  <a:outerShdw blurRad="38100" dist="38100" dir="2700000" algn="tl">
                    <a:srgbClr val="000000">
                      <a:alpha val="43137"/>
                    </a:srgbClr>
                  </a:outerShdw>
                </a:effectLst>
              </a:rPr>
            </a:br>
            <a:endParaRPr lang="ko-KR" altLang="en-US" dirty="0">
              <a:solidFill>
                <a:srgbClr val="C00000"/>
              </a:solidFill>
              <a:effectLst>
                <a:outerShdw blurRad="38100" dist="38100" dir="2700000" algn="tl">
                  <a:srgbClr val="000000">
                    <a:alpha val="43137"/>
                  </a:srgbClr>
                </a:outerShdw>
              </a:effectLst>
            </a:endParaRPr>
          </a:p>
        </p:txBody>
      </p:sp>
      <p:sp>
        <p:nvSpPr>
          <p:cNvPr id="13" name="Content Placeholder 12"/>
          <p:cNvSpPr>
            <a:spLocks noGrp="1"/>
          </p:cNvSpPr>
          <p:nvPr>
            <p:ph idx="10"/>
          </p:nvPr>
        </p:nvSpPr>
        <p:spPr>
          <a:xfrm>
            <a:off x="1979712" y="1268760"/>
            <a:ext cx="7092280" cy="2736303"/>
          </a:xfrm>
        </p:spPr>
        <p:txBody>
          <a:bodyPr/>
          <a:lstStyle/>
          <a:p>
            <a:pPr algn="just"/>
            <a:r>
              <a:rPr lang="en-US" altLang="ko-KR" sz="2400" b="1" dirty="0" smtClean="0">
                <a:solidFill>
                  <a:schemeClr val="tx1"/>
                </a:solidFill>
                <a:effectLst>
                  <a:outerShdw blurRad="38100" dist="38100" dir="2700000" algn="tl">
                    <a:srgbClr val="000000">
                      <a:alpha val="43137"/>
                    </a:srgbClr>
                  </a:outerShdw>
                </a:effectLst>
                <a:latin typeface="Arial" pitchFamily="34" charset="0"/>
                <a:cs typeface="Arial" pitchFamily="34" charset="0"/>
              </a:rPr>
              <a:t>The privacy of customer data is fundamental to the issue of Big Data. The Egyptian Constitution and the Telecommunications Law safeguard the privacy and confidentiality of data. The shared data is, therefore, data collected about market trends, rather than people. </a:t>
            </a:r>
            <a:endParaRPr lang="en-US" altLang="ko-KR" sz="2400" b="1" dirty="0">
              <a:solidFill>
                <a:schemeClr val="tx1"/>
              </a:solidFill>
              <a:effectLst>
                <a:outerShdw blurRad="38100" dist="38100" dir="2700000" algn="tl">
                  <a:srgbClr val="000000">
                    <a:alpha val="43137"/>
                  </a:srgbClr>
                </a:outerShdw>
              </a:effectLst>
              <a:latin typeface="Arial" pitchFamily="34" charset="0"/>
              <a:cs typeface="Arial" pitchFamily="34" charset="0"/>
            </a:endParaRPr>
          </a:p>
        </p:txBody>
      </p:sp>
      <p:sp>
        <p:nvSpPr>
          <p:cNvPr id="6" name="Content Placeholder 12"/>
          <p:cNvSpPr>
            <a:spLocks noGrp="1"/>
          </p:cNvSpPr>
          <p:nvPr>
            <p:ph idx="10"/>
          </p:nvPr>
        </p:nvSpPr>
        <p:spPr>
          <a:xfrm>
            <a:off x="2051720" y="4293097"/>
            <a:ext cx="6760368" cy="1944215"/>
          </a:xfrm>
        </p:spPr>
        <p:txBody>
          <a:bodyPr/>
          <a:lstStyle/>
          <a:p>
            <a:pPr algn="justLow"/>
            <a:r>
              <a:rPr lang="en-US" altLang="ko-KR" sz="24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The Big Data framework needs legislative amendments to the mechanisms of sharing aggregate data, such as the creation of data centers and platforms. </a:t>
            </a:r>
            <a:endParaRPr lang="en-US" altLang="ko-KR" sz="24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pic>
        <p:nvPicPr>
          <p:cNvPr id="3074" name="Picture 2" descr="C:\Users\hanaa_o\Desktop\3.png"/>
          <p:cNvPicPr>
            <a:picLocks noChangeAspect="1" noChangeArrowheads="1"/>
          </p:cNvPicPr>
          <p:nvPr/>
        </p:nvPicPr>
        <p:blipFill>
          <a:blip r:embed="rId2" cstate="print"/>
          <a:srcRect/>
          <a:stretch>
            <a:fillRect/>
          </a:stretch>
        </p:blipFill>
        <p:spPr bwMode="auto">
          <a:xfrm>
            <a:off x="971601" y="1772816"/>
            <a:ext cx="1219072" cy="1584176"/>
          </a:xfrm>
          <a:prstGeom prst="rect">
            <a:avLst/>
          </a:prstGeom>
          <a:noFill/>
        </p:spPr>
      </p:pic>
      <p:pic>
        <p:nvPicPr>
          <p:cNvPr id="3075" name="Picture 3" descr="C:\Users\hanaa_o\Desktop\4.png"/>
          <p:cNvPicPr>
            <a:picLocks noChangeAspect="1" noChangeArrowheads="1"/>
          </p:cNvPicPr>
          <p:nvPr/>
        </p:nvPicPr>
        <p:blipFill>
          <a:blip r:embed="rId3" cstate="print"/>
          <a:srcRect/>
          <a:stretch>
            <a:fillRect/>
          </a:stretch>
        </p:blipFill>
        <p:spPr bwMode="auto">
          <a:xfrm>
            <a:off x="971600" y="4264950"/>
            <a:ext cx="1296144" cy="1684329"/>
          </a:xfrm>
          <a:prstGeom prst="rect">
            <a:avLst/>
          </a:prstGeom>
          <a:noFill/>
        </p:spPr>
      </p:pic>
      <p:pic>
        <p:nvPicPr>
          <p:cNvPr id="7" name="Picture 2" descr="C:\Users\hanaa_o\Desktop\سفرية ا ريمون\images.png"/>
          <p:cNvPicPr>
            <a:picLocks noChangeAspect="1" noChangeArrowheads="1"/>
          </p:cNvPicPr>
          <p:nvPr/>
        </p:nvPicPr>
        <p:blipFill>
          <a:blip r:embed="rId4" cstate="print"/>
          <a:srcRect/>
          <a:stretch>
            <a:fillRect/>
          </a:stretch>
        </p:blipFill>
        <p:spPr bwMode="auto">
          <a:xfrm>
            <a:off x="683568" y="188640"/>
            <a:ext cx="735333" cy="751895"/>
          </a:xfrm>
          <a:prstGeom prst="rect">
            <a:avLst/>
          </a:prstGeom>
          <a:noFill/>
        </p:spPr>
      </p:pic>
      <p:sp>
        <p:nvSpPr>
          <p:cNvPr id="8" name="Rectangle 7"/>
          <p:cNvSpPr/>
          <p:nvPr/>
        </p:nvSpPr>
        <p:spPr>
          <a:xfrm>
            <a:off x="7956376" y="6211669"/>
            <a:ext cx="971600" cy="400110"/>
          </a:xfrm>
          <a:prstGeom prst="rect">
            <a:avLst/>
          </a:prstGeom>
        </p:spPr>
        <p:txBody>
          <a:bodyPr wrap="square">
            <a:spAutoFit/>
          </a:bodyPr>
          <a:lstStyle/>
          <a:p>
            <a:pPr algn="ctr"/>
            <a:r>
              <a:rPr lang="en-US" altLang="ko-KR" sz="2000" b="1" dirty="0" smtClean="0">
                <a:solidFill>
                  <a:srgbClr val="FF0000"/>
                </a:solidFill>
                <a:effectLst>
                  <a:outerShdw blurRad="38100" dist="38100" dir="2700000" algn="tl">
                    <a:srgbClr val="000000">
                      <a:alpha val="43137"/>
                    </a:srgbClr>
                  </a:outerShdw>
                </a:effectLst>
                <a:latin typeface="Arial" pitchFamily="34" charset="0"/>
                <a:ea typeface="맑은 고딕" pitchFamily="50" charset="-127"/>
                <a:cs typeface="Arial" pitchFamily="34" charset="0"/>
              </a:rPr>
              <a:t>10</a:t>
            </a:r>
          </a:p>
        </p:txBody>
      </p:sp>
    </p:spTree>
    <p:extLst>
      <p:ext uri="{BB962C8B-B14F-4D97-AF65-F5344CB8AC3E}">
        <p14:creationId xmlns:p14="http://schemas.microsoft.com/office/powerpoint/2010/main" val="36596743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C:\Users\hanaa_o\Desktop\سفرية ا ريمون\800px_COLOURBOX5484625.jpg"/>
          <p:cNvPicPr>
            <a:picLocks noChangeAspect="1" noChangeArrowheads="1"/>
          </p:cNvPicPr>
          <p:nvPr/>
        </p:nvPicPr>
        <p:blipFill>
          <a:blip r:embed="rId2" cstate="print"/>
          <a:srcRect/>
          <a:stretch>
            <a:fillRect/>
          </a:stretch>
        </p:blipFill>
        <p:spPr bwMode="auto">
          <a:xfrm>
            <a:off x="251520" y="548680"/>
            <a:ext cx="8640960" cy="576064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solidFill>
            <a:srgbClr val="FF0000">
              <a:alpha val="46000"/>
            </a:srgbClr>
          </a:solidFill>
        </p:spPr>
        <p:txBody>
          <a:bodyPr/>
          <a:lstStyle/>
          <a:p>
            <a:pPr algn="ctr"/>
            <a:r>
              <a:rPr lang="en-US" altLang="ko-KR" sz="4400" dirty="0" smtClean="0"/>
              <a:t>Contents</a:t>
            </a:r>
            <a:endParaRPr lang="ko-KR" altLang="en-US" sz="4400" dirty="0"/>
          </a:p>
        </p:txBody>
      </p:sp>
      <p:sp>
        <p:nvSpPr>
          <p:cNvPr id="7" name="Content Placeholder 6"/>
          <p:cNvSpPr>
            <a:spLocks noGrp="1"/>
          </p:cNvSpPr>
          <p:nvPr>
            <p:ph idx="10"/>
          </p:nvPr>
        </p:nvSpPr>
        <p:spPr>
          <a:xfrm>
            <a:off x="1166936" y="1556792"/>
            <a:ext cx="7797552" cy="648072"/>
          </a:xfrm>
          <a:ln/>
        </p:spPr>
        <p:style>
          <a:lnRef idx="2">
            <a:schemeClr val="dk1"/>
          </a:lnRef>
          <a:fillRef idx="1">
            <a:schemeClr val="lt1"/>
          </a:fillRef>
          <a:effectRef idx="0">
            <a:schemeClr val="dk1"/>
          </a:effectRef>
          <a:fontRef idx="minor">
            <a:schemeClr val="dk1"/>
          </a:fontRef>
        </p:style>
        <p:txBody>
          <a:bodyPr/>
          <a:lstStyle/>
          <a:p>
            <a:r>
              <a:rPr lang="en-US" altLang="ko-KR"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Preface</a:t>
            </a:r>
            <a:endParaRPr lang="en-US" altLang="ko-KR" sz="36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a:buFont typeface="Wingdings" pitchFamily="2" charset="2"/>
              <a:buChar char="ü"/>
            </a:pPr>
            <a:endParaRPr lang="en-US" altLang="ko-KR"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10" name="Content Placeholder 6"/>
          <p:cNvSpPr>
            <a:spLocks noGrp="1"/>
          </p:cNvSpPr>
          <p:nvPr>
            <p:ph idx="10"/>
          </p:nvPr>
        </p:nvSpPr>
        <p:spPr>
          <a:xfrm>
            <a:off x="1166936" y="2492896"/>
            <a:ext cx="7776864" cy="1008112"/>
          </a:xfrm>
          <a:ln/>
        </p:spPr>
        <p:style>
          <a:lnRef idx="2">
            <a:schemeClr val="dk1"/>
          </a:lnRef>
          <a:fillRef idx="1">
            <a:schemeClr val="lt1"/>
          </a:fillRef>
          <a:effectRef idx="0">
            <a:schemeClr val="dk1"/>
          </a:effectRef>
          <a:fontRef idx="minor">
            <a:schemeClr val="dk1"/>
          </a:fontRef>
        </p:style>
        <p:txBody>
          <a:bodyPr/>
          <a:lstStyle/>
          <a:p>
            <a:r>
              <a:rPr lang="en-US" altLang="ko-KR" sz="3000" b="1" dirty="0" smtClean="0">
                <a:effectLst>
                  <a:outerShdw blurRad="38100" dist="38100" dir="2700000" algn="tl">
                    <a:srgbClr val="000000">
                      <a:alpha val="43137"/>
                    </a:srgbClr>
                  </a:outerShdw>
                </a:effectLst>
                <a:latin typeface="Arial" pitchFamily="34" charset="0"/>
                <a:cs typeface="Arial" pitchFamily="34" charset="0"/>
              </a:rPr>
              <a:t>CAPMAS interest in participations with Big Data activities</a:t>
            </a:r>
            <a:endParaRPr lang="en-US" altLang="ko-KR" sz="3000" b="1" dirty="0">
              <a:effectLst>
                <a:outerShdw blurRad="38100" dist="38100" dir="2700000" algn="tl">
                  <a:srgbClr val="000000">
                    <a:alpha val="43137"/>
                  </a:srgbClr>
                </a:outerShdw>
              </a:effectLst>
              <a:latin typeface="Arial" pitchFamily="34" charset="0"/>
              <a:cs typeface="Arial" pitchFamily="34" charset="0"/>
            </a:endParaRPr>
          </a:p>
        </p:txBody>
      </p:sp>
      <p:sp>
        <p:nvSpPr>
          <p:cNvPr id="11" name="Content Placeholder 6"/>
          <p:cNvSpPr>
            <a:spLocks noGrp="1"/>
          </p:cNvSpPr>
          <p:nvPr>
            <p:ph idx="10"/>
          </p:nvPr>
        </p:nvSpPr>
        <p:spPr>
          <a:xfrm>
            <a:off x="1166936" y="3789040"/>
            <a:ext cx="7776864" cy="1224136"/>
          </a:xfrm>
          <a:ln/>
        </p:spPr>
        <p:style>
          <a:lnRef idx="2">
            <a:schemeClr val="dk1"/>
          </a:lnRef>
          <a:fillRef idx="1">
            <a:schemeClr val="lt1"/>
          </a:fillRef>
          <a:effectRef idx="0">
            <a:schemeClr val="dk1"/>
          </a:effectRef>
          <a:fontRef idx="minor">
            <a:schemeClr val="dk1"/>
          </a:fontRef>
        </p:style>
        <p:txBody>
          <a:bodyPr/>
          <a:lstStyle/>
          <a:p>
            <a:r>
              <a:rPr lang="en-US" altLang="ko-KR" sz="3600"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Big Data Projects and expected outputs</a:t>
            </a:r>
            <a:endParaRPr lang="en-US" altLang="ko-KR" sz="36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a:p>
            <a:pPr>
              <a:buFont typeface="Wingdings" pitchFamily="2" charset="2"/>
              <a:buChar char="ü"/>
            </a:pPr>
            <a:endParaRPr lang="en-US" altLang="ko-KR" sz="3600" b="1" dirty="0">
              <a:solidFill>
                <a:srgbClr val="C00000"/>
              </a:solidFill>
              <a:effectLst>
                <a:outerShdw blurRad="38100" dist="38100" dir="2700000" algn="tl">
                  <a:srgbClr val="000000">
                    <a:alpha val="43137"/>
                  </a:srgbClr>
                </a:outerShdw>
              </a:effectLst>
              <a:latin typeface="Arial" pitchFamily="34" charset="0"/>
              <a:cs typeface="Arial" pitchFamily="34" charset="0"/>
            </a:endParaRPr>
          </a:p>
        </p:txBody>
      </p:sp>
      <p:sp>
        <p:nvSpPr>
          <p:cNvPr id="12" name="Content Placeholder 6"/>
          <p:cNvSpPr>
            <a:spLocks noGrp="1"/>
          </p:cNvSpPr>
          <p:nvPr>
            <p:ph idx="10"/>
          </p:nvPr>
        </p:nvSpPr>
        <p:spPr>
          <a:xfrm>
            <a:off x="1166936" y="5373216"/>
            <a:ext cx="7797552" cy="648072"/>
          </a:xfrm>
          <a:ln/>
        </p:spPr>
        <p:style>
          <a:lnRef idx="2">
            <a:schemeClr val="dk1"/>
          </a:lnRef>
          <a:fillRef idx="1">
            <a:schemeClr val="lt1"/>
          </a:fillRef>
          <a:effectRef idx="0">
            <a:schemeClr val="dk1"/>
          </a:effectRef>
          <a:fontRef idx="minor">
            <a:schemeClr val="dk1"/>
          </a:fontRef>
        </p:style>
        <p:txBody>
          <a:bodyPr/>
          <a:lstStyle/>
          <a:p>
            <a:r>
              <a:rPr lang="en-US" altLang="ko-KR" sz="3600" b="1" dirty="0" smtClean="0">
                <a:effectLst>
                  <a:outerShdw blurRad="38100" dist="38100" dir="2700000" algn="tl">
                    <a:srgbClr val="000000">
                      <a:alpha val="43137"/>
                    </a:srgbClr>
                  </a:outerShdw>
                </a:effectLst>
                <a:latin typeface="Arial" pitchFamily="34" charset="0"/>
                <a:cs typeface="Arial" pitchFamily="34" charset="0"/>
              </a:rPr>
              <a:t>Recommendations</a:t>
            </a:r>
            <a:endParaRPr lang="en-US" altLang="ko-KR" sz="3600" b="1" dirty="0">
              <a:effectLst>
                <a:outerShdw blurRad="38100" dist="38100" dir="2700000" algn="tl">
                  <a:srgbClr val="000000">
                    <a:alpha val="43137"/>
                  </a:srgbClr>
                </a:outerShdw>
              </a:effectLst>
              <a:latin typeface="Arial" pitchFamily="34" charset="0"/>
              <a:cs typeface="Arial" pitchFamily="34" charset="0"/>
            </a:endParaRPr>
          </a:p>
          <a:p>
            <a:endParaRPr lang="en-US" altLang="ko-KR" sz="3600" b="1" dirty="0">
              <a:effectLst>
                <a:outerShdw blurRad="38100" dist="38100" dir="2700000" algn="tl">
                  <a:srgbClr val="000000">
                    <a:alpha val="43137"/>
                  </a:srgbClr>
                </a:outerShdw>
              </a:effectLst>
              <a:latin typeface="Arial" pitchFamily="34" charset="0"/>
              <a:cs typeface="Arial" pitchFamily="34" charset="0"/>
            </a:endParaRPr>
          </a:p>
        </p:txBody>
      </p:sp>
      <p:pic>
        <p:nvPicPr>
          <p:cNvPr id="5122" name="Picture 2" descr="C:\Users\hanaa_o\Desktop\سفرية ا ريمون\images.png"/>
          <p:cNvPicPr>
            <a:picLocks noChangeAspect="1" noChangeArrowheads="1"/>
          </p:cNvPicPr>
          <p:nvPr/>
        </p:nvPicPr>
        <p:blipFill>
          <a:blip r:embed="rId2" cstate="print"/>
          <a:srcRect/>
          <a:stretch>
            <a:fillRect/>
          </a:stretch>
        </p:blipFill>
        <p:spPr bwMode="auto">
          <a:xfrm>
            <a:off x="308275" y="1484784"/>
            <a:ext cx="735333" cy="751895"/>
          </a:xfrm>
          <a:prstGeom prst="rect">
            <a:avLst/>
          </a:prstGeom>
          <a:noFill/>
        </p:spPr>
      </p:pic>
      <p:pic>
        <p:nvPicPr>
          <p:cNvPr id="13" name="Picture 2" descr="C:\Users\hanaa_o\Desktop\سفرية ا ريمون\images.png"/>
          <p:cNvPicPr>
            <a:picLocks noChangeAspect="1" noChangeArrowheads="1"/>
          </p:cNvPicPr>
          <p:nvPr/>
        </p:nvPicPr>
        <p:blipFill>
          <a:blip r:embed="rId2" cstate="print"/>
          <a:srcRect/>
          <a:stretch>
            <a:fillRect/>
          </a:stretch>
        </p:blipFill>
        <p:spPr bwMode="auto">
          <a:xfrm>
            <a:off x="323528" y="2605097"/>
            <a:ext cx="735333" cy="751895"/>
          </a:xfrm>
          <a:prstGeom prst="rect">
            <a:avLst/>
          </a:prstGeom>
          <a:noFill/>
        </p:spPr>
      </p:pic>
      <p:pic>
        <p:nvPicPr>
          <p:cNvPr id="14" name="Picture 2" descr="C:\Users\hanaa_o\Desktop\سفرية ا ريمون\images.png"/>
          <p:cNvPicPr>
            <a:picLocks noChangeAspect="1" noChangeArrowheads="1"/>
          </p:cNvPicPr>
          <p:nvPr/>
        </p:nvPicPr>
        <p:blipFill>
          <a:blip r:embed="rId2" cstate="print"/>
          <a:srcRect/>
          <a:stretch>
            <a:fillRect/>
          </a:stretch>
        </p:blipFill>
        <p:spPr bwMode="auto">
          <a:xfrm>
            <a:off x="323528" y="3933056"/>
            <a:ext cx="735333" cy="751895"/>
          </a:xfrm>
          <a:prstGeom prst="rect">
            <a:avLst/>
          </a:prstGeom>
          <a:noFill/>
        </p:spPr>
      </p:pic>
      <p:pic>
        <p:nvPicPr>
          <p:cNvPr id="15" name="Picture 2" descr="C:\Users\hanaa_o\Desktop\سفرية ا ريمون\images.png"/>
          <p:cNvPicPr>
            <a:picLocks noChangeAspect="1" noChangeArrowheads="1"/>
          </p:cNvPicPr>
          <p:nvPr/>
        </p:nvPicPr>
        <p:blipFill>
          <a:blip r:embed="rId2" cstate="print"/>
          <a:srcRect/>
          <a:stretch>
            <a:fillRect/>
          </a:stretch>
        </p:blipFill>
        <p:spPr bwMode="auto">
          <a:xfrm>
            <a:off x="323528" y="5269393"/>
            <a:ext cx="735333" cy="751895"/>
          </a:xfrm>
          <a:prstGeom prst="rect">
            <a:avLst/>
          </a:prstGeom>
          <a:noFill/>
        </p:spPr>
      </p:pic>
      <p:sp>
        <p:nvSpPr>
          <p:cNvPr id="16" name="Rectangle 15"/>
          <p:cNvSpPr/>
          <p:nvPr/>
        </p:nvSpPr>
        <p:spPr>
          <a:xfrm>
            <a:off x="7956376" y="6211669"/>
            <a:ext cx="971600" cy="400110"/>
          </a:xfrm>
          <a:prstGeom prst="rect">
            <a:avLst/>
          </a:prstGeom>
        </p:spPr>
        <p:txBody>
          <a:bodyPr wrap="square">
            <a:spAutoFit/>
          </a:bodyPr>
          <a:lstStyle/>
          <a:p>
            <a:pPr algn="ctr"/>
            <a:r>
              <a:rPr lang="en-US" altLang="ko-KR" sz="2000" b="1" dirty="0" smtClean="0">
                <a:solidFill>
                  <a:srgbClr val="FF0000"/>
                </a:solidFill>
                <a:effectLst>
                  <a:outerShdw blurRad="38100" dist="38100" dir="2700000" algn="tl">
                    <a:srgbClr val="000000">
                      <a:alpha val="43137"/>
                    </a:srgbClr>
                  </a:outerShdw>
                </a:effectLst>
                <a:latin typeface="Arial" pitchFamily="34" charset="0"/>
                <a:ea typeface="맑은 고딕" pitchFamily="50" charset="-127"/>
                <a:cs typeface="Arial" pitchFamily="34" charset="0"/>
              </a:rPr>
              <a:t>1</a:t>
            </a:r>
          </a:p>
        </p:txBody>
      </p:sp>
    </p:spTree>
    <p:extLst>
      <p:ext uri="{BB962C8B-B14F-4D97-AF65-F5344CB8AC3E}">
        <p14:creationId xmlns:p14="http://schemas.microsoft.com/office/powerpoint/2010/main" val="8917631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ko-KR" dirty="0" smtClean="0">
                <a:solidFill>
                  <a:srgbClr val="C00000"/>
                </a:solidFill>
                <a:effectLst>
                  <a:outerShdw blurRad="38100" dist="38100" dir="2700000" algn="tl">
                    <a:srgbClr val="000000">
                      <a:alpha val="43137"/>
                    </a:srgbClr>
                  </a:outerShdw>
                </a:effectLst>
              </a:rPr>
              <a:t>Preface</a:t>
            </a:r>
            <a:endParaRPr lang="ko-KR" altLang="en-US" dirty="0">
              <a:solidFill>
                <a:srgbClr val="C00000"/>
              </a:solidFill>
              <a:effectLst>
                <a:outerShdw blurRad="38100" dist="38100" dir="2700000" algn="tl">
                  <a:srgbClr val="000000">
                    <a:alpha val="43137"/>
                  </a:srgbClr>
                </a:outerShdw>
              </a:effectLst>
            </a:endParaRPr>
          </a:p>
        </p:txBody>
      </p:sp>
      <p:sp>
        <p:nvSpPr>
          <p:cNvPr id="13" name="Content Placeholder 12"/>
          <p:cNvSpPr>
            <a:spLocks noGrp="1"/>
          </p:cNvSpPr>
          <p:nvPr>
            <p:ph idx="10"/>
          </p:nvPr>
        </p:nvSpPr>
        <p:spPr>
          <a:xfrm>
            <a:off x="1835696" y="1268760"/>
            <a:ext cx="6984776" cy="1728192"/>
          </a:xfrm>
        </p:spPr>
        <p:txBody>
          <a:bodyPr/>
          <a:lstStyle/>
          <a:p>
            <a:pPr algn="justLow">
              <a:buFont typeface="Arial" pitchFamily="34" charset="0"/>
              <a:buChar char="•"/>
            </a:pPr>
            <a:r>
              <a:rPr lang="en-US" altLang="ko-KR" sz="2800" b="1" dirty="0" smtClean="0">
                <a:latin typeface="Arial" pitchFamily="34" charset="0"/>
                <a:cs typeface="Arial" pitchFamily="34" charset="0"/>
              </a:rPr>
              <a:t>Big data became a new reality as a result of technological developments that provided a type of data that was not available in the past. </a:t>
            </a:r>
            <a:endParaRPr lang="en-US" altLang="ko-KR" sz="2800" b="1" dirty="0">
              <a:latin typeface="Arial" pitchFamily="34" charset="0"/>
              <a:cs typeface="Arial" pitchFamily="34" charset="0"/>
            </a:endParaRPr>
          </a:p>
        </p:txBody>
      </p:sp>
      <p:sp>
        <p:nvSpPr>
          <p:cNvPr id="6" name="Content Placeholder 12"/>
          <p:cNvSpPr>
            <a:spLocks noGrp="1"/>
          </p:cNvSpPr>
          <p:nvPr>
            <p:ph idx="10"/>
          </p:nvPr>
        </p:nvSpPr>
        <p:spPr>
          <a:xfrm>
            <a:off x="1907704" y="3933056"/>
            <a:ext cx="6984776" cy="1728192"/>
          </a:xfrm>
        </p:spPr>
        <p:txBody>
          <a:bodyPr/>
          <a:lstStyle/>
          <a:p>
            <a:pPr algn="just">
              <a:buFont typeface="Arial" pitchFamily="34" charset="0"/>
              <a:buChar char="•"/>
            </a:pPr>
            <a:r>
              <a:rPr lang="en-US" altLang="ko-KR" sz="2800" b="1" dirty="0" smtClean="0">
                <a:solidFill>
                  <a:srgbClr val="C00000"/>
                </a:solidFill>
                <a:latin typeface="Arial" pitchFamily="34" charset="0"/>
                <a:cs typeface="Arial" pitchFamily="34" charset="0"/>
              </a:rPr>
              <a:t>“Big data" is quintessentially ordinary data, but is characterized by being "big" in volume</a:t>
            </a:r>
            <a:endParaRPr lang="en-US" altLang="ko-KR" sz="2800" b="1" dirty="0">
              <a:solidFill>
                <a:srgbClr val="C00000"/>
              </a:solidFill>
              <a:latin typeface="Arial" pitchFamily="34" charset="0"/>
              <a:cs typeface="Arial" pitchFamily="34" charset="0"/>
            </a:endParaRPr>
          </a:p>
        </p:txBody>
      </p:sp>
      <p:pic>
        <p:nvPicPr>
          <p:cNvPr id="9" name="Picture 2" descr="C:\Users\hanaa_o\Desktop\سفرية ا ريمون\images.png"/>
          <p:cNvPicPr>
            <a:picLocks noChangeAspect="1" noChangeArrowheads="1"/>
          </p:cNvPicPr>
          <p:nvPr/>
        </p:nvPicPr>
        <p:blipFill>
          <a:blip r:embed="rId2" cstate="print"/>
          <a:srcRect/>
          <a:stretch>
            <a:fillRect/>
          </a:stretch>
        </p:blipFill>
        <p:spPr bwMode="auto">
          <a:xfrm>
            <a:off x="755576" y="188640"/>
            <a:ext cx="735333" cy="751895"/>
          </a:xfrm>
          <a:prstGeom prst="rect">
            <a:avLst/>
          </a:prstGeom>
          <a:noFill/>
        </p:spPr>
      </p:pic>
      <p:sp>
        <p:nvSpPr>
          <p:cNvPr id="7" name="Rectangle 6"/>
          <p:cNvSpPr/>
          <p:nvPr/>
        </p:nvSpPr>
        <p:spPr>
          <a:xfrm>
            <a:off x="7956376" y="6211669"/>
            <a:ext cx="971600" cy="400110"/>
          </a:xfrm>
          <a:prstGeom prst="rect">
            <a:avLst/>
          </a:prstGeom>
        </p:spPr>
        <p:txBody>
          <a:bodyPr wrap="square">
            <a:spAutoFit/>
          </a:bodyPr>
          <a:lstStyle/>
          <a:p>
            <a:pPr algn="ctr"/>
            <a:r>
              <a:rPr lang="en-US" altLang="ko-KR" sz="2000" b="1" dirty="0" smtClean="0">
                <a:solidFill>
                  <a:srgbClr val="FF0000"/>
                </a:solidFill>
                <a:effectLst>
                  <a:outerShdw blurRad="38100" dist="38100" dir="2700000" algn="tl">
                    <a:srgbClr val="000000">
                      <a:alpha val="43137"/>
                    </a:srgbClr>
                  </a:outerShdw>
                </a:effectLst>
                <a:latin typeface="Arial" pitchFamily="34" charset="0"/>
                <a:ea typeface="맑은 고딕" pitchFamily="50" charset="-127"/>
                <a:cs typeface="Arial" pitchFamily="34" charset="0"/>
              </a:rPr>
              <a:t>2</a:t>
            </a:r>
          </a:p>
        </p:txBody>
      </p:sp>
    </p:spTree>
    <p:extLst>
      <p:ext uri="{BB962C8B-B14F-4D97-AF65-F5344CB8AC3E}">
        <p14:creationId xmlns:p14="http://schemas.microsoft.com/office/powerpoint/2010/main" val="36596743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ko-KR" dirty="0" smtClean="0">
                <a:solidFill>
                  <a:srgbClr val="C00000"/>
                </a:solidFill>
                <a:effectLst>
                  <a:outerShdw blurRad="38100" dist="38100" dir="2700000" algn="tl">
                    <a:srgbClr val="000000">
                      <a:alpha val="43137"/>
                    </a:srgbClr>
                  </a:outerShdw>
                </a:effectLst>
              </a:rPr>
              <a:t/>
            </a:r>
            <a:br>
              <a:rPr lang="en-US" altLang="ko-KR" dirty="0" smtClean="0">
                <a:solidFill>
                  <a:srgbClr val="C00000"/>
                </a:solidFill>
                <a:effectLst>
                  <a:outerShdw blurRad="38100" dist="38100" dir="2700000" algn="tl">
                    <a:srgbClr val="000000">
                      <a:alpha val="43137"/>
                    </a:srgbClr>
                  </a:outerShdw>
                </a:effectLst>
              </a:rPr>
            </a:br>
            <a:r>
              <a:rPr lang="en-US" altLang="ko-KR" dirty="0" smtClean="0">
                <a:solidFill>
                  <a:srgbClr val="C00000"/>
                </a:solidFill>
                <a:effectLst>
                  <a:outerShdw blurRad="38100" dist="38100" dir="2700000" algn="tl">
                    <a:srgbClr val="000000">
                      <a:alpha val="43137"/>
                    </a:srgbClr>
                  </a:outerShdw>
                </a:effectLst>
              </a:rPr>
              <a:t>Preface (Cont’d)</a:t>
            </a:r>
            <a:br>
              <a:rPr lang="en-US" altLang="ko-KR" dirty="0" smtClean="0">
                <a:solidFill>
                  <a:srgbClr val="C00000"/>
                </a:solidFill>
                <a:effectLst>
                  <a:outerShdw blurRad="38100" dist="38100" dir="2700000" algn="tl">
                    <a:srgbClr val="000000">
                      <a:alpha val="43137"/>
                    </a:srgbClr>
                  </a:outerShdw>
                </a:effectLst>
              </a:rPr>
            </a:br>
            <a:endParaRPr lang="ko-KR" altLang="en-US" dirty="0">
              <a:solidFill>
                <a:srgbClr val="C00000"/>
              </a:solidFill>
              <a:effectLst>
                <a:outerShdw blurRad="38100" dist="38100" dir="2700000" algn="tl">
                  <a:srgbClr val="000000">
                    <a:alpha val="43137"/>
                  </a:srgbClr>
                </a:outerShdw>
              </a:effectLst>
            </a:endParaRPr>
          </a:p>
        </p:txBody>
      </p:sp>
      <p:sp>
        <p:nvSpPr>
          <p:cNvPr id="7" name="Content Placeholder 12"/>
          <p:cNvSpPr>
            <a:spLocks noGrp="1"/>
          </p:cNvSpPr>
          <p:nvPr>
            <p:ph idx="10"/>
          </p:nvPr>
        </p:nvSpPr>
        <p:spPr>
          <a:xfrm>
            <a:off x="1475656" y="1268760"/>
            <a:ext cx="7488832" cy="4176464"/>
          </a:xfrm>
        </p:spPr>
        <p:txBody>
          <a:bodyPr/>
          <a:lstStyle/>
          <a:p>
            <a:pPr>
              <a:buFont typeface="Arial" pitchFamily="34" charset="0"/>
              <a:buChar char="•"/>
            </a:pPr>
            <a:r>
              <a:rPr lang="en-US" altLang="ko-KR" sz="2800" b="1" dirty="0" smtClean="0">
                <a:solidFill>
                  <a:schemeClr val="tx1"/>
                </a:solidFill>
                <a:latin typeface="Arial" pitchFamily="34" charset="0"/>
                <a:cs typeface="Arial" pitchFamily="34" charset="0"/>
              </a:rPr>
              <a:t>To benefit from big data requires first determining the purpose of processing such data. Second, it requires development of processing itself compared to the processing of traditional data. Therefore, a new science has been introduced—still in the development stage—namely, "data science"</a:t>
            </a:r>
            <a:endParaRPr lang="en-US" altLang="ko-KR" sz="2800" b="1" dirty="0">
              <a:solidFill>
                <a:schemeClr val="tx1"/>
              </a:solidFill>
              <a:latin typeface="Arial" pitchFamily="34" charset="0"/>
              <a:cs typeface="Arial" pitchFamily="34" charset="0"/>
            </a:endParaRPr>
          </a:p>
        </p:txBody>
      </p:sp>
      <p:pic>
        <p:nvPicPr>
          <p:cNvPr id="10" name="Picture 2" descr="C:\Users\hanaa_o\Desktop\سفرية ا ريمون\images.png"/>
          <p:cNvPicPr>
            <a:picLocks noChangeAspect="1" noChangeArrowheads="1"/>
          </p:cNvPicPr>
          <p:nvPr/>
        </p:nvPicPr>
        <p:blipFill>
          <a:blip r:embed="rId2" cstate="print"/>
          <a:srcRect/>
          <a:stretch>
            <a:fillRect/>
          </a:stretch>
        </p:blipFill>
        <p:spPr bwMode="auto">
          <a:xfrm>
            <a:off x="755576" y="188640"/>
            <a:ext cx="735333" cy="751895"/>
          </a:xfrm>
          <a:prstGeom prst="rect">
            <a:avLst/>
          </a:prstGeom>
          <a:noFill/>
        </p:spPr>
      </p:pic>
      <p:sp>
        <p:nvSpPr>
          <p:cNvPr id="5" name="Rectangle 4"/>
          <p:cNvSpPr/>
          <p:nvPr/>
        </p:nvSpPr>
        <p:spPr>
          <a:xfrm>
            <a:off x="7956376" y="6211669"/>
            <a:ext cx="971600" cy="400110"/>
          </a:xfrm>
          <a:prstGeom prst="rect">
            <a:avLst/>
          </a:prstGeom>
        </p:spPr>
        <p:txBody>
          <a:bodyPr wrap="square">
            <a:spAutoFit/>
          </a:bodyPr>
          <a:lstStyle/>
          <a:p>
            <a:pPr algn="ctr"/>
            <a:r>
              <a:rPr lang="en-US" altLang="ko-KR" sz="2000" b="1" dirty="0" smtClean="0">
                <a:solidFill>
                  <a:srgbClr val="FF0000"/>
                </a:solidFill>
                <a:effectLst>
                  <a:outerShdw blurRad="38100" dist="38100" dir="2700000" algn="tl">
                    <a:srgbClr val="000000">
                      <a:alpha val="43137"/>
                    </a:srgbClr>
                  </a:outerShdw>
                </a:effectLst>
                <a:latin typeface="Arial" pitchFamily="34" charset="0"/>
                <a:ea typeface="맑은 고딕" pitchFamily="50" charset="-127"/>
                <a:cs typeface="Arial" pitchFamily="34" charset="0"/>
              </a:rPr>
              <a:t>3</a:t>
            </a:r>
          </a:p>
        </p:txBody>
      </p:sp>
    </p:spTree>
    <p:extLst>
      <p:ext uri="{BB962C8B-B14F-4D97-AF65-F5344CB8AC3E}">
        <p14:creationId xmlns:p14="http://schemas.microsoft.com/office/powerpoint/2010/main" val="36596743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altLang="ko-KR" dirty="0" smtClean="0">
                <a:solidFill>
                  <a:srgbClr val="C00000"/>
                </a:solidFill>
                <a:effectLst>
                  <a:outerShdw blurRad="38100" dist="38100" dir="2700000" algn="tl">
                    <a:srgbClr val="000000">
                      <a:alpha val="43137"/>
                    </a:srgbClr>
                  </a:outerShdw>
                </a:effectLst>
              </a:rPr>
              <a:t/>
            </a:r>
            <a:br>
              <a:rPr lang="en-US" altLang="ko-KR" dirty="0" smtClean="0">
                <a:solidFill>
                  <a:srgbClr val="C00000"/>
                </a:solidFill>
                <a:effectLst>
                  <a:outerShdw blurRad="38100" dist="38100" dir="2700000" algn="tl">
                    <a:srgbClr val="000000">
                      <a:alpha val="43137"/>
                    </a:srgbClr>
                  </a:outerShdw>
                </a:effectLst>
              </a:rPr>
            </a:br>
            <a:r>
              <a:rPr lang="en-US" altLang="ko-KR" dirty="0" smtClean="0">
                <a:solidFill>
                  <a:srgbClr val="C00000"/>
                </a:solidFill>
                <a:effectLst>
                  <a:outerShdw blurRad="38100" dist="38100" dir="2700000" algn="tl">
                    <a:srgbClr val="000000">
                      <a:alpha val="43137"/>
                    </a:srgbClr>
                  </a:outerShdw>
                </a:effectLst>
              </a:rPr>
              <a:t>Preface (Cont’d)</a:t>
            </a:r>
            <a:br>
              <a:rPr lang="en-US" altLang="ko-KR" dirty="0" smtClean="0">
                <a:solidFill>
                  <a:srgbClr val="C00000"/>
                </a:solidFill>
                <a:effectLst>
                  <a:outerShdw blurRad="38100" dist="38100" dir="2700000" algn="tl">
                    <a:srgbClr val="000000">
                      <a:alpha val="43137"/>
                    </a:srgbClr>
                  </a:outerShdw>
                </a:effectLst>
              </a:rPr>
            </a:br>
            <a:endParaRPr lang="ko-KR" altLang="en-US" dirty="0">
              <a:solidFill>
                <a:srgbClr val="C00000"/>
              </a:solidFill>
              <a:effectLst>
                <a:outerShdw blurRad="38100" dist="38100" dir="2700000" algn="tl">
                  <a:srgbClr val="000000">
                    <a:alpha val="43137"/>
                  </a:srgbClr>
                </a:outerShdw>
              </a:effectLst>
            </a:endParaRPr>
          </a:p>
        </p:txBody>
      </p:sp>
      <p:sp>
        <p:nvSpPr>
          <p:cNvPr id="7" name="Content Placeholder 12"/>
          <p:cNvSpPr>
            <a:spLocks noGrp="1"/>
          </p:cNvSpPr>
          <p:nvPr>
            <p:ph idx="10"/>
          </p:nvPr>
        </p:nvSpPr>
        <p:spPr>
          <a:xfrm>
            <a:off x="1907704" y="1268760"/>
            <a:ext cx="7236296" cy="3024336"/>
          </a:xfrm>
        </p:spPr>
        <p:txBody>
          <a:bodyPr/>
          <a:lstStyle/>
          <a:p>
            <a:pPr>
              <a:buFont typeface="Arial" pitchFamily="34" charset="0"/>
              <a:buChar char="•"/>
            </a:pPr>
            <a:r>
              <a:rPr lang="en-US" altLang="ko-KR" sz="2800" b="1" dirty="0" smtClean="0">
                <a:solidFill>
                  <a:schemeClr val="tx1"/>
                </a:solidFill>
                <a:latin typeface="Arial" pitchFamily="34" charset="0"/>
                <a:cs typeface="Arial" pitchFamily="34" charset="0"/>
              </a:rPr>
              <a:t>Digital development and the presence of modern electronic services and platforms have contributed to changing consumer expectations and</a:t>
            </a:r>
          </a:p>
          <a:p>
            <a:r>
              <a:rPr lang="en-US" altLang="ko-KR" sz="2800" b="1" dirty="0" smtClean="0">
                <a:solidFill>
                  <a:schemeClr val="tx1"/>
                </a:solidFill>
                <a:latin typeface="Arial" pitchFamily="34" charset="0"/>
                <a:cs typeface="Arial" pitchFamily="34" charset="0"/>
              </a:rPr>
              <a:t>demands in their various transactions. </a:t>
            </a:r>
            <a:endParaRPr lang="en-US" altLang="ko-KR" sz="2800" b="1" dirty="0">
              <a:solidFill>
                <a:schemeClr val="tx1"/>
              </a:solidFill>
              <a:latin typeface="Arial" pitchFamily="34" charset="0"/>
              <a:cs typeface="Arial" pitchFamily="34" charset="0"/>
            </a:endParaRPr>
          </a:p>
        </p:txBody>
      </p:sp>
      <p:sp>
        <p:nvSpPr>
          <p:cNvPr id="5" name="Content Placeholder 12"/>
          <p:cNvSpPr>
            <a:spLocks noGrp="1"/>
          </p:cNvSpPr>
          <p:nvPr>
            <p:ph idx="10"/>
          </p:nvPr>
        </p:nvSpPr>
        <p:spPr>
          <a:xfrm>
            <a:off x="2051720" y="4293096"/>
            <a:ext cx="6984776" cy="2160240"/>
          </a:xfrm>
        </p:spPr>
        <p:txBody>
          <a:bodyPr/>
          <a:lstStyle/>
          <a:p>
            <a:pPr>
              <a:buFont typeface="Arial" pitchFamily="34" charset="0"/>
              <a:buChar char="•"/>
            </a:pPr>
            <a:endParaRPr lang="en-US" altLang="ko-KR" sz="2800" b="1" dirty="0">
              <a:solidFill>
                <a:srgbClr val="C00000"/>
              </a:solidFill>
              <a:latin typeface="Arial" pitchFamily="34" charset="0"/>
              <a:cs typeface="Arial" pitchFamily="34" charset="0"/>
            </a:endParaRPr>
          </a:p>
        </p:txBody>
      </p:sp>
      <p:pic>
        <p:nvPicPr>
          <p:cNvPr id="6" name="Picture 2" descr="C:\Users\hanaa_o\Desktop\سفرية ا ريمون\images.png"/>
          <p:cNvPicPr>
            <a:picLocks noChangeAspect="1" noChangeArrowheads="1"/>
          </p:cNvPicPr>
          <p:nvPr/>
        </p:nvPicPr>
        <p:blipFill>
          <a:blip r:embed="rId2" cstate="print"/>
          <a:srcRect/>
          <a:stretch>
            <a:fillRect/>
          </a:stretch>
        </p:blipFill>
        <p:spPr bwMode="auto">
          <a:xfrm>
            <a:off x="683568" y="188640"/>
            <a:ext cx="735333" cy="751895"/>
          </a:xfrm>
          <a:prstGeom prst="rect">
            <a:avLst/>
          </a:prstGeom>
          <a:noFill/>
        </p:spPr>
      </p:pic>
      <p:sp>
        <p:nvSpPr>
          <p:cNvPr id="8" name="Rectangle 7"/>
          <p:cNvSpPr/>
          <p:nvPr/>
        </p:nvSpPr>
        <p:spPr>
          <a:xfrm>
            <a:off x="7956376" y="6211669"/>
            <a:ext cx="971600" cy="400110"/>
          </a:xfrm>
          <a:prstGeom prst="rect">
            <a:avLst/>
          </a:prstGeom>
        </p:spPr>
        <p:txBody>
          <a:bodyPr wrap="square">
            <a:spAutoFit/>
          </a:bodyPr>
          <a:lstStyle/>
          <a:p>
            <a:pPr algn="ctr"/>
            <a:r>
              <a:rPr lang="en-US" altLang="ko-KR" sz="2000" b="1" dirty="0" smtClean="0">
                <a:solidFill>
                  <a:srgbClr val="FF0000"/>
                </a:solidFill>
                <a:effectLst>
                  <a:outerShdw blurRad="38100" dist="38100" dir="2700000" algn="tl">
                    <a:srgbClr val="000000">
                      <a:alpha val="43137"/>
                    </a:srgbClr>
                  </a:outerShdw>
                </a:effectLst>
                <a:latin typeface="Arial" pitchFamily="34" charset="0"/>
                <a:ea typeface="맑은 고딕" pitchFamily="50" charset="-127"/>
                <a:cs typeface="Arial" pitchFamily="34" charset="0"/>
              </a:rPr>
              <a:t>4</a:t>
            </a:r>
          </a:p>
        </p:txBody>
      </p:sp>
    </p:spTree>
    <p:extLst>
      <p:ext uri="{BB962C8B-B14F-4D97-AF65-F5344CB8AC3E}">
        <p14:creationId xmlns:p14="http://schemas.microsoft.com/office/powerpoint/2010/main" val="3659674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475656" y="332656"/>
            <a:ext cx="7668344" cy="1224136"/>
          </a:xfrm>
        </p:spPr>
        <p:txBody>
          <a:bodyPr/>
          <a:lstStyle/>
          <a:p>
            <a:r>
              <a:rPr lang="en-US" altLang="ko-KR" sz="3600" dirty="0" smtClean="0">
                <a:solidFill>
                  <a:srgbClr val="C00000"/>
                </a:solidFill>
                <a:effectLst>
                  <a:outerShdw blurRad="38100" dist="38100" dir="2700000" algn="tl">
                    <a:srgbClr val="000000">
                      <a:alpha val="43137"/>
                    </a:srgbClr>
                  </a:outerShdw>
                </a:effectLst>
              </a:rPr>
              <a:t/>
            </a:r>
            <a:br>
              <a:rPr lang="en-US" altLang="ko-KR" sz="3600" dirty="0" smtClean="0">
                <a:solidFill>
                  <a:srgbClr val="C00000"/>
                </a:solidFill>
                <a:effectLst>
                  <a:outerShdw blurRad="38100" dist="38100" dir="2700000" algn="tl">
                    <a:srgbClr val="000000">
                      <a:alpha val="43137"/>
                    </a:srgbClr>
                  </a:outerShdw>
                </a:effectLst>
              </a:rPr>
            </a:br>
            <a:r>
              <a:rPr lang="en-US" altLang="ko-KR" sz="3600" dirty="0" smtClean="0">
                <a:solidFill>
                  <a:srgbClr val="C00000"/>
                </a:solidFill>
                <a:effectLst>
                  <a:outerShdw blurRad="38100" dist="38100" dir="2700000" algn="tl">
                    <a:srgbClr val="000000">
                      <a:alpha val="43137"/>
                    </a:srgbClr>
                  </a:outerShdw>
                </a:effectLst>
              </a:rPr>
              <a:t/>
            </a:r>
            <a:br>
              <a:rPr lang="en-US" altLang="ko-KR" sz="3600" dirty="0" smtClean="0">
                <a:solidFill>
                  <a:srgbClr val="C00000"/>
                </a:solidFill>
                <a:effectLst>
                  <a:outerShdw blurRad="38100" dist="38100" dir="2700000" algn="tl">
                    <a:srgbClr val="000000">
                      <a:alpha val="43137"/>
                    </a:srgbClr>
                  </a:outerShdw>
                </a:effectLst>
              </a:rPr>
            </a:br>
            <a:r>
              <a:rPr lang="en-US" altLang="ko-KR" sz="3600" dirty="0" smtClean="0">
                <a:solidFill>
                  <a:srgbClr val="C00000"/>
                </a:solidFill>
                <a:effectLst>
                  <a:outerShdw blurRad="38100" dist="38100" dir="2700000" algn="tl">
                    <a:srgbClr val="000000">
                      <a:alpha val="43137"/>
                    </a:srgbClr>
                  </a:outerShdw>
                </a:effectLst>
              </a:rPr>
              <a:t>CAPMAS interest in participations with Big Data activities</a:t>
            </a:r>
            <a:br>
              <a:rPr lang="en-US" altLang="ko-KR" sz="3600" dirty="0" smtClean="0">
                <a:solidFill>
                  <a:srgbClr val="C00000"/>
                </a:solidFill>
                <a:effectLst>
                  <a:outerShdw blurRad="38100" dist="38100" dir="2700000" algn="tl">
                    <a:srgbClr val="000000">
                      <a:alpha val="43137"/>
                    </a:srgbClr>
                  </a:outerShdw>
                </a:effectLst>
              </a:rPr>
            </a:br>
            <a:r>
              <a:rPr lang="en-US" altLang="ko-KR" sz="3600" dirty="0" smtClean="0">
                <a:solidFill>
                  <a:srgbClr val="C00000"/>
                </a:solidFill>
                <a:effectLst>
                  <a:outerShdw blurRad="38100" dist="38100" dir="2700000" algn="tl">
                    <a:srgbClr val="000000">
                      <a:alpha val="43137"/>
                    </a:srgbClr>
                  </a:outerShdw>
                </a:effectLst>
              </a:rPr>
              <a:t/>
            </a:r>
            <a:br>
              <a:rPr lang="en-US" altLang="ko-KR" sz="3600" dirty="0" smtClean="0">
                <a:solidFill>
                  <a:srgbClr val="C00000"/>
                </a:solidFill>
                <a:effectLst>
                  <a:outerShdw blurRad="38100" dist="38100" dir="2700000" algn="tl">
                    <a:srgbClr val="000000">
                      <a:alpha val="43137"/>
                    </a:srgbClr>
                  </a:outerShdw>
                </a:effectLst>
              </a:rPr>
            </a:br>
            <a:r>
              <a:rPr lang="en-US" altLang="ko-KR" sz="3600" dirty="0" smtClean="0">
                <a:solidFill>
                  <a:srgbClr val="C00000"/>
                </a:solidFill>
                <a:effectLst>
                  <a:outerShdw blurRad="38100" dist="38100" dir="2700000" algn="tl">
                    <a:srgbClr val="000000">
                      <a:alpha val="43137"/>
                    </a:srgbClr>
                  </a:outerShdw>
                </a:effectLst>
              </a:rPr>
              <a:t/>
            </a:r>
            <a:br>
              <a:rPr lang="en-US" altLang="ko-KR" sz="3600" dirty="0" smtClean="0">
                <a:solidFill>
                  <a:srgbClr val="C00000"/>
                </a:solidFill>
                <a:effectLst>
                  <a:outerShdw blurRad="38100" dist="38100" dir="2700000" algn="tl">
                    <a:srgbClr val="000000">
                      <a:alpha val="43137"/>
                    </a:srgbClr>
                  </a:outerShdw>
                </a:effectLst>
              </a:rPr>
            </a:br>
            <a:endParaRPr lang="ko-KR" altLang="en-US" sz="3600" dirty="0">
              <a:solidFill>
                <a:srgbClr val="C00000"/>
              </a:solidFill>
              <a:effectLst>
                <a:outerShdw blurRad="38100" dist="38100" dir="2700000" algn="tl">
                  <a:srgbClr val="000000">
                    <a:alpha val="43137"/>
                  </a:srgbClr>
                </a:outerShdw>
              </a:effectLst>
            </a:endParaRPr>
          </a:p>
        </p:txBody>
      </p:sp>
      <p:sp>
        <p:nvSpPr>
          <p:cNvPr id="7" name="Content Placeholder 12"/>
          <p:cNvSpPr>
            <a:spLocks noGrp="1"/>
          </p:cNvSpPr>
          <p:nvPr>
            <p:ph idx="10"/>
          </p:nvPr>
        </p:nvSpPr>
        <p:spPr>
          <a:xfrm>
            <a:off x="1691680" y="1844824"/>
            <a:ext cx="7236296" cy="4176464"/>
          </a:xfrm>
        </p:spPr>
        <p:txBody>
          <a:bodyPr/>
          <a:lstStyle/>
          <a:p>
            <a:pPr>
              <a:buFont typeface="Arial" pitchFamily="34" charset="0"/>
              <a:buChar char="•"/>
            </a:pPr>
            <a:r>
              <a:rPr lang="en-US" altLang="ko-KR" sz="3200" b="1" dirty="0" smtClean="0">
                <a:solidFill>
                  <a:schemeClr val="tx1"/>
                </a:solidFill>
                <a:latin typeface="Arial" pitchFamily="34" charset="0"/>
                <a:cs typeface="Arial" pitchFamily="34" charset="0"/>
              </a:rPr>
              <a:t>CAPMAS is member of UN Global working group (GWG) on Big Data for Official Statistics</a:t>
            </a:r>
          </a:p>
          <a:p>
            <a:pPr>
              <a:buFont typeface="Arial" pitchFamily="34" charset="0"/>
              <a:buChar char="•"/>
            </a:pPr>
            <a:endParaRPr lang="en-US" altLang="ko-KR" sz="3200" b="1" dirty="0" smtClean="0">
              <a:solidFill>
                <a:schemeClr val="tx1"/>
              </a:solidFill>
              <a:latin typeface="Arial" pitchFamily="34" charset="0"/>
              <a:cs typeface="Arial" pitchFamily="34" charset="0"/>
            </a:endParaRPr>
          </a:p>
          <a:p>
            <a:pPr>
              <a:buFont typeface="Arial" pitchFamily="34" charset="0"/>
              <a:buChar char="•"/>
            </a:pPr>
            <a:r>
              <a:rPr lang="en-US" altLang="ko-KR" sz="3200" b="1" dirty="0" smtClean="0">
                <a:solidFill>
                  <a:srgbClr val="C00000"/>
                </a:solidFill>
                <a:latin typeface="Arial" pitchFamily="34" charset="0"/>
                <a:cs typeface="Arial" pitchFamily="34" charset="0"/>
              </a:rPr>
              <a:t>Filling Questionnaires related to the big data utilization in statistical activities such as big data quest. For Arab Monetary Fund (AMF)</a:t>
            </a:r>
            <a:endParaRPr lang="en-US" altLang="ko-KR" sz="3200" b="1" dirty="0">
              <a:solidFill>
                <a:srgbClr val="C00000"/>
              </a:solidFill>
              <a:latin typeface="Arial" pitchFamily="34" charset="0"/>
              <a:cs typeface="Arial" pitchFamily="34" charset="0"/>
            </a:endParaRPr>
          </a:p>
        </p:txBody>
      </p:sp>
      <p:pic>
        <p:nvPicPr>
          <p:cNvPr id="8" name="Picture 2" descr="C:\Users\hanaa_o\Desktop\سفرية ا ريمون\images.png"/>
          <p:cNvPicPr>
            <a:picLocks noChangeAspect="1" noChangeArrowheads="1"/>
          </p:cNvPicPr>
          <p:nvPr/>
        </p:nvPicPr>
        <p:blipFill>
          <a:blip r:embed="rId2" cstate="print"/>
          <a:srcRect/>
          <a:stretch>
            <a:fillRect/>
          </a:stretch>
        </p:blipFill>
        <p:spPr bwMode="auto">
          <a:xfrm>
            <a:off x="611560" y="188640"/>
            <a:ext cx="735333" cy="751895"/>
          </a:xfrm>
          <a:prstGeom prst="rect">
            <a:avLst/>
          </a:prstGeom>
          <a:noFill/>
        </p:spPr>
      </p:pic>
      <p:sp>
        <p:nvSpPr>
          <p:cNvPr id="5" name="Rectangle 4"/>
          <p:cNvSpPr/>
          <p:nvPr/>
        </p:nvSpPr>
        <p:spPr>
          <a:xfrm>
            <a:off x="7956376" y="6211669"/>
            <a:ext cx="971600" cy="400110"/>
          </a:xfrm>
          <a:prstGeom prst="rect">
            <a:avLst/>
          </a:prstGeom>
        </p:spPr>
        <p:txBody>
          <a:bodyPr wrap="square">
            <a:spAutoFit/>
          </a:bodyPr>
          <a:lstStyle/>
          <a:p>
            <a:pPr algn="ctr"/>
            <a:r>
              <a:rPr lang="en-US" altLang="ko-KR" sz="2000" b="1" dirty="0" smtClean="0">
                <a:solidFill>
                  <a:srgbClr val="FF0000"/>
                </a:solidFill>
                <a:effectLst>
                  <a:outerShdw blurRad="38100" dist="38100" dir="2700000" algn="tl">
                    <a:srgbClr val="000000">
                      <a:alpha val="43137"/>
                    </a:srgbClr>
                  </a:outerShdw>
                </a:effectLst>
                <a:latin typeface="Arial" pitchFamily="34" charset="0"/>
                <a:ea typeface="맑은 고딕" pitchFamily="50" charset="-127"/>
                <a:cs typeface="Arial" pitchFamily="34" charset="0"/>
              </a:rPr>
              <a:t>5</a:t>
            </a:r>
          </a:p>
        </p:txBody>
      </p:sp>
    </p:spTree>
    <p:extLst>
      <p:ext uri="{BB962C8B-B14F-4D97-AF65-F5344CB8AC3E}">
        <p14:creationId xmlns:p14="http://schemas.microsoft.com/office/powerpoint/2010/main" val="365967430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47664" y="260648"/>
            <a:ext cx="7596336" cy="1584176"/>
          </a:xfrm>
        </p:spPr>
        <p:txBody>
          <a:bodyPr/>
          <a:lstStyle/>
          <a:p>
            <a:r>
              <a:rPr lang="en-US" altLang="ko-KR" sz="3200" dirty="0" smtClean="0">
                <a:solidFill>
                  <a:srgbClr val="C00000"/>
                </a:solidFill>
                <a:effectLst>
                  <a:outerShdw blurRad="38100" dist="38100" dir="2700000" algn="tl">
                    <a:srgbClr val="000000">
                      <a:alpha val="43137"/>
                    </a:srgbClr>
                  </a:outerShdw>
                </a:effectLst>
              </a:rPr>
              <a:t/>
            </a:r>
            <a:br>
              <a:rPr lang="en-US" altLang="ko-KR" sz="3200" dirty="0" smtClean="0">
                <a:solidFill>
                  <a:srgbClr val="C00000"/>
                </a:solidFill>
                <a:effectLst>
                  <a:outerShdw blurRad="38100" dist="38100" dir="2700000" algn="tl">
                    <a:srgbClr val="000000">
                      <a:alpha val="43137"/>
                    </a:srgbClr>
                  </a:outerShdw>
                </a:effectLst>
              </a:rPr>
            </a:br>
            <a:r>
              <a:rPr lang="en-US" altLang="ko-KR" sz="3200" dirty="0" smtClean="0">
                <a:solidFill>
                  <a:srgbClr val="C00000"/>
                </a:solidFill>
                <a:effectLst>
                  <a:outerShdw blurRad="38100" dist="38100" dir="2700000" algn="tl">
                    <a:srgbClr val="000000">
                      <a:alpha val="43137"/>
                    </a:srgbClr>
                  </a:outerShdw>
                </a:effectLst>
              </a:rPr>
              <a:t> CAPMAS interest in participations with Big Data activities</a:t>
            </a:r>
            <a:r>
              <a:rPr lang="en-US" altLang="ko-KR" sz="2000" dirty="0" smtClean="0">
                <a:solidFill>
                  <a:srgbClr val="C00000"/>
                </a:solidFill>
                <a:effectLst>
                  <a:outerShdw blurRad="38100" dist="38100" dir="2700000" algn="tl">
                    <a:srgbClr val="000000">
                      <a:alpha val="43137"/>
                    </a:srgbClr>
                  </a:outerShdw>
                </a:effectLst>
              </a:rPr>
              <a:t>(Cont’d) </a:t>
            </a:r>
            <a:r>
              <a:rPr lang="en-US" altLang="ko-KR" sz="3200" dirty="0" smtClean="0">
                <a:solidFill>
                  <a:srgbClr val="C00000"/>
                </a:solidFill>
                <a:effectLst>
                  <a:outerShdw blurRad="38100" dist="38100" dir="2700000" algn="tl">
                    <a:srgbClr val="000000">
                      <a:alpha val="43137"/>
                    </a:srgbClr>
                  </a:outerShdw>
                </a:effectLst>
              </a:rPr>
              <a:t/>
            </a:r>
            <a:br>
              <a:rPr lang="en-US" altLang="ko-KR" sz="3200" dirty="0" smtClean="0">
                <a:solidFill>
                  <a:srgbClr val="C00000"/>
                </a:solidFill>
                <a:effectLst>
                  <a:outerShdw blurRad="38100" dist="38100" dir="2700000" algn="tl">
                    <a:srgbClr val="000000">
                      <a:alpha val="43137"/>
                    </a:srgbClr>
                  </a:outerShdw>
                </a:effectLst>
              </a:rPr>
            </a:br>
            <a:r>
              <a:rPr lang="en-US" altLang="ko-KR" sz="3200" dirty="0" smtClean="0">
                <a:solidFill>
                  <a:srgbClr val="C00000"/>
                </a:solidFill>
                <a:effectLst>
                  <a:outerShdw blurRad="38100" dist="38100" dir="2700000" algn="tl">
                    <a:srgbClr val="000000">
                      <a:alpha val="43137"/>
                    </a:srgbClr>
                  </a:outerShdw>
                </a:effectLst>
              </a:rPr>
              <a:t/>
            </a:r>
            <a:br>
              <a:rPr lang="en-US" altLang="ko-KR" sz="3200" dirty="0" smtClean="0">
                <a:solidFill>
                  <a:srgbClr val="C00000"/>
                </a:solidFill>
                <a:effectLst>
                  <a:outerShdw blurRad="38100" dist="38100" dir="2700000" algn="tl">
                    <a:srgbClr val="000000">
                      <a:alpha val="43137"/>
                    </a:srgbClr>
                  </a:outerShdw>
                </a:effectLst>
              </a:rPr>
            </a:br>
            <a:endParaRPr lang="ko-KR" altLang="en-US" sz="3200" dirty="0">
              <a:solidFill>
                <a:srgbClr val="C00000"/>
              </a:solidFill>
              <a:effectLst>
                <a:outerShdw blurRad="38100" dist="38100" dir="2700000" algn="tl">
                  <a:srgbClr val="000000">
                    <a:alpha val="43137"/>
                  </a:srgbClr>
                </a:outerShdw>
              </a:effectLst>
            </a:endParaRPr>
          </a:p>
        </p:txBody>
      </p:sp>
      <p:sp>
        <p:nvSpPr>
          <p:cNvPr id="7" name="Content Placeholder 12"/>
          <p:cNvSpPr>
            <a:spLocks noGrp="1"/>
          </p:cNvSpPr>
          <p:nvPr>
            <p:ph idx="10"/>
          </p:nvPr>
        </p:nvSpPr>
        <p:spPr>
          <a:xfrm>
            <a:off x="1691680" y="2204864"/>
            <a:ext cx="7236296" cy="4176464"/>
          </a:xfrm>
        </p:spPr>
        <p:txBody>
          <a:bodyPr/>
          <a:lstStyle/>
          <a:p>
            <a:pPr>
              <a:buFont typeface="Arial" pitchFamily="34" charset="0"/>
              <a:buChar char="•"/>
            </a:pPr>
            <a:r>
              <a:rPr lang="en-US" altLang="ko-KR" sz="3200" b="1" dirty="0" smtClean="0">
                <a:solidFill>
                  <a:schemeClr val="tx1"/>
                </a:solidFill>
                <a:latin typeface="Arial" pitchFamily="34" charset="0"/>
                <a:cs typeface="Arial" pitchFamily="34" charset="0"/>
              </a:rPr>
              <a:t>Continuous communication with </a:t>
            </a:r>
            <a:r>
              <a:rPr lang="en-US" altLang="ko-KR" sz="3200" b="1" dirty="0" err="1" smtClean="0">
                <a:solidFill>
                  <a:schemeClr val="tx1"/>
                </a:solidFill>
                <a:latin typeface="Arial" pitchFamily="34" charset="0"/>
                <a:cs typeface="Arial" pitchFamily="34" charset="0"/>
              </a:rPr>
              <a:t>national,regional</a:t>
            </a:r>
            <a:r>
              <a:rPr lang="en-US" altLang="ko-KR" sz="3200" b="1" dirty="0" smtClean="0">
                <a:solidFill>
                  <a:schemeClr val="tx1"/>
                </a:solidFill>
                <a:latin typeface="Arial" pitchFamily="34" charset="0"/>
                <a:cs typeface="Arial" pitchFamily="34" charset="0"/>
              </a:rPr>
              <a:t> and international organizations.</a:t>
            </a:r>
          </a:p>
          <a:p>
            <a:endParaRPr lang="en-US" altLang="ko-KR" sz="3200" b="1" dirty="0" smtClean="0">
              <a:solidFill>
                <a:schemeClr val="tx1"/>
              </a:solidFill>
              <a:latin typeface="Arial" pitchFamily="34" charset="0"/>
              <a:cs typeface="Arial" pitchFamily="34" charset="0"/>
            </a:endParaRPr>
          </a:p>
          <a:p>
            <a:pPr>
              <a:buFont typeface="Arial" pitchFamily="34" charset="0"/>
              <a:buChar char="•"/>
            </a:pPr>
            <a:r>
              <a:rPr lang="en-US" altLang="ko-KR" sz="3200" b="1" dirty="0" smtClean="0">
                <a:solidFill>
                  <a:srgbClr val="C00000"/>
                </a:solidFill>
                <a:latin typeface="Arial" pitchFamily="34" charset="0"/>
                <a:cs typeface="Arial" pitchFamily="34" charset="0"/>
              </a:rPr>
              <a:t>Participating in official events related to accessibility to relevant sources of big and geospatial data for SDGs indicators reporting.</a:t>
            </a:r>
          </a:p>
          <a:p>
            <a:endParaRPr lang="en-US" altLang="ko-KR" sz="3200" b="1" dirty="0" smtClean="0">
              <a:solidFill>
                <a:schemeClr val="tx1"/>
              </a:solidFill>
              <a:latin typeface="Arial" pitchFamily="34" charset="0"/>
              <a:cs typeface="Arial" pitchFamily="34" charset="0"/>
            </a:endParaRPr>
          </a:p>
        </p:txBody>
      </p:sp>
      <p:pic>
        <p:nvPicPr>
          <p:cNvPr id="5" name="Picture 2" descr="C:\Users\hanaa_o\Desktop\سفرية ا ريمون\images.png"/>
          <p:cNvPicPr>
            <a:picLocks noChangeAspect="1" noChangeArrowheads="1"/>
          </p:cNvPicPr>
          <p:nvPr/>
        </p:nvPicPr>
        <p:blipFill>
          <a:blip r:embed="rId2" cstate="print"/>
          <a:srcRect/>
          <a:stretch>
            <a:fillRect/>
          </a:stretch>
        </p:blipFill>
        <p:spPr bwMode="auto">
          <a:xfrm>
            <a:off x="683568" y="188640"/>
            <a:ext cx="735333" cy="751895"/>
          </a:xfrm>
          <a:prstGeom prst="rect">
            <a:avLst/>
          </a:prstGeom>
          <a:noFill/>
        </p:spPr>
      </p:pic>
      <p:sp>
        <p:nvSpPr>
          <p:cNvPr id="6" name="Rectangle 5"/>
          <p:cNvSpPr/>
          <p:nvPr/>
        </p:nvSpPr>
        <p:spPr>
          <a:xfrm>
            <a:off x="7956376" y="6211669"/>
            <a:ext cx="971600" cy="400110"/>
          </a:xfrm>
          <a:prstGeom prst="rect">
            <a:avLst/>
          </a:prstGeom>
        </p:spPr>
        <p:txBody>
          <a:bodyPr wrap="square">
            <a:spAutoFit/>
          </a:bodyPr>
          <a:lstStyle/>
          <a:p>
            <a:pPr algn="ctr"/>
            <a:r>
              <a:rPr lang="en-US" altLang="ko-KR" sz="2000" b="1" dirty="0" smtClean="0">
                <a:solidFill>
                  <a:srgbClr val="FF0000"/>
                </a:solidFill>
                <a:effectLst>
                  <a:outerShdw blurRad="38100" dist="38100" dir="2700000" algn="tl">
                    <a:srgbClr val="000000">
                      <a:alpha val="43137"/>
                    </a:srgbClr>
                  </a:outerShdw>
                </a:effectLst>
                <a:latin typeface="Arial" pitchFamily="34" charset="0"/>
                <a:ea typeface="맑은 고딕" pitchFamily="50" charset="-127"/>
                <a:cs typeface="Arial" pitchFamily="34" charset="0"/>
              </a:rPr>
              <a:t>6</a:t>
            </a:r>
          </a:p>
        </p:txBody>
      </p:sp>
    </p:spTree>
    <p:extLst>
      <p:ext uri="{BB962C8B-B14F-4D97-AF65-F5344CB8AC3E}">
        <p14:creationId xmlns:p14="http://schemas.microsoft.com/office/powerpoint/2010/main" val="36596743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47664" y="0"/>
            <a:ext cx="7596336" cy="1196752"/>
          </a:xfrm>
        </p:spPr>
        <p:txBody>
          <a:bodyPr/>
          <a:lstStyle/>
          <a:p>
            <a:r>
              <a:rPr lang="en-US" altLang="ko-KR" sz="3600" dirty="0" smtClean="0">
                <a:solidFill>
                  <a:srgbClr val="C00000"/>
                </a:solidFill>
                <a:effectLst>
                  <a:outerShdw blurRad="38100" dist="38100" dir="2700000" algn="tl">
                    <a:srgbClr val="000000">
                      <a:alpha val="43137"/>
                    </a:srgbClr>
                  </a:outerShdw>
                </a:effectLst>
              </a:rPr>
              <a:t/>
            </a:r>
            <a:br>
              <a:rPr lang="en-US" altLang="ko-KR" sz="3600" dirty="0" smtClean="0">
                <a:solidFill>
                  <a:srgbClr val="C00000"/>
                </a:solidFill>
                <a:effectLst>
                  <a:outerShdw blurRad="38100" dist="38100" dir="2700000" algn="tl">
                    <a:srgbClr val="000000">
                      <a:alpha val="43137"/>
                    </a:srgbClr>
                  </a:outerShdw>
                </a:effectLst>
              </a:rPr>
            </a:br>
            <a:r>
              <a:rPr lang="en-US" altLang="ko-KR" sz="3600" dirty="0" smtClean="0">
                <a:solidFill>
                  <a:srgbClr val="C00000"/>
                </a:solidFill>
                <a:effectLst>
                  <a:outerShdw blurRad="38100" dist="38100" dir="2700000" algn="tl">
                    <a:srgbClr val="000000">
                      <a:alpha val="43137"/>
                    </a:srgbClr>
                  </a:outerShdw>
                </a:effectLst>
              </a:rPr>
              <a:t/>
            </a:r>
            <a:br>
              <a:rPr lang="en-US" altLang="ko-KR" sz="3600" dirty="0" smtClean="0">
                <a:solidFill>
                  <a:srgbClr val="C00000"/>
                </a:solidFill>
                <a:effectLst>
                  <a:outerShdw blurRad="38100" dist="38100" dir="2700000" algn="tl">
                    <a:srgbClr val="000000">
                      <a:alpha val="43137"/>
                    </a:srgbClr>
                  </a:outerShdw>
                </a:effectLst>
              </a:rPr>
            </a:br>
            <a:r>
              <a:rPr lang="en-US" altLang="ko-KR" sz="3600" dirty="0" smtClean="0">
                <a:solidFill>
                  <a:srgbClr val="C00000"/>
                </a:solidFill>
                <a:effectLst>
                  <a:outerShdw blurRad="38100" dist="38100" dir="2700000" algn="tl">
                    <a:srgbClr val="000000">
                      <a:alpha val="43137"/>
                    </a:srgbClr>
                  </a:outerShdw>
                </a:effectLst>
              </a:rPr>
              <a:t/>
            </a:r>
            <a:br>
              <a:rPr lang="en-US" altLang="ko-KR" sz="3600" dirty="0" smtClean="0">
                <a:solidFill>
                  <a:srgbClr val="C00000"/>
                </a:solidFill>
                <a:effectLst>
                  <a:outerShdw blurRad="38100" dist="38100" dir="2700000" algn="tl">
                    <a:srgbClr val="000000">
                      <a:alpha val="43137"/>
                    </a:srgbClr>
                  </a:outerShdw>
                </a:effectLst>
              </a:rPr>
            </a:br>
            <a:r>
              <a:rPr lang="en-US" altLang="ko-KR" sz="3600" dirty="0" smtClean="0">
                <a:solidFill>
                  <a:srgbClr val="C00000"/>
                </a:solidFill>
                <a:effectLst>
                  <a:outerShdw blurRad="38100" dist="38100" dir="2700000" algn="tl">
                    <a:srgbClr val="000000">
                      <a:alpha val="43137"/>
                    </a:srgbClr>
                  </a:outerShdw>
                </a:effectLst>
              </a:rPr>
              <a:t/>
            </a:r>
            <a:br>
              <a:rPr lang="en-US" altLang="ko-KR" sz="3600" dirty="0" smtClean="0">
                <a:solidFill>
                  <a:srgbClr val="C00000"/>
                </a:solidFill>
                <a:effectLst>
                  <a:outerShdw blurRad="38100" dist="38100" dir="2700000" algn="tl">
                    <a:srgbClr val="000000">
                      <a:alpha val="43137"/>
                    </a:srgbClr>
                  </a:outerShdw>
                </a:effectLst>
              </a:rPr>
            </a:br>
            <a:r>
              <a:rPr lang="en-US" altLang="ko-KR" sz="3600" dirty="0" smtClean="0">
                <a:solidFill>
                  <a:srgbClr val="C00000"/>
                </a:solidFill>
                <a:effectLst>
                  <a:outerShdw blurRad="38100" dist="38100" dir="2700000" algn="tl">
                    <a:srgbClr val="000000">
                      <a:alpha val="43137"/>
                    </a:srgbClr>
                  </a:outerShdw>
                </a:effectLst>
              </a:rPr>
              <a:t>Big Data Projects and expected outputs</a:t>
            </a:r>
            <a:br>
              <a:rPr lang="en-US" altLang="ko-KR" sz="3600" dirty="0" smtClean="0">
                <a:solidFill>
                  <a:srgbClr val="C00000"/>
                </a:solidFill>
                <a:effectLst>
                  <a:outerShdw blurRad="38100" dist="38100" dir="2700000" algn="tl">
                    <a:srgbClr val="000000">
                      <a:alpha val="43137"/>
                    </a:srgbClr>
                  </a:outerShdw>
                </a:effectLst>
              </a:rPr>
            </a:br>
            <a:r>
              <a:rPr lang="en-US" altLang="ko-KR" sz="3600" dirty="0" smtClean="0">
                <a:solidFill>
                  <a:srgbClr val="C00000"/>
                </a:solidFill>
                <a:effectLst>
                  <a:outerShdw blurRad="38100" dist="38100" dir="2700000" algn="tl">
                    <a:srgbClr val="000000">
                      <a:alpha val="43137"/>
                    </a:srgbClr>
                  </a:outerShdw>
                </a:effectLst>
              </a:rPr>
              <a:t/>
            </a:r>
            <a:br>
              <a:rPr lang="en-US" altLang="ko-KR" sz="3600" dirty="0" smtClean="0">
                <a:solidFill>
                  <a:srgbClr val="C00000"/>
                </a:solidFill>
                <a:effectLst>
                  <a:outerShdw blurRad="38100" dist="38100" dir="2700000" algn="tl">
                    <a:srgbClr val="000000">
                      <a:alpha val="43137"/>
                    </a:srgbClr>
                  </a:outerShdw>
                </a:effectLst>
              </a:rPr>
            </a:br>
            <a:r>
              <a:rPr lang="en-US" altLang="ko-KR" sz="3600" dirty="0" smtClean="0">
                <a:solidFill>
                  <a:srgbClr val="C00000"/>
                </a:solidFill>
                <a:effectLst>
                  <a:outerShdw blurRad="38100" dist="38100" dir="2700000" algn="tl">
                    <a:srgbClr val="000000">
                      <a:alpha val="43137"/>
                    </a:srgbClr>
                  </a:outerShdw>
                </a:effectLst>
              </a:rPr>
              <a:t/>
            </a:r>
            <a:br>
              <a:rPr lang="en-US" altLang="ko-KR" sz="3600" dirty="0" smtClean="0">
                <a:solidFill>
                  <a:srgbClr val="C00000"/>
                </a:solidFill>
                <a:effectLst>
                  <a:outerShdw blurRad="38100" dist="38100" dir="2700000" algn="tl">
                    <a:srgbClr val="000000">
                      <a:alpha val="43137"/>
                    </a:srgbClr>
                  </a:outerShdw>
                </a:effectLst>
              </a:rPr>
            </a:br>
            <a:r>
              <a:rPr lang="en-US" altLang="ko-KR" sz="3600" dirty="0" smtClean="0">
                <a:solidFill>
                  <a:srgbClr val="C00000"/>
                </a:solidFill>
                <a:effectLst>
                  <a:outerShdw blurRad="38100" dist="38100" dir="2700000" algn="tl">
                    <a:srgbClr val="000000">
                      <a:alpha val="43137"/>
                    </a:srgbClr>
                  </a:outerShdw>
                </a:effectLst>
              </a:rPr>
              <a:t/>
            </a:r>
            <a:br>
              <a:rPr lang="en-US" altLang="ko-KR" sz="3600" dirty="0" smtClean="0">
                <a:solidFill>
                  <a:srgbClr val="C00000"/>
                </a:solidFill>
                <a:effectLst>
                  <a:outerShdw blurRad="38100" dist="38100" dir="2700000" algn="tl">
                    <a:srgbClr val="000000">
                      <a:alpha val="43137"/>
                    </a:srgbClr>
                  </a:outerShdw>
                </a:effectLst>
              </a:rPr>
            </a:br>
            <a:endParaRPr lang="ko-KR" altLang="en-US" sz="3600" dirty="0">
              <a:solidFill>
                <a:srgbClr val="C00000"/>
              </a:solidFill>
              <a:effectLst>
                <a:outerShdw blurRad="38100" dist="38100" dir="2700000" algn="tl">
                  <a:srgbClr val="000000">
                    <a:alpha val="43137"/>
                  </a:srgbClr>
                </a:outerShdw>
              </a:effectLst>
            </a:endParaRPr>
          </a:p>
        </p:txBody>
      </p:sp>
      <p:graphicFrame>
        <p:nvGraphicFramePr>
          <p:cNvPr id="6" name="Content Placeholder 5"/>
          <p:cNvGraphicFramePr>
            <a:graphicFrameLocks noGrp="1"/>
          </p:cNvGraphicFramePr>
          <p:nvPr>
            <p:ph idx="10"/>
          </p:nvPr>
        </p:nvGraphicFramePr>
        <p:xfrm>
          <a:off x="-1" y="1412776"/>
          <a:ext cx="9144000" cy="4896544"/>
        </p:xfrm>
        <a:graphic>
          <a:graphicData uri="http://schemas.openxmlformats.org/drawingml/2006/table">
            <a:tbl>
              <a:tblPr firstRow="1" bandRow="1">
                <a:tableStyleId>{5C22544A-7EE6-4342-B048-85BDC9FD1C3A}</a:tableStyleId>
              </a:tblPr>
              <a:tblGrid>
                <a:gridCol w="323530"/>
                <a:gridCol w="1800199"/>
                <a:gridCol w="2016224"/>
                <a:gridCol w="1853594"/>
                <a:gridCol w="3150453"/>
              </a:tblGrid>
              <a:tr h="961659">
                <a:tc>
                  <a:txBody>
                    <a:bodyPr/>
                    <a:lstStyle/>
                    <a:p>
                      <a:pPr algn="ctr"/>
                      <a:r>
                        <a:rPr lang="en-US" b="1" dirty="0" smtClean="0">
                          <a:effectLst>
                            <a:outerShdw blurRad="38100" dist="38100" dir="2700000" algn="tl">
                              <a:srgbClr val="000000">
                                <a:alpha val="43137"/>
                              </a:srgbClr>
                            </a:outerShdw>
                          </a:effectLst>
                        </a:rPr>
                        <a:t>s</a:t>
                      </a:r>
                      <a:endParaRPr lang="en-US" b="1" dirty="0">
                        <a:effectLst>
                          <a:outerShdw blurRad="38100" dist="38100" dir="2700000" algn="tl">
                            <a:srgbClr val="000000">
                              <a:alpha val="43137"/>
                            </a:srgbClr>
                          </a:outerShdw>
                        </a:effectLst>
                      </a:endParaRPr>
                    </a:p>
                  </a:txBody>
                  <a:tcPr/>
                </a:tc>
                <a:tc>
                  <a:txBody>
                    <a:bodyPr/>
                    <a:lstStyle/>
                    <a:p>
                      <a:pPr algn="ctr"/>
                      <a:r>
                        <a:rPr lang="en-US" b="1" dirty="0" smtClean="0">
                          <a:effectLst>
                            <a:outerShdw blurRad="38100" dist="38100" dir="2700000" algn="tl">
                              <a:srgbClr val="000000">
                                <a:alpha val="43137"/>
                              </a:srgbClr>
                            </a:outerShdw>
                          </a:effectLst>
                        </a:rPr>
                        <a:t>Project</a:t>
                      </a:r>
                      <a:endParaRPr lang="en-US" b="1" dirty="0">
                        <a:effectLst>
                          <a:outerShdw blurRad="38100" dist="38100" dir="2700000" algn="tl">
                            <a:srgbClr val="000000">
                              <a:alpha val="43137"/>
                            </a:srgbClr>
                          </a:outerShdw>
                        </a:effectLst>
                      </a:endParaRPr>
                    </a:p>
                  </a:txBody>
                  <a:tcPr/>
                </a:tc>
                <a:tc>
                  <a:txBody>
                    <a:bodyPr/>
                    <a:lstStyle/>
                    <a:p>
                      <a:pPr algn="ctr"/>
                      <a:r>
                        <a:rPr lang="en-US" b="1" dirty="0" smtClean="0">
                          <a:effectLst>
                            <a:outerShdw blurRad="38100" dist="38100" dir="2700000" algn="tl">
                              <a:srgbClr val="000000">
                                <a:alpha val="43137"/>
                              </a:srgbClr>
                            </a:outerShdw>
                          </a:effectLst>
                        </a:rPr>
                        <a:t>Partner </a:t>
                      </a:r>
                      <a:endParaRPr lang="en-US" b="1" dirty="0">
                        <a:effectLst>
                          <a:outerShdw blurRad="38100" dist="38100" dir="2700000" algn="tl">
                            <a:srgbClr val="000000">
                              <a:alpha val="43137"/>
                            </a:srgbClr>
                          </a:outerShdw>
                        </a:effectLst>
                      </a:endParaRPr>
                    </a:p>
                  </a:txBody>
                  <a:tcPr/>
                </a:tc>
                <a:tc>
                  <a:txBody>
                    <a:bodyPr/>
                    <a:lstStyle/>
                    <a:p>
                      <a:pPr algn="ctr"/>
                      <a:r>
                        <a:rPr lang="en-US" b="1" dirty="0" smtClean="0">
                          <a:effectLst>
                            <a:outerShdw blurRad="38100" dist="38100" dir="2700000" algn="tl">
                              <a:srgbClr val="000000">
                                <a:alpha val="43137"/>
                              </a:srgbClr>
                            </a:outerShdw>
                          </a:effectLst>
                        </a:rPr>
                        <a:t>Current Status</a:t>
                      </a:r>
                      <a:endParaRPr lang="en-US" b="1" dirty="0">
                        <a:effectLst>
                          <a:outerShdw blurRad="38100" dist="38100" dir="2700000" algn="tl">
                            <a:srgbClr val="000000">
                              <a:alpha val="43137"/>
                            </a:srgbClr>
                          </a:outerShdw>
                        </a:effectLst>
                      </a:endParaRPr>
                    </a:p>
                  </a:txBody>
                  <a:tcPr/>
                </a:tc>
                <a:tc>
                  <a:txBody>
                    <a:bodyPr/>
                    <a:lstStyle/>
                    <a:p>
                      <a:pPr algn="ctr"/>
                      <a:r>
                        <a:rPr lang="en-US" b="1" dirty="0" smtClean="0">
                          <a:effectLst>
                            <a:outerShdw blurRad="38100" dist="38100" dir="2700000" algn="tl">
                              <a:srgbClr val="000000">
                                <a:alpha val="43137"/>
                              </a:srgbClr>
                            </a:outerShdw>
                          </a:effectLst>
                        </a:rPr>
                        <a:t>Expected Outputs</a:t>
                      </a:r>
                      <a:endParaRPr lang="en-US" b="1" dirty="0">
                        <a:effectLst>
                          <a:outerShdw blurRad="38100" dist="38100" dir="2700000" algn="tl">
                            <a:srgbClr val="000000">
                              <a:alpha val="43137"/>
                            </a:srgbClr>
                          </a:outerShdw>
                        </a:effectLst>
                      </a:endParaRPr>
                    </a:p>
                  </a:txBody>
                  <a:tcPr/>
                </a:tc>
              </a:tr>
              <a:tr h="2170971">
                <a:tc>
                  <a:txBody>
                    <a:bodyPr/>
                    <a:lstStyle/>
                    <a:p>
                      <a:pPr algn="ctr"/>
                      <a:r>
                        <a:rPr lang="en-US" b="1" dirty="0" smtClean="0">
                          <a:effectLst>
                            <a:outerShdw blurRad="38100" dist="38100" dir="2700000" algn="tl">
                              <a:srgbClr val="000000">
                                <a:alpha val="43137"/>
                              </a:srgbClr>
                            </a:outerShdw>
                          </a:effectLst>
                        </a:rPr>
                        <a:t>1</a:t>
                      </a:r>
                      <a:endParaRPr lang="en-US" b="1" dirty="0">
                        <a:effectLst>
                          <a:outerShdw blurRad="38100" dist="38100" dir="2700000" algn="tl">
                            <a:srgbClr val="000000">
                              <a:alpha val="43137"/>
                            </a:srgbClr>
                          </a:outerShdw>
                        </a:effectLst>
                      </a:endParaRPr>
                    </a:p>
                  </a:txBody>
                  <a:tcPr/>
                </a:tc>
                <a:tc>
                  <a:txBody>
                    <a:bodyPr/>
                    <a:lstStyle/>
                    <a:p>
                      <a:pPr algn="ctr"/>
                      <a:r>
                        <a:rPr lang="en-US" b="1" dirty="0" smtClean="0">
                          <a:effectLst>
                            <a:outerShdw blurRad="38100" dist="38100" dir="2700000" algn="tl">
                              <a:srgbClr val="000000">
                                <a:alpha val="43137"/>
                              </a:srgbClr>
                            </a:outerShdw>
                          </a:effectLst>
                        </a:rPr>
                        <a:t>Compiling data prices for CPI creation</a:t>
                      </a:r>
                      <a:endParaRPr lang="en-US" b="1" dirty="0">
                        <a:effectLst>
                          <a:outerShdw blurRad="38100" dist="38100" dir="2700000" algn="tl">
                            <a:srgbClr val="000000">
                              <a:alpha val="43137"/>
                            </a:srgbClr>
                          </a:outerShdw>
                        </a:effectLst>
                      </a:endParaRPr>
                    </a:p>
                  </a:txBody>
                  <a:tcPr/>
                </a:tc>
                <a:tc>
                  <a:txBody>
                    <a:bodyPr/>
                    <a:lstStyle/>
                    <a:p>
                      <a:pPr algn="ctr"/>
                      <a:r>
                        <a:rPr lang="en-US" b="1" dirty="0" smtClean="0">
                          <a:effectLst>
                            <a:outerShdw blurRad="38100" dist="38100" dir="2700000" algn="tl">
                              <a:srgbClr val="000000">
                                <a:alpha val="43137"/>
                              </a:srgbClr>
                            </a:outerShdw>
                          </a:effectLst>
                        </a:rPr>
                        <a:t>Hyper Markets</a:t>
                      </a:r>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b="1" dirty="0" smtClean="0">
                          <a:effectLst>
                            <a:outerShdw blurRad="38100" dist="38100" dir="2700000" algn="tl">
                              <a:srgbClr val="000000">
                                <a:alpha val="43137"/>
                              </a:srgbClr>
                            </a:outerShdw>
                          </a:effectLst>
                        </a:rPr>
                        <a:t>Implementing Phase (Not Financed) / (Pilot)</a:t>
                      </a:r>
                    </a:p>
                    <a:p>
                      <a:pPr algn="ctr"/>
                      <a:endParaRPr lang="en-US" b="1" dirty="0">
                        <a:effectLst>
                          <a:outerShdw blurRad="38100" dist="38100" dir="2700000" algn="tl">
                            <a:srgbClr val="000000">
                              <a:alpha val="43137"/>
                            </a:srgbClr>
                          </a:outerShdw>
                        </a:effectLst>
                      </a:endParaRPr>
                    </a:p>
                  </a:txBody>
                  <a:tcPr/>
                </a:tc>
                <a:tc>
                  <a:txBody>
                    <a:bodyPr/>
                    <a:lstStyle/>
                    <a:p>
                      <a:pPr algn="ctr"/>
                      <a:r>
                        <a:rPr lang="en-US" b="1" dirty="0" smtClean="0">
                          <a:effectLst>
                            <a:outerShdw blurRad="38100" dist="38100" dir="2700000" algn="tl">
                              <a:srgbClr val="000000">
                                <a:alpha val="43137"/>
                              </a:srgbClr>
                            </a:outerShdw>
                          </a:effectLst>
                        </a:rPr>
                        <a:t>Increasing degree of quality of CPI and Reducing overhead for</a:t>
                      </a:r>
                      <a:r>
                        <a:rPr lang="en-US" b="1" baseline="0" dirty="0" smtClean="0">
                          <a:effectLst>
                            <a:outerShdw blurRad="38100" dist="38100" dir="2700000" algn="tl">
                              <a:srgbClr val="000000">
                                <a:alpha val="43137"/>
                              </a:srgbClr>
                            </a:outerShdw>
                          </a:effectLst>
                        </a:rPr>
                        <a:t> respondents and errors</a:t>
                      </a:r>
                      <a:endParaRPr lang="en-US" b="1" dirty="0">
                        <a:effectLst>
                          <a:outerShdw blurRad="38100" dist="38100" dir="2700000" algn="tl">
                            <a:srgbClr val="000000">
                              <a:alpha val="43137"/>
                            </a:srgbClr>
                          </a:outerShdw>
                        </a:effectLst>
                      </a:endParaRPr>
                    </a:p>
                  </a:txBody>
                  <a:tcPr/>
                </a:tc>
              </a:tr>
              <a:tr h="1763914">
                <a:tc>
                  <a:txBody>
                    <a:bodyPr/>
                    <a:lstStyle/>
                    <a:p>
                      <a:pPr algn="ctr"/>
                      <a:r>
                        <a:rPr lang="en-US" b="1" dirty="0" smtClean="0">
                          <a:effectLst>
                            <a:outerShdw blurRad="38100" dist="38100" dir="2700000" algn="tl">
                              <a:srgbClr val="000000">
                                <a:alpha val="43137"/>
                              </a:srgbClr>
                            </a:outerShdw>
                          </a:effectLst>
                        </a:rPr>
                        <a:t>2</a:t>
                      </a:r>
                      <a:endParaRPr lang="en-US" b="1" dirty="0">
                        <a:effectLst>
                          <a:outerShdw blurRad="38100" dist="38100" dir="2700000" algn="tl">
                            <a:srgbClr val="000000">
                              <a:alpha val="43137"/>
                            </a:srgbClr>
                          </a:outerShdw>
                        </a:effectLst>
                      </a:endParaRPr>
                    </a:p>
                  </a:txBody>
                  <a:tcPr/>
                </a:tc>
                <a:tc>
                  <a:txBody>
                    <a:bodyPr/>
                    <a:lstStyle/>
                    <a:p>
                      <a:pPr algn="ctr"/>
                      <a:r>
                        <a:rPr lang="en-US" b="1" dirty="0" smtClean="0">
                          <a:effectLst>
                            <a:outerShdw blurRad="38100" dist="38100" dir="2700000" algn="tl">
                              <a:srgbClr val="000000">
                                <a:alpha val="43137"/>
                              </a:srgbClr>
                            </a:outerShdw>
                          </a:effectLst>
                        </a:rPr>
                        <a:t>Using Satellite Imaging in measurement of crop production </a:t>
                      </a:r>
                      <a:endParaRPr lang="en-US" b="1" dirty="0">
                        <a:effectLst>
                          <a:outerShdw blurRad="38100" dist="38100" dir="2700000" algn="tl">
                            <a:srgbClr val="000000">
                              <a:alpha val="43137"/>
                            </a:srgbClr>
                          </a:outerShdw>
                        </a:effectLst>
                      </a:endParaRPr>
                    </a:p>
                  </a:txBody>
                  <a:tcPr/>
                </a:tc>
                <a:tc>
                  <a:txBody>
                    <a:bodyPr/>
                    <a:lstStyle/>
                    <a:p>
                      <a:pPr algn="ctr"/>
                      <a:r>
                        <a:rPr lang="en-US" b="1" dirty="0" smtClean="0">
                          <a:effectLst>
                            <a:outerShdw blurRad="38100" dist="38100" dir="2700000" algn="tl">
                              <a:srgbClr val="000000">
                                <a:alpha val="43137"/>
                              </a:srgbClr>
                            </a:outerShdw>
                          </a:effectLst>
                        </a:rPr>
                        <a:t>Ministry of Agriculture and land Reclamation</a:t>
                      </a:r>
                    </a:p>
                  </a:txBody>
                  <a:tcPr/>
                </a:tc>
                <a:tc>
                  <a:txBody>
                    <a:bodyPr/>
                    <a:lstStyle/>
                    <a:p>
                      <a:pPr algn="ctr"/>
                      <a:r>
                        <a:rPr lang="en-US" b="1" dirty="0" smtClean="0">
                          <a:effectLst>
                            <a:outerShdw blurRad="38100" dist="38100" dir="2700000" algn="tl">
                              <a:srgbClr val="000000">
                                <a:alpha val="43137"/>
                              </a:srgbClr>
                            </a:outerShdw>
                          </a:effectLst>
                        </a:rPr>
                        <a:t>Approved</a:t>
                      </a:r>
                      <a:r>
                        <a:rPr lang="en-US" b="1" baseline="0" dirty="0" smtClean="0">
                          <a:effectLst>
                            <a:outerShdw blurRad="38100" dist="38100" dir="2700000" algn="tl">
                              <a:srgbClr val="000000">
                                <a:alpha val="43137"/>
                              </a:srgbClr>
                            </a:outerShdw>
                          </a:effectLst>
                        </a:rPr>
                        <a:t> </a:t>
                      </a:r>
                      <a:r>
                        <a:rPr lang="en-US" b="1" dirty="0" smtClean="0">
                          <a:effectLst>
                            <a:outerShdw blurRad="38100" dist="38100" dir="2700000" algn="tl">
                              <a:srgbClr val="000000">
                                <a:alpha val="43137"/>
                              </a:srgbClr>
                            </a:outerShdw>
                          </a:effectLst>
                        </a:rPr>
                        <a:t>(Not Financed) </a:t>
                      </a:r>
                      <a:endParaRPr lang="en-US" b="1" dirty="0">
                        <a:effectLst>
                          <a:outerShdw blurRad="38100" dist="38100" dir="2700000" algn="tl">
                            <a:srgbClr val="000000">
                              <a:alpha val="43137"/>
                            </a:srgbClr>
                          </a:outerShdw>
                        </a:effectLst>
                      </a:endParaRPr>
                    </a:p>
                  </a:txBody>
                  <a:tcPr/>
                </a:tc>
                <a:tc>
                  <a:txBody>
                    <a:bodyPr/>
                    <a:lstStyle/>
                    <a:p>
                      <a:pPr algn="ctr"/>
                      <a:r>
                        <a:rPr lang="en-US" b="1" dirty="0" smtClean="0">
                          <a:effectLst>
                            <a:outerShdw blurRad="38100" dist="38100" dir="2700000" algn="tl">
                              <a:srgbClr val="000000">
                                <a:alpha val="43137"/>
                              </a:srgbClr>
                            </a:outerShdw>
                          </a:effectLst>
                        </a:rPr>
                        <a:t>Management of water </a:t>
                      </a:r>
                    </a:p>
                    <a:p>
                      <a:pPr algn="ctr"/>
                      <a:r>
                        <a:rPr lang="en-US" b="1" dirty="0" smtClean="0">
                          <a:effectLst>
                            <a:outerShdw blurRad="38100" dist="38100" dir="2700000" algn="tl">
                              <a:srgbClr val="000000">
                                <a:alpha val="43137"/>
                              </a:srgbClr>
                            </a:outerShdw>
                          </a:effectLst>
                        </a:rPr>
                        <a:t>irrigation and rationalization</a:t>
                      </a:r>
                      <a:endParaRPr lang="en-US" b="1" dirty="0">
                        <a:effectLst>
                          <a:outerShdw blurRad="38100" dist="38100" dir="2700000" algn="tl">
                            <a:srgbClr val="000000">
                              <a:alpha val="43137"/>
                            </a:srgbClr>
                          </a:outerShdw>
                        </a:effectLst>
                      </a:endParaRPr>
                    </a:p>
                  </a:txBody>
                  <a:tcPr/>
                </a:tc>
              </a:tr>
            </a:tbl>
          </a:graphicData>
        </a:graphic>
      </p:graphicFrame>
      <p:pic>
        <p:nvPicPr>
          <p:cNvPr id="5" name="Picture 2" descr="C:\Users\hanaa_o\Desktop\سفرية ا ريمون\images.png"/>
          <p:cNvPicPr>
            <a:picLocks noChangeAspect="1" noChangeArrowheads="1"/>
          </p:cNvPicPr>
          <p:nvPr/>
        </p:nvPicPr>
        <p:blipFill>
          <a:blip r:embed="rId2" cstate="print"/>
          <a:srcRect/>
          <a:stretch>
            <a:fillRect/>
          </a:stretch>
        </p:blipFill>
        <p:spPr bwMode="auto">
          <a:xfrm>
            <a:off x="683568" y="188640"/>
            <a:ext cx="735333" cy="751895"/>
          </a:xfrm>
          <a:prstGeom prst="rect">
            <a:avLst/>
          </a:prstGeom>
          <a:noFill/>
        </p:spPr>
      </p:pic>
      <p:sp>
        <p:nvSpPr>
          <p:cNvPr id="7" name="Rectangle 6"/>
          <p:cNvSpPr/>
          <p:nvPr/>
        </p:nvSpPr>
        <p:spPr>
          <a:xfrm>
            <a:off x="7956376" y="6211669"/>
            <a:ext cx="971600" cy="400110"/>
          </a:xfrm>
          <a:prstGeom prst="rect">
            <a:avLst/>
          </a:prstGeom>
        </p:spPr>
        <p:txBody>
          <a:bodyPr wrap="square">
            <a:spAutoFit/>
          </a:bodyPr>
          <a:lstStyle/>
          <a:p>
            <a:pPr algn="ctr"/>
            <a:r>
              <a:rPr lang="en-US" altLang="ko-KR" sz="2000" b="1" dirty="0" smtClean="0">
                <a:solidFill>
                  <a:srgbClr val="FF0000"/>
                </a:solidFill>
                <a:effectLst>
                  <a:outerShdw blurRad="38100" dist="38100" dir="2700000" algn="tl">
                    <a:srgbClr val="000000">
                      <a:alpha val="43137"/>
                    </a:srgbClr>
                  </a:outerShdw>
                </a:effectLst>
                <a:latin typeface="Arial" pitchFamily="34" charset="0"/>
                <a:ea typeface="맑은 고딕" pitchFamily="50" charset="-127"/>
                <a:cs typeface="Arial" pitchFamily="34" charset="0"/>
              </a:rPr>
              <a:t>7</a:t>
            </a:r>
          </a:p>
        </p:txBody>
      </p:sp>
    </p:spTree>
    <p:extLst>
      <p:ext uri="{BB962C8B-B14F-4D97-AF65-F5344CB8AC3E}">
        <p14:creationId xmlns:p14="http://schemas.microsoft.com/office/powerpoint/2010/main" val="36596743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547664" y="0"/>
            <a:ext cx="7596336" cy="1196752"/>
          </a:xfrm>
        </p:spPr>
        <p:txBody>
          <a:bodyPr/>
          <a:lstStyle/>
          <a:p>
            <a:r>
              <a:rPr lang="en-US" altLang="ko-KR" sz="3600" dirty="0" smtClean="0">
                <a:solidFill>
                  <a:srgbClr val="C00000"/>
                </a:solidFill>
                <a:effectLst>
                  <a:outerShdw blurRad="38100" dist="38100" dir="2700000" algn="tl">
                    <a:srgbClr val="000000">
                      <a:alpha val="43137"/>
                    </a:srgbClr>
                  </a:outerShdw>
                </a:effectLst>
              </a:rPr>
              <a:t/>
            </a:r>
            <a:br>
              <a:rPr lang="en-US" altLang="ko-KR" sz="3600" dirty="0" smtClean="0">
                <a:solidFill>
                  <a:srgbClr val="C00000"/>
                </a:solidFill>
                <a:effectLst>
                  <a:outerShdw blurRad="38100" dist="38100" dir="2700000" algn="tl">
                    <a:srgbClr val="000000">
                      <a:alpha val="43137"/>
                    </a:srgbClr>
                  </a:outerShdw>
                </a:effectLst>
              </a:rPr>
            </a:br>
            <a:r>
              <a:rPr lang="en-US" altLang="ko-KR" sz="3600" dirty="0" smtClean="0">
                <a:solidFill>
                  <a:srgbClr val="C00000"/>
                </a:solidFill>
                <a:effectLst>
                  <a:outerShdw blurRad="38100" dist="38100" dir="2700000" algn="tl">
                    <a:srgbClr val="000000">
                      <a:alpha val="43137"/>
                    </a:srgbClr>
                  </a:outerShdw>
                </a:effectLst>
              </a:rPr>
              <a:t/>
            </a:r>
            <a:br>
              <a:rPr lang="en-US" altLang="ko-KR" sz="3600" dirty="0" smtClean="0">
                <a:solidFill>
                  <a:srgbClr val="C00000"/>
                </a:solidFill>
                <a:effectLst>
                  <a:outerShdw blurRad="38100" dist="38100" dir="2700000" algn="tl">
                    <a:srgbClr val="000000">
                      <a:alpha val="43137"/>
                    </a:srgbClr>
                  </a:outerShdw>
                </a:effectLst>
              </a:rPr>
            </a:br>
            <a:r>
              <a:rPr lang="en-US" altLang="ko-KR" sz="3600" dirty="0" smtClean="0">
                <a:solidFill>
                  <a:srgbClr val="C00000"/>
                </a:solidFill>
                <a:effectLst>
                  <a:outerShdw blurRad="38100" dist="38100" dir="2700000" algn="tl">
                    <a:srgbClr val="000000">
                      <a:alpha val="43137"/>
                    </a:srgbClr>
                  </a:outerShdw>
                </a:effectLst>
              </a:rPr>
              <a:t/>
            </a:r>
            <a:br>
              <a:rPr lang="en-US" altLang="ko-KR" sz="3600" dirty="0" smtClean="0">
                <a:solidFill>
                  <a:srgbClr val="C00000"/>
                </a:solidFill>
                <a:effectLst>
                  <a:outerShdw blurRad="38100" dist="38100" dir="2700000" algn="tl">
                    <a:srgbClr val="000000">
                      <a:alpha val="43137"/>
                    </a:srgbClr>
                  </a:outerShdw>
                </a:effectLst>
              </a:rPr>
            </a:br>
            <a:r>
              <a:rPr lang="en-US" altLang="ko-KR" sz="3600" dirty="0" smtClean="0">
                <a:solidFill>
                  <a:srgbClr val="C00000"/>
                </a:solidFill>
                <a:effectLst>
                  <a:outerShdw blurRad="38100" dist="38100" dir="2700000" algn="tl">
                    <a:srgbClr val="000000">
                      <a:alpha val="43137"/>
                    </a:srgbClr>
                  </a:outerShdw>
                </a:effectLst>
              </a:rPr>
              <a:t/>
            </a:r>
            <a:br>
              <a:rPr lang="en-US" altLang="ko-KR" sz="3600" dirty="0" smtClean="0">
                <a:solidFill>
                  <a:srgbClr val="C00000"/>
                </a:solidFill>
                <a:effectLst>
                  <a:outerShdw blurRad="38100" dist="38100" dir="2700000" algn="tl">
                    <a:srgbClr val="000000">
                      <a:alpha val="43137"/>
                    </a:srgbClr>
                  </a:outerShdw>
                </a:effectLst>
              </a:rPr>
            </a:br>
            <a:r>
              <a:rPr lang="en-US" altLang="ko-KR" sz="3600" dirty="0" smtClean="0">
                <a:solidFill>
                  <a:srgbClr val="C00000"/>
                </a:solidFill>
                <a:effectLst>
                  <a:outerShdw blurRad="38100" dist="38100" dir="2700000" algn="tl">
                    <a:srgbClr val="000000">
                      <a:alpha val="43137"/>
                    </a:srgbClr>
                  </a:outerShdw>
                </a:effectLst>
              </a:rPr>
              <a:t>Big Data Projects and expected outputs</a:t>
            </a:r>
            <a:br>
              <a:rPr lang="en-US" altLang="ko-KR" sz="3600" dirty="0" smtClean="0">
                <a:solidFill>
                  <a:srgbClr val="C00000"/>
                </a:solidFill>
                <a:effectLst>
                  <a:outerShdw blurRad="38100" dist="38100" dir="2700000" algn="tl">
                    <a:srgbClr val="000000">
                      <a:alpha val="43137"/>
                    </a:srgbClr>
                  </a:outerShdw>
                </a:effectLst>
              </a:rPr>
            </a:br>
            <a:r>
              <a:rPr lang="en-US" altLang="ko-KR" sz="3600" dirty="0" smtClean="0">
                <a:solidFill>
                  <a:srgbClr val="C00000"/>
                </a:solidFill>
                <a:effectLst>
                  <a:outerShdw blurRad="38100" dist="38100" dir="2700000" algn="tl">
                    <a:srgbClr val="000000">
                      <a:alpha val="43137"/>
                    </a:srgbClr>
                  </a:outerShdw>
                </a:effectLst>
              </a:rPr>
              <a:t/>
            </a:r>
            <a:br>
              <a:rPr lang="en-US" altLang="ko-KR" sz="3600" dirty="0" smtClean="0">
                <a:solidFill>
                  <a:srgbClr val="C00000"/>
                </a:solidFill>
                <a:effectLst>
                  <a:outerShdw blurRad="38100" dist="38100" dir="2700000" algn="tl">
                    <a:srgbClr val="000000">
                      <a:alpha val="43137"/>
                    </a:srgbClr>
                  </a:outerShdw>
                </a:effectLst>
              </a:rPr>
            </a:br>
            <a:r>
              <a:rPr lang="en-US" altLang="ko-KR" sz="3600" dirty="0" smtClean="0">
                <a:solidFill>
                  <a:srgbClr val="C00000"/>
                </a:solidFill>
                <a:effectLst>
                  <a:outerShdw blurRad="38100" dist="38100" dir="2700000" algn="tl">
                    <a:srgbClr val="000000">
                      <a:alpha val="43137"/>
                    </a:srgbClr>
                  </a:outerShdw>
                </a:effectLst>
              </a:rPr>
              <a:t/>
            </a:r>
            <a:br>
              <a:rPr lang="en-US" altLang="ko-KR" sz="3600" dirty="0" smtClean="0">
                <a:solidFill>
                  <a:srgbClr val="C00000"/>
                </a:solidFill>
                <a:effectLst>
                  <a:outerShdw blurRad="38100" dist="38100" dir="2700000" algn="tl">
                    <a:srgbClr val="000000">
                      <a:alpha val="43137"/>
                    </a:srgbClr>
                  </a:outerShdw>
                </a:effectLst>
              </a:rPr>
            </a:br>
            <a:r>
              <a:rPr lang="en-US" altLang="ko-KR" sz="3600" dirty="0" smtClean="0">
                <a:solidFill>
                  <a:srgbClr val="C00000"/>
                </a:solidFill>
                <a:effectLst>
                  <a:outerShdw blurRad="38100" dist="38100" dir="2700000" algn="tl">
                    <a:srgbClr val="000000">
                      <a:alpha val="43137"/>
                    </a:srgbClr>
                  </a:outerShdw>
                </a:effectLst>
              </a:rPr>
              <a:t/>
            </a:r>
            <a:br>
              <a:rPr lang="en-US" altLang="ko-KR" sz="3600" dirty="0" smtClean="0">
                <a:solidFill>
                  <a:srgbClr val="C00000"/>
                </a:solidFill>
                <a:effectLst>
                  <a:outerShdw blurRad="38100" dist="38100" dir="2700000" algn="tl">
                    <a:srgbClr val="000000">
                      <a:alpha val="43137"/>
                    </a:srgbClr>
                  </a:outerShdw>
                </a:effectLst>
              </a:rPr>
            </a:br>
            <a:endParaRPr lang="ko-KR" altLang="en-US" sz="3600" dirty="0">
              <a:solidFill>
                <a:srgbClr val="C00000"/>
              </a:solidFill>
              <a:effectLst>
                <a:outerShdw blurRad="38100" dist="38100" dir="2700000" algn="tl">
                  <a:srgbClr val="000000">
                    <a:alpha val="43137"/>
                  </a:srgbClr>
                </a:outerShdw>
              </a:effectLst>
            </a:endParaRPr>
          </a:p>
        </p:txBody>
      </p:sp>
      <p:pic>
        <p:nvPicPr>
          <p:cNvPr id="5" name="Picture 2" descr="C:\Users\hanaa_o\Desktop\سفرية ا ريمون\images.png"/>
          <p:cNvPicPr>
            <a:picLocks noChangeAspect="1" noChangeArrowheads="1"/>
          </p:cNvPicPr>
          <p:nvPr/>
        </p:nvPicPr>
        <p:blipFill>
          <a:blip r:embed="rId2" cstate="print"/>
          <a:srcRect/>
          <a:stretch>
            <a:fillRect/>
          </a:stretch>
        </p:blipFill>
        <p:spPr bwMode="auto">
          <a:xfrm>
            <a:off x="683568" y="188640"/>
            <a:ext cx="735333" cy="751895"/>
          </a:xfrm>
          <a:prstGeom prst="rect">
            <a:avLst/>
          </a:prstGeom>
          <a:noFill/>
        </p:spPr>
      </p:pic>
      <p:sp>
        <p:nvSpPr>
          <p:cNvPr id="7" name="Content Placeholder 6"/>
          <p:cNvSpPr>
            <a:spLocks noGrp="1"/>
          </p:cNvSpPr>
          <p:nvPr>
            <p:ph idx="10"/>
          </p:nvPr>
        </p:nvSpPr>
        <p:spPr/>
        <p:txBody>
          <a:bodyPr/>
          <a:lstStyle/>
          <a:p>
            <a:endParaRPr lang="en-US"/>
          </a:p>
        </p:txBody>
      </p:sp>
      <p:graphicFrame>
        <p:nvGraphicFramePr>
          <p:cNvPr id="8" name="Content Placeholder 5"/>
          <p:cNvGraphicFramePr>
            <a:graphicFrameLocks noGrp="1"/>
          </p:cNvGraphicFramePr>
          <p:nvPr>
            <p:ph idx="10"/>
          </p:nvPr>
        </p:nvGraphicFramePr>
        <p:xfrm>
          <a:off x="-2" y="1412776"/>
          <a:ext cx="9144001" cy="4680521"/>
        </p:xfrm>
        <a:graphic>
          <a:graphicData uri="http://schemas.openxmlformats.org/drawingml/2006/table">
            <a:tbl>
              <a:tblPr firstRow="1" bandRow="1">
                <a:tableStyleId>{5C22544A-7EE6-4342-B048-85BDC9FD1C3A}</a:tableStyleId>
              </a:tblPr>
              <a:tblGrid>
                <a:gridCol w="226711"/>
                <a:gridCol w="2191538"/>
                <a:gridCol w="1586975"/>
                <a:gridCol w="2796099"/>
                <a:gridCol w="2342678"/>
              </a:tblGrid>
              <a:tr h="848681">
                <a:tc>
                  <a:txBody>
                    <a:bodyPr/>
                    <a:lstStyle/>
                    <a:p>
                      <a:pPr algn="ctr"/>
                      <a:r>
                        <a:rPr lang="en-US" sz="2000" b="1" dirty="0" smtClean="0">
                          <a:effectLst>
                            <a:outerShdw blurRad="38100" dist="38100" dir="2700000" algn="tl">
                              <a:srgbClr val="000000">
                                <a:alpha val="43137"/>
                              </a:srgbClr>
                            </a:outerShdw>
                          </a:effectLst>
                        </a:rPr>
                        <a:t>s</a:t>
                      </a:r>
                      <a:endParaRPr lang="en-US" sz="2000" b="1" dirty="0">
                        <a:effectLst>
                          <a:outerShdw blurRad="38100" dist="38100" dir="2700000" algn="tl">
                            <a:srgbClr val="000000">
                              <a:alpha val="43137"/>
                            </a:srgbClr>
                          </a:outerShdw>
                        </a:effectLst>
                      </a:endParaRPr>
                    </a:p>
                  </a:txBody>
                  <a:tcPr/>
                </a:tc>
                <a:tc>
                  <a:txBody>
                    <a:bodyPr/>
                    <a:lstStyle/>
                    <a:p>
                      <a:pPr algn="ctr"/>
                      <a:r>
                        <a:rPr lang="en-US" sz="2000" b="1" dirty="0" smtClean="0">
                          <a:effectLst>
                            <a:outerShdw blurRad="38100" dist="38100" dir="2700000" algn="tl">
                              <a:srgbClr val="000000">
                                <a:alpha val="43137"/>
                              </a:srgbClr>
                            </a:outerShdw>
                          </a:effectLst>
                        </a:rPr>
                        <a:t>Project</a:t>
                      </a:r>
                      <a:endParaRPr lang="en-US" sz="2000" b="1" dirty="0">
                        <a:effectLst>
                          <a:outerShdw blurRad="38100" dist="38100" dir="2700000" algn="tl">
                            <a:srgbClr val="000000">
                              <a:alpha val="43137"/>
                            </a:srgbClr>
                          </a:outerShdw>
                        </a:effectLst>
                      </a:endParaRPr>
                    </a:p>
                  </a:txBody>
                  <a:tcPr/>
                </a:tc>
                <a:tc>
                  <a:txBody>
                    <a:bodyPr/>
                    <a:lstStyle/>
                    <a:p>
                      <a:pPr algn="ctr"/>
                      <a:r>
                        <a:rPr lang="en-US" sz="2000" b="1" dirty="0" smtClean="0">
                          <a:effectLst>
                            <a:outerShdw blurRad="38100" dist="38100" dir="2700000" algn="tl">
                              <a:srgbClr val="000000">
                                <a:alpha val="43137"/>
                              </a:srgbClr>
                            </a:outerShdw>
                          </a:effectLst>
                        </a:rPr>
                        <a:t>Partner </a:t>
                      </a:r>
                      <a:endParaRPr lang="en-US" sz="2000" b="1" dirty="0">
                        <a:effectLst>
                          <a:outerShdw blurRad="38100" dist="38100" dir="2700000" algn="tl">
                            <a:srgbClr val="000000">
                              <a:alpha val="43137"/>
                            </a:srgbClr>
                          </a:outerShdw>
                        </a:effectLst>
                      </a:endParaRPr>
                    </a:p>
                  </a:txBody>
                  <a:tcPr/>
                </a:tc>
                <a:tc>
                  <a:txBody>
                    <a:bodyPr/>
                    <a:lstStyle/>
                    <a:p>
                      <a:pPr algn="ctr"/>
                      <a:r>
                        <a:rPr lang="en-US" sz="2000" b="1" dirty="0" smtClean="0">
                          <a:effectLst>
                            <a:outerShdw blurRad="38100" dist="38100" dir="2700000" algn="tl">
                              <a:srgbClr val="000000">
                                <a:alpha val="43137"/>
                              </a:srgbClr>
                            </a:outerShdw>
                          </a:effectLst>
                        </a:rPr>
                        <a:t>Current Status</a:t>
                      </a:r>
                      <a:endParaRPr lang="en-US" sz="2000" b="1" dirty="0">
                        <a:effectLst>
                          <a:outerShdw blurRad="38100" dist="38100" dir="2700000" algn="tl">
                            <a:srgbClr val="000000">
                              <a:alpha val="43137"/>
                            </a:srgbClr>
                          </a:outerShdw>
                        </a:effectLst>
                      </a:endParaRPr>
                    </a:p>
                  </a:txBody>
                  <a:tcPr/>
                </a:tc>
                <a:tc>
                  <a:txBody>
                    <a:bodyPr/>
                    <a:lstStyle/>
                    <a:p>
                      <a:pPr algn="ctr"/>
                      <a:r>
                        <a:rPr lang="en-US" sz="2000" b="1" dirty="0" smtClean="0">
                          <a:effectLst>
                            <a:outerShdw blurRad="38100" dist="38100" dir="2700000" algn="tl">
                              <a:srgbClr val="000000">
                                <a:alpha val="43137"/>
                              </a:srgbClr>
                            </a:outerShdw>
                          </a:effectLst>
                        </a:rPr>
                        <a:t>Expected Outputs</a:t>
                      </a:r>
                      <a:endParaRPr lang="en-US" sz="2000" b="1" dirty="0">
                        <a:effectLst>
                          <a:outerShdw blurRad="38100" dist="38100" dir="2700000" algn="tl">
                            <a:srgbClr val="000000">
                              <a:alpha val="43137"/>
                            </a:srgbClr>
                          </a:outerShdw>
                        </a:effectLst>
                      </a:endParaRPr>
                    </a:p>
                  </a:txBody>
                  <a:tcPr/>
                </a:tc>
              </a:tr>
              <a:tr h="1915920">
                <a:tc>
                  <a:txBody>
                    <a:bodyPr/>
                    <a:lstStyle/>
                    <a:p>
                      <a:pPr algn="ctr"/>
                      <a:r>
                        <a:rPr lang="en-US" sz="2000" b="1" dirty="0" smtClean="0">
                          <a:effectLst>
                            <a:outerShdw blurRad="38100" dist="38100" dir="2700000" algn="tl">
                              <a:srgbClr val="000000">
                                <a:alpha val="43137"/>
                              </a:srgbClr>
                            </a:outerShdw>
                          </a:effectLst>
                        </a:rPr>
                        <a:t>3</a:t>
                      </a:r>
                      <a:endParaRPr lang="en-US" sz="2000" b="1" dirty="0">
                        <a:effectLst>
                          <a:outerShdw blurRad="38100" dist="38100" dir="2700000" algn="tl">
                            <a:srgbClr val="000000">
                              <a:alpha val="43137"/>
                            </a:srgbClr>
                          </a:outerShdw>
                        </a:effectLst>
                      </a:endParaRPr>
                    </a:p>
                  </a:txBody>
                  <a:tcPr/>
                </a:tc>
                <a:tc>
                  <a:txBody>
                    <a:bodyPr/>
                    <a:lstStyle/>
                    <a:p>
                      <a:pPr algn="ctr"/>
                      <a:r>
                        <a:rPr lang="en-US" sz="2000" b="1" dirty="0" smtClean="0">
                          <a:effectLst>
                            <a:outerShdw blurRad="38100" dist="38100" dir="2700000" algn="tl">
                              <a:srgbClr val="000000">
                                <a:alpha val="43137"/>
                              </a:srgbClr>
                            </a:outerShdw>
                          </a:effectLst>
                        </a:rPr>
                        <a:t>Tracking of spreading patterns of Epidemic diseases</a:t>
                      </a:r>
                      <a:endParaRPr lang="en-US" sz="2000" b="1" dirty="0">
                        <a:effectLst>
                          <a:outerShdw blurRad="38100" dist="38100" dir="2700000" algn="tl">
                            <a:srgbClr val="000000">
                              <a:alpha val="43137"/>
                            </a:srgbClr>
                          </a:outerShdw>
                        </a:effectLst>
                      </a:endParaRPr>
                    </a:p>
                  </a:txBody>
                  <a:tcPr/>
                </a:tc>
                <a:tc>
                  <a:txBody>
                    <a:bodyPr/>
                    <a:lstStyle/>
                    <a:p>
                      <a:pPr algn="ctr"/>
                      <a:r>
                        <a:rPr lang="en-US" sz="2000" b="1" dirty="0" smtClean="0">
                          <a:effectLst>
                            <a:outerShdw blurRad="38100" dist="38100" dir="2700000" algn="tl">
                              <a:srgbClr val="000000">
                                <a:alpha val="43137"/>
                              </a:srgbClr>
                            </a:outerShdw>
                          </a:effectLst>
                        </a:rPr>
                        <a:t>Ministry of Health &amp; Mobile phone Service Providers</a:t>
                      </a:r>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2000" b="1" dirty="0" smtClean="0">
                          <a:effectLst>
                            <a:outerShdw blurRad="38100" dist="38100" dir="2700000" algn="tl">
                              <a:srgbClr val="000000">
                                <a:alpha val="43137"/>
                              </a:srgbClr>
                            </a:outerShdw>
                          </a:effectLst>
                        </a:rPr>
                        <a:t>Approved</a:t>
                      </a:r>
                      <a:r>
                        <a:rPr lang="en-US" sz="2000" b="1" baseline="0" dirty="0" smtClean="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(Not Financed) ) / (Pilot)</a:t>
                      </a:r>
                    </a:p>
                    <a:p>
                      <a:pPr algn="ctr"/>
                      <a:endParaRPr lang="en-US" sz="2000" b="1" dirty="0">
                        <a:effectLst>
                          <a:outerShdw blurRad="38100" dist="38100" dir="2700000" algn="tl">
                            <a:srgbClr val="000000">
                              <a:alpha val="43137"/>
                            </a:srgbClr>
                          </a:outerShdw>
                        </a:effectLst>
                      </a:endParaRPr>
                    </a:p>
                  </a:txBody>
                  <a:tcPr/>
                </a:tc>
                <a:tc>
                  <a:txBody>
                    <a:bodyPr/>
                    <a:lstStyle/>
                    <a:p>
                      <a:pPr algn="ctr"/>
                      <a:r>
                        <a:rPr lang="en-US" sz="2000" b="1" dirty="0" smtClean="0">
                          <a:effectLst>
                            <a:outerShdw blurRad="38100" dist="38100" dir="2700000" algn="tl">
                              <a:srgbClr val="000000">
                                <a:alpha val="43137"/>
                              </a:srgbClr>
                            </a:outerShdw>
                          </a:effectLst>
                        </a:rPr>
                        <a:t>Knowledge of the ways to improve health care services</a:t>
                      </a:r>
                      <a:endParaRPr lang="en-US" sz="2000" b="1" dirty="0">
                        <a:effectLst>
                          <a:outerShdw blurRad="38100" dist="38100" dir="2700000" algn="tl">
                            <a:srgbClr val="000000">
                              <a:alpha val="43137"/>
                            </a:srgbClr>
                          </a:outerShdw>
                        </a:effectLst>
                      </a:endParaRPr>
                    </a:p>
                  </a:txBody>
                  <a:tcPr/>
                </a:tc>
              </a:tr>
              <a:tr h="1915920">
                <a:tc>
                  <a:txBody>
                    <a:bodyPr/>
                    <a:lstStyle/>
                    <a:p>
                      <a:pPr algn="ctr"/>
                      <a:r>
                        <a:rPr lang="en-US" sz="2000" b="1" dirty="0" smtClean="0">
                          <a:effectLst>
                            <a:outerShdw blurRad="38100" dist="38100" dir="2700000" algn="tl">
                              <a:srgbClr val="000000">
                                <a:alpha val="43137"/>
                              </a:srgbClr>
                            </a:outerShdw>
                          </a:effectLst>
                        </a:rPr>
                        <a:t>4</a:t>
                      </a:r>
                      <a:endParaRPr lang="en-US" sz="2000" b="1" dirty="0">
                        <a:effectLst>
                          <a:outerShdw blurRad="38100" dist="38100" dir="2700000" algn="tl">
                            <a:srgbClr val="000000">
                              <a:alpha val="43137"/>
                            </a:srgbClr>
                          </a:outerShdw>
                        </a:effectLst>
                      </a:endParaRPr>
                    </a:p>
                  </a:txBody>
                  <a:tcPr/>
                </a:tc>
                <a:tc>
                  <a:txBody>
                    <a:bodyPr/>
                    <a:lstStyle/>
                    <a:p>
                      <a:pPr algn="ctr"/>
                      <a:r>
                        <a:rPr lang="en-US" sz="2000" b="1" dirty="0" smtClean="0">
                          <a:effectLst>
                            <a:outerShdw blurRad="38100" dist="38100" dir="2700000" algn="tl">
                              <a:srgbClr val="000000">
                                <a:alpha val="43137"/>
                              </a:srgbClr>
                            </a:outerShdw>
                          </a:effectLst>
                        </a:rPr>
                        <a:t>Transport</a:t>
                      </a:r>
                      <a:r>
                        <a:rPr lang="en-US" sz="2000" b="1" baseline="0" dirty="0" smtClean="0">
                          <a:effectLst>
                            <a:outerShdw blurRad="38100" dist="38100" dir="2700000" algn="tl">
                              <a:srgbClr val="000000">
                                <a:alpha val="43137"/>
                              </a:srgbClr>
                            </a:outerShdw>
                          </a:effectLst>
                        </a:rPr>
                        <a:t> Statistics</a:t>
                      </a:r>
                      <a:endParaRPr lang="en-US" sz="2000" b="1" dirty="0">
                        <a:effectLst>
                          <a:outerShdw blurRad="38100" dist="38100" dir="2700000" algn="tl">
                            <a:srgbClr val="000000">
                              <a:alpha val="43137"/>
                            </a:srgbClr>
                          </a:outerShdw>
                        </a:effectLst>
                      </a:endParaRPr>
                    </a:p>
                  </a:txBody>
                  <a:tcPr/>
                </a:tc>
                <a:tc>
                  <a:txBody>
                    <a:bodyPr/>
                    <a:lstStyle/>
                    <a:p>
                      <a:pPr algn="ctr"/>
                      <a:r>
                        <a:rPr lang="en-US" sz="2000" b="1" dirty="0" err="1" smtClean="0">
                          <a:effectLst>
                            <a:outerShdw blurRad="38100" dist="38100" dir="2700000" algn="tl">
                              <a:srgbClr val="000000">
                                <a:alpha val="43137"/>
                              </a:srgbClr>
                            </a:outerShdw>
                          </a:effectLst>
                        </a:rPr>
                        <a:t>Trrafic</a:t>
                      </a:r>
                      <a:r>
                        <a:rPr lang="en-US" sz="2000" b="1" dirty="0" smtClean="0">
                          <a:effectLst>
                            <a:outerShdw blurRad="38100" dist="38100" dir="2700000" algn="tl">
                              <a:srgbClr val="000000">
                                <a:alpha val="43137"/>
                              </a:srgbClr>
                            </a:outerShdw>
                          </a:effectLst>
                        </a:rPr>
                        <a:t> Agency &amp; Mobile phone Service Providers</a:t>
                      </a:r>
                    </a:p>
                  </a:txBody>
                  <a:tcPr/>
                </a:tc>
                <a:tc>
                  <a:txBody>
                    <a:bodyPr/>
                    <a:lstStyle/>
                    <a:p>
                      <a:pPr marL="0" marR="0" indent="0" algn="ctr" defTabSz="914400" rtl="0" eaLnBrk="1" fontAlgn="auto" latinLnBrk="1" hangingPunct="1">
                        <a:lnSpc>
                          <a:spcPct val="100000"/>
                        </a:lnSpc>
                        <a:spcBef>
                          <a:spcPts val="0"/>
                        </a:spcBef>
                        <a:spcAft>
                          <a:spcPts val="0"/>
                        </a:spcAft>
                        <a:buClrTx/>
                        <a:buSzTx/>
                        <a:buFontTx/>
                        <a:buNone/>
                        <a:tabLst/>
                        <a:defRPr/>
                      </a:pPr>
                      <a:r>
                        <a:rPr lang="en-US" sz="2000" b="1" dirty="0" smtClean="0">
                          <a:effectLst>
                            <a:outerShdw blurRad="38100" dist="38100" dir="2700000" algn="tl">
                              <a:srgbClr val="000000">
                                <a:alpha val="43137"/>
                              </a:srgbClr>
                            </a:outerShdw>
                          </a:effectLst>
                        </a:rPr>
                        <a:t>Approved</a:t>
                      </a:r>
                      <a:r>
                        <a:rPr lang="en-US" sz="2000" b="1" baseline="0" dirty="0" smtClean="0">
                          <a:effectLst>
                            <a:outerShdw blurRad="38100" dist="38100" dir="2700000" algn="tl">
                              <a:srgbClr val="000000">
                                <a:alpha val="43137"/>
                              </a:srgbClr>
                            </a:outerShdw>
                          </a:effectLst>
                        </a:rPr>
                        <a:t> </a:t>
                      </a:r>
                      <a:r>
                        <a:rPr lang="en-US" sz="2000" b="1" dirty="0" smtClean="0">
                          <a:effectLst>
                            <a:outerShdw blurRad="38100" dist="38100" dir="2700000" algn="tl">
                              <a:srgbClr val="000000">
                                <a:alpha val="43137"/>
                              </a:srgbClr>
                            </a:outerShdw>
                          </a:effectLst>
                        </a:rPr>
                        <a:t>(Not Financed) ) / (Exploitation)</a:t>
                      </a:r>
                    </a:p>
                    <a:p>
                      <a:pPr algn="ctr"/>
                      <a:endParaRPr lang="en-US" sz="2000" b="1" dirty="0">
                        <a:effectLst>
                          <a:outerShdw blurRad="38100" dist="38100" dir="2700000" algn="tl">
                            <a:srgbClr val="000000">
                              <a:alpha val="43137"/>
                            </a:srgbClr>
                          </a:outerShdw>
                        </a:effectLst>
                      </a:endParaRPr>
                    </a:p>
                  </a:txBody>
                  <a:tcPr/>
                </a:tc>
                <a:tc>
                  <a:txBody>
                    <a:bodyPr/>
                    <a:lstStyle/>
                    <a:p>
                      <a:pPr algn="ctr"/>
                      <a:r>
                        <a:rPr lang="en-US" sz="2000" b="1" dirty="0" smtClean="0">
                          <a:effectLst>
                            <a:outerShdw blurRad="38100" dist="38100" dir="2700000" algn="tl">
                              <a:srgbClr val="000000">
                                <a:alpha val="43137"/>
                              </a:srgbClr>
                            </a:outerShdw>
                          </a:effectLst>
                        </a:rPr>
                        <a:t>Measurement and analysis of traffic</a:t>
                      </a:r>
                      <a:r>
                        <a:rPr lang="en-US" sz="2000" b="1" baseline="0" dirty="0" smtClean="0">
                          <a:effectLst>
                            <a:outerShdw blurRad="38100" dist="38100" dir="2700000" algn="tl">
                              <a:srgbClr val="000000">
                                <a:alpha val="43137"/>
                              </a:srgbClr>
                            </a:outerShdw>
                          </a:effectLst>
                        </a:rPr>
                        <a:t> density on High ways.</a:t>
                      </a:r>
                      <a:endParaRPr lang="en-US" sz="2000" b="1" dirty="0">
                        <a:effectLst>
                          <a:outerShdw blurRad="38100" dist="38100" dir="2700000" algn="tl">
                            <a:srgbClr val="000000">
                              <a:alpha val="43137"/>
                            </a:srgbClr>
                          </a:outerShdw>
                        </a:effectLst>
                      </a:endParaRPr>
                    </a:p>
                  </a:txBody>
                  <a:tcPr/>
                </a:tc>
              </a:tr>
            </a:tbl>
          </a:graphicData>
        </a:graphic>
      </p:graphicFrame>
      <p:sp>
        <p:nvSpPr>
          <p:cNvPr id="6" name="Rectangle 5"/>
          <p:cNvSpPr/>
          <p:nvPr/>
        </p:nvSpPr>
        <p:spPr>
          <a:xfrm>
            <a:off x="7956376" y="6211669"/>
            <a:ext cx="971600" cy="400110"/>
          </a:xfrm>
          <a:prstGeom prst="rect">
            <a:avLst/>
          </a:prstGeom>
        </p:spPr>
        <p:txBody>
          <a:bodyPr wrap="square">
            <a:spAutoFit/>
          </a:bodyPr>
          <a:lstStyle/>
          <a:p>
            <a:pPr algn="ctr"/>
            <a:r>
              <a:rPr lang="en-US" altLang="ko-KR" sz="2000" b="1" dirty="0" smtClean="0">
                <a:solidFill>
                  <a:srgbClr val="FF0000"/>
                </a:solidFill>
                <a:effectLst>
                  <a:outerShdw blurRad="38100" dist="38100" dir="2700000" algn="tl">
                    <a:srgbClr val="000000">
                      <a:alpha val="43137"/>
                    </a:srgbClr>
                  </a:outerShdw>
                </a:effectLst>
                <a:latin typeface="Arial" pitchFamily="34" charset="0"/>
                <a:ea typeface="맑은 고딕" pitchFamily="50" charset="-127"/>
                <a:cs typeface="Arial" pitchFamily="34" charset="0"/>
              </a:rPr>
              <a:t>8</a:t>
            </a:r>
          </a:p>
        </p:txBody>
      </p:sp>
    </p:spTree>
    <p:extLst>
      <p:ext uri="{BB962C8B-B14F-4D97-AF65-F5344CB8AC3E}">
        <p14:creationId xmlns:p14="http://schemas.microsoft.com/office/powerpoint/2010/main" val="3659674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759</TotalTime>
  <Words>534</Words>
  <Application>Microsoft Office PowerPoint</Application>
  <PresentationFormat>On-screen Show (4:3)</PresentationFormat>
  <Paragraphs>75</Paragraphs>
  <Slides>12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12</vt:i4>
      </vt:variant>
    </vt:vector>
  </HeadingPairs>
  <TitlesOfParts>
    <vt:vector size="18" baseType="lpstr">
      <vt:lpstr>맑은 고딕</vt:lpstr>
      <vt:lpstr>Arial</vt:lpstr>
      <vt:lpstr>Calibri</vt:lpstr>
      <vt:lpstr>Wingdings</vt:lpstr>
      <vt:lpstr>Office Theme</vt:lpstr>
      <vt:lpstr>Custom Design</vt:lpstr>
      <vt:lpstr>PowerPoint Presentation</vt:lpstr>
      <vt:lpstr>Contents</vt:lpstr>
      <vt:lpstr>Preface</vt:lpstr>
      <vt:lpstr> Preface (Cont’d) </vt:lpstr>
      <vt:lpstr> Preface (Cont’d) </vt:lpstr>
      <vt:lpstr>  CAPMAS interest in participations with Big Data activities   </vt:lpstr>
      <vt:lpstr>  CAPMAS interest in participations with Big Data activities(Cont’d)   </vt:lpstr>
      <vt:lpstr>    Big Data Projects and expected outputs    </vt:lpstr>
      <vt:lpstr>    Big Data Projects and expected outputs    </vt:lpstr>
      <vt:lpstr> Recommendations </vt:lpstr>
      <vt:lpstr> Recommendations (Cont’d) </vt:lpstr>
      <vt:lpstr>PowerPoint Presentation</vt:lpstr>
    </vt:vector>
  </TitlesOfParts>
  <Company>Microsoft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Registered User</dc:creator>
  <cp:lastModifiedBy>Admin</cp:lastModifiedBy>
  <cp:revision>123</cp:revision>
  <dcterms:created xsi:type="dcterms:W3CDTF">2014-04-01T16:35:38Z</dcterms:created>
  <dcterms:modified xsi:type="dcterms:W3CDTF">2018-04-24T05:31:24Z</dcterms:modified>
</cp:coreProperties>
</file>