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58" r:id="rId4"/>
    <p:sldId id="272" r:id="rId5"/>
    <p:sldId id="273" r:id="rId6"/>
    <p:sldId id="270" r:id="rId7"/>
    <p:sldId id="260" r:id="rId8"/>
    <p:sldId id="262" r:id="rId9"/>
    <p:sldId id="268" r:id="rId10"/>
  </p:sldIdLst>
  <p:sldSz cx="12192000" cy="6858000"/>
  <p:notesSz cx="6858000" cy="9144000"/>
  <p:custDataLst>
    <p:tags r:id="rId1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784"/>
    <a:srgbClr val="00558A"/>
    <a:srgbClr val="005D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1" d="100"/>
          <a:sy n="121"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15"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0" y="3465218"/>
            <a:ext cx="8534400"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1827" y="6278095"/>
            <a:ext cx="6236620" cy="540000"/>
          </a:xfrm>
          <a:prstGeom prst="rect">
            <a:avLst/>
          </a:prstGeom>
        </p:spPr>
      </p:pic>
      <p:cxnSp>
        <p:nvCxnSpPr>
          <p:cNvPr id="6" name="Straight Connector 5"/>
          <p:cNvCxnSpPr/>
          <p:nvPr/>
        </p:nvCxnSpPr>
        <p:spPr bwMode="auto">
          <a:xfrm>
            <a:off x="0" y="6231333"/>
            <a:ext cx="12192000" cy="0"/>
          </a:xfrm>
          <a:prstGeom prst="line">
            <a:avLst/>
          </a:prstGeom>
          <a:no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35629006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032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858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35677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fr-FR"/>
              <a:t>Modifiez le style du titre</a:t>
            </a:r>
            <a:endParaRPr lang="en-GB"/>
          </a:p>
        </p:txBody>
      </p:sp>
      <p:sp>
        <p:nvSpPr>
          <p:cNvPr id="3" name="Marcador de Posição de Conteúdo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Rectangle 6"/>
          <p:cNvSpPr>
            <a:spLocks noGrp="1"/>
          </p:cNvSpPr>
          <p:nvPr>
            <p:ph type="sldNum" sz="quarter" idx="10"/>
          </p:nvPr>
        </p:nvSpPr>
        <p:spPr>
          <a:xfrm>
            <a:off x="11224685" y="6376988"/>
            <a:ext cx="357716" cy="279400"/>
          </a:xfrm>
          <a:prstGeom prst="rect">
            <a:avLst/>
          </a:prstGeom>
        </p:spPr>
        <p:txBody>
          <a:bodyPr/>
          <a:lstStyle>
            <a:lvl1pPr>
              <a:defRPr/>
            </a:lvl1pPr>
          </a:lstStyle>
          <a:p>
            <a:fld id="{1597C455-1EE8-4127-80D0-D37F7DC0CAD7}" type="slidenum">
              <a:rPr lang="fr-FR" smtClean="0"/>
              <a:t>‹#›</a:t>
            </a:fld>
            <a:endParaRPr lang="fr-FR"/>
          </a:p>
        </p:txBody>
      </p:sp>
    </p:spTree>
    <p:extLst>
      <p:ext uri="{BB962C8B-B14F-4D97-AF65-F5344CB8AC3E}">
        <p14:creationId xmlns:p14="http://schemas.microsoft.com/office/powerpoint/2010/main" val="70373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9D7B9E61-EFEB-4363-B6E5-2EE35D98C54D}" type="datetimeFigureOut">
              <a:rPr lang="fr-FR" smtClean="0"/>
              <a:t>24/04/2018</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1597C455-1EE8-4127-80D0-D37F7DC0CAD7}" type="slidenum">
              <a:rPr lang="fr-FR" smtClean="0"/>
              <a:t>‹#›</a:t>
            </a:fld>
            <a:endParaRPr lang="fr-FR"/>
          </a:p>
        </p:txBody>
      </p:sp>
    </p:spTree>
    <p:extLst>
      <p:ext uri="{BB962C8B-B14F-4D97-AF65-F5344CB8AC3E}">
        <p14:creationId xmlns:p14="http://schemas.microsoft.com/office/powerpoint/2010/main" val="3984284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15"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0" y="3465218"/>
            <a:ext cx="8534400"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1827" y="6278095"/>
            <a:ext cx="6236620" cy="540000"/>
          </a:xfrm>
          <a:prstGeom prst="rect">
            <a:avLst/>
          </a:prstGeom>
        </p:spPr>
      </p:pic>
      <p:cxnSp>
        <p:nvCxnSpPr>
          <p:cNvPr id="6" name="Straight Connector 5"/>
          <p:cNvCxnSpPr/>
          <p:nvPr/>
        </p:nvCxnSpPr>
        <p:spPr bwMode="auto">
          <a:xfrm>
            <a:off x="0" y="6231333"/>
            <a:ext cx="12192000" cy="0"/>
          </a:xfrm>
          <a:prstGeom prst="line">
            <a:avLst/>
          </a:prstGeom>
          <a:no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57344878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3" y="56700"/>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1" y="756560"/>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20186230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687" y="56700"/>
            <a:ext cx="11299372" cy="492443"/>
          </a:xfrm>
        </p:spPr>
        <p:txBody>
          <a:bodyPr/>
          <a:lstStyle>
            <a:lvl1pPr>
              <a:defRPr sz="3200">
                <a:solidFill>
                  <a:schemeClr val="accent2">
                    <a:lumMod val="50000"/>
                  </a:schemeClr>
                </a:solidFill>
              </a:defRPr>
            </a:lvl1pPr>
          </a:lstStyle>
          <a:p>
            <a:r>
              <a:rPr lang="en-US" dirty="0"/>
              <a:t>Click to Edit Master Title Style</a:t>
            </a:r>
          </a:p>
        </p:txBody>
      </p:sp>
      <p:sp>
        <p:nvSpPr>
          <p:cNvPr id="8" name="Text Placeholder 7"/>
          <p:cNvSpPr>
            <a:spLocks noGrp="1"/>
          </p:cNvSpPr>
          <p:nvPr>
            <p:ph type="body" sz="quarter" idx="11" hasCustomPrompt="1"/>
          </p:nvPr>
        </p:nvSpPr>
        <p:spPr>
          <a:xfrm>
            <a:off x="442686" y="604060"/>
            <a:ext cx="11299372" cy="430887"/>
          </a:xfrm>
        </p:spPr>
        <p:txBody>
          <a:bodyPr wrap="square" anchor="t" anchorCtr="0">
            <a:spAutoFit/>
          </a:bodyPr>
          <a:lstStyle>
            <a:lvl1pPr marL="0" indent="0">
              <a:spcBef>
                <a:spcPts val="0"/>
              </a:spcBef>
              <a:spcAft>
                <a:spcPts val="0"/>
              </a:spcAft>
              <a:buNone/>
              <a:defRPr sz="2800" i="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1" name="Content Placeholder 10"/>
          <p:cNvSpPr>
            <a:spLocks noGrp="1"/>
          </p:cNvSpPr>
          <p:nvPr>
            <p:ph sz="quarter" idx="12"/>
          </p:nvPr>
        </p:nvSpPr>
        <p:spPr>
          <a:xfrm>
            <a:off x="442687" y="1349832"/>
            <a:ext cx="11299372" cy="4936671"/>
          </a:xfrm>
        </p:spPr>
        <p:txBody>
          <a:bodyPr/>
          <a:lstStyle>
            <a:lvl1pPr>
              <a:buClr>
                <a:schemeClr val="tx2"/>
              </a:buClr>
              <a:buSzPct val="100000"/>
              <a:defRPr sz="2800">
                <a:solidFill>
                  <a:schemeClr val="tx2"/>
                </a:solidFill>
              </a:defRPr>
            </a:lvl1pPr>
            <a:lvl2pPr marL="457200" indent="-173736">
              <a:buClr>
                <a:schemeClr val="tx2"/>
              </a:buClr>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66418262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3630687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69322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1" y="3060742"/>
            <a:ext cx="5486400" cy="338554"/>
          </a:xfrm>
          <a:noFill/>
        </p:spPr>
        <p:txBody>
          <a:bodyPr anchor="t">
            <a:spAutoFit/>
          </a:bodyPr>
          <a:lstStyle>
            <a:lvl1pPr marL="0" indent="0" algn="l">
              <a:lnSpc>
                <a:spcPct val="100000"/>
              </a:lnSpc>
              <a:spcBef>
                <a:spcPts val="0"/>
              </a:spcBef>
              <a:spcAft>
                <a:spcPts val="0"/>
              </a:spcAft>
              <a:buNone/>
              <a:defRPr sz="2200" b="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1750886"/>
            <a:ext cx="5486400" cy="1169551"/>
          </a:xfrm>
        </p:spPr>
        <p:txBody>
          <a:bodyPr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428014"/>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Tree>
    <p:extLst>
      <p:ext uri="{BB962C8B-B14F-4D97-AF65-F5344CB8AC3E}">
        <p14:creationId xmlns:p14="http://schemas.microsoft.com/office/powerpoint/2010/main" val="116308894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6"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286" y="3467757"/>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Tree>
    <p:extLst>
      <p:ext uri="{BB962C8B-B14F-4D97-AF65-F5344CB8AC3E}">
        <p14:creationId xmlns:p14="http://schemas.microsoft.com/office/powerpoint/2010/main" val="14176224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3" y="56700"/>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1" y="756560"/>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7985249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3" y="4639290"/>
            <a:ext cx="10060516" cy="461665"/>
          </a:xfrm>
        </p:spPr>
        <p:txBody>
          <a:bodyPr anchor="b"/>
          <a:lstStyle>
            <a:lvl1pPr>
              <a:spcAft>
                <a:spcPts val="0"/>
              </a:spcAft>
              <a:defRPr sz="3000" b="0" baseline="0">
                <a:solidFill>
                  <a:schemeClr val="tx2"/>
                </a:solidFill>
              </a:defRPr>
            </a:lvl1pPr>
          </a:lstStyle>
          <a:p>
            <a:r>
              <a:rPr lang="en-US" dirty="0"/>
              <a:t>“Quote”</a:t>
            </a:r>
          </a:p>
        </p:txBody>
      </p:sp>
      <p:sp>
        <p:nvSpPr>
          <p:cNvPr id="4" name="Text Placeholder 3"/>
          <p:cNvSpPr>
            <a:spLocks noGrp="1"/>
          </p:cNvSpPr>
          <p:nvPr>
            <p:ph type="body" sz="quarter" idx="10" hasCustomPrompt="1"/>
          </p:nvPr>
        </p:nvSpPr>
        <p:spPr>
          <a:xfrm>
            <a:off x="912283" y="5697071"/>
            <a:ext cx="10060516"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2">
                    <a:lumMod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Tree>
    <p:extLst>
      <p:ext uri="{BB962C8B-B14F-4D97-AF65-F5344CB8AC3E}">
        <p14:creationId xmlns:p14="http://schemas.microsoft.com/office/powerpoint/2010/main" val="180509827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69332"/>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99792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032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858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8557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9D7B9E61-EFEB-4363-B6E5-2EE35D98C54D}" type="datetimeFigureOut">
              <a:rPr lang="fr-FR" smtClean="0"/>
              <a:t>24/04/2018</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1597C455-1EE8-4127-80D0-D37F7DC0CAD7}" type="slidenum">
              <a:rPr lang="fr-FR" smtClean="0"/>
              <a:t>‹#›</a:t>
            </a:fld>
            <a:endParaRPr lang="fr-FR"/>
          </a:p>
        </p:txBody>
      </p:sp>
    </p:spTree>
    <p:extLst>
      <p:ext uri="{BB962C8B-B14F-4D97-AF65-F5344CB8AC3E}">
        <p14:creationId xmlns:p14="http://schemas.microsoft.com/office/powerpoint/2010/main" val="134322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687" y="56700"/>
            <a:ext cx="11299372" cy="492443"/>
          </a:xfrm>
        </p:spPr>
        <p:txBody>
          <a:bodyPr/>
          <a:lstStyle>
            <a:lvl1pPr>
              <a:defRPr sz="3200">
                <a:solidFill>
                  <a:schemeClr val="accent2">
                    <a:lumMod val="50000"/>
                  </a:schemeClr>
                </a:solidFill>
              </a:defRPr>
            </a:lvl1pPr>
          </a:lstStyle>
          <a:p>
            <a:r>
              <a:rPr lang="en-US" dirty="0"/>
              <a:t>Click to Edit Master Title Style</a:t>
            </a:r>
          </a:p>
        </p:txBody>
      </p:sp>
      <p:sp>
        <p:nvSpPr>
          <p:cNvPr id="8" name="Text Placeholder 7"/>
          <p:cNvSpPr>
            <a:spLocks noGrp="1"/>
          </p:cNvSpPr>
          <p:nvPr>
            <p:ph type="body" sz="quarter" idx="11" hasCustomPrompt="1"/>
          </p:nvPr>
        </p:nvSpPr>
        <p:spPr>
          <a:xfrm>
            <a:off x="442686" y="604060"/>
            <a:ext cx="11299372" cy="430887"/>
          </a:xfrm>
        </p:spPr>
        <p:txBody>
          <a:bodyPr wrap="square" anchor="t" anchorCtr="0">
            <a:spAutoFit/>
          </a:bodyPr>
          <a:lstStyle>
            <a:lvl1pPr marL="0" indent="0">
              <a:spcBef>
                <a:spcPts val="0"/>
              </a:spcBef>
              <a:spcAft>
                <a:spcPts val="0"/>
              </a:spcAft>
              <a:buNone/>
              <a:defRPr sz="2800" i="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1" name="Content Placeholder 10"/>
          <p:cNvSpPr>
            <a:spLocks noGrp="1"/>
          </p:cNvSpPr>
          <p:nvPr>
            <p:ph sz="quarter" idx="12"/>
          </p:nvPr>
        </p:nvSpPr>
        <p:spPr>
          <a:xfrm>
            <a:off x="442687" y="1349832"/>
            <a:ext cx="11299372" cy="4936671"/>
          </a:xfrm>
        </p:spPr>
        <p:txBody>
          <a:bodyPr/>
          <a:lstStyle>
            <a:lvl1pPr>
              <a:buClr>
                <a:schemeClr val="tx2"/>
              </a:buClr>
              <a:buSzPct val="100000"/>
              <a:defRPr sz="2800">
                <a:solidFill>
                  <a:schemeClr val="tx2"/>
                </a:solidFill>
              </a:defRPr>
            </a:lvl1pPr>
            <a:lvl2pPr marL="457200" indent="-173736">
              <a:buClr>
                <a:schemeClr val="tx2"/>
              </a:buClr>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6466841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87679404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69096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1" y="3060742"/>
            <a:ext cx="5486400" cy="338554"/>
          </a:xfrm>
          <a:noFill/>
        </p:spPr>
        <p:txBody>
          <a:bodyPr anchor="t">
            <a:spAutoFit/>
          </a:bodyPr>
          <a:lstStyle>
            <a:lvl1pPr marL="0" indent="0" algn="l">
              <a:lnSpc>
                <a:spcPct val="100000"/>
              </a:lnSpc>
              <a:spcBef>
                <a:spcPts val="0"/>
              </a:spcBef>
              <a:spcAft>
                <a:spcPts val="0"/>
              </a:spcAft>
              <a:buNone/>
              <a:defRPr sz="2200" b="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1750886"/>
            <a:ext cx="5486400" cy="1169551"/>
          </a:xfrm>
        </p:spPr>
        <p:txBody>
          <a:bodyPr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428014"/>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Tree>
    <p:extLst>
      <p:ext uri="{BB962C8B-B14F-4D97-AF65-F5344CB8AC3E}">
        <p14:creationId xmlns:p14="http://schemas.microsoft.com/office/powerpoint/2010/main" val="175992782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6"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286" y="3467757"/>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Tree>
    <p:extLst>
      <p:ext uri="{BB962C8B-B14F-4D97-AF65-F5344CB8AC3E}">
        <p14:creationId xmlns:p14="http://schemas.microsoft.com/office/powerpoint/2010/main" val="89562922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3" y="4639290"/>
            <a:ext cx="10060516" cy="461665"/>
          </a:xfrm>
        </p:spPr>
        <p:txBody>
          <a:bodyPr anchor="b"/>
          <a:lstStyle>
            <a:lvl1pPr>
              <a:spcAft>
                <a:spcPts val="0"/>
              </a:spcAft>
              <a:defRPr sz="3000" b="0" baseline="0">
                <a:solidFill>
                  <a:schemeClr val="tx2"/>
                </a:solidFill>
              </a:defRPr>
            </a:lvl1pPr>
          </a:lstStyle>
          <a:p>
            <a:r>
              <a:rPr lang="en-US" dirty="0"/>
              <a:t>“Quote”</a:t>
            </a:r>
          </a:p>
        </p:txBody>
      </p:sp>
      <p:sp>
        <p:nvSpPr>
          <p:cNvPr id="4" name="Text Placeholder 3"/>
          <p:cNvSpPr>
            <a:spLocks noGrp="1"/>
          </p:cNvSpPr>
          <p:nvPr>
            <p:ph type="body" sz="quarter" idx="10" hasCustomPrompt="1"/>
          </p:nvPr>
        </p:nvSpPr>
        <p:spPr>
          <a:xfrm>
            <a:off x="912283" y="5697071"/>
            <a:ext cx="10060516"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2">
                    <a:lumMod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Tree>
    <p:extLst>
      <p:ext uri="{BB962C8B-B14F-4D97-AF65-F5344CB8AC3E}">
        <p14:creationId xmlns:p14="http://schemas.microsoft.com/office/powerpoint/2010/main" val="2806778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69332"/>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87948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 y="56697"/>
            <a:ext cx="12091912" cy="369332"/>
          </a:xfrm>
          <a:prstGeom prst="rect">
            <a:avLst/>
          </a:prstGeom>
          <a:noFill/>
        </p:spPr>
        <p:txBody>
          <a:bodyPr vert="horz" wrap="square" lIns="0" tIns="0" rIns="0" bIns="0" rtlCol="0" anchor="t">
            <a:spAutoFit/>
          </a:bodyPr>
          <a:lstStyle/>
          <a:p>
            <a:r>
              <a:rPr lang="fr-FR"/>
              <a:t>Modifiez le style du titre</a:t>
            </a:r>
            <a:endParaRPr lang="en-US" dirty="0"/>
          </a:p>
        </p:txBody>
      </p:sp>
      <p:sp>
        <p:nvSpPr>
          <p:cNvPr id="3" name="Text Placeholder 2"/>
          <p:cNvSpPr>
            <a:spLocks noGrp="1"/>
          </p:cNvSpPr>
          <p:nvPr>
            <p:ph type="body" idx="1"/>
          </p:nvPr>
        </p:nvSpPr>
        <p:spPr>
          <a:xfrm>
            <a:off x="37200" y="598715"/>
            <a:ext cx="12091912" cy="5709557"/>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4" name="Picture 3"/>
          <p:cNvPicPr>
            <a:picLocks noChangeAspect="1"/>
          </p:cNvPicPr>
          <p:nvPr/>
        </p:nvPicPr>
        <p:blipFill>
          <a:blip r:embed="rId14"/>
          <a:stretch>
            <a:fillRect/>
          </a:stretch>
        </p:blipFill>
        <p:spPr>
          <a:xfrm>
            <a:off x="37201" y="6440808"/>
            <a:ext cx="3789891" cy="328149"/>
          </a:xfrm>
          <a:prstGeom prst="rect">
            <a:avLst/>
          </a:prstGeom>
        </p:spPr>
      </p:pic>
      <p:cxnSp>
        <p:nvCxnSpPr>
          <p:cNvPr id="8" name="Straight Connector 7"/>
          <p:cNvCxnSpPr/>
          <p:nvPr/>
        </p:nvCxnSpPr>
        <p:spPr bwMode="auto">
          <a:xfrm>
            <a:off x="0" y="6308270"/>
            <a:ext cx="12192000" cy="0"/>
          </a:xfrm>
          <a:prstGeom prst="line">
            <a:avLst/>
          </a:prstGeom>
          <a:no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20743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 y="56697"/>
            <a:ext cx="12091912" cy="369332"/>
          </a:xfrm>
          <a:prstGeom prst="rect">
            <a:avLst/>
          </a:prstGeom>
          <a:noFill/>
        </p:spPr>
        <p:txBody>
          <a:bodyPr vert="horz" wrap="square" lIns="0" tIns="0" rIns="0" bIns="0" rtlCol="0" anchor="t">
            <a:spAutoFit/>
          </a:bodyPr>
          <a:lstStyle/>
          <a:p>
            <a:r>
              <a:rPr lang="fr-FR"/>
              <a:t>Modifiez le style du titre</a:t>
            </a:r>
            <a:endParaRPr lang="en-US" dirty="0"/>
          </a:p>
        </p:txBody>
      </p:sp>
      <p:sp>
        <p:nvSpPr>
          <p:cNvPr id="3" name="Text Placeholder 2"/>
          <p:cNvSpPr>
            <a:spLocks noGrp="1"/>
          </p:cNvSpPr>
          <p:nvPr>
            <p:ph type="body" idx="1"/>
          </p:nvPr>
        </p:nvSpPr>
        <p:spPr>
          <a:xfrm>
            <a:off x="37200" y="598715"/>
            <a:ext cx="12091912" cy="5709557"/>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4" name="Picture 3"/>
          <p:cNvPicPr>
            <a:picLocks noChangeAspect="1"/>
          </p:cNvPicPr>
          <p:nvPr/>
        </p:nvPicPr>
        <p:blipFill>
          <a:blip r:embed="rId13"/>
          <a:stretch>
            <a:fillRect/>
          </a:stretch>
        </p:blipFill>
        <p:spPr>
          <a:xfrm>
            <a:off x="37201" y="6440808"/>
            <a:ext cx="3789891" cy="328149"/>
          </a:xfrm>
          <a:prstGeom prst="rect">
            <a:avLst/>
          </a:prstGeom>
        </p:spPr>
      </p:pic>
      <p:cxnSp>
        <p:nvCxnSpPr>
          <p:cNvPr id="8" name="Straight Connector 7"/>
          <p:cNvCxnSpPr/>
          <p:nvPr/>
        </p:nvCxnSpPr>
        <p:spPr bwMode="auto">
          <a:xfrm>
            <a:off x="0" y="6308270"/>
            <a:ext cx="12192000" cy="0"/>
          </a:xfrm>
          <a:prstGeom prst="line">
            <a:avLst/>
          </a:prstGeom>
          <a:noFill/>
          <a:ln w="190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4475160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5" r:id="rId11"/>
  </p:sldLayoutIdLst>
  <p:transition spd="med">
    <p:fade/>
  </p:transition>
  <p:txStyles>
    <p:title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784"/>
        </a:solidFill>
        <a:effectLst/>
      </p:bgPr>
    </p:bg>
    <p:spTree>
      <p:nvGrpSpPr>
        <p:cNvPr id="1" name=""/>
        <p:cNvGrpSpPr/>
        <p:nvPr/>
      </p:nvGrpSpPr>
      <p:grpSpPr>
        <a:xfrm>
          <a:off x="0" y="0"/>
          <a:ext cx="0" cy="0"/>
          <a:chOff x="0" y="0"/>
          <a:chExt cx="0" cy="0"/>
        </a:xfrm>
      </p:grpSpPr>
      <p:sp>
        <p:nvSpPr>
          <p:cNvPr id="5" name="Titre 4"/>
          <p:cNvSpPr>
            <a:spLocks noGrp="1"/>
          </p:cNvSpPr>
          <p:nvPr>
            <p:ph type="ctrTitle"/>
          </p:nvPr>
        </p:nvSpPr>
        <p:spPr>
          <a:xfrm>
            <a:off x="3416871" y="865499"/>
            <a:ext cx="8775129" cy="914400"/>
          </a:xfrm>
        </p:spPr>
        <p:txBody>
          <a:bodyPr/>
          <a:lstStyle/>
          <a:p>
            <a:r>
              <a:rPr lang="en-US" sz="2000" dirty="0">
                <a:solidFill>
                  <a:schemeClr val="bg1"/>
                </a:solidFill>
              </a:rPr>
              <a:t>Sub-regional workshop on integration of administrative data, big data and geospatial information for the compilation of SDG indicators for English-speaking African countries</a:t>
            </a:r>
            <a:br>
              <a:rPr lang="fr-FR" sz="2000" dirty="0">
                <a:solidFill>
                  <a:schemeClr val="bg1"/>
                </a:solidFill>
              </a:rPr>
            </a:br>
            <a:r>
              <a:rPr lang="en-US" sz="2000" dirty="0">
                <a:solidFill>
                  <a:schemeClr val="bg1"/>
                </a:solidFill>
              </a:rPr>
              <a:t> </a:t>
            </a:r>
            <a:br>
              <a:rPr lang="fr-FR" sz="2000" dirty="0">
                <a:solidFill>
                  <a:schemeClr val="bg1"/>
                </a:solidFill>
              </a:rPr>
            </a:br>
            <a:r>
              <a:rPr lang="en-US" sz="2000" dirty="0">
                <a:solidFill>
                  <a:schemeClr val="bg1"/>
                </a:solidFill>
              </a:rPr>
              <a:t>23-25 April 2018, Addis Ababa, Ethiopia</a:t>
            </a:r>
            <a:endParaRPr lang="fr-FR" sz="2000" dirty="0">
              <a:solidFill>
                <a:schemeClr val="bg1"/>
              </a:solidFill>
            </a:endParaRPr>
          </a:p>
        </p:txBody>
      </p:sp>
      <p:sp>
        <p:nvSpPr>
          <p:cNvPr id="6" name="Sous-titre 5"/>
          <p:cNvSpPr>
            <a:spLocks noGrp="1"/>
          </p:cNvSpPr>
          <p:nvPr>
            <p:ph type="subTitle" idx="1"/>
          </p:nvPr>
        </p:nvSpPr>
        <p:spPr>
          <a:xfrm>
            <a:off x="5397575" y="2330425"/>
            <a:ext cx="5016285" cy="914400"/>
          </a:xfrm>
        </p:spPr>
        <p:txBody>
          <a:bodyPr/>
          <a:lstStyle/>
          <a:p>
            <a:r>
              <a:rPr lang="en-US" sz="3200" b="1" dirty="0">
                <a:solidFill>
                  <a:schemeClr val="bg1"/>
                </a:solidFill>
              </a:rPr>
              <a:t>Non-traditional data sources for official statistics: what to retain from the current dynamics?</a:t>
            </a:r>
            <a:endParaRPr lang="fr-FR" sz="3200" b="1" dirty="0">
              <a:solidFill>
                <a:schemeClr val="bg1"/>
              </a:solidFill>
            </a:endParaRPr>
          </a:p>
        </p:txBody>
      </p:sp>
      <p:sp>
        <p:nvSpPr>
          <p:cNvPr id="9" name="AutoShape 8"/>
          <p:cNvSpPr>
            <a:spLocks/>
          </p:cNvSpPr>
          <p:nvPr/>
        </p:nvSpPr>
        <p:spPr bwMode="auto">
          <a:xfrm>
            <a:off x="772096" y="3275012"/>
            <a:ext cx="3730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0" name="AutoShape 9"/>
          <p:cNvSpPr>
            <a:spLocks/>
          </p:cNvSpPr>
          <p:nvPr/>
        </p:nvSpPr>
        <p:spPr bwMode="auto">
          <a:xfrm>
            <a:off x="1113408" y="3890962"/>
            <a:ext cx="2692400"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1" name="AutoShape 10"/>
          <p:cNvSpPr>
            <a:spLocks/>
          </p:cNvSpPr>
          <p:nvPr/>
        </p:nvSpPr>
        <p:spPr bwMode="auto">
          <a:xfrm>
            <a:off x="1275334" y="4568825"/>
            <a:ext cx="280828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2" name="AutoShape 11"/>
          <p:cNvSpPr>
            <a:spLocks/>
          </p:cNvSpPr>
          <p:nvPr/>
        </p:nvSpPr>
        <p:spPr bwMode="auto">
          <a:xfrm>
            <a:off x="1275334" y="5254625"/>
            <a:ext cx="214153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3" name="AutoShape 12"/>
          <p:cNvSpPr>
            <a:spLocks/>
          </p:cNvSpPr>
          <p:nvPr/>
        </p:nvSpPr>
        <p:spPr bwMode="auto">
          <a:xfrm>
            <a:off x="1519809" y="5924550"/>
            <a:ext cx="147637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4" name="AutoShape 13"/>
          <p:cNvSpPr>
            <a:spLocks/>
          </p:cNvSpPr>
          <p:nvPr/>
        </p:nvSpPr>
        <p:spPr bwMode="auto">
          <a:xfrm>
            <a:off x="0" y="1586"/>
            <a:ext cx="1004888" cy="496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5" name="AutoShape 14"/>
          <p:cNvSpPr>
            <a:spLocks/>
          </p:cNvSpPr>
          <p:nvPr/>
        </p:nvSpPr>
        <p:spPr bwMode="auto">
          <a:xfrm>
            <a:off x="1627759" y="6548437"/>
            <a:ext cx="790575" cy="309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6" name="AutoShape 15"/>
          <p:cNvSpPr>
            <a:spLocks/>
          </p:cNvSpPr>
          <p:nvPr/>
        </p:nvSpPr>
        <p:spPr bwMode="auto">
          <a:xfrm>
            <a:off x="0" y="574675"/>
            <a:ext cx="1536700"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7" name="AutoShape 16"/>
          <p:cNvSpPr>
            <a:spLocks/>
          </p:cNvSpPr>
          <p:nvPr/>
        </p:nvSpPr>
        <p:spPr bwMode="auto">
          <a:xfrm>
            <a:off x="0" y="1239836"/>
            <a:ext cx="3067050" cy="509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8" name="AutoShape 17"/>
          <p:cNvSpPr>
            <a:spLocks/>
          </p:cNvSpPr>
          <p:nvPr/>
        </p:nvSpPr>
        <p:spPr bwMode="auto">
          <a:xfrm>
            <a:off x="1" y="1873225"/>
            <a:ext cx="3432175"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19" name="AutoShape 18"/>
          <p:cNvSpPr>
            <a:spLocks/>
          </p:cNvSpPr>
          <p:nvPr/>
        </p:nvSpPr>
        <p:spPr bwMode="auto">
          <a:xfrm>
            <a:off x="1" y="2601912"/>
            <a:ext cx="4619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0A7CB8"/>
          </a:solidFill>
          <a:ln>
            <a:noFill/>
          </a:ln>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20" name="ZoneTexte 19"/>
          <p:cNvSpPr txBox="1"/>
          <p:nvPr/>
        </p:nvSpPr>
        <p:spPr>
          <a:xfrm>
            <a:off x="3805808" y="5628938"/>
            <a:ext cx="8036537" cy="430887"/>
          </a:xfrm>
          <a:prstGeom prst="rect">
            <a:avLst/>
          </a:prstGeom>
          <a:noFill/>
        </p:spPr>
        <p:txBody>
          <a:bodyPr wrap="square" rtlCol="0">
            <a:spAutoFit/>
          </a:bodyPr>
          <a:lstStyle/>
          <a:p>
            <a:pPr algn="ctr"/>
            <a:r>
              <a:rPr lang="fr-FR" sz="2200" dirty="0">
                <a:solidFill>
                  <a:schemeClr val="bg1"/>
                </a:solidFill>
              </a:rPr>
              <a:t>Léandre </a:t>
            </a:r>
            <a:r>
              <a:rPr lang="fr-FR" sz="2200" dirty="0" err="1">
                <a:solidFill>
                  <a:schemeClr val="bg1"/>
                </a:solidFill>
              </a:rPr>
              <a:t>Ngogang</a:t>
            </a:r>
            <a:r>
              <a:rPr lang="fr-FR" sz="2200" dirty="0">
                <a:solidFill>
                  <a:schemeClr val="bg1"/>
                </a:solidFill>
              </a:rPr>
              <a:t>, ECA</a:t>
            </a:r>
          </a:p>
        </p:txBody>
      </p:sp>
    </p:spTree>
    <p:extLst>
      <p:ext uri="{BB962C8B-B14F-4D97-AF65-F5344CB8AC3E}">
        <p14:creationId xmlns:p14="http://schemas.microsoft.com/office/powerpoint/2010/main" val="164136825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303" y="56700"/>
            <a:ext cx="11553935" cy="492443"/>
          </a:xfrm>
        </p:spPr>
        <p:txBody>
          <a:bodyPr/>
          <a:lstStyle/>
          <a:p>
            <a:pPr>
              <a:spcBef>
                <a:spcPts val="0"/>
              </a:spcBef>
              <a:buClr>
                <a:srgbClr val="0000FF"/>
              </a:buClr>
              <a:defRPr/>
            </a:pPr>
            <a:r>
              <a:rPr lang="fr-FR" dirty="0"/>
              <a:t>Are non-</a:t>
            </a:r>
            <a:r>
              <a:rPr lang="fr-FR" dirty="0" err="1"/>
              <a:t>traditional</a:t>
            </a:r>
            <a:r>
              <a:rPr lang="fr-FR" dirty="0"/>
              <a:t> data </a:t>
            </a:r>
            <a:r>
              <a:rPr lang="fr-FR" dirty="0" err="1"/>
              <a:t>useful</a:t>
            </a:r>
            <a:r>
              <a:rPr lang="fr-FR" dirty="0"/>
              <a:t> for official </a:t>
            </a:r>
            <a:r>
              <a:rPr lang="fr-FR" dirty="0" err="1"/>
              <a:t>statistics</a:t>
            </a:r>
            <a:r>
              <a:rPr lang="fr-FR" dirty="0"/>
              <a:t>?</a:t>
            </a:r>
          </a:p>
        </p:txBody>
      </p:sp>
      <p:sp>
        <p:nvSpPr>
          <p:cNvPr id="3" name="Espace réservé du contenu 2"/>
          <p:cNvSpPr>
            <a:spLocks noGrp="1"/>
          </p:cNvSpPr>
          <p:nvPr>
            <p:ph sz="quarter" idx="10"/>
          </p:nvPr>
        </p:nvSpPr>
        <p:spPr>
          <a:xfrm>
            <a:off x="275951" y="756560"/>
            <a:ext cx="11589479" cy="5716811"/>
          </a:xfrm>
        </p:spPr>
        <p:txBody>
          <a:bodyPr>
            <a:noAutofit/>
          </a:bodyPr>
          <a:lstStyle/>
          <a:p>
            <a:pPr marL="0" indent="0">
              <a:buNone/>
            </a:pPr>
            <a:r>
              <a:rPr lang="en-US" b="0" dirty="0"/>
              <a:t>UN-Fundamental Principles for Official Statistics: </a:t>
            </a:r>
          </a:p>
          <a:p>
            <a:pPr marL="0" indent="0">
              <a:buNone/>
            </a:pPr>
            <a:endParaRPr lang="en-US" b="0" dirty="0"/>
          </a:p>
          <a:p>
            <a:pPr marL="0" indent="0">
              <a:buNone/>
            </a:pPr>
            <a:r>
              <a:rPr lang="en-US" b="0" dirty="0"/>
              <a:t>“</a:t>
            </a:r>
            <a:r>
              <a:rPr lang="en-US" b="0" i="1" dirty="0"/>
              <a:t>Official statistics provide an indispensable element in the information system of a democratic society, serving the Government, the economy, and the public with data about the economic, demographic, social and environmental situation</a:t>
            </a:r>
            <a:r>
              <a:rPr lang="en-US" b="0" dirty="0"/>
              <a:t>” (principle 1)</a:t>
            </a:r>
          </a:p>
          <a:p>
            <a:pPr marL="0" indent="0">
              <a:buNone/>
            </a:pPr>
            <a:endParaRPr lang="en-US" b="0" dirty="0"/>
          </a:p>
          <a:p>
            <a:pPr marL="0" indent="0">
              <a:buNone/>
            </a:pPr>
            <a:r>
              <a:rPr lang="en-US" b="0" i="1" dirty="0"/>
              <a:t>“Data for statistical purposes may be drawn from all types of sources, be they statistical surveys or administrative records</a:t>
            </a:r>
            <a:r>
              <a:rPr lang="en-US" b="0" dirty="0"/>
              <a:t>” (principle 5)</a:t>
            </a:r>
          </a:p>
        </p:txBody>
      </p:sp>
    </p:spTree>
    <p:extLst>
      <p:ext uri="{BB962C8B-B14F-4D97-AF65-F5344CB8AC3E}">
        <p14:creationId xmlns:p14="http://schemas.microsoft.com/office/powerpoint/2010/main" val="336450334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303" y="56700"/>
            <a:ext cx="11553935" cy="492443"/>
          </a:xfrm>
        </p:spPr>
        <p:txBody>
          <a:bodyPr/>
          <a:lstStyle/>
          <a:p>
            <a:pPr>
              <a:spcBef>
                <a:spcPts val="0"/>
              </a:spcBef>
              <a:buClr>
                <a:srgbClr val="0000FF"/>
              </a:buClr>
              <a:defRPr/>
            </a:pPr>
            <a:r>
              <a:rPr lang="fr-FR" dirty="0"/>
              <a:t>Are non-</a:t>
            </a:r>
            <a:r>
              <a:rPr lang="fr-FR" dirty="0" err="1"/>
              <a:t>traditional</a:t>
            </a:r>
            <a:r>
              <a:rPr lang="fr-FR" dirty="0"/>
              <a:t> data </a:t>
            </a:r>
            <a:r>
              <a:rPr lang="fr-FR" dirty="0" err="1"/>
              <a:t>useful</a:t>
            </a:r>
            <a:r>
              <a:rPr lang="fr-FR" dirty="0"/>
              <a:t> for official </a:t>
            </a:r>
            <a:r>
              <a:rPr lang="fr-FR" dirty="0" err="1"/>
              <a:t>statistics</a:t>
            </a:r>
            <a:r>
              <a:rPr lang="fr-FR" dirty="0"/>
              <a:t>?</a:t>
            </a:r>
          </a:p>
        </p:txBody>
      </p:sp>
      <p:sp>
        <p:nvSpPr>
          <p:cNvPr id="3" name="Espace réservé du contenu 2"/>
          <p:cNvSpPr>
            <a:spLocks noGrp="1"/>
          </p:cNvSpPr>
          <p:nvPr>
            <p:ph sz="quarter" idx="10"/>
          </p:nvPr>
        </p:nvSpPr>
        <p:spPr>
          <a:xfrm>
            <a:off x="275951" y="756560"/>
            <a:ext cx="11589479" cy="5716811"/>
          </a:xfrm>
        </p:spPr>
        <p:txBody>
          <a:bodyPr>
            <a:noAutofit/>
          </a:bodyPr>
          <a:lstStyle/>
          <a:p>
            <a:pPr marL="0" indent="0">
              <a:buNone/>
            </a:pPr>
            <a:r>
              <a:rPr lang="en-US" b="0" dirty="0"/>
              <a:t>African Charter on statistics: </a:t>
            </a:r>
          </a:p>
          <a:p>
            <a:pPr marL="0" indent="0">
              <a:buNone/>
            </a:pPr>
            <a:r>
              <a:rPr lang="en-US" b="0" dirty="0"/>
              <a:t>“</a:t>
            </a:r>
            <a:r>
              <a:rPr lang="en-US" b="0" i="1" dirty="0"/>
              <a:t>Data used for statistical purposes may be collected from diverse sources such as censuses, statistics surveys and/or administrative records. The statistics organizations shall choose their sources in consideration of the quality of data offered by such sources and their topicality, particularly the costs incurred by the respondents and sponsors</a:t>
            </a:r>
            <a:r>
              <a:rPr lang="en-US" b="0" dirty="0"/>
              <a:t>” (principle 2)</a:t>
            </a:r>
          </a:p>
        </p:txBody>
      </p:sp>
    </p:spTree>
    <p:extLst>
      <p:ext uri="{BB962C8B-B14F-4D97-AF65-F5344CB8AC3E}">
        <p14:creationId xmlns:p14="http://schemas.microsoft.com/office/powerpoint/2010/main" val="84572371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0"/>
          </p:nvPr>
        </p:nvSpPr>
        <p:spPr/>
        <p:txBody>
          <a:bodyPr/>
          <a:lstStyle/>
          <a:p>
            <a:endParaRPr lang="fr-FR" dirty="0"/>
          </a:p>
        </p:txBody>
      </p:sp>
      <p:pic>
        <p:nvPicPr>
          <p:cNvPr id="5" name="Picture 1"/>
          <p:cNvPicPr/>
          <p:nvPr/>
        </p:nvPicPr>
        <p:blipFill rotWithShape="1">
          <a:blip r:embed="rId2"/>
          <a:srcRect l="4432" t="3938" r="54585" b="3534"/>
          <a:stretch/>
        </p:blipFill>
        <p:spPr bwMode="auto">
          <a:xfrm>
            <a:off x="-1" y="56700"/>
            <a:ext cx="12192001" cy="6801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795762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303" y="56700"/>
            <a:ext cx="11553935" cy="492443"/>
          </a:xfrm>
        </p:spPr>
        <p:txBody>
          <a:bodyPr/>
          <a:lstStyle/>
          <a:p>
            <a:pPr>
              <a:spcBef>
                <a:spcPts val="0"/>
              </a:spcBef>
              <a:buClr>
                <a:srgbClr val="0000FF"/>
              </a:buClr>
              <a:defRPr/>
            </a:pPr>
            <a:r>
              <a:rPr lang="fr-FR" dirty="0"/>
              <a:t>Are non-</a:t>
            </a:r>
            <a:r>
              <a:rPr lang="fr-FR" dirty="0" err="1"/>
              <a:t>traditional</a:t>
            </a:r>
            <a:r>
              <a:rPr lang="fr-FR" dirty="0"/>
              <a:t> data </a:t>
            </a:r>
            <a:r>
              <a:rPr lang="fr-FR" dirty="0" err="1"/>
              <a:t>useful</a:t>
            </a:r>
            <a:r>
              <a:rPr lang="fr-FR" dirty="0"/>
              <a:t> for official </a:t>
            </a:r>
            <a:r>
              <a:rPr lang="fr-FR" dirty="0" err="1"/>
              <a:t>statistics</a:t>
            </a:r>
            <a:r>
              <a:rPr lang="fr-FR" dirty="0"/>
              <a:t>?</a:t>
            </a:r>
          </a:p>
        </p:txBody>
      </p:sp>
      <p:sp>
        <p:nvSpPr>
          <p:cNvPr id="3" name="Espace réservé du contenu 2"/>
          <p:cNvSpPr>
            <a:spLocks noGrp="1"/>
          </p:cNvSpPr>
          <p:nvPr>
            <p:ph sz="quarter" idx="10"/>
          </p:nvPr>
        </p:nvSpPr>
        <p:spPr>
          <a:xfrm>
            <a:off x="275951" y="756560"/>
            <a:ext cx="11589479" cy="5716811"/>
          </a:xfrm>
        </p:spPr>
        <p:txBody>
          <a:bodyPr>
            <a:noAutofit/>
          </a:bodyPr>
          <a:lstStyle/>
          <a:p>
            <a:pPr marL="0" indent="0">
              <a:spcBef>
                <a:spcPts val="0"/>
              </a:spcBef>
              <a:spcAft>
                <a:spcPts val="0"/>
              </a:spcAft>
              <a:buClr>
                <a:srgbClr val="0000FF"/>
              </a:buClr>
              <a:buNone/>
              <a:defRPr/>
            </a:pPr>
            <a:r>
              <a:rPr lang="en-US" b="0" dirty="0"/>
              <a:t>45</a:t>
            </a:r>
            <a:r>
              <a:rPr lang="en-US" b="0" baseline="30000" dirty="0"/>
              <a:t>th</a:t>
            </a:r>
            <a:r>
              <a:rPr lang="en-US" b="0" dirty="0"/>
              <a:t> UNSC: “</a:t>
            </a:r>
            <a:r>
              <a:rPr lang="en-US" b="0" i="1" dirty="0"/>
              <a:t>by incorporating big data sources into their production of official statistics, national, regional and international statistical organizations could be better positioned to obtain official statistics on the economy, society and the environment in terms of improved timeliness and cost efficiency, and a lessened resource burden</a:t>
            </a:r>
            <a:r>
              <a:rPr lang="en-US" b="0" dirty="0"/>
              <a:t>”</a:t>
            </a:r>
          </a:p>
          <a:p>
            <a:pPr marL="0" indent="0">
              <a:spcBef>
                <a:spcPts val="0"/>
              </a:spcBef>
              <a:spcAft>
                <a:spcPts val="0"/>
              </a:spcAft>
              <a:buClr>
                <a:srgbClr val="0000FF"/>
              </a:buClr>
              <a:buNone/>
              <a:defRPr/>
            </a:pPr>
            <a:endParaRPr lang="en-US" b="0" dirty="0">
              <a:latin typeface="Calibri" panose="020F0502020204030204" pitchFamily="34" charset="0"/>
            </a:endParaRPr>
          </a:p>
          <a:p>
            <a:pPr marL="0" indent="0">
              <a:spcBef>
                <a:spcPts val="0"/>
              </a:spcBef>
              <a:spcAft>
                <a:spcPts val="0"/>
              </a:spcAft>
              <a:buClr>
                <a:srgbClr val="0000FF"/>
              </a:buClr>
              <a:buNone/>
              <a:defRPr/>
            </a:pPr>
            <a:r>
              <a:rPr lang="en-US" b="0" dirty="0">
                <a:latin typeface="Calibri" panose="020F0502020204030204" pitchFamily="34" charset="0"/>
              </a:rPr>
              <a:t>United Nations as a champion of data revolution, UN Global agenda for big data </a:t>
            </a:r>
          </a:p>
          <a:p>
            <a:pPr marL="0" indent="0">
              <a:spcBef>
                <a:spcPts val="0"/>
              </a:spcBef>
              <a:spcAft>
                <a:spcPts val="0"/>
              </a:spcAft>
              <a:buClr>
                <a:srgbClr val="0000FF"/>
              </a:buClr>
              <a:buNone/>
              <a:defRPr/>
            </a:pPr>
            <a:endParaRPr lang="en-US" sz="2000" dirty="0">
              <a:latin typeface="Calibri" panose="020F0502020204030204" pitchFamily="34" charset="0"/>
            </a:endParaRPr>
          </a:p>
          <a:p>
            <a:pPr marL="0" indent="0">
              <a:spcBef>
                <a:spcPts val="0"/>
              </a:spcBef>
              <a:spcAft>
                <a:spcPts val="0"/>
              </a:spcAft>
              <a:buClr>
                <a:srgbClr val="0000FF"/>
              </a:buClr>
              <a:buNone/>
              <a:defRPr/>
            </a:pPr>
            <a:r>
              <a:rPr lang="fr-FR" sz="3600" dirty="0"/>
              <a:t>Are non-</a:t>
            </a:r>
            <a:r>
              <a:rPr lang="fr-FR" sz="3600" dirty="0" err="1"/>
              <a:t>traditional</a:t>
            </a:r>
            <a:r>
              <a:rPr lang="fr-FR" sz="3600" dirty="0"/>
              <a:t> data </a:t>
            </a:r>
            <a:r>
              <a:rPr lang="fr-FR" sz="3600" dirty="0" err="1"/>
              <a:t>useful</a:t>
            </a:r>
            <a:r>
              <a:rPr lang="fr-FR" sz="3600" dirty="0"/>
              <a:t> for official </a:t>
            </a:r>
            <a:r>
              <a:rPr lang="fr-FR" sz="3600" dirty="0" err="1"/>
              <a:t>statistics</a:t>
            </a:r>
            <a:r>
              <a:rPr lang="fr-FR" sz="3600" dirty="0"/>
              <a:t>? No</a:t>
            </a:r>
            <a:r>
              <a:rPr lang="en-US" sz="3600" dirty="0">
                <a:latin typeface="Calibri" panose="020F0502020204030204" pitchFamily="34" charset="0"/>
              </a:rPr>
              <a:t> more a pertinent question!</a:t>
            </a:r>
            <a:r>
              <a:rPr lang="en-US" sz="3600" dirty="0"/>
              <a:t> </a:t>
            </a:r>
          </a:p>
          <a:p>
            <a:pPr marL="0" indent="0">
              <a:spcBef>
                <a:spcPts val="0"/>
              </a:spcBef>
              <a:spcAft>
                <a:spcPts val="0"/>
              </a:spcAft>
              <a:buClr>
                <a:srgbClr val="0000FF"/>
              </a:buClr>
              <a:buNone/>
              <a:defRPr/>
            </a:pPr>
            <a:endParaRPr lang="en-US" sz="2000" dirty="0">
              <a:latin typeface="Calibri" panose="020F0502020204030204" pitchFamily="34" charset="0"/>
            </a:endParaRPr>
          </a:p>
        </p:txBody>
      </p:sp>
    </p:spTree>
    <p:extLst>
      <p:ext uri="{BB962C8B-B14F-4D97-AF65-F5344CB8AC3E}">
        <p14:creationId xmlns:p14="http://schemas.microsoft.com/office/powerpoint/2010/main" val="143873492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303" y="56700"/>
            <a:ext cx="11553935" cy="492443"/>
          </a:xfrm>
        </p:spPr>
        <p:txBody>
          <a:bodyPr/>
          <a:lstStyle/>
          <a:p>
            <a:pPr>
              <a:spcBef>
                <a:spcPts val="0"/>
              </a:spcBef>
              <a:buClr>
                <a:srgbClr val="0000FF"/>
              </a:buClr>
              <a:defRPr/>
            </a:pPr>
            <a:r>
              <a:rPr lang="en-US" dirty="0"/>
              <a:t>What does big data sources mean for official statistics? </a:t>
            </a:r>
            <a:endParaRPr lang="fr-FR" dirty="0">
              <a:latin typeface="Calibri" panose="020F0502020204030204" pitchFamily="34" charset="0"/>
            </a:endParaRPr>
          </a:p>
        </p:txBody>
      </p:sp>
      <p:sp>
        <p:nvSpPr>
          <p:cNvPr id="3" name="Espace réservé du contenu 2"/>
          <p:cNvSpPr>
            <a:spLocks noGrp="1"/>
          </p:cNvSpPr>
          <p:nvPr>
            <p:ph sz="quarter" idx="10"/>
          </p:nvPr>
        </p:nvSpPr>
        <p:spPr/>
        <p:txBody>
          <a:bodyPr>
            <a:normAutofit/>
          </a:bodyPr>
          <a:lstStyle/>
          <a:p>
            <a:pPr>
              <a:spcBef>
                <a:spcPct val="0"/>
              </a:spcBef>
              <a:spcAft>
                <a:spcPts val="900"/>
              </a:spcAft>
              <a:buClr>
                <a:srgbClr val="0000FF"/>
              </a:buClr>
            </a:pPr>
            <a:r>
              <a:rPr lang="en-US" dirty="0">
                <a:solidFill>
                  <a:schemeClr val="accent6">
                    <a:lumMod val="75000"/>
                  </a:schemeClr>
                </a:solidFill>
              </a:rPr>
              <a:t>Legal framework</a:t>
            </a:r>
            <a:r>
              <a:rPr lang="en-US" dirty="0"/>
              <a:t> </a:t>
            </a:r>
            <a:r>
              <a:rPr lang="en-US" dirty="0">
                <a:sym typeface="Wingdings" panose="05000000000000000000" pitchFamily="2" charset="2"/>
              </a:rPr>
              <a:t></a:t>
            </a:r>
            <a:r>
              <a:rPr lang="en-US" dirty="0"/>
              <a:t> right to access data from both government and non-government organizations</a:t>
            </a:r>
          </a:p>
          <a:p>
            <a:pPr>
              <a:spcBef>
                <a:spcPct val="0"/>
              </a:spcBef>
              <a:spcAft>
                <a:spcPts val="900"/>
              </a:spcAft>
              <a:buClr>
                <a:srgbClr val="0000FF"/>
              </a:buClr>
            </a:pPr>
            <a:r>
              <a:rPr lang="en-US" dirty="0">
                <a:solidFill>
                  <a:schemeClr val="accent6">
                    <a:lumMod val="75000"/>
                  </a:schemeClr>
                </a:solidFill>
              </a:rPr>
              <a:t>Privacy</a:t>
            </a:r>
            <a:r>
              <a:rPr lang="en-US" dirty="0"/>
              <a:t> </a:t>
            </a:r>
            <a:r>
              <a:rPr lang="en-US" dirty="0">
                <a:sym typeface="Wingdings" panose="05000000000000000000" pitchFamily="2" charset="2"/>
              </a:rPr>
              <a:t></a:t>
            </a:r>
            <a:r>
              <a:rPr lang="en-US" dirty="0"/>
              <a:t> Guidelines, law</a:t>
            </a:r>
          </a:p>
          <a:p>
            <a:pPr>
              <a:spcBef>
                <a:spcPct val="0"/>
              </a:spcBef>
              <a:spcAft>
                <a:spcPts val="900"/>
              </a:spcAft>
              <a:buClr>
                <a:srgbClr val="0000FF"/>
              </a:buClr>
            </a:pPr>
            <a:r>
              <a:rPr lang="en-US" dirty="0">
                <a:solidFill>
                  <a:schemeClr val="accent6">
                    <a:lumMod val="75000"/>
                  </a:schemeClr>
                </a:solidFill>
              </a:rPr>
              <a:t>Partnerships</a:t>
            </a:r>
            <a:r>
              <a:rPr lang="en-US" dirty="0"/>
              <a:t> </a:t>
            </a:r>
            <a:r>
              <a:rPr lang="en-US" dirty="0">
                <a:sym typeface="Wingdings" panose="05000000000000000000" pitchFamily="2" charset="2"/>
              </a:rPr>
              <a:t></a:t>
            </a:r>
            <a:r>
              <a:rPr lang="en-US" dirty="0"/>
              <a:t> Guidelines, collaboration between NSS and: academia, commercial partners, etc. to harness big data sources</a:t>
            </a:r>
          </a:p>
          <a:p>
            <a:pPr>
              <a:spcBef>
                <a:spcPct val="0"/>
              </a:spcBef>
              <a:spcAft>
                <a:spcPts val="900"/>
              </a:spcAft>
              <a:buClr>
                <a:srgbClr val="0000FF"/>
              </a:buClr>
            </a:pPr>
            <a:r>
              <a:rPr lang="en-US" dirty="0">
                <a:solidFill>
                  <a:schemeClr val="accent6">
                    <a:lumMod val="75000"/>
                  </a:schemeClr>
                </a:solidFill>
              </a:rPr>
              <a:t>Quality</a:t>
            </a:r>
            <a:r>
              <a:rPr lang="en-US" dirty="0"/>
              <a:t> </a:t>
            </a:r>
            <a:r>
              <a:rPr lang="en-US" dirty="0">
                <a:sym typeface="Wingdings" panose="05000000000000000000" pitchFamily="2" charset="2"/>
              </a:rPr>
              <a:t></a:t>
            </a:r>
            <a:r>
              <a:rPr lang="en-US" dirty="0"/>
              <a:t> Guidelines , methodologies</a:t>
            </a:r>
          </a:p>
          <a:p>
            <a:pPr>
              <a:spcBef>
                <a:spcPct val="0"/>
              </a:spcBef>
              <a:spcAft>
                <a:spcPts val="900"/>
              </a:spcAft>
              <a:buClr>
                <a:srgbClr val="0000FF"/>
              </a:buClr>
            </a:pPr>
            <a:r>
              <a:rPr lang="en-US" dirty="0">
                <a:solidFill>
                  <a:schemeClr val="accent6">
                    <a:lumMod val="75000"/>
                  </a:schemeClr>
                </a:solidFill>
              </a:rPr>
              <a:t>Resources </a:t>
            </a:r>
            <a:r>
              <a:rPr lang="en-US" dirty="0">
                <a:sym typeface="Wingdings" panose="05000000000000000000" pitchFamily="2" charset="2"/>
              </a:rPr>
              <a:t></a:t>
            </a:r>
            <a:r>
              <a:rPr lang="en-US" dirty="0"/>
              <a:t> skills, human resources and capacity-building needed to address new data sources and big data  required for dealing with Big Data</a:t>
            </a:r>
          </a:p>
          <a:p>
            <a:pPr>
              <a:spcBef>
                <a:spcPct val="0"/>
              </a:spcBef>
              <a:spcAft>
                <a:spcPts val="900"/>
              </a:spcAft>
              <a:buClr>
                <a:srgbClr val="0000FF"/>
              </a:buClr>
            </a:pPr>
            <a:r>
              <a:rPr lang="en-US" dirty="0">
                <a:solidFill>
                  <a:schemeClr val="accent6">
                    <a:lumMod val="75000"/>
                  </a:schemeClr>
                </a:solidFill>
              </a:rPr>
              <a:t>IT / methodological issues </a:t>
            </a:r>
            <a:r>
              <a:rPr lang="en-US" dirty="0">
                <a:sym typeface="Wingdings" panose="05000000000000000000" pitchFamily="2" charset="2"/>
              </a:rPr>
              <a:t> Standards, methodology</a:t>
            </a:r>
            <a:r>
              <a:rPr lang="en-US" dirty="0"/>
              <a:t>, infrastructure</a:t>
            </a:r>
            <a:endParaRPr lang="en-GB" altLang="en-US" dirty="0"/>
          </a:p>
        </p:txBody>
      </p:sp>
    </p:spTree>
    <p:extLst>
      <p:ext uri="{BB962C8B-B14F-4D97-AF65-F5344CB8AC3E}">
        <p14:creationId xmlns:p14="http://schemas.microsoft.com/office/powerpoint/2010/main" val="182250626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303" y="56700"/>
            <a:ext cx="11553935" cy="492443"/>
          </a:xfrm>
        </p:spPr>
        <p:txBody>
          <a:bodyPr/>
          <a:lstStyle/>
          <a:p>
            <a:pPr>
              <a:spcBef>
                <a:spcPts val="0"/>
              </a:spcBef>
              <a:buClr>
                <a:srgbClr val="0000FF"/>
              </a:buClr>
              <a:defRPr/>
            </a:pPr>
            <a:r>
              <a:rPr lang="fr-FR" dirty="0">
                <a:latin typeface="Calibri" panose="020F0502020204030204" pitchFamily="34" charset="0"/>
              </a:rPr>
              <a:t>The </a:t>
            </a:r>
            <a:r>
              <a:rPr lang="fr-FR" dirty="0" err="1">
                <a:latin typeface="Calibri" panose="020F0502020204030204" pitchFamily="34" charset="0"/>
              </a:rPr>
              <a:t>way</a:t>
            </a:r>
            <a:r>
              <a:rPr lang="fr-FR" dirty="0">
                <a:latin typeface="Calibri" panose="020F0502020204030204" pitchFamily="34" charset="0"/>
              </a:rPr>
              <a:t> </a:t>
            </a:r>
            <a:r>
              <a:rPr lang="fr-FR" dirty="0" err="1">
                <a:latin typeface="Calibri" panose="020F0502020204030204" pitchFamily="34" charset="0"/>
              </a:rPr>
              <a:t>forward</a:t>
            </a:r>
            <a:endParaRPr lang="en-US" dirty="0">
              <a:latin typeface="Calibri" panose="020F0502020204030204" pitchFamily="34" charset="0"/>
            </a:endParaRPr>
          </a:p>
        </p:txBody>
      </p:sp>
      <p:sp>
        <p:nvSpPr>
          <p:cNvPr id="3" name="Espace réservé du contenu 2"/>
          <p:cNvSpPr>
            <a:spLocks noGrp="1"/>
          </p:cNvSpPr>
          <p:nvPr>
            <p:ph sz="quarter" idx="10"/>
          </p:nvPr>
        </p:nvSpPr>
        <p:spPr>
          <a:xfrm>
            <a:off x="276759" y="1115789"/>
            <a:ext cx="11589479" cy="5529943"/>
          </a:xfrm>
        </p:spPr>
        <p:txBody>
          <a:bodyPr/>
          <a:lstStyle/>
          <a:p>
            <a:r>
              <a:rPr lang="fr-FR" dirty="0" err="1"/>
              <a:t>Define</a:t>
            </a:r>
            <a:r>
              <a:rPr lang="fr-FR" dirty="0"/>
              <a:t> how non-</a:t>
            </a:r>
            <a:r>
              <a:rPr lang="fr-FR" dirty="0" err="1"/>
              <a:t>traditional</a:t>
            </a:r>
            <a:r>
              <a:rPr lang="fr-FR" dirty="0"/>
              <a:t> data sources </a:t>
            </a:r>
            <a:r>
              <a:rPr lang="fr-FR" dirty="0" err="1"/>
              <a:t>can</a:t>
            </a:r>
            <a:r>
              <a:rPr lang="fr-FR" dirty="0"/>
              <a:t> </a:t>
            </a:r>
            <a:r>
              <a:rPr lang="fr-FR" dirty="0" err="1"/>
              <a:t>be</a:t>
            </a:r>
            <a:r>
              <a:rPr lang="fr-FR" dirty="0"/>
              <a:t> </a:t>
            </a:r>
            <a:r>
              <a:rPr lang="fr-FR" dirty="0" err="1"/>
              <a:t>incorporated</a:t>
            </a:r>
            <a:r>
              <a:rPr lang="fr-FR" dirty="0"/>
              <a:t> </a:t>
            </a:r>
            <a:r>
              <a:rPr lang="fr-FR" dirty="0" err="1"/>
              <a:t>into</a:t>
            </a:r>
            <a:r>
              <a:rPr lang="fr-FR" dirty="0"/>
              <a:t> official </a:t>
            </a:r>
            <a:r>
              <a:rPr lang="fr-FR" dirty="0" err="1"/>
              <a:t>statistics</a:t>
            </a:r>
            <a:endParaRPr lang="fr-FR" dirty="0"/>
          </a:p>
          <a:p>
            <a:r>
              <a:rPr lang="fr-FR" dirty="0" err="1"/>
              <a:t>Development</a:t>
            </a:r>
            <a:r>
              <a:rPr lang="fr-FR" dirty="0"/>
              <a:t> of guidelines, </a:t>
            </a:r>
            <a:r>
              <a:rPr lang="fr-FR" dirty="0" err="1"/>
              <a:t>methodologies</a:t>
            </a:r>
            <a:r>
              <a:rPr lang="fr-FR" dirty="0"/>
              <a:t> (proactive efforts in </a:t>
            </a:r>
            <a:r>
              <a:rPr lang="fr-FR" dirty="0" err="1"/>
              <a:t>Africa</a:t>
            </a:r>
            <a:r>
              <a:rPr lang="fr-FR" dirty="0"/>
              <a:t>)</a:t>
            </a:r>
          </a:p>
          <a:p>
            <a:pPr lvl="1">
              <a:buFont typeface="Arial" panose="020B0604020202020204" pitchFamily="34" charset="0"/>
              <a:buChar char="–"/>
            </a:pPr>
            <a:r>
              <a:rPr lang="fr-FR" dirty="0" err="1"/>
              <a:t>Conduct</a:t>
            </a:r>
            <a:r>
              <a:rPr lang="fr-FR" dirty="0"/>
              <a:t> pilot </a:t>
            </a:r>
            <a:r>
              <a:rPr lang="fr-FR" dirty="0" err="1"/>
              <a:t>studies</a:t>
            </a:r>
            <a:endParaRPr lang="fr-FR" dirty="0"/>
          </a:p>
          <a:p>
            <a:pPr lvl="1">
              <a:buFont typeface="Arial" panose="020B0604020202020204" pitchFamily="34" charset="0"/>
              <a:buChar char="–"/>
            </a:pPr>
            <a:r>
              <a:rPr lang="fr-FR" dirty="0" err="1"/>
              <a:t>Conduct</a:t>
            </a:r>
            <a:r>
              <a:rPr lang="fr-FR" dirty="0"/>
              <a:t> </a:t>
            </a:r>
            <a:r>
              <a:rPr lang="fr-FR" dirty="0" err="1"/>
              <a:t>researches</a:t>
            </a:r>
            <a:r>
              <a:rPr lang="fr-FR" dirty="0"/>
              <a:t> on possible non-</a:t>
            </a:r>
            <a:r>
              <a:rPr lang="fr-FR" dirty="0" err="1"/>
              <a:t>traditional</a:t>
            </a:r>
            <a:r>
              <a:rPr lang="fr-FR" dirty="0"/>
              <a:t> data sources relevant for </a:t>
            </a:r>
            <a:r>
              <a:rPr lang="fr-FR" dirty="0" err="1"/>
              <a:t>Africa’s</a:t>
            </a:r>
            <a:r>
              <a:rPr lang="fr-FR" dirty="0"/>
              <a:t> </a:t>
            </a:r>
            <a:r>
              <a:rPr lang="fr-FR" dirty="0" err="1"/>
              <a:t>realities</a:t>
            </a:r>
            <a:endParaRPr lang="fr-FR" dirty="0"/>
          </a:p>
          <a:p>
            <a:r>
              <a:rPr lang="fr-FR"/>
              <a:t>Guiding</a:t>
            </a:r>
            <a:r>
              <a:rPr lang="fr-FR" dirty="0"/>
              <a:t> </a:t>
            </a:r>
            <a:r>
              <a:rPr lang="fr-FR" dirty="0" err="1"/>
              <a:t>frameworks</a:t>
            </a:r>
            <a:r>
              <a:rPr lang="fr-FR" dirty="0"/>
              <a:t>:</a:t>
            </a:r>
          </a:p>
          <a:p>
            <a:pPr lvl="1">
              <a:buFont typeface="Arial" panose="020B0604020202020204" pitchFamily="34" charset="0"/>
              <a:buChar char="–"/>
            </a:pPr>
            <a:r>
              <a:rPr lang="fr-FR" i="1" dirty="0"/>
              <a:t>UN </a:t>
            </a:r>
            <a:r>
              <a:rPr lang="fr-FR" i="1" dirty="0" err="1"/>
              <a:t>Fundamental</a:t>
            </a:r>
            <a:r>
              <a:rPr lang="fr-FR" i="1" dirty="0"/>
              <a:t> </a:t>
            </a:r>
            <a:r>
              <a:rPr lang="fr-FR" i="1" dirty="0" err="1"/>
              <a:t>Principles</a:t>
            </a:r>
            <a:r>
              <a:rPr lang="fr-FR" i="1" dirty="0"/>
              <a:t> for Official </a:t>
            </a:r>
            <a:r>
              <a:rPr lang="fr-FR" i="1" dirty="0" err="1"/>
              <a:t>Statistics</a:t>
            </a:r>
            <a:endParaRPr lang="fr-FR" i="1" dirty="0"/>
          </a:p>
          <a:p>
            <a:pPr lvl="1">
              <a:buFont typeface="Arial" panose="020B0604020202020204" pitchFamily="34" charset="0"/>
              <a:buChar char="–"/>
            </a:pPr>
            <a:r>
              <a:rPr lang="fr-FR" i="1" dirty="0" err="1"/>
              <a:t>African</a:t>
            </a:r>
            <a:r>
              <a:rPr lang="fr-FR" i="1" dirty="0"/>
              <a:t> Charter on </a:t>
            </a:r>
            <a:r>
              <a:rPr lang="fr-FR" i="1" dirty="0" err="1"/>
              <a:t>Statistics</a:t>
            </a:r>
            <a:endParaRPr lang="fr-FR" i="1" dirty="0"/>
          </a:p>
        </p:txBody>
      </p:sp>
    </p:spTree>
    <p:extLst>
      <p:ext uri="{BB962C8B-B14F-4D97-AF65-F5344CB8AC3E}">
        <p14:creationId xmlns:p14="http://schemas.microsoft.com/office/powerpoint/2010/main" val="30082494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5784"/>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1850" y="3639145"/>
            <a:ext cx="10515600" cy="923330"/>
          </a:xfrm>
        </p:spPr>
        <p:txBody>
          <a:bodyPr/>
          <a:lstStyle/>
          <a:p>
            <a:r>
              <a:rPr lang="fr-FR" b="1" dirty="0" err="1">
                <a:solidFill>
                  <a:schemeClr val="bg1"/>
                </a:solidFill>
              </a:rPr>
              <a:t>Thanks</a:t>
            </a:r>
            <a:endParaRPr lang="fr-FR" b="1" dirty="0">
              <a:solidFill>
                <a:schemeClr val="bg1"/>
              </a:solidFill>
            </a:endParaRPr>
          </a:p>
        </p:txBody>
      </p:sp>
      <p:sp>
        <p:nvSpPr>
          <p:cNvPr id="3" name="Espace réservé du texte 2"/>
          <p:cNvSpPr>
            <a:spLocks noGrp="1"/>
          </p:cNvSpPr>
          <p:nvPr>
            <p:ph type="body" idx="1"/>
          </p:nvPr>
        </p:nvSpPr>
        <p:spPr/>
        <p:txBody>
          <a:bodyPr>
            <a:normAutofit fontScale="77500" lnSpcReduction="20000"/>
          </a:bodyPr>
          <a:lstStyle/>
          <a:p>
            <a:pPr>
              <a:spcBef>
                <a:spcPts val="0"/>
              </a:spcBef>
            </a:pPr>
            <a:r>
              <a:rPr lang="en-GB" altLang="en-US" dirty="0">
                <a:solidFill>
                  <a:schemeClr val="bg1"/>
                </a:solidFill>
                <a:latin typeface="Helv"/>
              </a:rPr>
              <a:t>For questions and comments:</a:t>
            </a:r>
          </a:p>
          <a:p>
            <a:pPr>
              <a:spcBef>
                <a:spcPts val="0"/>
              </a:spcBef>
            </a:pPr>
            <a:r>
              <a:rPr lang="fr-FR" dirty="0">
                <a:solidFill>
                  <a:schemeClr val="bg1"/>
                </a:solidFill>
              </a:rPr>
              <a:t>Léandre </a:t>
            </a:r>
            <a:r>
              <a:rPr lang="fr-FR" dirty="0" err="1">
                <a:solidFill>
                  <a:schemeClr val="bg1"/>
                </a:solidFill>
              </a:rPr>
              <a:t>Ngogang</a:t>
            </a:r>
            <a:endParaRPr lang="fr-FR" dirty="0">
              <a:solidFill>
                <a:schemeClr val="bg1"/>
              </a:solidFill>
            </a:endParaRPr>
          </a:p>
          <a:p>
            <a:pPr>
              <a:spcBef>
                <a:spcPts val="0"/>
              </a:spcBef>
            </a:pPr>
            <a:r>
              <a:rPr lang="fr-FR" dirty="0" err="1">
                <a:solidFill>
                  <a:schemeClr val="bg1"/>
                </a:solidFill>
              </a:rPr>
              <a:t>African</a:t>
            </a:r>
            <a:r>
              <a:rPr lang="fr-FR" dirty="0">
                <a:solidFill>
                  <a:schemeClr val="bg1"/>
                </a:solidFill>
              </a:rPr>
              <a:t> Centre for </a:t>
            </a:r>
            <a:r>
              <a:rPr lang="fr-FR" dirty="0" err="1">
                <a:solidFill>
                  <a:schemeClr val="bg1"/>
                </a:solidFill>
              </a:rPr>
              <a:t>Statistics</a:t>
            </a:r>
            <a:endParaRPr lang="fr-FR" dirty="0">
              <a:solidFill>
                <a:schemeClr val="bg1"/>
              </a:solidFill>
            </a:endParaRPr>
          </a:p>
          <a:p>
            <a:pPr>
              <a:spcBef>
                <a:spcPts val="0"/>
              </a:spcBef>
            </a:pPr>
            <a:r>
              <a:rPr lang="fr-FR" dirty="0" err="1">
                <a:solidFill>
                  <a:schemeClr val="bg1"/>
                </a:solidFill>
              </a:rPr>
              <a:t>Economic</a:t>
            </a:r>
            <a:r>
              <a:rPr lang="fr-FR" dirty="0">
                <a:solidFill>
                  <a:schemeClr val="bg1"/>
                </a:solidFill>
              </a:rPr>
              <a:t> Commission for </a:t>
            </a:r>
            <a:r>
              <a:rPr lang="fr-FR" dirty="0" err="1">
                <a:solidFill>
                  <a:schemeClr val="bg1"/>
                </a:solidFill>
              </a:rPr>
              <a:t>Africa</a:t>
            </a:r>
            <a:endParaRPr lang="fr-FR" dirty="0">
              <a:solidFill>
                <a:schemeClr val="bg1"/>
              </a:solidFill>
            </a:endParaRPr>
          </a:p>
          <a:p>
            <a:pPr>
              <a:spcBef>
                <a:spcPts val="0"/>
              </a:spcBef>
            </a:pPr>
            <a:r>
              <a:rPr lang="fr-FR" dirty="0">
                <a:solidFill>
                  <a:schemeClr val="bg1"/>
                </a:solidFill>
              </a:rPr>
              <a:t>ngogangwandji@un.org</a:t>
            </a:r>
          </a:p>
        </p:txBody>
      </p:sp>
      <p:pic>
        <p:nvPicPr>
          <p:cNvPr id="5" name="Picture 8"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8100" y="1171575"/>
            <a:ext cx="2563813" cy="266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6" name="Picture 9"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2174875"/>
            <a:ext cx="2106613" cy="911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085309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fe0b3108-8f53-4329-9e06-81431e17c1fa"/>
</p:tagLst>
</file>

<file path=ppt/theme/theme1.xml><?xml version="1.0" encoding="utf-8"?>
<a:theme xmlns:a="http://schemas.openxmlformats.org/drawingml/2006/main" name="WDF-ACS Theme">
  <a:themeElements>
    <a:clrScheme name="Esri Branding Colors 2013_Blue Background">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94E6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ea typeface="+mn-ea"/>
            <a:cs typeface="+mn-cs"/>
          </a:defRPr>
        </a:defPPr>
      </a:lstStyle>
    </a:txDef>
  </a:objectDefaults>
  <a:extraClrSchemeLst/>
  <a:extLst>
    <a:ext uri="{05A4C25C-085E-4340-85A3-A5531E510DB2}">
      <thm15:themeFamily xmlns:thm15="http://schemas.microsoft.com/office/thememl/2012/main" name="template" id="{B5E9E839-4D9B-4B72-8CA8-25BC623A51D9}" vid="{898B1AD9-E3FC-431B-A92D-15992F2E7C38}"/>
    </a:ext>
  </a:extLst>
</a:theme>
</file>

<file path=ppt/theme/theme2.xml><?xml version="1.0" encoding="utf-8"?>
<a:theme xmlns:a="http://schemas.openxmlformats.org/drawingml/2006/main" name="1_WDF-ACS Theme">
  <a:themeElements>
    <a:clrScheme name="Esri Branding Colors 2013_Blue Background">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94E6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ea typeface="+mn-ea"/>
            <a:cs typeface="+mn-cs"/>
          </a:defRPr>
        </a:defPPr>
      </a:lstStyle>
    </a:txDef>
  </a:objectDefaults>
  <a:extraClrSchemeLst/>
  <a:extLst>
    <a:ext uri="{05A4C25C-085E-4340-85A3-A5531E510DB2}">
      <thm15:themeFamily xmlns:thm15="http://schemas.microsoft.com/office/thememl/2012/main" name="session1-eca" id="{931699A9-9659-4D98-BEB3-ED0E61F28D6B}" vid="{FD4F5E4A-1069-46DC-BEED-6C0D70BF96A4}"/>
    </a:ext>
  </a:extLst>
</a:theme>
</file>

<file path=docProps/app.xml><?xml version="1.0" encoding="utf-8"?>
<Properties xmlns="http://schemas.openxmlformats.org/officeDocument/2006/extended-properties" xmlns:vt="http://schemas.openxmlformats.org/officeDocument/2006/docPropsVTypes">
  <Template>Africa first template</Template>
  <TotalTime>272</TotalTime>
  <Words>443</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Helv</vt:lpstr>
      <vt:lpstr>Lucida Grande</vt:lpstr>
      <vt:lpstr>ＭＳ Ｐゴシック</vt:lpstr>
      <vt:lpstr>Arial</vt:lpstr>
      <vt:lpstr>Calibri</vt:lpstr>
      <vt:lpstr>Wingdings</vt:lpstr>
      <vt:lpstr>WDF-ACS Theme</vt:lpstr>
      <vt:lpstr>1_WDF-ACS Theme</vt:lpstr>
      <vt:lpstr>Sub-regional workshop on integration of administrative data, big data and geospatial information for the compilation of SDG indicators for English-speaking African countries   23-25 April 2018, Addis Ababa, Ethiopia</vt:lpstr>
      <vt:lpstr>Are non-traditional data useful for official statistics?</vt:lpstr>
      <vt:lpstr>Are non-traditional data useful for official statistics?</vt:lpstr>
      <vt:lpstr>PowerPoint Presentation</vt:lpstr>
      <vt:lpstr>Are non-traditional data useful for official statistics?</vt:lpstr>
      <vt:lpstr>What does big data sources mean for official statistics? </vt:lpstr>
      <vt:lpstr>The way forward</vt:lpstr>
      <vt:lpstr>Thanks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leandre</dc:creator>
  <cp:lastModifiedBy>Leandre Foster Ngogang Wandji</cp:lastModifiedBy>
  <cp:revision>53</cp:revision>
  <dcterms:created xsi:type="dcterms:W3CDTF">2018-04-20T18:13:32Z</dcterms:created>
  <dcterms:modified xsi:type="dcterms:W3CDTF">2018-04-24T15:08:07Z</dcterms:modified>
</cp:coreProperties>
</file>