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81" r:id="rId2"/>
    <p:sldId id="289" r:id="rId3"/>
    <p:sldId id="29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0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shops\April%202018\Datasets%20from%20Leandre\My%20analysis\Hai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shops\April%202018\Datasets%20from%20Leandre\My%20analysis\Hail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shops\April%202018\Datasets%20from%20Leandre\My%20analysis\Hail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shops\April%202018\Datasets%20from%20Leandre\My%20analysis\Haile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'Q.4.2'!$U$1:$AD$1</c:f>
              <c:strCache>
                <c:ptCount val="10"/>
                <c:pt idx="0">
                  <c:v>Satellite imagery or aerial imagery data</c:v>
                </c:pt>
                <c:pt idx="1">
                  <c:v>Mobile phone data</c:v>
                </c:pt>
                <c:pt idx="2">
                  <c:v>Health records</c:v>
                </c:pt>
                <c:pt idx="3">
                  <c:v>Public transport usage data</c:v>
                </c:pt>
                <c:pt idx="4">
                  <c:v>Web scraping data</c:v>
                </c:pt>
                <c:pt idx="5">
                  <c:v>Credit card data</c:v>
                </c:pt>
                <c:pt idx="6">
                  <c:v> Road sensor data</c:v>
                </c:pt>
                <c:pt idx="7">
                  <c:v>Smart meter electricity data</c:v>
                </c:pt>
                <c:pt idx="8">
                  <c:v>Social media data</c:v>
                </c:pt>
                <c:pt idx="9">
                  <c:v>Scanner data</c:v>
                </c:pt>
              </c:strCache>
            </c:strRef>
          </c:cat>
          <c:val>
            <c:numRef>
              <c:f>'Q.4.2'!$U$2:$AD$2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F3-4066-9587-A31BBDD6E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81095384"/>
        <c:axId val="481095776"/>
      </c:barChart>
      <c:catAx>
        <c:axId val="481095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095776"/>
        <c:crosses val="autoZero"/>
        <c:auto val="1"/>
        <c:lblAlgn val="ctr"/>
        <c:lblOffset val="100"/>
        <c:noMultiLvlLbl val="0"/>
      </c:catAx>
      <c:valAx>
        <c:axId val="481095776"/>
        <c:scaling>
          <c:orientation val="minMax"/>
          <c:max val="5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48109538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Sheet1!$E$4:$I$4</c:f>
              <c:strCache>
                <c:ptCount val="5"/>
                <c:pt idx="0">
                  <c:v>International Organizations</c:v>
                </c:pt>
                <c:pt idx="1">
                  <c:v>Technology Partners</c:v>
                </c:pt>
                <c:pt idx="2">
                  <c:v>Governmnet Institutes</c:v>
                </c:pt>
                <c:pt idx="3">
                  <c:v>Research / Academic Institues</c:v>
                </c:pt>
                <c:pt idx="4">
                  <c:v>Others</c:v>
                </c:pt>
              </c:strCache>
            </c:strRef>
          </c:cat>
          <c:val>
            <c:numRef>
              <c:f>Sheet1!$E$5:$I$5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D2-48BB-9009-3521470FA56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1093424"/>
        <c:axId val="481093032"/>
      </c:barChart>
      <c:catAx>
        <c:axId val="48109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093032"/>
        <c:crosses val="autoZero"/>
        <c:auto val="1"/>
        <c:lblAlgn val="ctr"/>
        <c:lblOffset val="100"/>
        <c:noMultiLvlLbl val="0"/>
      </c:catAx>
      <c:valAx>
        <c:axId val="481093032"/>
        <c:scaling>
          <c:orientation val="minMax"/>
          <c:max val="6"/>
        </c:scaling>
        <c:delete val="1"/>
        <c:axPos val="l"/>
        <c:numFmt formatCode="General" sourceLinked="1"/>
        <c:majorTickMark val="out"/>
        <c:minorTickMark val="none"/>
        <c:tickLblPos val="nextTo"/>
        <c:crossAx val="48109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A7-486F-B2A3-3A6A21C458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A7-486F-B2A3-3A6A21C458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A7-486F-B2A3-3A6A21C458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2A7-486F-B2A3-3A6A21C458F8}"/>
              </c:ext>
            </c:extLst>
          </c:dPt>
          <c:dLbls>
            <c:dLbl>
              <c:idx val="0"/>
              <c:layout>
                <c:manualLayout>
                  <c:x val="-0.24594265049103098"/>
                  <c:y val="4.357580635997674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2A7-486F-B2A3-3A6A21C458F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8235618117350583"/>
                  <c:y val="-0.2435535367786076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2A7-486F-B2A3-3A6A21C458F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073242195107665"/>
                  <c:y val="0.1255656038229033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2A7-486F-B2A3-3A6A21C458F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Sheet2!$G$2:$G$5</c:f>
              <c:strCache>
                <c:ptCount val="4"/>
                <c:pt idx="0">
                  <c:v> GIS </c:v>
                </c:pt>
                <c:pt idx="1">
                  <c:v>Spreadsheet </c:v>
                </c:pt>
                <c:pt idx="2">
                  <c:v> Data mining tools </c:v>
                </c:pt>
                <c:pt idx="3">
                  <c:v> Data visualization tools </c:v>
                </c:pt>
              </c:strCache>
            </c:strRef>
          </c:cat>
          <c:val>
            <c:numRef>
              <c:f>Sheet2!$H$2:$H$5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2A7-486F-B2A3-3A6A21C458F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Sheet2!$F$3</c:f>
              <c:strCache>
                <c:ptCount val="1"/>
                <c:pt idx="0">
                  <c:v>No. of Countries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Sheet2!$E$4:$E$10</c:f>
              <c:strCache>
                <c:ptCount val="7"/>
                <c:pt idx="0">
                  <c:v>Human capacity (no appropriate skill to access and manage big data</c:v>
                </c:pt>
                <c:pt idx="1">
                  <c:v>Lack of tools and methodologies</c:v>
                </c:pt>
                <c:pt idx="2">
                  <c:v>Methodological challenges</c:v>
                </c:pt>
                <c:pt idx="3">
                  <c:v>Inappropriate or limited legal framework</c:v>
                </c:pt>
                <c:pt idx="4">
                  <c:v>Limited access to datasets</c:v>
                </c:pt>
                <c:pt idx="5">
                  <c:v>Access costs to datasets</c:v>
                </c:pt>
                <c:pt idx="6">
                  <c:v>Perceptions of big data by statisticians</c:v>
                </c:pt>
              </c:strCache>
            </c:strRef>
          </c:cat>
          <c:val>
            <c:numRef>
              <c:f>Sheet2!$F$4:$F$10</c:f>
              <c:numCache>
                <c:formatCode>General</c:formatCode>
                <c:ptCount val="7"/>
                <c:pt idx="0">
                  <c:v>14</c:v>
                </c:pt>
                <c:pt idx="1">
                  <c:v>13</c:v>
                </c:pt>
                <c:pt idx="2">
                  <c:v>11</c:v>
                </c:pt>
                <c:pt idx="3">
                  <c:v>11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FC-446D-8F8F-7D263BA0C7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481093816"/>
        <c:axId val="481094208"/>
        <c:axId val="0"/>
      </c:bar3DChart>
      <c:catAx>
        <c:axId val="481093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094208"/>
        <c:crosses val="autoZero"/>
        <c:auto val="1"/>
        <c:lblAlgn val="ctr"/>
        <c:lblOffset val="100"/>
        <c:noMultiLvlLbl val="0"/>
      </c:catAx>
      <c:valAx>
        <c:axId val="481094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1093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0F234-53FA-41CD-91F9-23BFC1A2C32F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A1F62-6871-4B22-86AD-847A0210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2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4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4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0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9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9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87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29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3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18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49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4AA3A-8B63-4F78-8A95-045B23DE7DC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0" y="6268425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292489" y="6311900"/>
            <a:ext cx="4676037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3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-24572" y="-147480"/>
            <a:ext cx="12187076" cy="6361622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 dirty="0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643270" y="4644082"/>
            <a:ext cx="1562911" cy="4979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>
            <a:off x="11136822" y="134633"/>
            <a:ext cx="7556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fr-FR" sz="2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3077" name="Rectangle 4" descr="image2.png"/>
          <p:cNvSpPr>
            <a:spLocks/>
          </p:cNvSpPr>
          <p:nvPr/>
        </p:nvSpPr>
        <p:spPr bwMode="auto">
          <a:xfrm>
            <a:off x="10476625" y="92440"/>
            <a:ext cx="573087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/>
          </a:p>
        </p:txBody>
      </p:sp>
      <p:grpSp>
        <p:nvGrpSpPr>
          <p:cNvPr id="2" name="Group 1"/>
          <p:cNvGrpSpPr/>
          <p:nvPr/>
        </p:nvGrpSpPr>
        <p:grpSpPr>
          <a:xfrm>
            <a:off x="-9818" y="132732"/>
            <a:ext cx="4307695" cy="6061587"/>
            <a:chOff x="447374" y="0"/>
            <a:chExt cx="4619626" cy="6856414"/>
          </a:xfrm>
        </p:grpSpPr>
        <p:sp>
          <p:nvSpPr>
            <p:cNvPr id="3081" name="AutoShape 8"/>
            <p:cNvSpPr>
              <a:spLocks/>
            </p:cNvSpPr>
            <p:nvPr/>
          </p:nvSpPr>
          <p:spPr bwMode="auto">
            <a:xfrm>
              <a:off x="1110950" y="3273426"/>
              <a:ext cx="373062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155" y="0"/>
                  </a:moveTo>
                  <a:lnTo>
                    <a:pt x="1445" y="0"/>
                  </a:lnTo>
                  <a:lnTo>
                    <a:pt x="1185" y="172"/>
                  </a:lnTo>
                  <a:lnTo>
                    <a:pt x="941" y="669"/>
                  </a:lnTo>
                  <a:lnTo>
                    <a:pt x="716" y="1460"/>
                  </a:lnTo>
                  <a:lnTo>
                    <a:pt x="514" y="2514"/>
                  </a:lnTo>
                  <a:lnTo>
                    <a:pt x="340" y="3803"/>
                  </a:lnTo>
                  <a:lnTo>
                    <a:pt x="197" y="5295"/>
                  </a:lnTo>
                  <a:lnTo>
                    <a:pt x="90" y="6961"/>
                  </a:lnTo>
                  <a:lnTo>
                    <a:pt x="23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23" y="12830"/>
                  </a:lnTo>
                  <a:lnTo>
                    <a:pt x="90" y="14639"/>
                  </a:lnTo>
                  <a:lnTo>
                    <a:pt x="197" y="16304"/>
                  </a:lnTo>
                  <a:lnTo>
                    <a:pt x="340" y="17797"/>
                  </a:lnTo>
                  <a:lnTo>
                    <a:pt x="514" y="19085"/>
                  </a:lnTo>
                  <a:lnTo>
                    <a:pt x="716" y="20140"/>
                  </a:lnTo>
                  <a:lnTo>
                    <a:pt x="941" y="20931"/>
                  </a:lnTo>
                  <a:lnTo>
                    <a:pt x="1185" y="21428"/>
                  </a:lnTo>
                  <a:lnTo>
                    <a:pt x="1445" y="21600"/>
                  </a:lnTo>
                  <a:lnTo>
                    <a:pt x="20155" y="21600"/>
                  </a:lnTo>
                  <a:lnTo>
                    <a:pt x="20415" y="21428"/>
                  </a:lnTo>
                  <a:lnTo>
                    <a:pt x="20659" y="20931"/>
                  </a:lnTo>
                  <a:lnTo>
                    <a:pt x="20884" y="20140"/>
                  </a:lnTo>
                  <a:lnTo>
                    <a:pt x="21086" y="19085"/>
                  </a:lnTo>
                  <a:lnTo>
                    <a:pt x="21260" y="17797"/>
                  </a:lnTo>
                  <a:lnTo>
                    <a:pt x="21403" y="16304"/>
                  </a:lnTo>
                  <a:lnTo>
                    <a:pt x="21510" y="14639"/>
                  </a:lnTo>
                  <a:lnTo>
                    <a:pt x="21577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7" y="8770"/>
                  </a:lnTo>
                  <a:lnTo>
                    <a:pt x="21510" y="6961"/>
                  </a:lnTo>
                  <a:lnTo>
                    <a:pt x="21403" y="5295"/>
                  </a:lnTo>
                  <a:lnTo>
                    <a:pt x="21260" y="3803"/>
                  </a:lnTo>
                  <a:lnTo>
                    <a:pt x="21086" y="2514"/>
                  </a:lnTo>
                  <a:lnTo>
                    <a:pt x="20884" y="1460"/>
                  </a:lnTo>
                  <a:lnTo>
                    <a:pt x="20659" y="669"/>
                  </a:lnTo>
                  <a:lnTo>
                    <a:pt x="20415" y="172"/>
                  </a:lnTo>
                  <a:lnTo>
                    <a:pt x="20155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2" name="AutoShape 9"/>
            <p:cNvSpPr>
              <a:spLocks/>
            </p:cNvSpPr>
            <p:nvPr/>
          </p:nvSpPr>
          <p:spPr bwMode="auto">
            <a:xfrm>
              <a:off x="1452262" y="3889376"/>
              <a:ext cx="2692400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597" y="0"/>
                  </a:moveTo>
                  <a:lnTo>
                    <a:pt x="2003" y="0"/>
                  </a:lnTo>
                  <a:lnTo>
                    <a:pt x="1643" y="172"/>
                  </a:lnTo>
                  <a:lnTo>
                    <a:pt x="1304" y="669"/>
                  </a:lnTo>
                  <a:lnTo>
                    <a:pt x="992" y="1460"/>
                  </a:lnTo>
                  <a:lnTo>
                    <a:pt x="713" y="2514"/>
                  </a:lnTo>
                  <a:lnTo>
                    <a:pt x="471" y="3803"/>
                  </a:lnTo>
                  <a:lnTo>
                    <a:pt x="274" y="5295"/>
                  </a:lnTo>
                  <a:lnTo>
                    <a:pt x="125" y="6961"/>
                  </a:lnTo>
                  <a:lnTo>
                    <a:pt x="32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32" y="12830"/>
                  </a:lnTo>
                  <a:lnTo>
                    <a:pt x="125" y="14639"/>
                  </a:lnTo>
                  <a:lnTo>
                    <a:pt x="274" y="16304"/>
                  </a:lnTo>
                  <a:lnTo>
                    <a:pt x="471" y="17797"/>
                  </a:lnTo>
                  <a:lnTo>
                    <a:pt x="713" y="19085"/>
                  </a:lnTo>
                  <a:lnTo>
                    <a:pt x="992" y="20140"/>
                  </a:lnTo>
                  <a:lnTo>
                    <a:pt x="1304" y="20931"/>
                  </a:lnTo>
                  <a:lnTo>
                    <a:pt x="1643" y="21428"/>
                  </a:lnTo>
                  <a:lnTo>
                    <a:pt x="2003" y="21600"/>
                  </a:lnTo>
                  <a:lnTo>
                    <a:pt x="19597" y="21600"/>
                  </a:lnTo>
                  <a:lnTo>
                    <a:pt x="19957" y="21428"/>
                  </a:lnTo>
                  <a:lnTo>
                    <a:pt x="20296" y="20931"/>
                  </a:lnTo>
                  <a:lnTo>
                    <a:pt x="20608" y="20140"/>
                  </a:lnTo>
                  <a:lnTo>
                    <a:pt x="20887" y="19085"/>
                  </a:lnTo>
                  <a:lnTo>
                    <a:pt x="21129" y="17797"/>
                  </a:lnTo>
                  <a:lnTo>
                    <a:pt x="21327" y="16304"/>
                  </a:lnTo>
                  <a:lnTo>
                    <a:pt x="21475" y="14639"/>
                  </a:lnTo>
                  <a:lnTo>
                    <a:pt x="21568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68" y="8770"/>
                  </a:lnTo>
                  <a:lnTo>
                    <a:pt x="21475" y="6961"/>
                  </a:lnTo>
                  <a:lnTo>
                    <a:pt x="21327" y="5295"/>
                  </a:lnTo>
                  <a:lnTo>
                    <a:pt x="21129" y="3803"/>
                  </a:lnTo>
                  <a:lnTo>
                    <a:pt x="20887" y="2514"/>
                  </a:lnTo>
                  <a:lnTo>
                    <a:pt x="20608" y="1460"/>
                  </a:lnTo>
                  <a:lnTo>
                    <a:pt x="20296" y="669"/>
                  </a:lnTo>
                  <a:lnTo>
                    <a:pt x="19957" y="172"/>
                  </a:lnTo>
                  <a:lnTo>
                    <a:pt x="19597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3" name="AutoShape 10"/>
            <p:cNvSpPr>
              <a:spLocks/>
            </p:cNvSpPr>
            <p:nvPr/>
          </p:nvSpPr>
          <p:spPr bwMode="auto">
            <a:xfrm>
              <a:off x="1614188" y="4567239"/>
              <a:ext cx="2808287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681" y="0"/>
                  </a:moveTo>
                  <a:lnTo>
                    <a:pt x="1919" y="0"/>
                  </a:lnTo>
                  <a:lnTo>
                    <a:pt x="1574" y="172"/>
                  </a:lnTo>
                  <a:lnTo>
                    <a:pt x="1250" y="669"/>
                  </a:lnTo>
                  <a:lnTo>
                    <a:pt x="951" y="1460"/>
                  </a:lnTo>
                  <a:lnTo>
                    <a:pt x="683" y="2514"/>
                  </a:lnTo>
                  <a:lnTo>
                    <a:pt x="451" y="3803"/>
                  </a:lnTo>
                  <a:lnTo>
                    <a:pt x="262" y="5295"/>
                  </a:lnTo>
                  <a:lnTo>
                    <a:pt x="120" y="6961"/>
                  </a:lnTo>
                  <a:lnTo>
                    <a:pt x="31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31" y="12830"/>
                  </a:lnTo>
                  <a:lnTo>
                    <a:pt x="120" y="14639"/>
                  </a:lnTo>
                  <a:lnTo>
                    <a:pt x="262" y="16304"/>
                  </a:lnTo>
                  <a:lnTo>
                    <a:pt x="451" y="17797"/>
                  </a:lnTo>
                  <a:lnTo>
                    <a:pt x="683" y="19085"/>
                  </a:lnTo>
                  <a:lnTo>
                    <a:pt x="951" y="20140"/>
                  </a:lnTo>
                  <a:lnTo>
                    <a:pt x="1250" y="20931"/>
                  </a:lnTo>
                  <a:lnTo>
                    <a:pt x="1574" y="21428"/>
                  </a:lnTo>
                  <a:lnTo>
                    <a:pt x="1919" y="21600"/>
                  </a:lnTo>
                  <a:lnTo>
                    <a:pt x="19681" y="21600"/>
                  </a:lnTo>
                  <a:lnTo>
                    <a:pt x="20026" y="21420"/>
                  </a:lnTo>
                  <a:lnTo>
                    <a:pt x="20350" y="20904"/>
                  </a:lnTo>
                  <a:lnTo>
                    <a:pt x="20649" y="20084"/>
                  </a:lnTo>
                  <a:lnTo>
                    <a:pt x="20917" y="18995"/>
                  </a:lnTo>
                  <a:lnTo>
                    <a:pt x="21149" y="17671"/>
                  </a:lnTo>
                  <a:lnTo>
                    <a:pt x="21338" y="16144"/>
                  </a:lnTo>
                  <a:lnTo>
                    <a:pt x="21480" y="14450"/>
                  </a:lnTo>
                  <a:lnTo>
                    <a:pt x="21569" y="12621"/>
                  </a:lnTo>
                  <a:lnTo>
                    <a:pt x="21600" y="10692"/>
                  </a:lnTo>
                  <a:lnTo>
                    <a:pt x="21569" y="8770"/>
                  </a:lnTo>
                  <a:lnTo>
                    <a:pt x="21480" y="6961"/>
                  </a:lnTo>
                  <a:lnTo>
                    <a:pt x="21338" y="5295"/>
                  </a:lnTo>
                  <a:lnTo>
                    <a:pt x="21149" y="3803"/>
                  </a:lnTo>
                  <a:lnTo>
                    <a:pt x="20917" y="2514"/>
                  </a:lnTo>
                  <a:lnTo>
                    <a:pt x="20649" y="1460"/>
                  </a:lnTo>
                  <a:lnTo>
                    <a:pt x="20350" y="669"/>
                  </a:lnTo>
                  <a:lnTo>
                    <a:pt x="20026" y="172"/>
                  </a:lnTo>
                  <a:lnTo>
                    <a:pt x="19681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4" name="AutoShape 11"/>
            <p:cNvSpPr>
              <a:spLocks/>
            </p:cNvSpPr>
            <p:nvPr/>
          </p:nvSpPr>
          <p:spPr bwMode="auto">
            <a:xfrm>
              <a:off x="1614188" y="5253039"/>
              <a:ext cx="2141537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083" y="0"/>
                  </a:moveTo>
                  <a:lnTo>
                    <a:pt x="2517" y="0"/>
                  </a:lnTo>
                  <a:lnTo>
                    <a:pt x="2065" y="172"/>
                  </a:lnTo>
                  <a:lnTo>
                    <a:pt x="1639" y="669"/>
                  </a:lnTo>
                  <a:lnTo>
                    <a:pt x="1247" y="1460"/>
                  </a:lnTo>
                  <a:lnTo>
                    <a:pt x="895" y="2514"/>
                  </a:lnTo>
                  <a:lnTo>
                    <a:pt x="592" y="3803"/>
                  </a:lnTo>
                  <a:lnTo>
                    <a:pt x="344" y="5295"/>
                  </a:lnTo>
                  <a:lnTo>
                    <a:pt x="157" y="6961"/>
                  </a:lnTo>
                  <a:lnTo>
                    <a:pt x="41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41" y="12830"/>
                  </a:lnTo>
                  <a:lnTo>
                    <a:pt x="157" y="14639"/>
                  </a:lnTo>
                  <a:lnTo>
                    <a:pt x="344" y="16304"/>
                  </a:lnTo>
                  <a:lnTo>
                    <a:pt x="592" y="17797"/>
                  </a:lnTo>
                  <a:lnTo>
                    <a:pt x="895" y="19085"/>
                  </a:lnTo>
                  <a:lnTo>
                    <a:pt x="1247" y="20140"/>
                  </a:lnTo>
                  <a:lnTo>
                    <a:pt x="1639" y="20931"/>
                  </a:lnTo>
                  <a:lnTo>
                    <a:pt x="2065" y="21428"/>
                  </a:lnTo>
                  <a:lnTo>
                    <a:pt x="2517" y="21600"/>
                  </a:lnTo>
                  <a:lnTo>
                    <a:pt x="19083" y="21600"/>
                  </a:lnTo>
                  <a:lnTo>
                    <a:pt x="19535" y="21428"/>
                  </a:lnTo>
                  <a:lnTo>
                    <a:pt x="19961" y="20931"/>
                  </a:lnTo>
                  <a:lnTo>
                    <a:pt x="20353" y="20140"/>
                  </a:lnTo>
                  <a:lnTo>
                    <a:pt x="20705" y="19085"/>
                  </a:lnTo>
                  <a:lnTo>
                    <a:pt x="21008" y="17797"/>
                  </a:lnTo>
                  <a:lnTo>
                    <a:pt x="21256" y="16304"/>
                  </a:lnTo>
                  <a:lnTo>
                    <a:pt x="21443" y="14639"/>
                  </a:lnTo>
                  <a:lnTo>
                    <a:pt x="21559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59" y="8770"/>
                  </a:lnTo>
                  <a:lnTo>
                    <a:pt x="21443" y="6961"/>
                  </a:lnTo>
                  <a:lnTo>
                    <a:pt x="21256" y="5295"/>
                  </a:lnTo>
                  <a:lnTo>
                    <a:pt x="21008" y="3803"/>
                  </a:lnTo>
                  <a:lnTo>
                    <a:pt x="20705" y="2514"/>
                  </a:lnTo>
                  <a:lnTo>
                    <a:pt x="20353" y="1460"/>
                  </a:lnTo>
                  <a:lnTo>
                    <a:pt x="19961" y="669"/>
                  </a:lnTo>
                  <a:lnTo>
                    <a:pt x="19535" y="172"/>
                  </a:lnTo>
                  <a:lnTo>
                    <a:pt x="1908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5" name="AutoShape 12"/>
            <p:cNvSpPr>
              <a:spLocks/>
            </p:cNvSpPr>
            <p:nvPr/>
          </p:nvSpPr>
          <p:spPr bwMode="auto">
            <a:xfrm>
              <a:off x="1858663" y="5922964"/>
              <a:ext cx="147637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948" y="0"/>
                  </a:moveTo>
                  <a:lnTo>
                    <a:pt x="3652" y="0"/>
                  </a:lnTo>
                  <a:lnTo>
                    <a:pt x="2996" y="172"/>
                  </a:lnTo>
                  <a:lnTo>
                    <a:pt x="2378" y="669"/>
                  </a:lnTo>
                  <a:lnTo>
                    <a:pt x="1809" y="1460"/>
                  </a:lnTo>
                  <a:lnTo>
                    <a:pt x="1299" y="2514"/>
                  </a:lnTo>
                  <a:lnTo>
                    <a:pt x="859" y="3803"/>
                  </a:lnTo>
                  <a:lnTo>
                    <a:pt x="499" y="5295"/>
                  </a:lnTo>
                  <a:lnTo>
                    <a:pt x="228" y="6961"/>
                  </a:lnTo>
                  <a:lnTo>
                    <a:pt x="59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59" y="12830"/>
                  </a:lnTo>
                  <a:lnTo>
                    <a:pt x="228" y="14639"/>
                  </a:lnTo>
                  <a:lnTo>
                    <a:pt x="499" y="16304"/>
                  </a:lnTo>
                  <a:lnTo>
                    <a:pt x="859" y="17797"/>
                  </a:lnTo>
                  <a:lnTo>
                    <a:pt x="1299" y="19085"/>
                  </a:lnTo>
                  <a:lnTo>
                    <a:pt x="1809" y="20140"/>
                  </a:lnTo>
                  <a:lnTo>
                    <a:pt x="2378" y="20931"/>
                  </a:lnTo>
                  <a:lnTo>
                    <a:pt x="2996" y="21428"/>
                  </a:lnTo>
                  <a:lnTo>
                    <a:pt x="3652" y="21600"/>
                  </a:lnTo>
                  <a:lnTo>
                    <a:pt x="17948" y="21600"/>
                  </a:lnTo>
                  <a:lnTo>
                    <a:pt x="18605" y="21428"/>
                  </a:lnTo>
                  <a:lnTo>
                    <a:pt x="19222" y="20931"/>
                  </a:lnTo>
                  <a:lnTo>
                    <a:pt x="19791" y="20140"/>
                  </a:lnTo>
                  <a:lnTo>
                    <a:pt x="20301" y="19085"/>
                  </a:lnTo>
                  <a:lnTo>
                    <a:pt x="20741" y="17797"/>
                  </a:lnTo>
                  <a:lnTo>
                    <a:pt x="21101" y="16304"/>
                  </a:lnTo>
                  <a:lnTo>
                    <a:pt x="21372" y="14639"/>
                  </a:lnTo>
                  <a:lnTo>
                    <a:pt x="21541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41" y="8770"/>
                  </a:lnTo>
                  <a:lnTo>
                    <a:pt x="21372" y="6961"/>
                  </a:lnTo>
                  <a:lnTo>
                    <a:pt x="21101" y="5295"/>
                  </a:lnTo>
                  <a:lnTo>
                    <a:pt x="20741" y="3803"/>
                  </a:lnTo>
                  <a:lnTo>
                    <a:pt x="20301" y="2514"/>
                  </a:lnTo>
                  <a:lnTo>
                    <a:pt x="19791" y="1460"/>
                  </a:lnTo>
                  <a:lnTo>
                    <a:pt x="19222" y="669"/>
                  </a:lnTo>
                  <a:lnTo>
                    <a:pt x="18605" y="172"/>
                  </a:lnTo>
                  <a:lnTo>
                    <a:pt x="17948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6" name="AutoShape 13"/>
            <p:cNvSpPr>
              <a:spLocks/>
            </p:cNvSpPr>
            <p:nvPr/>
          </p:nvSpPr>
          <p:spPr bwMode="auto">
            <a:xfrm>
              <a:off x="447374" y="0"/>
              <a:ext cx="1004888" cy="49688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87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6243" y="21600"/>
                  </a:lnTo>
                  <a:lnTo>
                    <a:pt x="17206" y="21423"/>
                  </a:lnTo>
                  <a:lnTo>
                    <a:pt x="18112" y="20914"/>
                  </a:lnTo>
                  <a:lnTo>
                    <a:pt x="18947" y="20103"/>
                  </a:lnTo>
                  <a:lnTo>
                    <a:pt x="19694" y="19021"/>
                  </a:lnTo>
                  <a:lnTo>
                    <a:pt x="20340" y="17700"/>
                  </a:lnTo>
                  <a:lnTo>
                    <a:pt x="20869" y="16169"/>
                  </a:lnTo>
                  <a:lnTo>
                    <a:pt x="21265" y="14461"/>
                  </a:lnTo>
                  <a:lnTo>
                    <a:pt x="21514" y="12606"/>
                  </a:lnTo>
                  <a:lnTo>
                    <a:pt x="21600" y="10635"/>
                  </a:lnTo>
                  <a:lnTo>
                    <a:pt x="21600" y="10413"/>
                  </a:lnTo>
                  <a:lnTo>
                    <a:pt x="21514" y="8442"/>
                  </a:lnTo>
                  <a:lnTo>
                    <a:pt x="21265" y="6587"/>
                  </a:lnTo>
                  <a:lnTo>
                    <a:pt x="20869" y="4879"/>
                  </a:lnTo>
                  <a:lnTo>
                    <a:pt x="20340" y="3349"/>
                  </a:lnTo>
                  <a:lnTo>
                    <a:pt x="19694" y="2027"/>
                  </a:lnTo>
                  <a:lnTo>
                    <a:pt x="18947" y="945"/>
                  </a:lnTo>
                  <a:lnTo>
                    <a:pt x="18112" y="134"/>
                  </a:lnTo>
                  <a:lnTo>
                    <a:pt x="1787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7" name="AutoShape 14"/>
            <p:cNvSpPr>
              <a:spLocks/>
            </p:cNvSpPr>
            <p:nvPr/>
          </p:nvSpPr>
          <p:spPr bwMode="auto">
            <a:xfrm>
              <a:off x="1966613" y="6546851"/>
              <a:ext cx="790575" cy="309563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782" y="0"/>
                  </a:moveTo>
                  <a:lnTo>
                    <a:pt x="6817" y="0"/>
                  </a:lnTo>
                  <a:lnTo>
                    <a:pt x="5592" y="283"/>
                  </a:lnTo>
                  <a:lnTo>
                    <a:pt x="4439" y="1100"/>
                  </a:lnTo>
                  <a:lnTo>
                    <a:pt x="3377" y="2401"/>
                  </a:lnTo>
                  <a:lnTo>
                    <a:pt x="2425" y="4137"/>
                  </a:lnTo>
                  <a:lnTo>
                    <a:pt x="1603" y="6257"/>
                  </a:lnTo>
                  <a:lnTo>
                    <a:pt x="931" y="8712"/>
                  </a:lnTo>
                  <a:lnTo>
                    <a:pt x="426" y="11452"/>
                  </a:lnTo>
                  <a:lnTo>
                    <a:pt x="110" y="14428"/>
                  </a:lnTo>
                  <a:lnTo>
                    <a:pt x="0" y="17590"/>
                  </a:lnTo>
                  <a:lnTo>
                    <a:pt x="0" y="17946"/>
                  </a:lnTo>
                  <a:lnTo>
                    <a:pt x="110" y="21108"/>
                  </a:lnTo>
                  <a:lnTo>
                    <a:pt x="162" y="21600"/>
                  </a:lnTo>
                  <a:lnTo>
                    <a:pt x="21438" y="21600"/>
                  </a:lnTo>
                  <a:lnTo>
                    <a:pt x="21490" y="21108"/>
                  </a:lnTo>
                  <a:lnTo>
                    <a:pt x="21600" y="17946"/>
                  </a:lnTo>
                  <a:lnTo>
                    <a:pt x="21600" y="17590"/>
                  </a:lnTo>
                  <a:lnTo>
                    <a:pt x="21490" y="14428"/>
                  </a:lnTo>
                  <a:lnTo>
                    <a:pt x="21173" y="11452"/>
                  </a:lnTo>
                  <a:lnTo>
                    <a:pt x="20669" y="8712"/>
                  </a:lnTo>
                  <a:lnTo>
                    <a:pt x="19997" y="6257"/>
                  </a:lnTo>
                  <a:lnTo>
                    <a:pt x="19175" y="4137"/>
                  </a:lnTo>
                  <a:lnTo>
                    <a:pt x="18223" y="2401"/>
                  </a:lnTo>
                  <a:lnTo>
                    <a:pt x="17161" y="1100"/>
                  </a:lnTo>
                  <a:lnTo>
                    <a:pt x="16008" y="283"/>
                  </a:lnTo>
                  <a:lnTo>
                    <a:pt x="14782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8" name="AutoShape 15"/>
            <p:cNvSpPr>
              <a:spLocks/>
            </p:cNvSpPr>
            <p:nvPr/>
          </p:nvSpPr>
          <p:spPr bwMode="auto">
            <a:xfrm>
              <a:off x="447374" y="573089"/>
              <a:ext cx="1536700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09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093" y="21600"/>
                  </a:lnTo>
                  <a:lnTo>
                    <a:pt x="18724" y="21428"/>
                  </a:lnTo>
                  <a:lnTo>
                    <a:pt x="19317" y="20931"/>
                  </a:lnTo>
                  <a:lnTo>
                    <a:pt x="19863" y="20140"/>
                  </a:lnTo>
                  <a:lnTo>
                    <a:pt x="20353" y="19085"/>
                  </a:lnTo>
                  <a:lnTo>
                    <a:pt x="20775" y="17797"/>
                  </a:lnTo>
                  <a:lnTo>
                    <a:pt x="21121" y="16304"/>
                  </a:lnTo>
                  <a:lnTo>
                    <a:pt x="21381" y="14639"/>
                  </a:lnTo>
                  <a:lnTo>
                    <a:pt x="21544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44" y="8770"/>
                  </a:lnTo>
                  <a:lnTo>
                    <a:pt x="21381" y="6961"/>
                  </a:lnTo>
                  <a:lnTo>
                    <a:pt x="21121" y="5295"/>
                  </a:lnTo>
                  <a:lnTo>
                    <a:pt x="20775" y="3803"/>
                  </a:lnTo>
                  <a:lnTo>
                    <a:pt x="20353" y="2514"/>
                  </a:lnTo>
                  <a:lnTo>
                    <a:pt x="19863" y="1460"/>
                  </a:lnTo>
                  <a:lnTo>
                    <a:pt x="19317" y="669"/>
                  </a:lnTo>
                  <a:lnTo>
                    <a:pt x="18724" y="172"/>
                  </a:lnTo>
                  <a:lnTo>
                    <a:pt x="1809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9" name="AutoShape 16"/>
            <p:cNvSpPr>
              <a:spLocks/>
            </p:cNvSpPr>
            <p:nvPr/>
          </p:nvSpPr>
          <p:spPr bwMode="auto">
            <a:xfrm>
              <a:off x="447374" y="1238250"/>
              <a:ext cx="3067050" cy="50958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842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842" y="21600"/>
                  </a:lnTo>
                  <a:lnTo>
                    <a:pt x="20158" y="21428"/>
                  </a:lnTo>
                  <a:lnTo>
                    <a:pt x="20456" y="20931"/>
                  </a:lnTo>
                  <a:lnTo>
                    <a:pt x="20729" y="20140"/>
                  </a:lnTo>
                  <a:lnTo>
                    <a:pt x="20975" y="19085"/>
                  </a:lnTo>
                  <a:lnTo>
                    <a:pt x="21187" y="17797"/>
                  </a:lnTo>
                  <a:lnTo>
                    <a:pt x="21360" y="16304"/>
                  </a:lnTo>
                  <a:lnTo>
                    <a:pt x="21490" y="14639"/>
                  </a:lnTo>
                  <a:lnTo>
                    <a:pt x="21572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2" y="8770"/>
                  </a:lnTo>
                  <a:lnTo>
                    <a:pt x="21490" y="6961"/>
                  </a:lnTo>
                  <a:lnTo>
                    <a:pt x="21360" y="5295"/>
                  </a:lnTo>
                  <a:lnTo>
                    <a:pt x="21187" y="3803"/>
                  </a:lnTo>
                  <a:lnTo>
                    <a:pt x="20975" y="2514"/>
                  </a:lnTo>
                  <a:lnTo>
                    <a:pt x="20729" y="1460"/>
                  </a:lnTo>
                  <a:lnTo>
                    <a:pt x="20456" y="669"/>
                  </a:lnTo>
                  <a:lnTo>
                    <a:pt x="20158" y="172"/>
                  </a:lnTo>
                  <a:lnTo>
                    <a:pt x="19842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90" name="AutoShape 17"/>
            <p:cNvSpPr>
              <a:spLocks/>
            </p:cNvSpPr>
            <p:nvPr/>
          </p:nvSpPr>
          <p:spPr bwMode="auto">
            <a:xfrm>
              <a:off x="447375" y="1916114"/>
              <a:ext cx="3432175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03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030" y="21600"/>
                  </a:lnTo>
                  <a:lnTo>
                    <a:pt x="20312" y="21428"/>
                  </a:lnTo>
                  <a:lnTo>
                    <a:pt x="20578" y="20931"/>
                  </a:lnTo>
                  <a:lnTo>
                    <a:pt x="20822" y="20140"/>
                  </a:lnTo>
                  <a:lnTo>
                    <a:pt x="21041" y="19085"/>
                  </a:lnTo>
                  <a:lnTo>
                    <a:pt x="21231" y="17797"/>
                  </a:lnTo>
                  <a:lnTo>
                    <a:pt x="21386" y="16304"/>
                  </a:lnTo>
                  <a:lnTo>
                    <a:pt x="21502" y="14639"/>
                  </a:lnTo>
                  <a:lnTo>
                    <a:pt x="21575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5" y="8770"/>
                  </a:lnTo>
                  <a:lnTo>
                    <a:pt x="21502" y="6961"/>
                  </a:lnTo>
                  <a:lnTo>
                    <a:pt x="21386" y="5295"/>
                  </a:lnTo>
                  <a:lnTo>
                    <a:pt x="21231" y="3803"/>
                  </a:lnTo>
                  <a:lnTo>
                    <a:pt x="21041" y="2514"/>
                  </a:lnTo>
                  <a:lnTo>
                    <a:pt x="20822" y="1460"/>
                  </a:lnTo>
                  <a:lnTo>
                    <a:pt x="20578" y="669"/>
                  </a:lnTo>
                  <a:lnTo>
                    <a:pt x="20312" y="172"/>
                  </a:lnTo>
                  <a:lnTo>
                    <a:pt x="20030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91" name="AutoShape 18"/>
            <p:cNvSpPr>
              <a:spLocks/>
            </p:cNvSpPr>
            <p:nvPr/>
          </p:nvSpPr>
          <p:spPr bwMode="auto">
            <a:xfrm>
              <a:off x="447375" y="2600326"/>
              <a:ext cx="461962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598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433" y="21600"/>
                  </a:lnTo>
                  <a:lnTo>
                    <a:pt x="20643" y="21428"/>
                  </a:lnTo>
                  <a:lnTo>
                    <a:pt x="20840" y="20931"/>
                  </a:lnTo>
                  <a:lnTo>
                    <a:pt x="21022" y="20140"/>
                  </a:lnTo>
                  <a:lnTo>
                    <a:pt x="21185" y="19085"/>
                  </a:lnTo>
                  <a:lnTo>
                    <a:pt x="21326" y="17797"/>
                  </a:lnTo>
                  <a:lnTo>
                    <a:pt x="21441" y="16304"/>
                  </a:lnTo>
                  <a:lnTo>
                    <a:pt x="21527" y="14639"/>
                  </a:lnTo>
                  <a:lnTo>
                    <a:pt x="21581" y="12830"/>
                  </a:lnTo>
                  <a:lnTo>
                    <a:pt x="21600" y="10908"/>
                  </a:lnTo>
                  <a:lnTo>
                    <a:pt x="21600" y="9184"/>
                  </a:lnTo>
                  <a:lnTo>
                    <a:pt x="21574" y="7078"/>
                  </a:lnTo>
                  <a:lnTo>
                    <a:pt x="21498" y="5145"/>
                  </a:lnTo>
                  <a:lnTo>
                    <a:pt x="21380" y="3440"/>
                  </a:lnTo>
                  <a:lnTo>
                    <a:pt x="21225" y="2018"/>
                  </a:lnTo>
                  <a:lnTo>
                    <a:pt x="21039" y="933"/>
                  </a:lnTo>
                  <a:lnTo>
                    <a:pt x="20828" y="243"/>
                  </a:lnTo>
                  <a:lnTo>
                    <a:pt x="20598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</p:grpSp>
      <p:sp>
        <p:nvSpPr>
          <p:cNvPr id="3092" name="Rectangle 19"/>
          <p:cNvSpPr>
            <a:spLocks/>
          </p:cNvSpPr>
          <p:nvPr/>
        </p:nvSpPr>
        <p:spPr bwMode="auto">
          <a:xfrm>
            <a:off x="8054747" y="5028064"/>
            <a:ext cx="40385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indent="0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Addis Ababa, Ethiopia</a:t>
            </a:r>
          </a:p>
          <a:p>
            <a:pPr indent="0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 23-25 April 2018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93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en-US" altLang="fr-FR" dirty="0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>
          <a:xfrm>
            <a:off x="2564040" y="1237157"/>
            <a:ext cx="9573549" cy="1166017"/>
          </a:xfrm>
        </p:spPr>
        <p:txBody>
          <a:bodyPr>
            <a:noAutofit/>
          </a:bodyPr>
          <a:lstStyle/>
          <a:p>
            <a:pPr algn="ctr">
              <a:spcAft>
                <a:spcPts val="1800"/>
              </a:spcAft>
            </a:pP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Sub-Regional Workshop on </a:t>
            </a:r>
            <a:b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Integration of Administrative Data, Big Data and Geospatial Information for the Compilation of SDG Indicators</a:t>
            </a:r>
            <a:endParaRPr lang="en-US" sz="26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6"/>
          <p:cNvSpPr>
            <a:spLocks/>
          </p:cNvSpPr>
          <p:nvPr/>
        </p:nvSpPr>
        <p:spPr bwMode="auto">
          <a:xfrm>
            <a:off x="3437818" y="2880379"/>
            <a:ext cx="8596859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/>
            <a:r>
              <a:rPr lang="en-US" sz="2800" b="1" kern="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Analysis of Country Responses </a:t>
            </a:r>
            <a:br>
              <a:rPr lang="en-US" sz="2800" b="1" kern="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US" sz="2800" b="1" kern="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to the Self-Assessment Questionnaire:</a:t>
            </a:r>
          </a:p>
          <a:p>
            <a:pPr lvl="0" algn="ctr"/>
            <a:r>
              <a:rPr lang="en-US" sz="3100" b="1" kern="0" dirty="0">
                <a:solidFill>
                  <a:schemeClr val="bg1"/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Big Data Sources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2453" y="155278"/>
            <a:ext cx="79346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United Nations Development Account 10</a:t>
            </a:r>
            <a:r>
              <a:rPr lang="en-US" sz="2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Tranche Statistics and Data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92703" y="4625992"/>
            <a:ext cx="1664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Haile Mulualem, ECA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480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3614"/>
            <a:ext cx="10515600" cy="976978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methods or a methodological framework for use of Big 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>
                <a:solidFill>
                  <a:srgbClr val="0070C0"/>
                </a:solidFill>
              </a:rPr>
              <a:t>Only 4 NSOs </a:t>
            </a:r>
            <a:r>
              <a:rPr lang="en-US" dirty="0"/>
              <a:t>developed </a:t>
            </a:r>
            <a:r>
              <a:rPr lang="en-US" dirty="0">
                <a:solidFill>
                  <a:srgbClr val="0070C0"/>
                </a:solidFill>
              </a:rPr>
              <a:t>new estimation methods </a:t>
            </a:r>
            <a:r>
              <a:rPr lang="en-US" dirty="0"/>
              <a:t>or a methodological framework specifically related to the use of big data sources.</a:t>
            </a:r>
          </a:p>
          <a:p>
            <a:pPr lvl="1" algn="just"/>
            <a:r>
              <a:rPr lang="en-US" sz="2800" dirty="0"/>
              <a:t>Compiling price data for CPI creation  (Pilot phase)</a:t>
            </a:r>
          </a:p>
          <a:p>
            <a:pPr lvl="1" algn="just"/>
            <a:r>
              <a:rPr lang="en-US" sz="2800" dirty="0"/>
              <a:t> No further detail information provided from responding NSOs</a:t>
            </a:r>
          </a:p>
          <a:p>
            <a:pPr lvl="0" algn="just"/>
            <a:r>
              <a:rPr lang="en-US" dirty="0">
                <a:solidFill>
                  <a:srgbClr val="0070C0"/>
                </a:solidFill>
              </a:rPr>
              <a:t>3 of those NSOs </a:t>
            </a:r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Traditional statistical methods </a:t>
            </a:r>
            <a:r>
              <a:rPr lang="en-US" dirty="0"/>
              <a:t>while </a:t>
            </a:r>
            <a:r>
              <a:rPr lang="en-US" dirty="0" smtClean="0">
                <a:solidFill>
                  <a:srgbClr val="0070C0"/>
                </a:solidFill>
              </a:rPr>
              <a:t>1 NSO </a:t>
            </a:r>
            <a:r>
              <a:rPr lang="en-US" dirty="0" smtClean="0"/>
              <a:t>use </a:t>
            </a:r>
            <a:r>
              <a:rPr lang="en-US" dirty="0">
                <a:solidFill>
                  <a:srgbClr val="0070C0"/>
                </a:solidFill>
              </a:rPr>
              <a:t>Data visualization methods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11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24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 and tools used in Big Data processing projects 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26098098"/>
              </p:ext>
            </p:extLst>
          </p:nvPr>
        </p:nvGraphicFramePr>
        <p:xfrm>
          <a:off x="2403986" y="1209368"/>
          <a:ext cx="6931742" cy="4822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3250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challenges in the use of big data sources in the production of official statistics, including for the development of SDG indicators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36972451"/>
              </p:ext>
            </p:extLst>
          </p:nvPr>
        </p:nvGraphicFramePr>
        <p:xfrm>
          <a:off x="838201" y="1546972"/>
          <a:ext cx="10515600" cy="4527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023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Plans to improve data collection from big data sources for statistical purposes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>
                <a:solidFill>
                  <a:srgbClr val="0070C0"/>
                </a:solidFill>
              </a:rPr>
              <a:t>Further exploitation </a:t>
            </a:r>
            <a:r>
              <a:rPr lang="en-US" dirty="0"/>
              <a:t>on how to collect big data </a:t>
            </a:r>
          </a:p>
          <a:p>
            <a:pPr lvl="0" algn="just"/>
            <a:r>
              <a:rPr lang="en-US" dirty="0">
                <a:solidFill>
                  <a:srgbClr val="0070C0"/>
                </a:solidFill>
              </a:rPr>
              <a:t>Planning</a:t>
            </a:r>
            <a:r>
              <a:rPr lang="en-US" dirty="0"/>
              <a:t> on the </a:t>
            </a:r>
            <a:r>
              <a:rPr lang="en-US" dirty="0">
                <a:solidFill>
                  <a:srgbClr val="0070C0"/>
                </a:solidFill>
              </a:rPr>
              <a:t>use of big data </a:t>
            </a:r>
            <a:r>
              <a:rPr lang="en-US" dirty="0"/>
              <a:t>in the NSS during </a:t>
            </a:r>
            <a:r>
              <a:rPr lang="en-US" dirty="0">
                <a:solidFill>
                  <a:srgbClr val="0070C0"/>
                </a:solidFill>
              </a:rPr>
              <a:t>NSDS preparation</a:t>
            </a:r>
            <a:r>
              <a:rPr lang="en-US" dirty="0"/>
              <a:t>. Consultants supporting the work, with finance both from Governments and development partners</a:t>
            </a:r>
          </a:p>
          <a:p>
            <a:pPr lvl="0" algn="just"/>
            <a:r>
              <a:rPr lang="en-US" dirty="0"/>
              <a:t> Capacity building / </a:t>
            </a:r>
            <a:r>
              <a:rPr lang="en-US" dirty="0">
                <a:solidFill>
                  <a:srgbClr val="0070C0"/>
                </a:solidFill>
              </a:rPr>
              <a:t>trainings on big data</a:t>
            </a:r>
          </a:p>
          <a:p>
            <a:pPr lvl="0" algn="just"/>
            <a:r>
              <a:rPr lang="en-US" dirty="0"/>
              <a:t>Considering </a:t>
            </a:r>
            <a:r>
              <a:rPr lang="en-US" dirty="0">
                <a:solidFill>
                  <a:srgbClr val="0070C0"/>
                </a:solidFill>
              </a:rPr>
              <a:t>big data sources </a:t>
            </a:r>
            <a:r>
              <a:rPr lang="en-US" dirty="0"/>
              <a:t>as </a:t>
            </a:r>
            <a:r>
              <a:rPr lang="en-US" dirty="0">
                <a:solidFill>
                  <a:srgbClr val="0070C0"/>
                </a:solidFill>
              </a:rPr>
              <a:t>additional/complementary source </a:t>
            </a:r>
            <a:r>
              <a:rPr lang="en-US" dirty="0"/>
              <a:t>of data to be used for monitoring and evaluating development programmes.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40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/>
          </p:cNvSpPr>
          <p:nvPr/>
        </p:nvSpPr>
        <p:spPr bwMode="auto">
          <a:xfrm>
            <a:off x="-24572" y="-147480"/>
            <a:ext cx="12187076" cy="6361622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979" y="1825625"/>
            <a:ext cx="8718755" cy="24219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b="1" spc="1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b="1" spc="100" dirty="0">
                <a:solidFill>
                  <a:schemeClr val="bg1"/>
                </a:solidFill>
              </a:rPr>
              <a:t>Thank You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9818" y="132732"/>
            <a:ext cx="4307695" cy="6061587"/>
            <a:chOff x="447374" y="0"/>
            <a:chExt cx="4619626" cy="6856414"/>
          </a:xfrm>
        </p:grpSpPr>
        <p:sp>
          <p:nvSpPr>
            <p:cNvPr id="5" name="AutoShape 8"/>
            <p:cNvSpPr>
              <a:spLocks/>
            </p:cNvSpPr>
            <p:nvPr/>
          </p:nvSpPr>
          <p:spPr bwMode="auto">
            <a:xfrm>
              <a:off x="1110950" y="3273426"/>
              <a:ext cx="373062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155" y="0"/>
                  </a:moveTo>
                  <a:lnTo>
                    <a:pt x="1445" y="0"/>
                  </a:lnTo>
                  <a:lnTo>
                    <a:pt x="1185" y="172"/>
                  </a:lnTo>
                  <a:lnTo>
                    <a:pt x="941" y="669"/>
                  </a:lnTo>
                  <a:lnTo>
                    <a:pt x="716" y="1460"/>
                  </a:lnTo>
                  <a:lnTo>
                    <a:pt x="514" y="2514"/>
                  </a:lnTo>
                  <a:lnTo>
                    <a:pt x="340" y="3803"/>
                  </a:lnTo>
                  <a:lnTo>
                    <a:pt x="197" y="5295"/>
                  </a:lnTo>
                  <a:lnTo>
                    <a:pt x="90" y="6961"/>
                  </a:lnTo>
                  <a:lnTo>
                    <a:pt x="23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23" y="12830"/>
                  </a:lnTo>
                  <a:lnTo>
                    <a:pt x="90" y="14639"/>
                  </a:lnTo>
                  <a:lnTo>
                    <a:pt x="197" y="16304"/>
                  </a:lnTo>
                  <a:lnTo>
                    <a:pt x="340" y="17797"/>
                  </a:lnTo>
                  <a:lnTo>
                    <a:pt x="514" y="19085"/>
                  </a:lnTo>
                  <a:lnTo>
                    <a:pt x="716" y="20140"/>
                  </a:lnTo>
                  <a:lnTo>
                    <a:pt x="941" y="20931"/>
                  </a:lnTo>
                  <a:lnTo>
                    <a:pt x="1185" y="21428"/>
                  </a:lnTo>
                  <a:lnTo>
                    <a:pt x="1445" y="21600"/>
                  </a:lnTo>
                  <a:lnTo>
                    <a:pt x="20155" y="21600"/>
                  </a:lnTo>
                  <a:lnTo>
                    <a:pt x="20415" y="21428"/>
                  </a:lnTo>
                  <a:lnTo>
                    <a:pt x="20659" y="20931"/>
                  </a:lnTo>
                  <a:lnTo>
                    <a:pt x="20884" y="20140"/>
                  </a:lnTo>
                  <a:lnTo>
                    <a:pt x="21086" y="19085"/>
                  </a:lnTo>
                  <a:lnTo>
                    <a:pt x="21260" y="17797"/>
                  </a:lnTo>
                  <a:lnTo>
                    <a:pt x="21403" y="16304"/>
                  </a:lnTo>
                  <a:lnTo>
                    <a:pt x="21510" y="14639"/>
                  </a:lnTo>
                  <a:lnTo>
                    <a:pt x="21577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7" y="8770"/>
                  </a:lnTo>
                  <a:lnTo>
                    <a:pt x="21510" y="6961"/>
                  </a:lnTo>
                  <a:lnTo>
                    <a:pt x="21403" y="5295"/>
                  </a:lnTo>
                  <a:lnTo>
                    <a:pt x="21260" y="3803"/>
                  </a:lnTo>
                  <a:lnTo>
                    <a:pt x="21086" y="2514"/>
                  </a:lnTo>
                  <a:lnTo>
                    <a:pt x="20884" y="1460"/>
                  </a:lnTo>
                  <a:lnTo>
                    <a:pt x="20659" y="669"/>
                  </a:lnTo>
                  <a:lnTo>
                    <a:pt x="20415" y="172"/>
                  </a:lnTo>
                  <a:lnTo>
                    <a:pt x="20155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6" name="AutoShape 9"/>
            <p:cNvSpPr>
              <a:spLocks/>
            </p:cNvSpPr>
            <p:nvPr/>
          </p:nvSpPr>
          <p:spPr bwMode="auto">
            <a:xfrm>
              <a:off x="1452262" y="3889376"/>
              <a:ext cx="2692400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597" y="0"/>
                  </a:moveTo>
                  <a:lnTo>
                    <a:pt x="2003" y="0"/>
                  </a:lnTo>
                  <a:lnTo>
                    <a:pt x="1643" y="172"/>
                  </a:lnTo>
                  <a:lnTo>
                    <a:pt x="1304" y="669"/>
                  </a:lnTo>
                  <a:lnTo>
                    <a:pt x="992" y="1460"/>
                  </a:lnTo>
                  <a:lnTo>
                    <a:pt x="713" y="2514"/>
                  </a:lnTo>
                  <a:lnTo>
                    <a:pt x="471" y="3803"/>
                  </a:lnTo>
                  <a:lnTo>
                    <a:pt x="274" y="5295"/>
                  </a:lnTo>
                  <a:lnTo>
                    <a:pt x="125" y="6961"/>
                  </a:lnTo>
                  <a:lnTo>
                    <a:pt x="32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32" y="12830"/>
                  </a:lnTo>
                  <a:lnTo>
                    <a:pt x="125" y="14639"/>
                  </a:lnTo>
                  <a:lnTo>
                    <a:pt x="274" y="16304"/>
                  </a:lnTo>
                  <a:lnTo>
                    <a:pt x="471" y="17797"/>
                  </a:lnTo>
                  <a:lnTo>
                    <a:pt x="713" y="19085"/>
                  </a:lnTo>
                  <a:lnTo>
                    <a:pt x="992" y="20140"/>
                  </a:lnTo>
                  <a:lnTo>
                    <a:pt x="1304" y="20931"/>
                  </a:lnTo>
                  <a:lnTo>
                    <a:pt x="1643" y="21428"/>
                  </a:lnTo>
                  <a:lnTo>
                    <a:pt x="2003" y="21600"/>
                  </a:lnTo>
                  <a:lnTo>
                    <a:pt x="19597" y="21600"/>
                  </a:lnTo>
                  <a:lnTo>
                    <a:pt x="19957" y="21428"/>
                  </a:lnTo>
                  <a:lnTo>
                    <a:pt x="20296" y="20931"/>
                  </a:lnTo>
                  <a:lnTo>
                    <a:pt x="20608" y="20140"/>
                  </a:lnTo>
                  <a:lnTo>
                    <a:pt x="20887" y="19085"/>
                  </a:lnTo>
                  <a:lnTo>
                    <a:pt x="21129" y="17797"/>
                  </a:lnTo>
                  <a:lnTo>
                    <a:pt x="21327" y="16304"/>
                  </a:lnTo>
                  <a:lnTo>
                    <a:pt x="21475" y="14639"/>
                  </a:lnTo>
                  <a:lnTo>
                    <a:pt x="21568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68" y="8770"/>
                  </a:lnTo>
                  <a:lnTo>
                    <a:pt x="21475" y="6961"/>
                  </a:lnTo>
                  <a:lnTo>
                    <a:pt x="21327" y="5295"/>
                  </a:lnTo>
                  <a:lnTo>
                    <a:pt x="21129" y="3803"/>
                  </a:lnTo>
                  <a:lnTo>
                    <a:pt x="20887" y="2514"/>
                  </a:lnTo>
                  <a:lnTo>
                    <a:pt x="20608" y="1460"/>
                  </a:lnTo>
                  <a:lnTo>
                    <a:pt x="20296" y="669"/>
                  </a:lnTo>
                  <a:lnTo>
                    <a:pt x="19957" y="172"/>
                  </a:lnTo>
                  <a:lnTo>
                    <a:pt x="19597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7" name="AutoShape 10"/>
            <p:cNvSpPr>
              <a:spLocks/>
            </p:cNvSpPr>
            <p:nvPr/>
          </p:nvSpPr>
          <p:spPr bwMode="auto">
            <a:xfrm>
              <a:off x="1614188" y="4567239"/>
              <a:ext cx="2808287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681" y="0"/>
                  </a:moveTo>
                  <a:lnTo>
                    <a:pt x="1919" y="0"/>
                  </a:lnTo>
                  <a:lnTo>
                    <a:pt x="1574" y="172"/>
                  </a:lnTo>
                  <a:lnTo>
                    <a:pt x="1250" y="669"/>
                  </a:lnTo>
                  <a:lnTo>
                    <a:pt x="951" y="1460"/>
                  </a:lnTo>
                  <a:lnTo>
                    <a:pt x="683" y="2514"/>
                  </a:lnTo>
                  <a:lnTo>
                    <a:pt x="451" y="3803"/>
                  </a:lnTo>
                  <a:lnTo>
                    <a:pt x="262" y="5295"/>
                  </a:lnTo>
                  <a:lnTo>
                    <a:pt x="120" y="6961"/>
                  </a:lnTo>
                  <a:lnTo>
                    <a:pt x="31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31" y="12830"/>
                  </a:lnTo>
                  <a:lnTo>
                    <a:pt x="120" y="14639"/>
                  </a:lnTo>
                  <a:lnTo>
                    <a:pt x="262" y="16304"/>
                  </a:lnTo>
                  <a:lnTo>
                    <a:pt x="451" y="17797"/>
                  </a:lnTo>
                  <a:lnTo>
                    <a:pt x="683" y="19085"/>
                  </a:lnTo>
                  <a:lnTo>
                    <a:pt x="951" y="20140"/>
                  </a:lnTo>
                  <a:lnTo>
                    <a:pt x="1250" y="20931"/>
                  </a:lnTo>
                  <a:lnTo>
                    <a:pt x="1574" y="21428"/>
                  </a:lnTo>
                  <a:lnTo>
                    <a:pt x="1919" y="21600"/>
                  </a:lnTo>
                  <a:lnTo>
                    <a:pt x="19681" y="21600"/>
                  </a:lnTo>
                  <a:lnTo>
                    <a:pt x="20026" y="21420"/>
                  </a:lnTo>
                  <a:lnTo>
                    <a:pt x="20350" y="20904"/>
                  </a:lnTo>
                  <a:lnTo>
                    <a:pt x="20649" y="20084"/>
                  </a:lnTo>
                  <a:lnTo>
                    <a:pt x="20917" y="18995"/>
                  </a:lnTo>
                  <a:lnTo>
                    <a:pt x="21149" y="17671"/>
                  </a:lnTo>
                  <a:lnTo>
                    <a:pt x="21338" y="16144"/>
                  </a:lnTo>
                  <a:lnTo>
                    <a:pt x="21480" y="14450"/>
                  </a:lnTo>
                  <a:lnTo>
                    <a:pt x="21569" y="12621"/>
                  </a:lnTo>
                  <a:lnTo>
                    <a:pt x="21600" y="10692"/>
                  </a:lnTo>
                  <a:lnTo>
                    <a:pt x="21569" y="8770"/>
                  </a:lnTo>
                  <a:lnTo>
                    <a:pt x="21480" y="6961"/>
                  </a:lnTo>
                  <a:lnTo>
                    <a:pt x="21338" y="5295"/>
                  </a:lnTo>
                  <a:lnTo>
                    <a:pt x="21149" y="3803"/>
                  </a:lnTo>
                  <a:lnTo>
                    <a:pt x="20917" y="2514"/>
                  </a:lnTo>
                  <a:lnTo>
                    <a:pt x="20649" y="1460"/>
                  </a:lnTo>
                  <a:lnTo>
                    <a:pt x="20350" y="669"/>
                  </a:lnTo>
                  <a:lnTo>
                    <a:pt x="20026" y="172"/>
                  </a:lnTo>
                  <a:lnTo>
                    <a:pt x="19681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8" name="AutoShape 11"/>
            <p:cNvSpPr>
              <a:spLocks/>
            </p:cNvSpPr>
            <p:nvPr/>
          </p:nvSpPr>
          <p:spPr bwMode="auto">
            <a:xfrm>
              <a:off x="1614188" y="5253039"/>
              <a:ext cx="2141537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083" y="0"/>
                  </a:moveTo>
                  <a:lnTo>
                    <a:pt x="2517" y="0"/>
                  </a:lnTo>
                  <a:lnTo>
                    <a:pt x="2065" y="172"/>
                  </a:lnTo>
                  <a:lnTo>
                    <a:pt x="1639" y="669"/>
                  </a:lnTo>
                  <a:lnTo>
                    <a:pt x="1247" y="1460"/>
                  </a:lnTo>
                  <a:lnTo>
                    <a:pt x="895" y="2514"/>
                  </a:lnTo>
                  <a:lnTo>
                    <a:pt x="592" y="3803"/>
                  </a:lnTo>
                  <a:lnTo>
                    <a:pt x="344" y="5295"/>
                  </a:lnTo>
                  <a:lnTo>
                    <a:pt x="157" y="6961"/>
                  </a:lnTo>
                  <a:lnTo>
                    <a:pt x="41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41" y="12830"/>
                  </a:lnTo>
                  <a:lnTo>
                    <a:pt x="157" y="14639"/>
                  </a:lnTo>
                  <a:lnTo>
                    <a:pt x="344" y="16304"/>
                  </a:lnTo>
                  <a:lnTo>
                    <a:pt x="592" y="17797"/>
                  </a:lnTo>
                  <a:lnTo>
                    <a:pt x="895" y="19085"/>
                  </a:lnTo>
                  <a:lnTo>
                    <a:pt x="1247" y="20140"/>
                  </a:lnTo>
                  <a:lnTo>
                    <a:pt x="1639" y="20931"/>
                  </a:lnTo>
                  <a:lnTo>
                    <a:pt x="2065" y="21428"/>
                  </a:lnTo>
                  <a:lnTo>
                    <a:pt x="2517" y="21600"/>
                  </a:lnTo>
                  <a:lnTo>
                    <a:pt x="19083" y="21600"/>
                  </a:lnTo>
                  <a:lnTo>
                    <a:pt x="19535" y="21428"/>
                  </a:lnTo>
                  <a:lnTo>
                    <a:pt x="19961" y="20931"/>
                  </a:lnTo>
                  <a:lnTo>
                    <a:pt x="20353" y="20140"/>
                  </a:lnTo>
                  <a:lnTo>
                    <a:pt x="20705" y="19085"/>
                  </a:lnTo>
                  <a:lnTo>
                    <a:pt x="21008" y="17797"/>
                  </a:lnTo>
                  <a:lnTo>
                    <a:pt x="21256" y="16304"/>
                  </a:lnTo>
                  <a:lnTo>
                    <a:pt x="21443" y="14639"/>
                  </a:lnTo>
                  <a:lnTo>
                    <a:pt x="21559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59" y="8770"/>
                  </a:lnTo>
                  <a:lnTo>
                    <a:pt x="21443" y="6961"/>
                  </a:lnTo>
                  <a:lnTo>
                    <a:pt x="21256" y="5295"/>
                  </a:lnTo>
                  <a:lnTo>
                    <a:pt x="21008" y="3803"/>
                  </a:lnTo>
                  <a:lnTo>
                    <a:pt x="20705" y="2514"/>
                  </a:lnTo>
                  <a:lnTo>
                    <a:pt x="20353" y="1460"/>
                  </a:lnTo>
                  <a:lnTo>
                    <a:pt x="19961" y="669"/>
                  </a:lnTo>
                  <a:lnTo>
                    <a:pt x="19535" y="172"/>
                  </a:lnTo>
                  <a:lnTo>
                    <a:pt x="1908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9" name="AutoShape 12"/>
            <p:cNvSpPr>
              <a:spLocks/>
            </p:cNvSpPr>
            <p:nvPr/>
          </p:nvSpPr>
          <p:spPr bwMode="auto">
            <a:xfrm>
              <a:off x="1858663" y="5922964"/>
              <a:ext cx="147637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948" y="0"/>
                  </a:moveTo>
                  <a:lnTo>
                    <a:pt x="3652" y="0"/>
                  </a:lnTo>
                  <a:lnTo>
                    <a:pt x="2996" y="172"/>
                  </a:lnTo>
                  <a:lnTo>
                    <a:pt x="2378" y="669"/>
                  </a:lnTo>
                  <a:lnTo>
                    <a:pt x="1809" y="1460"/>
                  </a:lnTo>
                  <a:lnTo>
                    <a:pt x="1299" y="2514"/>
                  </a:lnTo>
                  <a:lnTo>
                    <a:pt x="859" y="3803"/>
                  </a:lnTo>
                  <a:lnTo>
                    <a:pt x="499" y="5295"/>
                  </a:lnTo>
                  <a:lnTo>
                    <a:pt x="228" y="6961"/>
                  </a:lnTo>
                  <a:lnTo>
                    <a:pt x="59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59" y="12830"/>
                  </a:lnTo>
                  <a:lnTo>
                    <a:pt x="228" y="14639"/>
                  </a:lnTo>
                  <a:lnTo>
                    <a:pt x="499" y="16304"/>
                  </a:lnTo>
                  <a:lnTo>
                    <a:pt x="859" y="17797"/>
                  </a:lnTo>
                  <a:lnTo>
                    <a:pt x="1299" y="19085"/>
                  </a:lnTo>
                  <a:lnTo>
                    <a:pt x="1809" y="20140"/>
                  </a:lnTo>
                  <a:lnTo>
                    <a:pt x="2378" y="20931"/>
                  </a:lnTo>
                  <a:lnTo>
                    <a:pt x="2996" y="21428"/>
                  </a:lnTo>
                  <a:lnTo>
                    <a:pt x="3652" y="21600"/>
                  </a:lnTo>
                  <a:lnTo>
                    <a:pt x="17948" y="21600"/>
                  </a:lnTo>
                  <a:lnTo>
                    <a:pt x="18605" y="21428"/>
                  </a:lnTo>
                  <a:lnTo>
                    <a:pt x="19222" y="20931"/>
                  </a:lnTo>
                  <a:lnTo>
                    <a:pt x="19791" y="20140"/>
                  </a:lnTo>
                  <a:lnTo>
                    <a:pt x="20301" y="19085"/>
                  </a:lnTo>
                  <a:lnTo>
                    <a:pt x="20741" y="17797"/>
                  </a:lnTo>
                  <a:lnTo>
                    <a:pt x="21101" y="16304"/>
                  </a:lnTo>
                  <a:lnTo>
                    <a:pt x="21372" y="14639"/>
                  </a:lnTo>
                  <a:lnTo>
                    <a:pt x="21541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41" y="8770"/>
                  </a:lnTo>
                  <a:lnTo>
                    <a:pt x="21372" y="6961"/>
                  </a:lnTo>
                  <a:lnTo>
                    <a:pt x="21101" y="5295"/>
                  </a:lnTo>
                  <a:lnTo>
                    <a:pt x="20741" y="3803"/>
                  </a:lnTo>
                  <a:lnTo>
                    <a:pt x="20301" y="2514"/>
                  </a:lnTo>
                  <a:lnTo>
                    <a:pt x="19791" y="1460"/>
                  </a:lnTo>
                  <a:lnTo>
                    <a:pt x="19222" y="669"/>
                  </a:lnTo>
                  <a:lnTo>
                    <a:pt x="18605" y="172"/>
                  </a:lnTo>
                  <a:lnTo>
                    <a:pt x="17948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0" name="AutoShape 13"/>
            <p:cNvSpPr>
              <a:spLocks/>
            </p:cNvSpPr>
            <p:nvPr/>
          </p:nvSpPr>
          <p:spPr bwMode="auto">
            <a:xfrm>
              <a:off x="447374" y="0"/>
              <a:ext cx="1004888" cy="49688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87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6243" y="21600"/>
                  </a:lnTo>
                  <a:lnTo>
                    <a:pt x="17206" y="21423"/>
                  </a:lnTo>
                  <a:lnTo>
                    <a:pt x="18112" y="20914"/>
                  </a:lnTo>
                  <a:lnTo>
                    <a:pt x="18947" y="20103"/>
                  </a:lnTo>
                  <a:lnTo>
                    <a:pt x="19694" y="19021"/>
                  </a:lnTo>
                  <a:lnTo>
                    <a:pt x="20340" y="17700"/>
                  </a:lnTo>
                  <a:lnTo>
                    <a:pt x="20869" y="16169"/>
                  </a:lnTo>
                  <a:lnTo>
                    <a:pt x="21265" y="14461"/>
                  </a:lnTo>
                  <a:lnTo>
                    <a:pt x="21514" y="12606"/>
                  </a:lnTo>
                  <a:lnTo>
                    <a:pt x="21600" y="10635"/>
                  </a:lnTo>
                  <a:lnTo>
                    <a:pt x="21600" y="10413"/>
                  </a:lnTo>
                  <a:lnTo>
                    <a:pt x="21514" y="8442"/>
                  </a:lnTo>
                  <a:lnTo>
                    <a:pt x="21265" y="6587"/>
                  </a:lnTo>
                  <a:lnTo>
                    <a:pt x="20869" y="4879"/>
                  </a:lnTo>
                  <a:lnTo>
                    <a:pt x="20340" y="3349"/>
                  </a:lnTo>
                  <a:lnTo>
                    <a:pt x="19694" y="2027"/>
                  </a:lnTo>
                  <a:lnTo>
                    <a:pt x="18947" y="945"/>
                  </a:lnTo>
                  <a:lnTo>
                    <a:pt x="18112" y="134"/>
                  </a:lnTo>
                  <a:lnTo>
                    <a:pt x="1787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1" name="AutoShape 14"/>
            <p:cNvSpPr>
              <a:spLocks/>
            </p:cNvSpPr>
            <p:nvPr/>
          </p:nvSpPr>
          <p:spPr bwMode="auto">
            <a:xfrm>
              <a:off x="1966613" y="6546851"/>
              <a:ext cx="790575" cy="309563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782" y="0"/>
                  </a:moveTo>
                  <a:lnTo>
                    <a:pt x="6817" y="0"/>
                  </a:lnTo>
                  <a:lnTo>
                    <a:pt x="5592" y="283"/>
                  </a:lnTo>
                  <a:lnTo>
                    <a:pt x="4439" y="1100"/>
                  </a:lnTo>
                  <a:lnTo>
                    <a:pt x="3377" y="2401"/>
                  </a:lnTo>
                  <a:lnTo>
                    <a:pt x="2425" y="4137"/>
                  </a:lnTo>
                  <a:lnTo>
                    <a:pt x="1603" y="6257"/>
                  </a:lnTo>
                  <a:lnTo>
                    <a:pt x="931" y="8712"/>
                  </a:lnTo>
                  <a:lnTo>
                    <a:pt x="426" y="11452"/>
                  </a:lnTo>
                  <a:lnTo>
                    <a:pt x="110" y="14428"/>
                  </a:lnTo>
                  <a:lnTo>
                    <a:pt x="0" y="17590"/>
                  </a:lnTo>
                  <a:lnTo>
                    <a:pt x="0" y="17946"/>
                  </a:lnTo>
                  <a:lnTo>
                    <a:pt x="110" y="21108"/>
                  </a:lnTo>
                  <a:lnTo>
                    <a:pt x="162" y="21600"/>
                  </a:lnTo>
                  <a:lnTo>
                    <a:pt x="21438" y="21600"/>
                  </a:lnTo>
                  <a:lnTo>
                    <a:pt x="21490" y="21108"/>
                  </a:lnTo>
                  <a:lnTo>
                    <a:pt x="21600" y="17946"/>
                  </a:lnTo>
                  <a:lnTo>
                    <a:pt x="21600" y="17590"/>
                  </a:lnTo>
                  <a:lnTo>
                    <a:pt x="21490" y="14428"/>
                  </a:lnTo>
                  <a:lnTo>
                    <a:pt x="21173" y="11452"/>
                  </a:lnTo>
                  <a:lnTo>
                    <a:pt x="20669" y="8712"/>
                  </a:lnTo>
                  <a:lnTo>
                    <a:pt x="19997" y="6257"/>
                  </a:lnTo>
                  <a:lnTo>
                    <a:pt x="19175" y="4137"/>
                  </a:lnTo>
                  <a:lnTo>
                    <a:pt x="18223" y="2401"/>
                  </a:lnTo>
                  <a:lnTo>
                    <a:pt x="17161" y="1100"/>
                  </a:lnTo>
                  <a:lnTo>
                    <a:pt x="16008" y="283"/>
                  </a:lnTo>
                  <a:lnTo>
                    <a:pt x="14782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2" name="AutoShape 15"/>
            <p:cNvSpPr>
              <a:spLocks/>
            </p:cNvSpPr>
            <p:nvPr/>
          </p:nvSpPr>
          <p:spPr bwMode="auto">
            <a:xfrm>
              <a:off x="447374" y="573089"/>
              <a:ext cx="1536700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09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093" y="21600"/>
                  </a:lnTo>
                  <a:lnTo>
                    <a:pt x="18724" y="21428"/>
                  </a:lnTo>
                  <a:lnTo>
                    <a:pt x="19317" y="20931"/>
                  </a:lnTo>
                  <a:lnTo>
                    <a:pt x="19863" y="20140"/>
                  </a:lnTo>
                  <a:lnTo>
                    <a:pt x="20353" y="19085"/>
                  </a:lnTo>
                  <a:lnTo>
                    <a:pt x="20775" y="17797"/>
                  </a:lnTo>
                  <a:lnTo>
                    <a:pt x="21121" y="16304"/>
                  </a:lnTo>
                  <a:lnTo>
                    <a:pt x="21381" y="14639"/>
                  </a:lnTo>
                  <a:lnTo>
                    <a:pt x="21544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44" y="8770"/>
                  </a:lnTo>
                  <a:lnTo>
                    <a:pt x="21381" y="6961"/>
                  </a:lnTo>
                  <a:lnTo>
                    <a:pt x="21121" y="5295"/>
                  </a:lnTo>
                  <a:lnTo>
                    <a:pt x="20775" y="3803"/>
                  </a:lnTo>
                  <a:lnTo>
                    <a:pt x="20353" y="2514"/>
                  </a:lnTo>
                  <a:lnTo>
                    <a:pt x="19863" y="1460"/>
                  </a:lnTo>
                  <a:lnTo>
                    <a:pt x="19317" y="669"/>
                  </a:lnTo>
                  <a:lnTo>
                    <a:pt x="18724" y="172"/>
                  </a:lnTo>
                  <a:lnTo>
                    <a:pt x="1809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3" name="AutoShape 16"/>
            <p:cNvSpPr>
              <a:spLocks/>
            </p:cNvSpPr>
            <p:nvPr/>
          </p:nvSpPr>
          <p:spPr bwMode="auto">
            <a:xfrm>
              <a:off x="447374" y="1238250"/>
              <a:ext cx="3067050" cy="50958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842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842" y="21600"/>
                  </a:lnTo>
                  <a:lnTo>
                    <a:pt x="20158" y="21428"/>
                  </a:lnTo>
                  <a:lnTo>
                    <a:pt x="20456" y="20931"/>
                  </a:lnTo>
                  <a:lnTo>
                    <a:pt x="20729" y="20140"/>
                  </a:lnTo>
                  <a:lnTo>
                    <a:pt x="20975" y="19085"/>
                  </a:lnTo>
                  <a:lnTo>
                    <a:pt x="21187" y="17797"/>
                  </a:lnTo>
                  <a:lnTo>
                    <a:pt x="21360" y="16304"/>
                  </a:lnTo>
                  <a:lnTo>
                    <a:pt x="21490" y="14639"/>
                  </a:lnTo>
                  <a:lnTo>
                    <a:pt x="21572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2" y="8770"/>
                  </a:lnTo>
                  <a:lnTo>
                    <a:pt x="21490" y="6961"/>
                  </a:lnTo>
                  <a:lnTo>
                    <a:pt x="21360" y="5295"/>
                  </a:lnTo>
                  <a:lnTo>
                    <a:pt x="21187" y="3803"/>
                  </a:lnTo>
                  <a:lnTo>
                    <a:pt x="20975" y="2514"/>
                  </a:lnTo>
                  <a:lnTo>
                    <a:pt x="20729" y="1460"/>
                  </a:lnTo>
                  <a:lnTo>
                    <a:pt x="20456" y="669"/>
                  </a:lnTo>
                  <a:lnTo>
                    <a:pt x="20158" y="172"/>
                  </a:lnTo>
                  <a:lnTo>
                    <a:pt x="19842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4" name="AutoShape 17"/>
            <p:cNvSpPr>
              <a:spLocks/>
            </p:cNvSpPr>
            <p:nvPr/>
          </p:nvSpPr>
          <p:spPr bwMode="auto">
            <a:xfrm>
              <a:off x="447375" y="1916114"/>
              <a:ext cx="3432175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03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030" y="21600"/>
                  </a:lnTo>
                  <a:lnTo>
                    <a:pt x="20312" y="21428"/>
                  </a:lnTo>
                  <a:lnTo>
                    <a:pt x="20578" y="20931"/>
                  </a:lnTo>
                  <a:lnTo>
                    <a:pt x="20822" y="20140"/>
                  </a:lnTo>
                  <a:lnTo>
                    <a:pt x="21041" y="19085"/>
                  </a:lnTo>
                  <a:lnTo>
                    <a:pt x="21231" y="17797"/>
                  </a:lnTo>
                  <a:lnTo>
                    <a:pt x="21386" y="16304"/>
                  </a:lnTo>
                  <a:lnTo>
                    <a:pt x="21502" y="14639"/>
                  </a:lnTo>
                  <a:lnTo>
                    <a:pt x="21575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5" y="8770"/>
                  </a:lnTo>
                  <a:lnTo>
                    <a:pt x="21502" y="6961"/>
                  </a:lnTo>
                  <a:lnTo>
                    <a:pt x="21386" y="5295"/>
                  </a:lnTo>
                  <a:lnTo>
                    <a:pt x="21231" y="3803"/>
                  </a:lnTo>
                  <a:lnTo>
                    <a:pt x="21041" y="2514"/>
                  </a:lnTo>
                  <a:lnTo>
                    <a:pt x="20822" y="1460"/>
                  </a:lnTo>
                  <a:lnTo>
                    <a:pt x="20578" y="669"/>
                  </a:lnTo>
                  <a:lnTo>
                    <a:pt x="20312" y="172"/>
                  </a:lnTo>
                  <a:lnTo>
                    <a:pt x="20030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5" name="AutoShape 18"/>
            <p:cNvSpPr>
              <a:spLocks/>
            </p:cNvSpPr>
            <p:nvPr/>
          </p:nvSpPr>
          <p:spPr bwMode="auto">
            <a:xfrm>
              <a:off x="447375" y="2600326"/>
              <a:ext cx="461962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598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433" y="21600"/>
                  </a:lnTo>
                  <a:lnTo>
                    <a:pt x="20643" y="21428"/>
                  </a:lnTo>
                  <a:lnTo>
                    <a:pt x="20840" y="20931"/>
                  </a:lnTo>
                  <a:lnTo>
                    <a:pt x="21022" y="20140"/>
                  </a:lnTo>
                  <a:lnTo>
                    <a:pt x="21185" y="19085"/>
                  </a:lnTo>
                  <a:lnTo>
                    <a:pt x="21326" y="17797"/>
                  </a:lnTo>
                  <a:lnTo>
                    <a:pt x="21441" y="16304"/>
                  </a:lnTo>
                  <a:lnTo>
                    <a:pt x="21527" y="14639"/>
                  </a:lnTo>
                  <a:lnTo>
                    <a:pt x="21581" y="12830"/>
                  </a:lnTo>
                  <a:lnTo>
                    <a:pt x="21600" y="10908"/>
                  </a:lnTo>
                  <a:lnTo>
                    <a:pt x="21600" y="9184"/>
                  </a:lnTo>
                  <a:lnTo>
                    <a:pt x="21574" y="7078"/>
                  </a:lnTo>
                  <a:lnTo>
                    <a:pt x="21498" y="5145"/>
                  </a:lnTo>
                  <a:lnTo>
                    <a:pt x="21380" y="3440"/>
                  </a:lnTo>
                  <a:lnTo>
                    <a:pt x="21225" y="2018"/>
                  </a:lnTo>
                  <a:lnTo>
                    <a:pt x="21039" y="933"/>
                  </a:lnTo>
                  <a:lnTo>
                    <a:pt x="20828" y="243"/>
                  </a:lnTo>
                  <a:lnTo>
                    <a:pt x="20598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</p:grpSp>
      <p:sp>
        <p:nvSpPr>
          <p:cNvPr id="28" name="AutoShape 2"/>
          <p:cNvSpPr>
            <a:spLocks/>
          </p:cNvSpPr>
          <p:nvPr/>
        </p:nvSpPr>
        <p:spPr bwMode="auto">
          <a:xfrm>
            <a:off x="3658018" y="4968542"/>
            <a:ext cx="1562911" cy="4979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9" name="Rectangle 3"/>
          <p:cNvSpPr>
            <a:spLocks/>
          </p:cNvSpPr>
          <p:nvPr/>
        </p:nvSpPr>
        <p:spPr bwMode="auto">
          <a:xfrm>
            <a:off x="11136822" y="134633"/>
            <a:ext cx="7556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fr-FR" sz="2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30" name="Rectangle 4" descr="image2.png"/>
          <p:cNvSpPr>
            <a:spLocks/>
          </p:cNvSpPr>
          <p:nvPr/>
        </p:nvSpPr>
        <p:spPr bwMode="auto">
          <a:xfrm>
            <a:off x="10476625" y="92440"/>
            <a:ext cx="573087" cy="477837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1993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59"/>
            <a:ext cx="10515600" cy="740342"/>
          </a:xfrm>
        </p:spPr>
        <p:txBody>
          <a:bodyPr>
            <a:normAutofit/>
          </a:bodyPr>
          <a:lstStyle/>
          <a:p>
            <a:r>
              <a:rPr lang="en-US" sz="28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Data</a:t>
            </a:r>
            <a:endParaRPr lang="en-US" sz="2800" u="wav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8457"/>
            <a:ext cx="10515600" cy="423398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Big data are </a:t>
            </a:r>
            <a:r>
              <a:rPr lang="en-US" b="1" i="1" dirty="0">
                <a:solidFill>
                  <a:srgbClr val="0070C0"/>
                </a:solidFill>
              </a:rPr>
              <a:t>non-sampled data</a:t>
            </a:r>
            <a:r>
              <a:rPr lang="en-US" dirty="0">
                <a:solidFill>
                  <a:srgbClr val="0070C0"/>
                </a:solidFill>
              </a:rPr>
              <a:t>, characterized by the creation of databases from </a:t>
            </a:r>
            <a:r>
              <a:rPr lang="en-US" b="1" i="1" dirty="0">
                <a:solidFill>
                  <a:srgbClr val="0070C0"/>
                </a:solidFill>
              </a:rPr>
              <a:t>electronic sources </a:t>
            </a:r>
            <a:r>
              <a:rPr lang="en-US" dirty="0">
                <a:solidFill>
                  <a:srgbClr val="0070C0"/>
                </a:solidFill>
              </a:rPr>
              <a:t>whose primary purpose is something </a:t>
            </a:r>
            <a:r>
              <a:rPr lang="en-US" b="1" i="1" dirty="0">
                <a:solidFill>
                  <a:srgbClr val="0070C0"/>
                </a:solidFill>
              </a:rPr>
              <a:t>other than statistical inference </a:t>
            </a:r>
            <a:r>
              <a:rPr lang="en-US" dirty="0"/>
              <a:t>(W. Horrigan, 2013). </a:t>
            </a:r>
          </a:p>
          <a:p>
            <a:pPr algn="just"/>
            <a:r>
              <a:rPr lang="en-US" dirty="0">
                <a:solidFill>
                  <a:srgbClr val="0070C0"/>
                </a:solidFill>
              </a:rPr>
              <a:t>Analysis of big data </a:t>
            </a:r>
            <a:r>
              <a:rPr lang="en-US" dirty="0"/>
              <a:t>often relies on </a:t>
            </a:r>
            <a:r>
              <a:rPr lang="en-US" dirty="0">
                <a:solidFill>
                  <a:srgbClr val="0070C0"/>
                </a:solidFill>
              </a:rPr>
              <a:t>techniques</a:t>
            </a:r>
            <a:r>
              <a:rPr lang="en-US" dirty="0"/>
              <a:t> such as </a:t>
            </a:r>
            <a:r>
              <a:rPr lang="en-US" b="1" i="1" dirty="0">
                <a:solidFill>
                  <a:srgbClr val="0070C0"/>
                </a:solidFill>
              </a:rPr>
              <a:t>machine learning</a:t>
            </a:r>
            <a:r>
              <a:rPr lang="en-US" dirty="0"/>
              <a:t> and </a:t>
            </a:r>
            <a:r>
              <a:rPr lang="en-US" b="1" i="1" dirty="0">
                <a:solidFill>
                  <a:srgbClr val="0070C0"/>
                </a:solidFill>
              </a:rPr>
              <a:t>data mining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Big </a:t>
            </a:r>
            <a:r>
              <a:rPr lang="en-US" dirty="0"/>
              <a:t>data is </a:t>
            </a:r>
            <a:r>
              <a:rPr lang="en-US" dirty="0">
                <a:solidFill>
                  <a:srgbClr val="0070C0"/>
                </a:solidFill>
              </a:rPr>
              <a:t>characterized</a:t>
            </a:r>
            <a:r>
              <a:rPr lang="en-US" dirty="0"/>
              <a:t> not only by its large </a:t>
            </a:r>
            <a:r>
              <a:rPr lang="en-US" dirty="0" smtClean="0">
                <a:solidFill>
                  <a:srgbClr val="0070C0"/>
                </a:solidFill>
              </a:rPr>
              <a:t>Volume</a:t>
            </a:r>
            <a:r>
              <a:rPr lang="en-US" dirty="0"/>
              <a:t>, but also by its </a:t>
            </a:r>
            <a:r>
              <a:rPr lang="en-US" dirty="0">
                <a:solidFill>
                  <a:srgbClr val="0070C0"/>
                </a:solidFill>
              </a:rPr>
              <a:t>V</a:t>
            </a:r>
            <a:r>
              <a:rPr lang="en-US" dirty="0" smtClean="0">
                <a:solidFill>
                  <a:srgbClr val="0070C0"/>
                </a:solidFill>
              </a:rPr>
              <a:t>ariety</a:t>
            </a:r>
            <a:r>
              <a:rPr lang="en-US" dirty="0" smtClean="0"/>
              <a:t> </a:t>
            </a:r>
            <a:r>
              <a:rPr lang="en-US" dirty="0"/>
              <a:t>and the </a:t>
            </a:r>
            <a:r>
              <a:rPr lang="en-US" dirty="0" smtClean="0">
                <a:solidFill>
                  <a:srgbClr val="0070C0"/>
                </a:solidFill>
              </a:rPr>
              <a:t>Speed</a:t>
            </a:r>
            <a:r>
              <a:rPr lang="en-US" dirty="0" smtClean="0"/>
              <a:t> </a:t>
            </a:r>
            <a:r>
              <a:rPr lang="en-US" dirty="0"/>
              <a:t>at which it is generated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7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89651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800"/>
              </a:spcAft>
              <a:buNone/>
            </a:pPr>
            <a:r>
              <a:rPr lang="en-US" dirty="0"/>
              <a:t> </a:t>
            </a:r>
            <a:r>
              <a:rPr lang="en-US" b="1" i="1" dirty="0"/>
              <a:t>In general, big data </a:t>
            </a:r>
            <a:r>
              <a:rPr lang="en-US" b="1" i="1" dirty="0">
                <a:solidFill>
                  <a:srgbClr val="0070C0"/>
                </a:solidFill>
              </a:rPr>
              <a:t>sources</a:t>
            </a:r>
            <a:r>
              <a:rPr lang="en-US" b="1" i="1" dirty="0"/>
              <a:t> can be classified as follows:- </a:t>
            </a:r>
          </a:p>
          <a:p>
            <a:pPr lvl="0" algn="just"/>
            <a:r>
              <a:rPr lang="en-US" dirty="0"/>
              <a:t>Sources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arising</a:t>
            </a:r>
            <a:r>
              <a:rPr lang="en-US" dirty="0"/>
              <a:t> from the </a:t>
            </a:r>
            <a:r>
              <a:rPr lang="en-US" b="1" i="1" dirty="0">
                <a:solidFill>
                  <a:srgbClr val="0070C0"/>
                </a:solidFill>
              </a:rPr>
              <a:t>administration of a programme</a:t>
            </a:r>
          </a:p>
          <a:p>
            <a:pPr lvl="1" algn="just"/>
            <a:r>
              <a:rPr lang="en-US" sz="2800" dirty="0"/>
              <a:t>E.g., electronic medical records, hospital visits, insurance records, bank records and food banks. </a:t>
            </a:r>
          </a:p>
          <a:p>
            <a:pPr lvl="0" algn="just"/>
            <a:r>
              <a:rPr lang="en-US" b="1" i="1" dirty="0">
                <a:solidFill>
                  <a:srgbClr val="0070C0"/>
                </a:solidFill>
              </a:rPr>
              <a:t>Commercial or transactional sources </a:t>
            </a:r>
            <a:r>
              <a:rPr lang="en-US" dirty="0"/>
              <a:t>arising from the </a:t>
            </a:r>
            <a:r>
              <a:rPr lang="en-US" b="1" i="1" dirty="0">
                <a:solidFill>
                  <a:srgbClr val="0070C0"/>
                </a:solidFill>
              </a:rPr>
              <a:t>transaction between two entities</a:t>
            </a:r>
          </a:p>
          <a:p>
            <a:pPr lvl="1"/>
            <a:r>
              <a:rPr lang="en-US" dirty="0"/>
              <a:t>E.g., credit card transactions and online transactions </a:t>
            </a:r>
            <a:br>
              <a:rPr lang="en-US" dirty="0"/>
            </a:br>
            <a:r>
              <a:rPr lang="en-US" dirty="0"/>
              <a:t>(including transactions from mobile devices)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82440" y="510100"/>
            <a:ext cx="10515600" cy="740342"/>
          </a:xfrm>
        </p:spPr>
        <p:txBody>
          <a:bodyPr>
            <a:normAutofit/>
          </a:bodyPr>
          <a:lstStyle/>
          <a:p>
            <a:r>
              <a:rPr lang="en-US" sz="28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Big Data</a:t>
            </a:r>
            <a:endParaRPr lang="en-US" sz="2800" u="wav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991"/>
          </a:xfrm>
        </p:spPr>
        <p:txBody>
          <a:bodyPr>
            <a:normAutofit/>
          </a:bodyPr>
          <a:lstStyle/>
          <a:p>
            <a:r>
              <a:rPr lang="en-US" sz="28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Sources of Big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lvl="0" algn="just"/>
            <a:r>
              <a:rPr lang="en-US" b="1" i="1" dirty="0">
                <a:solidFill>
                  <a:srgbClr val="0070C0"/>
                </a:solidFill>
              </a:rPr>
              <a:t>Sensor network </a:t>
            </a:r>
            <a:r>
              <a:rPr lang="en-US" dirty="0"/>
              <a:t>sources</a:t>
            </a:r>
          </a:p>
          <a:p>
            <a:pPr lvl="1" algn="just"/>
            <a:r>
              <a:rPr lang="en-US" sz="2800" dirty="0"/>
              <a:t>E.g., satellite imaging, road sensors and climate sensors. </a:t>
            </a:r>
          </a:p>
          <a:p>
            <a:pPr lvl="0" algn="just"/>
            <a:r>
              <a:rPr lang="en-US" b="1" i="1" dirty="0">
                <a:solidFill>
                  <a:srgbClr val="0070C0"/>
                </a:solidFill>
              </a:rPr>
              <a:t>Tracking device </a:t>
            </a:r>
            <a:r>
              <a:rPr lang="en-US" dirty="0"/>
              <a:t>sources </a:t>
            </a:r>
          </a:p>
          <a:p>
            <a:pPr lvl="1" algn="just"/>
            <a:r>
              <a:rPr lang="en-US" sz="2800" dirty="0"/>
              <a:t>E.g., tracking data from mobile telephones and the Global Positioning System (GPS). </a:t>
            </a:r>
          </a:p>
          <a:p>
            <a:pPr lvl="0" algn="just"/>
            <a:r>
              <a:rPr lang="en-US" b="1" i="1" dirty="0">
                <a:solidFill>
                  <a:srgbClr val="0070C0"/>
                </a:solidFill>
              </a:rPr>
              <a:t>Behavioral data </a:t>
            </a:r>
            <a:r>
              <a:rPr lang="en-US" dirty="0"/>
              <a:t>sources </a:t>
            </a:r>
          </a:p>
          <a:p>
            <a:pPr lvl="1" algn="just"/>
            <a:r>
              <a:rPr lang="en-US" sz="2800" dirty="0"/>
              <a:t>E.g., online searches (about a product, a service or any other type of information) and online page views. </a:t>
            </a:r>
          </a:p>
          <a:p>
            <a:pPr lvl="0" algn="just"/>
            <a:r>
              <a:rPr lang="en-US" i="1" dirty="0">
                <a:solidFill>
                  <a:srgbClr val="0070C0"/>
                </a:solidFill>
              </a:rPr>
              <a:t>Opinion data </a:t>
            </a:r>
            <a:r>
              <a:rPr lang="en-US" dirty="0"/>
              <a:t>sources </a:t>
            </a:r>
          </a:p>
          <a:p>
            <a:pPr lvl="1" algn="just"/>
            <a:r>
              <a:rPr lang="en-US" sz="2800" dirty="0"/>
              <a:t>E.g., comments on social media.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5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608"/>
            <a:ext cx="10665542" cy="113921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to investigate the potential of big data sources for statistical purposes, including for the development of SDG indicators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7351"/>
            <a:ext cx="10515600" cy="3970491"/>
          </a:xfrm>
        </p:spPr>
        <p:txBody>
          <a:bodyPr/>
          <a:lstStyle/>
          <a:p>
            <a:pPr algn="just"/>
            <a:r>
              <a:rPr lang="en-US" b="1" i="1" dirty="0">
                <a:solidFill>
                  <a:srgbClr val="0070C0"/>
                </a:solidFill>
              </a:rPr>
              <a:t>Only 6 (of 22) countries </a:t>
            </a:r>
            <a:r>
              <a:rPr lang="en-US" dirty="0"/>
              <a:t>responded that </a:t>
            </a:r>
            <a:r>
              <a:rPr lang="en-US" b="1" i="1" dirty="0">
                <a:solidFill>
                  <a:srgbClr val="0070C0"/>
                </a:solidFill>
              </a:rPr>
              <a:t>some procedures </a:t>
            </a:r>
            <a:r>
              <a:rPr lang="en-US" dirty="0">
                <a:solidFill>
                  <a:srgbClr val="0070C0"/>
                </a:solidFill>
              </a:rPr>
              <a:t>are in place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investigate the potential of big data sources </a:t>
            </a:r>
            <a:r>
              <a:rPr lang="en-US" dirty="0"/>
              <a:t>for </a:t>
            </a:r>
            <a:r>
              <a:rPr lang="en-US" b="1" i="1" dirty="0">
                <a:solidFill>
                  <a:srgbClr val="0070C0"/>
                </a:solidFill>
              </a:rPr>
              <a:t>statistical purposes</a:t>
            </a:r>
            <a:r>
              <a:rPr lang="en-US" dirty="0"/>
              <a:t>, including for the </a:t>
            </a:r>
            <a:r>
              <a:rPr lang="en-US" b="1" i="1" dirty="0">
                <a:solidFill>
                  <a:srgbClr val="0070C0"/>
                </a:solidFill>
              </a:rPr>
              <a:t>development of SDG indicators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17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606"/>
            <a:ext cx="10134600" cy="829494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sources of Big Data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59436757"/>
              </p:ext>
            </p:extLst>
          </p:nvPr>
        </p:nvGraphicFramePr>
        <p:xfrm>
          <a:off x="682388" y="1342100"/>
          <a:ext cx="8280319" cy="445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588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 of NSOs in big data project relevant for compiling and/or supporting the measurement of SDG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70C0"/>
                </a:solidFill>
              </a:rPr>
              <a:t>7 NSOs </a:t>
            </a:r>
            <a:r>
              <a:rPr lang="en-US" dirty="0"/>
              <a:t>have </a:t>
            </a:r>
            <a:r>
              <a:rPr lang="en-US" dirty="0">
                <a:solidFill>
                  <a:srgbClr val="0070C0"/>
                </a:solidFill>
              </a:rPr>
              <a:t>involved in Big Data projects </a:t>
            </a:r>
            <a:r>
              <a:rPr lang="en-US" dirty="0"/>
              <a:t>relevant for compiling and/or supporting the </a:t>
            </a:r>
            <a:r>
              <a:rPr lang="en-US" dirty="0">
                <a:solidFill>
                  <a:srgbClr val="0070C0"/>
                </a:solidFill>
              </a:rPr>
              <a:t>measurement of SDG indicators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9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Main/intended outcomes of ongoing big data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4812187"/>
          </a:xfrm>
        </p:spPr>
        <p:txBody>
          <a:bodyPr/>
          <a:lstStyle/>
          <a:p>
            <a:pPr lvl="0" algn="just"/>
            <a:r>
              <a:rPr lang="en-US" dirty="0"/>
              <a:t>More </a:t>
            </a:r>
            <a:r>
              <a:rPr lang="en-US" dirty="0">
                <a:solidFill>
                  <a:srgbClr val="0070C0"/>
                </a:solidFill>
              </a:rPr>
              <a:t>in depth analysis for official statistics</a:t>
            </a:r>
            <a:r>
              <a:rPr lang="en-US" dirty="0"/>
              <a:t>, in particular </a:t>
            </a:r>
            <a:r>
              <a:rPr lang="en-US" dirty="0">
                <a:solidFill>
                  <a:srgbClr val="0070C0"/>
                </a:solidFill>
              </a:rPr>
              <a:t>development of SDG indicators </a:t>
            </a:r>
          </a:p>
          <a:p>
            <a:pPr lvl="0" algn="just"/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analyze call record details </a:t>
            </a:r>
            <a:r>
              <a:rPr lang="en-US" dirty="0"/>
              <a:t>of mobile phone users for the </a:t>
            </a:r>
            <a:r>
              <a:rPr lang="en-US" dirty="0">
                <a:solidFill>
                  <a:srgbClr val="0070C0"/>
                </a:solidFill>
              </a:rPr>
              <a:t>purpose of monitoring SDGs</a:t>
            </a:r>
          </a:p>
          <a:p>
            <a:pPr lvl="0" algn="just"/>
            <a:r>
              <a:rPr lang="en-US" dirty="0"/>
              <a:t>To add new data and </a:t>
            </a:r>
            <a:r>
              <a:rPr lang="en-US" dirty="0">
                <a:solidFill>
                  <a:srgbClr val="0070C0"/>
                </a:solidFill>
              </a:rPr>
              <a:t>complement the existing ICT statistics</a:t>
            </a:r>
          </a:p>
          <a:p>
            <a:pPr lvl="0" algn="just"/>
            <a:r>
              <a:rPr lang="en-US" dirty="0"/>
              <a:t>To drive development of </a:t>
            </a:r>
            <a:r>
              <a:rPr lang="en-US" dirty="0">
                <a:solidFill>
                  <a:srgbClr val="0070C0"/>
                </a:solidFill>
              </a:rPr>
              <a:t>data-based innovations  </a:t>
            </a:r>
          </a:p>
          <a:p>
            <a:pPr lvl="0" algn="just"/>
            <a:r>
              <a:rPr lang="en-US" dirty="0"/>
              <a:t>To establish </a:t>
            </a:r>
            <a:r>
              <a:rPr lang="en-US" dirty="0">
                <a:solidFill>
                  <a:srgbClr val="0070C0"/>
                </a:solidFill>
              </a:rPr>
              <a:t>data governance institutional framework</a:t>
            </a:r>
          </a:p>
          <a:p>
            <a:pPr lvl="0" algn="just"/>
            <a:r>
              <a:rPr lang="en-US" dirty="0">
                <a:solidFill>
                  <a:srgbClr val="0070C0"/>
                </a:solidFill>
              </a:rPr>
              <a:t>Improvement of data quality </a:t>
            </a:r>
            <a:r>
              <a:rPr lang="en-US" dirty="0"/>
              <a:t>for locational and geo-referencing of statistics.</a:t>
            </a:r>
          </a:p>
        </p:txBody>
      </p:sp>
    </p:spTree>
    <p:extLst>
      <p:ext uri="{BB962C8B-B14F-4D97-AF65-F5344CB8AC3E}">
        <p14:creationId xmlns:p14="http://schemas.microsoft.com/office/powerpoint/2010/main" val="353071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Established/Planned NSO Partnerships for big data projects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3311271"/>
              </p:ext>
            </p:extLst>
          </p:nvPr>
        </p:nvGraphicFramePr>
        <p:xfrm>
          <a:off x="1937982" y="1378424"/>
          <a:ext cx="7779223" cy="4067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835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</TotalTime>
  <Words>594</Words>
  <Application>Microsoft Office PowerPoint</Application>
  <PresentationFormat>Widescreen</PresentationFormat>
  <Paragraphs>59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DengXian Light</vt:lpstr>
      <vt:lpstr>Helvetica</vt:lpstr>
      <vt:lpstr>Times New Roman</vt:lpstr>
      <vt:lpstr>Office Theme</vt:lpstr>
      <vt:lpstr>Sub-Regional Workshop on  Integration of Administrative Data, Big Data and Geospatial Information for the Compilation of SDG Indicators</vt:lpstr>
      <vt:lpstr>Big Data</vt:lpstr>
      <vt:lpstr>Sources of Big Data</vt:lpstr>
      <vt:lpstr>… Sources of Big Data</vt:lpstr>
      <vt:lpstr>Procedures to investigate the potential of big data sources for statistical purposes, including for the development of SDG indicators</vt:lpstr>
      <vt:lpstr>Main sources of Big Data </vt:lpstr>
      <vt:lpstr>Involvement of NSOs in big data project relevant for compiling and/or supporting the measurement of SDG indicators</vt:lpstr>
      <vt:lpstr>Main/intended outcomes of ongoing big data project </vt:lpstr>
      <vt:lpstr>Established/Planned NSO Partnerships for big data projects</vt:lpstr>
      <vt:lpstr>Estimation methods or a methodological framework for use of Big Data Sources</vt:lpstr>
      <vt:lpstr>Technologies and tools used in Big Data processing projects </vt:lpstr>
      <vt:lpstr>National challenges in the use of big data sources in the production of official statistics, including for the development of SDG indicators</vt:lpstr>
      <vt:lpstr>Plans to improve data collection from big data sources for statistical purposes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data: Adding value by matching access with privacy and security</dc:title>
  <dc:creator>Molla Hunegnaw</dc:creator>
  <cp:lastModifiedBy>Haile Mulualem</cp:lastModifiedBy>
  <cp:revision>134</cp:revision>
  <dcterms:created xsi:type="dcterms:W3CDTF">2017-02-24T07:02:11Z</dcterms:created>
  <dcterms:modified xsi:type="dcterms:W3CDTF">2018-04-24T07:46:14Z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-1087139664</vt:i4>
  </property>
  <property fmtid="{D5CDD505-2E9C-101B-9397-08002B2CF9AE}" pid="3" name="_NewReviewCycle">
    <vt:lpwstr/>
  </property>
  <property fmtid="{D5CDD505-2E9C-101B-9397-08002B2CF9AE}" pid="4" name="_EmailSubject">
    <vt:lpwstr>Content of your presentation.</vt:lpwstr>
  </property>
  <property fmtid="{D5CDD505-2E9C-101B-9397-08002B2CF9AE}" pid="5" name="_AuthorEmail">
    <vt:lpwstr>hunegnaw@un.org</vt:lpwstr>
  </property>
  <property fmtid="{D5CDD505-2E9C-101B-9397-08002B2CF9AE}" pid="6" name="_AuthorEmailDisplayName">
    <vt:lpwstr>Molla Hunegnaw Asmare</vt:lpwstr>
  </property>
  <property fmtid="{D5CDD505-2E9C-101B-9397-08002B2CF9AE}" pid="7" name="_PreviousAdHocReviewCycleID">
    <vt:i4>184991304</vt:i4>
  </property>
</Properties>
</file>