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75" r:id="rId3"/>
    <p:sldId id="261" r:id="rId4"/>
    <p:sldId id="259" r:id="rId5"/>
    <p:sldId id="262" r:id="rId6"/>
    <p:sldId id="263" r:id="rId7"/>
    <p:sldId id="265" r:id="rId8"/>
    <p:sldId id="266" r:id="rId9"/>
    <p:sldId id="267" r:id="rId10"/>
    <p:sldId id="271" r:id="rId11"/>
    <p:sldId id="269" r:id="rId12"/>
    <p:sldId id="270" r:id="rId13"/>
    <p:sldId id="274" r:id="rId14"/>
    <p:sldId id="268" r:id="rId15"/>
    <p:sldId id="272" r:id="rId16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25BC20C-7788-834C-A18F-40CB51CC0DF2}">
          <p14:sldIdLst>
            <p14:sldId id="257"/>
            <p14:sldId id="275"/>
            <p14:sldId id="261"/>
            <p14:sldId id="259"/>
            <p14:sldId id="262"/>
            <p14:sldId id="263"/>
            <p14:sldId id="265"/>
            <p14:sldId id="266"/>
            <p14:sldId id="267"/>
            <p14:sldId id="271"/>
            <p14:sldId id="269"/>
            <p14:sldId id="270"/>
            <p14:sldId id="274"/>
            <p14:sldId id="268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cesca  Perucci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91" autoAdjust="0"/>
    <p:restoredTop sz="91429" autoAdjust="0"/>
  </p:normalViewPr>
  <p:slideViewPr>
    <p:cSldViewPr snapToGrid="0" snapToObjects="1">
      <p:cViewPr varScale="1">
        <p:scale>
          <a:sx n="79" d="100"/>
          <a:sy n="79" d="100"/>
        </p:scale>
        <p:origin x="1326" y="78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5" d="100"/>
          <a:sy n="55" d="100"/>
        </p:scale>
        <p:origin x="-2880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8D1B2C4-C933-43C0-9B16-B51A758B2854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A013E09-3D69-43E5-8D77-01A54F14D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950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47F4-E5F7-5042-A102-85540B9F149D}" type="datetimeFigureOut">
              <a:rPr lang="en-US" smtClean="0"/>
              <a:t>23/04/2018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9557-9F27-7347-91FF-16A76153B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35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47F4-E5F7-5042-A102-85540B9F149D}" type="datetimeFigureOut">
              <a:rPr lang="en-US" smtClean="0"/>
              <a:t>23/04/2018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9557-9F27-7347-91FF-16A76153B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6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47F4-E5F7-5042-A102-85540B9F149D}" type="datetimeFigureOut">
              <a:rPr lang="en-US" smtClean="0"/>
              <a:t>23/04/2018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9557-9F27-7347-91FF-16A76153B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10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lang="en-US" sz="2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2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2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2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47F4-E5F7-5042-A102-85540B9F149D}" type="datetimeFigureOut">
              <a:rPr lang="en-US" smtClean="0"/>
              <a:t>23/04/2018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9557-9F27-7347-91FF-16A76153BA3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DG ring lar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7564" y="4205540"/>
            <a:ext cx="778165" cy="778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175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2737" y="3305176"/>
            <a:ext cx="6871975" cy="1021556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47F4-E5F7-5042-A102-85540B9F149D}" type="datetimeFigureOut">
              <a:rPr lang="en-US" smtClean="0"/>
              <a:t>23/04/2018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9557-9F27-7347-91FF-16A76153BA3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DG ring lar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13" y="3305175"/>
            <a:ext cx="906217" cy="90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098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47F4-E5F7-5042-A102-85540B9F149D}" type="datetimeFigureOut">
              <a:rPr lang="en-US" smtClean="0"/>
              <a:t>23/04/2018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9557-9F27-7347-91FF-16A76153BA3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DG ring lar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7564" y="4205540"/>
            <a:ext cx="778165" cy="778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32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47F4-E5F7-5042-A102-85540B9F149D}" type="datetimeFigureOut">
              <a:rPr lang="en-US" smtClean="0"/>
              <a:t>23/04/2018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9557-9F27-7347-91FF-16A76153BA3A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DG ring lar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7564" y="4205540"/>
            <a:ext cx="778165" cy="778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72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47F4-E5F7-5042-A102-85540B9F149D}" type="datetimeFigureOut">
              <a:rPr lang="en-US" smtClean="0"/>
              <a:t>23/04/2018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9557-9F27-7347-91FF-16A76153BA3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DG ring lar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7564" y="4205540"/>
            <a:ext cx="778165" cy="778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57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47F4-E5F7-5042-A102-85540B9F149D}" type="datetimeFigureOut">
              <a:rPr lang="en-US" smtClean="0"/>
              <a:t>23/04/2018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9557-9F27-7347-91FF-16A76153BA3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DG ring lar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7564" y="4205540"/>
            <a:ext cx="778165" cy="778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355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47F4-E5F7-5042-A102-85540B9F149D}" type="datetimeFigureOut">
              <a:rPr lang="en-US" smtClean="0"/>
              <a:t>23/04/2018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9557-9F27-7347-91FF-16A76153BA3A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SDG ring lar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7564" y="4205540"/>
            <a:ext cx="778165" cy="778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249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47F4-E5F7-5042-A102-85540B9F149D}" type="datetimeFigureOut">
              <a:rPr lang="en-US" smtClean="0"/>
              <a:t>23/04/2018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9557-9F27-7347-91FF-16A76153BA3A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SDG ring lar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7564" y="4205540"/>
            <a:ext cx="778165" cy="778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153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147F4-E5F7-5042-A102-85540B9F149D}" type="datetimeFigureOut">
              <a:rPr lang="en-US" smtClean="0"/>
              <a:t>23/04/2018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E9557-9F27-7347-91FF-16A76153B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91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lang="en-US" sz="3600" b="1" kern="1200" dirty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Use of administrative data for official statistics: </a:t>
            </a:r>
            <a:br>
              <a:rPr lang="en-US" sz="2700" dirty="0"/>
            </a:br>
            <a:r>
              <a:rPr lang="en-US" sz="2700" dirty="0"/>
              <a:t>The Global Perspective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3300" dirty="0"/>
              <a:t>Sub-regional workshop on integration of administrative data, big data</a:t>
            </a:r>
          </a:p>
          <a:p>
            <a:r>
              <a:rPr lang="en-US" sz="3300" dirty="0"/>
              <a:t>and geospatial information for the compilation of SDG indicators</a:t>
            </a:r>
          </a:p>
          <a:p>
            <a:endParaRPr lang="en-US" dirty="0"/>
          </a:p>
          <a:p>
            <a:r>
              <a:rPr lang="en-US" sz="2500" dirty="0"/>
              <a:t>Addis Ababa, Ethiopia. 23-25 April 2018</a:t>
            </a:r>
          </a:p>
          <a:p>
            <a:r>
              <a:rPr lang="en-US" sz="2500" dirty="0"/>
              <a:t>United Nations Economic Commission for Africa</a:t>
            </a:r>
          </a:p>
        </p:txBody>
      </p:sp>
      <p:pic>
        <p:nvPicPr>
          <p:cNvPr id="6" name="Picture 5" descr="SDG logo horizonta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211" y="885065"/>
            <a:ext cx="3649326" cy="395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2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governance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Institutional arrangements enable NSOs to maintain close and long-term relations with administrative authorities</a:t>
            </a:r>
          </a:p>
          <a:p>
            <a:pPr lvl="1"/>
            <a:r>
              <a:rPr lang="en-US" dirty="0"/>
              <a:t>High-level contact to promote strategic changes in administrative systems with a view to improve statistical production</a:t>
            </a:r>
          </a:p>
          <a:p>
            <a:pPr lvl="1"/>
            <a:r>
              <a:rPr lang="en-US" dirty="0"/>
              <a:t>Technical-level cooperation to understand how administrative systems are organized</a:t>
            </a:r>
          </a:p>
          <a:p>
            <a:pPr lvl="1"/>
            <a:r>
              <a:rPr lang="en-US" dirty="0"/>
              <a:t>Coordination of changes in administrative and statistical systems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28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statistical registers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Together with standard classifications, they constitute the </a:t>
            </a:r>
            <a:r>
              <a:rPr lang="en-US" b="1" dirty="0"/>
              <a:t>backbone of the national statistical infrastructure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Define statistical units and populations to be used across the entire statistical system </a:t>
            </a:r>
          </a:p>
          <a:p>
            <a:pPr lvl="1"/>
            <a:r>
              <a:rPr lang="en-US" dirty="0"/>
              <a:t>Provide sampling frames for collection of survey data</a:t>
            </a:r>
          </a:p>
          <a:p>
            <a:pPr lvl="1"/>
            <a:r>
              <a:rPr lang="en-US" dirty="0"/>
              <a:t>Are a primary source for demographic statistics </a:t>
            </a:r>
          </a:p>
          <a:p>
            <a:pPr lvl="1"/>
            <a:r>
              <a:rPr lang="en-US" b="1" dirty="0"/>
              <a:t>Establish links between different sources of data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140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statistical registers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207008"/>
            <a:ext cx="8229600" cy="3387614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Population register</a:t>
            </a:r>
          </a:p>
          <a:p>
            <a:pPr lvl="1"/>
            <a:r>
              <a:rPr lang="en-US" dirty="0"/>
              <a:t>Identification of population units (persons, households, families…)</a:t>
            </a:r>
          </a:p>
          <a:p>
            <a:pPr lvl="1"/>
            <a:r>
              <a:rPr lang="en-US" dirty="0"/>
              <a:t>Relationships among population units (partners, ascendants, descendants) </a:t>
            </a:r>
          </a:p>
          <a:p>
            <a:pPr lvl="1"/>
            <a:r>
              <a:rPr lang="en-US" dirty="0"/>
              <a:t>Demographic characteristics (age, sex, marital status…)</a:t>
            </a:r>
          </a:p>
          <a:p>
            <a:pPr lvl="1"/>
            <a:r>
              <a:rPr lang="en-US" dirty="0"/>
              <a:t>Vital events (live births, deaths, marriages, divorces, adoptions, …)</a:t>
            </a:r>
          </a:p>
          <a:p>
            <a:r>
              <a:rPr lang="en-US" b="1" dirty="0"/>
              <a:t>Business register</a:t>
            </a:r>
          </a:p>
          <a:p>
            <a:pPr lvl="1"/>
            <a:r>
              <a:rPr lang="en-US" dirty="0"/>
              <a:t>Identification of business units (enterprise, establishment,…)</a:t>
            </a:r>
          </a:p>
          <a:p>
            <a:pPr lvl="1"/>
            <a:r>
              <a:rPr lang="en-US" dirty="0"/>
              <a:t>Relationships among business units (subsidiaries, head offices, …)</a:t>
            </a:r>
          </a:p>
          <a:p>
            <a:pPr lvl="1"/>
            <a:r>
              <a:rPr lang="en-US" dirty="0"/>
              <a:t>Demographic characteristics (size, main economic activity…)</a:t>
            </a:r>
          </a:p>
          <a:p>
            <a:pPr lvl="1"/>
            <a:r>
              <a:rPr lang="en-US" dirty="0"/>
              <a:t>Business demographic events</a:t>
            </a:r>
          </a:p>
          <a:p>
            <a:r>
              <a:rPr lang="en-US" b="1" dirty="0"/>
              <a:t>Cadaster / real-estate register</a:t>
            </a:r>
          </a:p>
          <a:p>
            <a:pPr lvl="1"/>
            <a:r>
              <a:rPr lang="en-US" dirty="0"/>
              <a:t>Identification of real estate units (land property, buildings, and dwellings,…)</a:t>
            </a:r>
          </a:p>
          <a:p>
            <a:pPr lvl="1"/>
            <a:r>
              <a:rPr lang="en-US" dirty="0"/>
              <a:t>Location (addresses, geographic coordinates, …)</a:t>
            </a:r>
          </a:p>
        </p:txBody>
      </p:sp>
    </p:spTree>
    <p:extLst>
      <p:ext uri="{BB962C8B-B14F-4D97-AF65-F5344CB8AC3E}">
        <p14:creationId xmlns:p14="http://schemas.microsoft.com/office/powerpoint/2010/main" val="2783979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4628" y="675894"/>
            <a:ext cx="5279672" cy="339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950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Steps to integrate administrative data </a:t>
            </a:r>
            <a:br>
              <a:rPr lang="en-US" dirty="0"/>
            </a:br>
            <a:r>
              <a:rPr lang="en-US" dirty="0"/>
              <a:t>in official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Inventory of all administrative registers available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Mapping of administrative entity types to statistical units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Mapping of administrative variables to statistical variables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Establishing relationships among administrative registers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Development of statistical registers</a:t>
            </a:r>
          </a:p>
          <a:p>
            <a:pPr marL="857250" lvl="1" indent="-457200"/>
            <a:r>
              <a:rPr lang="en-US" dirty="0"/>
              <a:t>Base statistical registers</a:t>
            </a:r>
          </a:p>
          <a:p>
            <a:pPr marL="857250" lvl="1" indent="-457200"/>
            <a:r>
              <a:rPr lang="en-US" dirty="0"/>
              <a:t>Primary statistical registers (directly based on administrative registers)</a:t>
            </a:r>
          </a:p>
          <a:p>
            <a:pPr marL="857250" lvl="1" indent="-457200"/>
            <a:r>
              <a:rPr lang="en-US" dirty="0"/>
              <a:t>Integrated statistical registers (derived from primary registers)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Linking microdata from statistical registers and other data sources</a:t>
            </a:r>
          </a:p>
          <a:p>
            <a:pPr marL="857250" lvl="1" indent="-457200"/>
            <a:endParaRPr lang="en-US" dirty="0"/>
          </a:p>
          <a:p>
            <a:pPr marL="457200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65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Register-based Statistics: Statistical Methods for Administrative Data</a:t>
            </a:r>
            <a:r>
              <a:rPr lang="en-US" dirty="0"/>
              <a:t>. </a:t>
            </a:r>
            <a:r>
              <a:rPr lang="en-US" dirty="0" err="1"/>
              <a:t>Wallgren</a:t>
            </a:r>
            <a:r>
              <a:rPr lang="en-US" dirty="0"/>
              <a:t> A. and B. </a:t>
            </a:r>
            <a:r>
              <a:rPr lang="en-US" dirty="0" err="1"/>
              <a:t>Wallgren</a:t>
            </a:r>
            <a:r>
              <a:rPr lang="en-US" dirty="0"/>
              <a:t> (2014).  </a:t>
            </a:r>
            <a:r>
              <a:rPr lang="en-US" i="1" dirty="0"/>
              <a:t>John Wiley &amp; Sons</a:t>
            </a:r>
          </a:p>
          <a:p>
            <a:r>
              <a:rPr lang="en-US" b="1" dirty="0"/>
              <a:t>Register-Based Statistics in the Nordic Countries: Review of Best Practices with Focus on Population and social Statistics.</a:t>
            </a:r>
            <a:r>
              <a:rPr lang="en-US" dirty="0"/>
              <a:t> United Nations Economic Commission for Europe (2007)</a:t>
            </a:r>
            <a:endParaRPr lang="en-US" b="1" dirty="0"/>
          </a:p>
          <a:p>
            <a:r>
              <a:rPr lang="en-US" b="1" dirty="0"/>
              <a:t>Principles and Recommendations for a Vital Statistics System, Rev. 3</a:t>
            </a:r>
            <a:r>
              <a:rPr lang="en-US" dirty="0"/>
              <a:t>. United Nations (2014)</a:t>
            </a:r>
          </a:p>
          <a:p>
            <a:pPr lvl="1"/>
            <a:r>
              <a:rPr lang="en-US" dirty="0"/>
              <a:t>Section 2.II - “Civil Registration as a source of vital statistics” </a:t>
            </a:r>
          </a:p>
          <a:p>
            <a:pPr lvl="1"/>
            <a:r>
              <a:rPr lang="en-US" dirty="0"/>
              <a:t>Section 2.III - “Use of population registers for vital statistics purposes” </a:t>
            </a:r>
          </a:p>
          <a:p>
            <a:r>
              <a:rPr lang="en-US" b="1" dirty="0"/>
              <a:t>Guidelines on Statistical Business Registers. </a:t>
            </a:r>
            <a:r>
              <a:rPr lang="en-US" dirty="0"/>
              <a:t>United nations Economic Commission for Europe (2015)</a:t>
            </a:r>
            <a:r>
              <a:rPr lang="en-US" b="1" dirty="0"/>
              <a:t> </a:t>
            </a:r>
          </a:p>
          <a:p>
            <a:r>
              <a:rPr lang="en-US" b="1" dirty="0"/>
              <a:t>Guidelines for Building Statistical Business Registers in Africa. </a:t>
            </a:r>
            <a:r>
              <a:rPr lang="en-US" dirty="0"/>
              <a:t>African Development Bank (2014)</a:t>
            </a:r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43707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8859"/>
            <a:ext cx="8229600" cy="857250"/>
          </a:xfrm>
        </p:spPr>
        <p:txBody>
          <a:bodyPr>
            <a:noAutofit/>
          </a:bodyPr>
          <a:lstStyle/>
          <a:p>
            <a:pPr lvl="0"/>
            <a:r>
              <a:rPr lang="en-US" sz="2800" dirty="0"/>
              <a:t>Compilation of statistics based on </a:t>
            </a:r>
            <a:br>
              <a:rPr lang="en-US" sz="2800" dirty="0"/>
            </a:br>
            <a:r>
              <a:rPr lang="en-US" sz="2800" dirty="0"/>
              <a:t>administrative sources is increasingly common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8111"/>
            <a:ext cx="8229600" cy="2936511"/>
          </a:xfrm>
        </p:spPr>
        <p:txBody>
          <a:bodyPr/>
          <a:lstStyle/>
          <a:p>
            <a:r>
              <a:rPr lang="en-US" dirty="0"/>
              <a:t>To create/improve/maintain base statistical registers</a:t>
            </a:r>
          </a:p>
          <a:p>
            <a:r>
              <a:rPr lang="en-US" dirty="0"/>
              <a:t>To produce statistical outputs directly or in combination with other data sources</a:t>
            </a:r>
          </a:p>
          <a:p>
            <a:r>
              <a:rPr lang="en-US" dirty="0"/>
              <a:t>To assess and improve quality of statistical outputs (e.g., cross-validation through microdata comparisons)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076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747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Benefits of integrating administrative data sources into statistical production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9887"/>
            <a:ext cx="8229600" cy="320473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Reduced cost</a:t>
            </a:r>
          </a:p>
          <a:p>
            <a:r>
              <a:rPr lang="en-US" dirty="0"/>
              <a:t>Reduced response burden</a:t>
            </a:r>
          </a:p>
          <a:p>
            <a:r>
              <a:rPr lang="en-US" dirty="0"/>
              <a:t>Improved data coverage and availability</a:t>
            </a:r>
          </a:p>
          <a:p>
            <a:pPr lvl="0"/>
            <a:r>
              <a:rPr lang="en-US" dirty="0"/>
              <a:t>Ability to compile disaggregated statistics</a:t>
            </a:r>
          </a:p>
          <a:p>
            <a:pPr lvl="1"/>
            <a:r>
              <a:rPr lang="en-US" dirty="0"/>
              <a:t>Often, the results of sample surveys pertaining to population sub-groups cannot be presented due to unacceptably large sampling error </a:t>
            </a:r>
          </a:p>
          <a:p>
            <a:r>
              <a:rPr lang="en-US" dirty="0"/>
              <a:t>Improve the quality and efficiency across the entire statistical production system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27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administrative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reported to administrative authorities by individual persons / legal entities for </a:t>
            </a:r>
            <a:r>
              <a:rPr lang="en-US" b="1" dirty="0"/>
              <a:t>legal compliance </a:t>
            </a:r>
            <a:r>
              <a:rPr lang="en-US" dirty="0"/>
              <a:t>or to </a:t>
            </a:r>
            <a:r>
              <a:rPr lang="en-US" b="1" dirty="0"/>
              <a:t>access government services</a:t>
            </a:r>
          </a:p>
          <a:p>
            <a:r>
              <a:rPr lang="en-US" dirty="0"/>
              <a:t>Data recording </a:t>
            </a:r>
            <a:r>
              <a:rPr lang="en-US" b="1" dirty="0"/>
              <a:t>decisions</a:t>
            </a:r>
            <a:r>
              <a:rPr lang="en-US" dirty="0"/>
              <a:t> made by administrative authorities</a:t>
            </a:r>
          </a:p>
          <a:p>
            <a:r>
              <a:rPr lang="en-US" dirty="0"/>
              <a:t>Data generated by administrative authorities to </a:t>
            </a:r>
            <a:r>
              <a:rPr lang="en-US" b="1" dirty="0"/>
              <a:t>support planning, implementation, monitoring and evaluation</a:t>
            </a:r>
            <a:r>
              <a:rPr lang="en-US" dirty="0"/>
              <a:t> of administrative </a:t>
            </a:r>
            <a:r>
              <a:rPr lang="en-US" dirty="0" err="1"/>
              <a:t>programmes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724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register is a </a:t>
            </a:r>
            <a:r>
              <a:rPr lang="en-US" b="1" dirty="0"/>
              <a:t>complete list </a:t>
            </a:r>
            <a:r>
              <a:rPr lang="en-US" dirty="0"/>
              <a:t>of all the members of a population, where each member has a unique identity </a:t>
            </a:r>
          </a:p>
          <a:p>
            <a:pPr lvl="0"/>
            <a:r>
              <a:rPr lang="en-US" dirty="0"/>
              <a:t>The </a:t>
            </a:r>
            <a:r>
              <a:rPr lang="en-US" b="1" dirty="0"/>
              <a:t>identity</a:t>
            </a:r>
            <a:r>
              <a:rPr lang="en-US" dirty="0"/>
              <a:t> of each entity represented in a register can be represented through any of the following:</a:t>
            </a:r>
          </a:p>
          <a:p>
            <a:pPr lvl="1"/>
            <a:r>
              <a:rPr lang="en-US" dirty="0"/>
              <a:t>A global identity number used across different registers</a:t>
            </a:r>
          </a:p>
          <a:p>
            <a:pPr lvl="1"/>
            <a:r>
              <a:rPr lang="en-US" dirty="0"/>
              <a:t>A local identity number that is specific to the register in question</a:t>
            </a:r>
          </a:p>
          <a:p>
            <a:pPr lvl="1"/>
            <a:r>
              <a:rPr lang="en-US" dirty="0"/>
              <a:t>A unique combination of attribute values (e.g., name, address, place of birth…)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148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Transforming administrative data </a:t>
            </a:r>
            <a:br>
              <a:rPr lang="en-US" dirty="0"/>
            </a:br>
            <a:r>
              <a:rPr lang="en-US" dirty="0"/>
              <a:t>into statistical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8552" y="1231325"/>
            <a:ext cx="3817896" cy="339447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Data from administrative sources needs to be adapted and processed to make it suitable for statistical compilation</a:t>
            </a:r>
          </a:p>
          <a:p>
            <a:pPr marL="285750" lvl="1"/>
            <a:r>
              <a:rPr lang="en-US" dirty="0"/>
              <a:t>Transform administrative populations into statistical populations</a:t>
            </a:r>
          </a:p>
          <a:p>
            <a:pPr marL="285750" lvl="1"/>
            <a:r>
              <a:rPr lang="en-US" dirty="0"/>
              <a:t>Transform administrative entities into statistical units (e.g., households, enterprises)</a:t>
            </a:r>
          </a:p>
          <a:p>
            <a:pPr marL="285750" lvl="1"/>
            <a:r>
              <a:rPr lang="en-US" dirty="0"/>
              <a:t>Transform administrative variables into statistical variables</a:t>
            </a:r>
          </a:p>
          <a:p>
            <a:pPr marL="342900" lvl="1" indent="0">
              <a:buNone/>
            </a:pP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457200" y="1500199"/>
            <a:ext cx="3273552" cy="2856724"/>
            <a:chOff x="5543336" y="1200152"/>
            <a:chExt cx="3143464" cy="2743200"/>
          </a:xfrm>
        </p:grpSpPr>
        <p:sp>
          <p:nvSpPr>
            <p:cNvPr id="4" name="Rectangle 3"/>
            <p:cNvSpPr/>
            <p:nvPr/>
          </p:nvSpPr>
          <p:spPr>
            <a:xfrm>
              <a:off x="5543336" y="2274684"/>
              <a:ext cx="711741" cy="594137"/>
            </a:xfrm>
            <a:prstGeom prst="rect">
              <a:avLst/>
            </a:prstGeom>
            <a:noFill/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Adminis-trative</a:t>
              </a:r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registers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6770613" y="2274684"/>
              <a:ext cx="711741" cy="594137"/>
            </a:xfrm>
            <a:prstGeom prst="rect">
              <a:avLst/>
            </a:prstGeom>
            <a:noFill/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Statistical registers</a:t>
              </a:r>
            </a:p>
          </p:txBody>
        </p:sp>
        <p:cxnSp>
          <p:nvCxnSpPr>
            <p:cNvPr id="6" name="Straight Arrow Connector 5"/>
            <p:cNvCxnSpPr>
              <a:stCxn id="4" idx="3"/>
              <a:endCxn id="5" idx="1"/>
            </p:cNvCxnSpPr>
            <p:nvPr/>
          </p:nvCxnSpPr>
          <p:spPr>
            <a:xfrm>
              <a:off x="6255078" y="2571752"/>
              <a:ext cx="515536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6770613" y="3156796"/>
              <a:ext cx="711741" cy="594137"/>
            </a:xfrm>
            <a:prstGeom prst="rect">
              <a:avLst/>
            </a:prstGeom>
            <a:noFill/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Census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6770613" y="1371764"/>
              <a:ext cx="711741" cy="594137"/>
            </a:xfrm>
            <a:prstGeom prst="rect">
              <a:avLst/>
            </a:prstGeom>
            <a:noFill/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Sample surveys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7244229" y="2868820"/>
              <a:ext cx="0" cy="287975"/>
            </a:xfrm>
            <a:prstGeom prst="straightConnector1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6969365" y="2889975"/>
              <a:ext cx="0" cy="287975"/>
            </a:xfrm>
            <a:prstGeom prst="straightConnector1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7255115" y="1965901"/>
              <a:ext cx="0" cy="287975"/>
            </a:xfrm>
            <a:prstGeom prst="straightConnector1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6980250" y="1987055"/>
              <a:ext cx="0" cy="287975"/>
            </a:xfrm>
            <a:prstGeom prst="straightConnector1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 rot="16200000">
              <a:off x="7018132" y="2274683"/>
              <a:ext cx="2743200" cy="594137"/>
            </a:xfrm>
            <a:prstGeom prst="rect">
              <a:avLst/>
            </a:prstGeom>
            <a:noFill/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Statistical Outputs</a:t>
              </a:r>
            </a:p>
          </p:txBody>
        </p:sp>
        <p:cxnSp>
          <p:nvCxnSpPr>
            <p:cNvPr id="14" name="Straight Arrow Connector 13"/>
            <p:cNvCxnSpPr>
              <a:stCxn id="8" idx="3"/>
            </p:cNvCxnSpPr>
            <p:nvPr/>
          </p:nvCxnSpPr>
          <p:spPr>
            <a:xfrm>
              <a:off x="7482354" y="1668833"/>
              <a:ext cx="610308" cy="0"/>
            </a:xfrm>
            <a:prstGeom prst="straightConnector1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7470876" y="2571265"/>
              <a:ext cx="621786" cy="2"/>
            </a:xfrm>
            <a:prstGeom prst="straightConnector1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7493833" y="3451942"/>
              <a:ext cx="598829" cy="0"/>
            </a:xfrm>
            <a:prstGeom prst="straightConnector1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95499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Preconditions for effective integration of administrative data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Quality of administrative systems </a:t>
            </a:r>
          </a:p>
          <a:p>
            <a:pPr lvl="1"/>
            <a:r>
              <a:rPr lang="en-US" dirty="0"/>
              <a:t>Coverage, timeliness, reliability, documentation…</a:t>
            </a:r>
          </a:p>
          <a:p>
            <a:r>
              <a:rPr lang="en-US" b="1" dirty="0"/>
              <a:t>System of national identity numbers </a:t>
            </a:r>
          </a:p>
          <a:p>
            <a:pPr lvl="1"/>
            <a:r>
              <a:rPr lang="en-US" dirty="0"/>
              <a:t>For natural and legal persons, as well as of locations</a:t>
            </a:r>
          </a:p>
          <a:p>
            <a:r>
              <a:rPr lang="en-US" b="1" dirty="0"/>
              <a:t>Sound data governance</a:t>
            </a:r>
          </a:p>
          <a:p>
            <a:pPr lvl="1"/>
            <a:r>
              <a:rPr lang="en-US" dirty="0"/>
              <a:t>For data access and collaboration with administrative authorities</a:t>
            </a:r>
          </a:p>
          <a:p>
            <a:r>
              <a:rPr lang="en-US" b="1" dirty="0"/>
              <a:t>Statistical integration frameworks</a:t>
            </a:r>
          </a:p>
          <a:p>
            <a:pPr lvl="1"/>
            <a:r>
              <a:rPr lang="en-US" dirty="0"/>
              <a:t>Base statistical registers</a:t>
            </a:r>
          </a:p>
          <a:p>
            <a:pPr lvl="1"/>
            <a:r>
              <a:rPr lang="en-US" dirty="0"/>
              <a:t>Standard statistical classifications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564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System of national identity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same identity number should follow each person, enterprise or location over its life time</a:t>
            </a:r>
          </a:p>
          <a:p>
            <a:r>
              <a:rPr lang="en-US" dirty="0"/>
              <a:t>Identity numbers should have no relation to any characteristics of the objects they identify</a:t>
            </a:r>
          </a:p>
          <a:p>
            <a:r>
              <a:rPr lang="en-US" dirty="0"/>
              <a:t>A good system of national identity numbers improves efficiency of both administrative and statistical production systems, and allows to link records and make comparisons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070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governance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Legal framework determines</a:t>
            </a:r>
          </a:p>
          <a:p>
            <a:pPr lvl="1"/>
            <a:r>
              <a:rPr lang="en-US" dirty="0"/>
              <a:t>What data are generated by administrative systems, and how it is reported/recorded</a:t>
            </a:r>
          </a:p>
          <a:p>
            <a:pPr lvl="1"/>
            <a:r>
              <a:rPr lang="en-US" dirty="0"/>
              <a:t>The right to use data from administrative systems for statistical purposes</a:t>
            </a:r>
          </a:p>
          <a:p>
            <a:pPr lvl="1"/>
            <a:r>
              <a:rPr lang="en-US" dirty="0"/>
              <a:t>The authority to match data from different sources</a:t>
            </a:r>
          </a:p>
          <a:p>
            <a:pPr lvl="1"/>
            <a:r>
              <a:rPr lang="en-US" dirty="0"/>
              <a:t>Accountability mechanisms for data quality and the protection of data privacy and confidentiality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830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4626</TotalTime>
  <Words>900</Words>
  <Application>Microsoft Office PowerPoint</Application>
  <PresentationFormat>On-screen Show (16:9)</PresentationFormat>
  <Paragraphs>100</Paragraphs>
  <Slides>15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Use of administrative data for official statistics:  The Global Perspective</vt:lpstr>
      <vt:lpstr>Compilation of statistics based on  administrative sources is increasingly common</vt:lpstr>
      <vt:lpstr>Benefits of integrating administrative data sources into statistical production process</vt:lpstr>
      <vt:lpstr>Types of administrative data</vt:lpstr>
      <vt:lpstr>Registers</vt:lpstr>
      <vt:lpstr>Transforming administrative data  into statistical data</vt:lpstr>
      <vt:lpstr>Preconditions for effective integration of administrative data sources</vt:lpstr>
      <vt:lpstr>System of national identity numbers</vt:lpstr>
      <vt:lpstr>Data governance</vt:lpstr>
      <vt:lpstr>Data governance</vt:lpstr>
      <vt:lpstr>Base statistical registers</vt:lpstr>
      <vt:lpstr>Base statistical registers</vt:lpstr>
      <vt:lpstr>PowerPoint Presentation</vt:lpstr>
      <vt:lpstr>Steps to integrate administrative data  in official statistics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Page</dc:creator>
  <cp:lastModifiedBy>Luis Gonzalez Morales</cp:lastModifiedBy>
  <cp:revision>212</cp:revision>
  <cp:lastPrinted>2017-02-28T21:08:16Z</cp:lastPrinted>
  <dcterms:created xsi:type="dcterms:W3CDTF">2016-07-15T14:40:03Z</dcterms:created>
  <dcterms:modified xsi:type="dcterms:W3CDTF">2018-04-22T22:28:47Z</dcterms:modified>
</cp:coreProperties>
</file>