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70" r:id="rId14"/>
  </p:sldIdLst>
  <p:sldSz cx="9144000" cy="6858000" type="screen4x3"/>
  <p:notesSz cx="6858000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00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3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EFC4FF-F017-4F49-A819-3418375AC241}" type="datetimeFigureOut">
              <a:rPr lang="en-GB" smtClean="0"/>
              <a:t>20/04/2018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D4A779-0344-44DA-B7E0-D1C035E650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50532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5E90A-B459-4B67-9C22-1530F590AC6C}" type="datetimeFigureOut">
              <a:rPr lang="en-US" smtClean="0"/>
              <a:pPr/>
              <a:t>4/20/2018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9CE2C-34B4-441D-A8BD-F2A9D6EF6D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5E90A-B459-4B67-9C22-1530F590AC6C}" type="datetimeFigureOut">
              <a:rPr lang="en-US" smtClean="0"/>
              <a:pPr/>
              <a:t>4/20/2018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9CE2C-34B4-441D-A8BD-F2A9D6EF6D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5E90A-B459-4B67-9C22-1530F590AC6C}" type="datetimeFigureOut">
              <a:rPr lang="en-US" smtClean="0"/>
              <a:pPr/>
              <a:t>4/20/2018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9CE2C-34B4-441D-A8BD-F2A9D6EF6D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5E90A-B459-4B67-9C22-1530F590AC6C}" type="datetimeFigureOut">
              <a:rPr lang="en-US" smtClean="0"/>
              <a:pPr/>
              <a:t>4/20/2018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9CE2C-34B4-441D-A8BD-F2A9D6EF6D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5E90A-B459-4B67-9C22-1530F590AC6C}" type="datetimeFigureOut">
              <a:rPr lang="en-US" smtClean="0"/>
              <a:pPr/>
              <a:t>4/20/2018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9CE2C-34B4-441D-A8BD-F2A9D6EF6D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5E90A-B459-4B67-9C22-1530F590AC6C}" type="datetimeFigureOut">
              <a:rPr lang="en-US" smtClean="0"/>
              <a:pPr/>
              <a:t>4/20/2018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9CE2C-34B4-441D-A8BD-F2A9D6EF6D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5E90A-B459-4B67-9C22-1530F590AC6C}" type="datetimeFigureOut">
              <a:rPr lang="en-US" smtClean="0"/>
              <a:pPr/>
              <a:t>4/20/2018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9CE2C-34B4-441D-A8BD-F2A9D6EF6D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5E90A-B459-4B67-9C22-1530F590AC6C}" type="datetimeFigureOut">
              <a:rPr lang="en-US" smtClean="0"/>
              <a:pPr/>
              <a:t>4/20/2018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9CE2C-34B4-441D-A8BD-F2A9D6EF6D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5E90A-B459-4B67-9C22-1530F590AC6C}" type="datetimeFigureOut">
              <a:rPr lang="en-US" smtClean="0"/>
              <a:pPr/>
              <a:t>4/20/2018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9CE2C-34B4-441D-A8BD-F2A9D6EF6D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5E90A-B459-4B67-9C22-1530F590AC6C}" type="datetimeFigureOut">
              <a:rPr lang="en-US" smtClean="0"/>
              <a:pPr/>
              <a:t>4/20/2018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9CE2C-34B4-441D-A8BD-F2A9D6EF6D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5E90A-B459-4B67-9C22-1530F590AC6C}" type="datetimeFigureOut">
              <a:rPr lang="en-US" smtClean="0"/>
              <a:pPr/>
              <a:t>4/20/2018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9CE2C-34B4-441D-A8BD-F2A9D6EF6D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5E90A-B459-4B67-9C22-1530F590AC6C}" type="datetimeFigureOut">
              <a:rPr lang="en-US" smtClean="0"/>
              <a:pPr/>
              <a:t>4/20/2018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9CE2C-34B4-441D-A8BD-F2A9D6EF6D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Garamond" pitchFamily="18" charset="0"/>
                <a:cs typeface="Times New Roman" pitchFamily="18" charset="0"/>
              </a:rPr>
              <a:t>Vital Statistics System in Mauritius</a:t>
            </a:r>
            <a:endParaRPr lang="en-US" dirty="0">
              <a:solidFill>
                <a:srgbClr val="996600"/>
              </a:solidFill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400" dirty="0">
                <a:solidFill>
                  <a:srgbClr val="FFFF00"/>
                </a:solidFill>
                <a:latin typeface="Garamond" pitchFamily="18" charset="0"/>
                <a:ea typeface="+mj-ea"/>
                <a:cs typeface="Times New Roman" pitchFamily="18" charset="0"/>
              </a:rPr>
              <a:t>Managing</a:t>
            </a:r>
            <a:r>
              <a:rPr lang="en-US" dirty="0" smtClean="0"/>
              <a:t> </a:t>
            </a:r>
            <a:r>
              <a:rPr lang="en-US" sz="4400" dirty="0">
                <a:solidFill>
                  <a:srgbClr val="FFFF00"/>
                </a:solidFill>
                <a:latin typeface="Garamond" pitchFamily="18" charset="0"/>
                <a:ea typeface="+mj-ea"/>
                <a:cs typeface="Times New Roman" pitchFamily="18" charset="0"/>
              </a:rPr>
              <a:t>administrative data</a:t>
            </a:r>
            <a:endParaRPr lang="en-US" sz="4400" dirty="0">
              <a:solidFill>
                <a:srgbClr val="FFFF00"/>
              </a:solidFill>
              <a:latin typeface="Garamond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 advTm="11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>
                <a:latin typeface="Garamond" pitchFamily="18" charset="0"/>
              </a:rPr>
              <a:t>Compliance of Vital Statistics of Mauritius with desirable characteristics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3600" dirty="0" smtClean="0">
                <a:latin typeface="Garamond" pitchFamily="18" charset="0"/>
              </a:rPr>
              <a:t>Mauritius complies in every respect with the required characteristics given that:</a:t>
            </a:r>
          </a:p>
          <a:p>
            <a:pPr lvl="1"/>
            <a:r>
              <a:rPr lang="en-US" dirty="0" smtClean="0">
                <a:latin typeface="Garamond" pitchFamily="18" charset="0"/>
              </a:rPr>
              <a:t>Vital Registration System of Mauritius has all the desirable characteristics as opposed to enumeration through survey</a:t>
            </a:r>
          </a:p>
          <a:p>
            <a:pPr lvl="1"/>
            <a:r>
              <a:rPr lang="en-US" dirty="0" smtClean="0">
                <a:latin typeface="Garamond" pitchFamily="18" charset="0"/>
              </a:rPr>
              <a:t>Our statistics are governed by the Statistics Act</a:t>
            </a:r>
          </a:p>
          <a:p>
            <a:pPr lvl="1"/>
            <a:r>
              <a:rPr lang="en-US" dirty="0" smtClean="0">
                <a:latin typeface="Garamond" pitchFamily="18" charset="0"/>
              </a:rPr>
              <a:t>Our statistics are regularly disseminated</a:t>
            </a:r>
          </a:p>
          <a:p>
            <a:pPr lvl="1"/>
            <a:r>
              <a:rPr lang="en-US" dirty="0" smtClean="0">
                <a:latin typeface="Garamond" pitchFamily="18" charset="0"/>
              </a:rPr>
              <a:t>Birth and death registration is complete</a:t>
            </a:r>
          </a:p>
          <a:p>
            <a:pPr lvl="2"/>
            <a:r>
              <a:rPr lang="en-US" dirty="0" smtClean="0">
                <a:latin typeface="Garamond" pitchFamily="18" charset="0"/>
              </a:rPr>
              <a:t> Given that the registration of children at school requires a birth certificate leads towards complete birth registration</a:t>
            </a:r>
          </a:p>
          <a:p>
            <a:pPr lvl="2"/>
            <a:r>
              <a:rPr lang="en-US" dirty="0" smtClean="0">
                <a:latin typeface="Garamond" pitchFamily="18" charset="0"/>
              </a:rPr>
              <a:t>The disposal of a dead body strictly requires the registration of the deceased which leads towards complete death registration  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 smtClean="0">
                <a:latin typeface="Garamond" pitchFamily="18" charset="0"/>
              </a:rPr>
              <a:t>Uses of Vital Statistics in Mauritius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Garamond" pitchFamily="18" charset="0"/>
              </a:rPr>
              <a:t>To inform policy makers(at national level)</a:t>
            </a:r>
          </a:p>
          <a:p>
            <a:r>
              <a:rPr lang="en-US" dirty="0" smtClean="0">
                <a:latin typeface="Garamond" pitchFamily="18" charset="0"/>
              </a:rPr>
              <a:t>Statistics on births widely used to shape &amp; monitor population policies in the past when fertility was high (birth control)</a:t>
            </a:r>
          </a:p>
          <a:p>
            <a:r>
              <a:rPr lang="en-US" dirty="0" smtClean="0">
                <a:latin typeface="Garamond" pitchFamily="18" charset="0"/>
              </a:rPr>
              <a:t>For prompt health interventions &amp; analysis on causes of death </a:t>
            </a:r>
          </a:p>
          <a:p>
            <a:r>
              <a:rPr lang="en-US" dirty="0" smtClean="0">
                <a:latin typeface="Garamond" pitchFamily="18" charset="0"/>
              </a:rPr>
              <a:t>Life tables &amp; expectancy of life will allow for in-depth analysis of mortality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 smtClean="0">
                <a:latin typeface="Garamond" pitchFamily="18" charset="0"/>
              </a:rPr>
              <a:t>Uses of Vital Statistics in Mauritius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Garamond" pitchFamily="18" charset="0"/>
              </a:rPr>
              <a:t>International comparison</a:t>
            </a:r>
          </a:p>
          <a:p>
            <a:r>
              <a:rPr lang="en-US" dirty="0" smtClean="0">
                <a:latin typeface="Garamond" pitchFamily="18" charset="0"/>
              </a:rPr>
              <a:t>Providing inputs for the UN Demographic Yearbook – a major instrument for international statistical data dissemination</a:t>
            </a:r>
          </a:p>
          <a:p>
            <a:r>
              <a:rPr lang="en-US" dirty="0" smtClean="0">
                <a:latin typeface="Garamond" pitchFamily="18" charset="0"/>
              </a:rPr>
              <a:t>Monitoring of MDGs/SDGs where indicators are directly derived as in cases of:</a:t>
            </a:r>
          </a:p>
          <a:p>
            <a:pPr>
              <a:buNone/>
            </a:pPr>
            <a:r>
              <a:rPr lang="en-US" dirty="0" smtClean="0">
                <a:latin typeface="Garamond" pitchFamily="18" charset="0"/>
              </a:rPr>
              <a:t>	(</a:t>
            </a:r>
            <a:r>
              <a:rPr lang="en-US" dirty="0" err="1" smtClean="0">
                <a:latin typeface="Garamond" pitchFamily="18" charset="0"/>
              </a:rPr>
              <a:t>i</a:t>
            </a:r>
            <a:r>
              <a:rPr lang="en-US" dirty="0" smtClean="0">
                <a:latin typeface="Garamond" pitchFamily="18" charset="0"/>
              </a:rPr>
              <a:t>) Reducing child mortality</a:t>
            </a:r>
          </a:p>
          <a:p>
            <a:pPr>
              <a:buNone/>
            </a:pPr>
            <a:r>
              <a:rPr lang="en-US" dirty="0" smtClean="0">
                <a:latin typeface="Garamond" pitchFamily="18" charset="0"/>
              </a:rPr>
              <a:t>	(ii) Improving maternal health</a:t>
            </a:r>
          </a:p>
          <a:p>
            <a:pPr>
              <a:buNone/>
            </a:pPr>
            <a:r>
              <a:rPr lang="en-US" dirty="0" smtClean="0">
                <a:latin typeface="Garamond" pitchFamily="18" charset="0"/>
              </a:rPr>
              <a:t>	(iii) Combating HIV/AIDS, malaria &amp; other diseases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algn="ctr">
              <a:buNone/>
            </a:pPr>
            <a:endParaRPr lang="en-US" dirty="0" smtClean="0">
              <a:latin typeface="Garamond" pitchFamily="18" charset="0"/>
            </a:endParaRPr>
          </a:p>
          <a:p>
            <a:pPr algn="ctr">
              <a:buNone/>
            </a:pPr>
            <a:endParaRPr lang="en-US" dirty="0" smtClean="0">
              <a:latin typeface="Garamond" pitchFamily="18" charset="0"/>
            </a:endParaRPr>
          </a:p>
          <a:p>
            <a:pPr algn="ctr">
              <a:buNone/>
            </a:pPr>
            <a:r>
              <a:rPr lang="en-US" dirty="0" smtClean="0">
                <a:latin typeface="Garamond" pitchFamily="18" charset="0"/>
              </a:rPr>
              <a:t>THANK YOU FOR YOUR ATTENTION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latin typeface="Garamond" pitchFamily="18" charset="0"/>
              </a:rPr>
              <a:t>Presentation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en-US" b="1" dirty="0" smtClean="0">
                <a:latin typeface="Garamond" pitchFamily="18" charset="0"/>
              </a:rPr>
              <a:t>To provide an overview of Vital Statistics (VS) in Mauritius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en-US" dirty="0" smtClean="0">
                <a:latin typeface="Garamond" pitchFamily="18" charset="0"/>
              </a:rPr>
              <a:t>The Vital Statistics System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en-US" dirty="0" smtClean="0">
                <a:latin typeface="Garamond" pitchFamily="18" charset="0"/>
              </a:rPr>
              <a:t>Desirable characteristics of VS system derived from Civil Registration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en-US" dirty="0" smtClean="0">
                <a:latin typeface="Garamond" pitchFamily="18" charset="0"/>
              </a:rPr>
              <a:t>Data Source and Coverage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en-US" dirty="0" smtClean="0">
                <a:latin typeface="Garamond" pitchFamily="18" charset="0"/>
              </a:rPr>
              <a:t>Civil Registration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en-US" dirty="0" smtClean="0">
                <a:latin typeface="Garamond" pitchFamily="18" charset="0"/>
              </a:rPr>
              <a:t>Compilation &amp; examples of VS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en-US" dirty="0" smtClean="0">
                <a:latin typeface="Garamond" pitchFamily="18" charset="0"/>
              </a:rPr>
              <a:t>Dissemination of Vital Statistics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en-US" dirty="0" smtClean="0">
                <a:latin typeface="Garamond" pitchFamily="18" charset="0"/>
              </a:rPr>
              <a:t>Compliance of VS of Mauritius with desirable characteristics 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en-US" dirty="0" smtClean="0">
                <a:latin typeface="Garamond" pitchFamily="18" charset="0"/>
              </a:rPr>
              <a:t>Uses of VS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en-US" dirty="0" smtClean="0">
                <a:latin typeface="Garamond" pitchFamily="18" charset="0"/>
              </a:rPr>
              <a:t>Future developments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latin typeface="Garamond" pitchFamily="18" charset="0"/>
              </a:rPr>
              <a:t>The Vital Statistics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Garamond" pitchFamily="18" charset="0"/>
              </a:rPr>
              <a:t>It is the collection of information on vital events by civil registration or through surveys.</a:t>
            </a:r>
          </a:p>
          <a:p>
            <a:r>
              <a:rPr lang="en-US" dirty="0" smtClean="0">
                <a:latin typeface="Garamond" pitchFamily="18" charset="0"/>
              </a:rPr>
              <a:t>Compiling, processing, </a:t>
            </a:r>
            <a:r>
              <a:rPr lang="en-US" dirty="0" err="1" smtClean="0">
                <a:latin typeface="Garamond" pitchFamily="18" charset="0"/>
              </a:rPr>
              <a:t>analysing</a:t>
            </a:r>
            <a:r>
              <a:rPr lang="en-US" dirty="0" smtClean="0">
                <a:latin typeface="Garamond" pitchFamily="18" charset="0"/>
              </a:rPr>
              <a:t>, evaluating, presenting and disseminating these data in statistical form.</a:t>
            </a:r>
          </a:p>
          <a:p>
            <a:r>
              <a:rPr lang="en-US" dirty="0" smtClean="0">
                <a:latin typeface="Garamond" pitchFamily="18" charset="0"/>
              </a:rPr>
              <a:t>In Mauritius our source of vital statistics is mainly the Civil Registration System that is based on administrative data.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>
                <a:latin typeface="Garamond" pitchFamily="18" charset="0"/>
              </a:rPr>
              <a:t>Desirable characteristics of Vital Statistics System derived from Civil Registration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en-US" dirty="0" smtClean="0">
                <a:latin typeface="Garamond" pitchFamily="18" charset="0"/>
              </a:rPr>
              <a:t>Universal coverage </a:t>
            </a:r>
            <a:r>
              <a:rPr lang="en-US" i="1" dirty="0" smtClean="0">
                <a:latin typeface="Garamond" pitchFamily="18" charset="0"/>
              </a:rPr>
              <a:t>(inclusive of all vital events in every population  group comprising the national area)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Garamond" pitchFamily="18" charset="0"/>
              </a:rPr>
              <a:t>Continuity </a:t>
            </a:r>
            <a:r>
              <a:rPr lang="en-US" i="1" dirty="0" smtClean="0">
                <a:latin typeface="Garamond" pitchFamily="18" charset="0"/>
              </a:rPr>
              <a:t>(data should reflect short-term fluctuations, seasonal movements &amp; longer-term movements)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Garamond" pitchFamily="18" charset="0"/>
              </a:rPr>
              <a:t>Confidentiality </a:t>
            </a:r>
            <a:r>
              <a:rPr lang="en-US" i="1" dirty="0" smtClean="0">
                <a:latin typeface="Garamond" pitchFamily="18" charset="0"/>
              </a:rPr>
              <a:t>(intended uses for specific administrative &amp; statistical purposes)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Garamond" pitchFamily="18" charset="0"/>
              </a:rPr>
              <a:t>Regular dissemination </a:t>
            </a:r>
            <a:r>
              <a:rPr lang="en-US" i="1" dirty="0" smtClean="0">
                <a:latin typeface="Garamond" pitchFamily="18" charset="0"/>
              </a:rPr>
              <a:t>(for health intervention &amp; population estimation, administrative uses, vital event cross classified by its demographic &amp; socioeconomic characteristics, etc.)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>
                <a:latin typeface="Garamond" pitchFamily="18" charset="0"/>
              </a:rPr>
              <a:t>Coverage &amp; Data Source for Mauritius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Garamond" pitchFamily="18" charset="0"/>
              </a:rPr>
              <a:t>Live Birth</a:t>
            </a:r>
          </a:p>
          <a:p>
            <a:r>
              <a:rPr lang="en-US" dirty="0" smtClean="0">
                <a:latin typeface="Garamond" pitchFamily="18" charset="0"/>
              </a:rPr>
              <a:t>Still Birth</a:t>
            </a:r>
          </a:p>
          <a:p>
            <a:r>
              <a:rPr lang="en-US" dirty="0" smtClean="0">
                <a:latin typeface="Garamond" pitchFamily="18" charset="0"/>
              </a:rPr>
              <a:t>Marriage          Civil Status Division</a:t>
            </a:r>
          </a:p>
          <a:p>
            <a:r>
              <a:rPr lang="en-US" dirty="0" smtClean="0">
                <a:latin typeface="Garamond" pitchFamily="18" charset="0"/>
              </a:rPr>
              <a:t>Death</a:t>
            </a:r>
          </a:p>
          <a:p>
            <a:r>
              <a:rPr lang="en-US" dirty="0" smtClean="0">
                <a:latin typeface="Garamond" pitchFamily="18" charset="0"/>
              </a:rPr>
              <a:t>Divorce (Supreme Court)</a:t>
            </a:r>
          </a:p>
          <a:p>
            <a:endParaRPr lang="en-US" dirty="0"/>
          </a:p>
        </p:txBody>
      </p:sp>
      <p:sp>
        <p:nvSpPr>
          <p:cNvPr id="4" name="Right Brace 3"/>
          <p:cNvSpPr/>
          <p:nvPr/>
        </p:nvSpPr>
        <p:spPr>
          <a:xfrm>
            <a:off x="2743200" y="1600200"/>
            <a:ext cx="609600" cy="2438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latin typeface="Garamond" pitchFamily="18" charset="0"/>
              </a:rPr>
              <a:t>Civil Registration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latin typeface="Garamond" pitchFamily="18" charset="0"/>
              </a:rPr>
              <a:t>35 Civil Status Offices scattered around the Republic to register live births, still births, marriages and deaths.</a:t>
            </a:r>
          </a:p>
          <a:p>
            <a:endParaRPr lang="en-US" dirty="0" smtClean="0">
              <a:latin typeface="Garamond" pitchFamily="18" charset="0"/>
            </a:endParaRPr>
          </a:p>
          <a:p>
            <a:r>
              <a:rPr lang="en-US" dirty="0" smtClean="0">
                <a:latin typeface="Garamond" pitchFamily="18" charset="0"/>
              </a:rPr>
              <a:t>All Civil Status Offices are computerized and certificates may be  obtained instantly at these offices. </a:t>
            </a:r>
          </a:p>
          <a:p>
            <a:endParaRPr lang="en-US" dirty="0" smtClean="0">
              <a:latin typeface="Garamond" pitchFamily="18" charset="0"/>
            </a:endParaRPr>
          </a:p>
          <a:p>
            <a:r>
              <a:rPr lang="en-US" dirty="0" smtClean="0">
                <a:latin typeface="Garamond" pitchFamily="18" charset="0"/>
              </a:rPr>
              <a:t> The regional Civil Status Offices are well within reach of the average citizen for registration purposes. Registration and t</a:t>
            </a:r>
            <a:r>
              <a:rPr lang="en-GB" dirty="0" smtClean="0">
                <a:latin typeface="Garamond" pitchFamily="18" charset="0"/>
              </a:rPr>
              <a:t>he first issue of a birth, death and marriage certificate is free of charge.  </a:t>
            </a:r>
            <a:endParaRPr lang="en-US" dirty="0" smtClean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4318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latin typeface="Garamond" pitchFamily="18" charset="0"/>
              </a:rPr>
              <a:t>Compilation of Vital 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sz="3400" dirty="0" smtClean="0">
                <a:latin typeface="Garamond" pitchFamily="18" charset="0"/>
              </a:rPr>
              <a:t>Records on live birth, still birth, marriage &amp; death in electronic formats are obtained from the Central Civil Status Office on a monthly basis with a lag of 2-3 weeks.</a:t>
            </a:r>
          </a:p>
          <a:p>
            <a:pPr>
              <a:lnSpc>
                <a:spcPct val="120000"/>
              </a:lnSpc>
            </a:pPr>
            <a:r>
              <a:rPr lang="en-US" sz="3400" dirty="0" smtClean="0">
                <a:latin typeface="Garamond" pitchFamily="18" charset="0"/>
              </a:rPr>
              <a:t>The data is uploaded into a system, set up under the e-Business Plan, that automatically codes district of residence, Town/VCA &amp; occupations.</a:t>
            </a:r>
          </a:p>
          <a:p>
            <a:pPr>
              <a:lnSpc>
                <a:spcPct val="120000"/>
              </a:lnSpc>
            </a:pPr>
            <a:r>
              <a:rPr lang="en-US" sz="3400" dirty="0" smtClean="0">
                <a:latin typeface="Garamond" pitchFamily="18" charset="0"/>
              </a:rPr>
              <a:t>A set of standard tables based on the data can easily be generated by the system.</a:t>
            </a:r>
          </a:p>
          <a:p>
            <a:pPr>
              <a:lnSpc>
                <a:spcPct val="120000"/>
              </a:lnSpc>
            </a:pPr>
            <a:r>
              <a:rPr lang="en-US" sz="3400" dirty="0" smtClean="0">
                <a:latin typeface="Garamond" pitchFamily="18" charset="0"/>
              </a:rPr>
              <a:t>The coding of causes of death is undertaken by the staff of the M/Health &amp; Quality of Life.</a:t>
            </a:r>
          </a:p>
          <a:p>
            <a:pPr>
              <a:lnSpc>
                <a:spcPct val="120000"/>
              </a:lnSpc>
            </a:pPr>
            <a:r>
              <a:rPr lang="en-US" sz="3400" dirty="0" smtClean="0">
                <a:latin typeface="Garamond" pitchFamily="18" charset="0"/>
              </a:rPr>
              <a:t>Statistics on Divorces on hard copies obtained on a yearly basis from the Judicial department with 5-6 months lag.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3120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 smtClean="0">
                <a:latin typeface="Garamond" pitchFamily="18" charset="0"/>
              </a:rPr>
              <a:t>Examples of Vital Statistics produced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Garamond" pitchFamily="18" charset="0"/>
              </a:rPr>
              <a:t>Live Births: Crude Birth Rate, Total Fertility Rate (TFR), Age Specific Fertility Rate (ASFR), etc.</a:t>
            </a:r>
          </a:p>
          <a:p>
            <a:r>
              <a:rPr lang="en-US" dirty="0" smtClean="0">
                <a:latin typeface="Garamond" pitchFamily="18" charset="0"/>
              </a:rPr>
              <a:t>Still Births: Still Birth Rate</a:t>
            </a:r>
          </a:p>
          <a:p>
            <a:r>
              <a:rPr lang="en-US" dirty="0" smtClean="0">
                <a:latin typeface="Garamond" pitchFamily="18" charset="0"/>
              </a:rPr>
              <a:t>Marriage: Marriage Rate</a:t>
            </a:r>
          </a:p>
          <a:p>
            <a:r>
              <a:rPr lang="en-US" dirty="0" smtClean="0">
                <a:latin typeface="Garamond" pitchFamily="18" charset="0"/>
              </a:rPr>
              <a:t>Death: Crude Death Rate, Infant Mortality Rate, Maternal Mortality Rate, etc.</a:t>
            </a:r>
          </a:p>
          <a:p>
            <a:r>
              <a:rPr lang="en-US" dirty="0" smtClean="0">
                <a:latin typeface="Garamond" pitchFamily="18" charset="0"/>
              </a:rPr>
              <a:t>Divorce: Divorce Rate</a:t>
            </a:r>
          </a:p>
          <a:p>
            <a:endParaRPr lang="en-US" dirty="0" smtClean="0">
              <a:latin typeface="Garamond" pitchFamily="18" charset="0"/>
            </a:endParaRPr>
          </a:p>
          <a:p>
            <a:pPr>
              <a:buNone/>
            </a:pPr>
            <a:r>
              <a:rPr lang="en-US" dirty="0" smtClean="0">
                <a:latin typeface="Garamond" pitchFamily="18" charset="0"/>
              </a:rPr>
              <a:t>	Life tables, Deaths by selected causes &amp; age, Infant Death by selected causes, Early &amp; Late neonatal mortality rate, etc.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 smtClean="0">
                <a:latin typeface="Garamond" pitchFamily="18" charset="0"/>
              </a:rPr>
              <a:t>Dissemination of Vital Statistics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Garamond" pitchFamily="18" charset="0"/>
              </a:rPr>
              <a:t>Print publications:  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>
                <a:latin typeface="Garamond" pitchFamily="18" charset="0"/>
              </a:rPr>
              <a:t>Economic &amp; Social Indicator (twice yearly)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>
                <a:latin typeface="Garamond" pitchFamily="18" charset="0"/>
              </a:rPr>
              <a:t>Annual Digest 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>
                <a:latin typeface="Garamond" pitchFamily="18" charset="0"/>
              </a:rPr>
              <a:t>Digest of Demography(Annual)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>
                <a:latin typeface="Garamond" pitchFamily="18" charset="0"/>
              </a:rPr>
              <a:t>Civil Status Report</a:t>
            </a:r>
          </a:p>
          <a:p>
            <a:pPr lvl="2">
              <a:buFont typeface="Wingdings" pitchFamily="2" charset="2"/>
              <a:buChar char="Ø"/>
            </a:pPr>
            <a:endParaRPr lang="en-US" dirty="0" smtClean="0">
              <a:latin typeface="Garamond" pitchFamily="18" charset="0"/>
            </a:endParaRPr>
          </a:p>
          <a:p>
            <a:r>
              <a:rPr lang="en-US" dirty="0" smtClean="0">
                <a:latin typeface="Garamond" pitchFamily="18" charset="0"/>
              </a:rPr>
              <a:t>SM website: Historical series as from 1972</a:t>
            </a:r>
          </a:p>
          <a:p>
            <a:pPr>
              <a:buNone/>
            </a:pPr>
            <a:r>
              <a:rPr lang="en-US" i="1" dirty="0" smtClean="0">
                <a:latin typeface="Garamond" pitchFamily="18" charset="0"/>
              </a:rPr>
              <a:t>                   http://statsmauritius.govmu.org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4690</TotalTime>
  <Words>698</Words>
  <Application>Microsoft Office PowerPoint</Application>
  <PresentationFormat>On-screen Show (4:3)</PresentationFormat>
  <Paragraphs>80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Garamond</vt:lpstr>
      <vt:lpstr>Times New Roman</vt:lpstr>
      <vt:lpstr>Wingdings</vt:lpstr>
      <vt:lpstr>Office Theme</vt:lpstr>
      <vt:lpstr>Vital Statistics System in Mauritius</vt:lpstr>
      <vt:lpstr>Presentation Outline</vt:lpstr>
      <vt:lpstr>The Vital Statistics System</vt:lpstr>
      <vt:lpstr>Desirable characteristics of Vital Statistics System derived from Civil Registration</vt:lpstr>
      <vt:lpstr>Coverage &amp; Data Source for Mauritius</vt:lpstr>
      <vt:lpstr>Civil Registration</vt:lpstr>
      <vt:lpstr>Compilation of Vital Statistics</vt:lpstr>
      <vt:lpstr>Examples of Vital Statistics produced</vt:lpstr>
      <vt:lpstr>Dissemination of Vital Statistics</vt:lpstr>
      <vt:lpstr>Compliance of Vital Statistics of Mauritius with desirable characteristics</vt:lpstr>
      <vt:lpstr>Uses of Vital Statistics in Mauritius</vt:lpstr>
      <vt:lpstr>Uses of Vital Statistics in Mauritius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aruna</dc:creator>
  <cp:lastModifiedBy>Jalil Laloo</cp:lastModifiedBy>
  <cp:revision>53</cp:revision>
  <cp:lastPrinted>2018-04-20T08:15:51Z</cp:lastPrinted>
  <dcterms:created xsi:type="dcterms:W3CDTF">2013-08-20T07:03:33Z</dcterms:created>
  <dcterms:modified xsi:type="dcterms:W3CDTF">2018-04-23T03:02:33Z</dcterms:modified>
</cp:coreProperties>
</file>