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69" r:id="rId2"/>
    <p:sldMasterId id="2147484282" r:id="rId3"/>
    <p:sldMasterId id="2147484295" r:id="rId4"/>
    <p:sldMasterId id="2147484308" r:id="rId5"/>
    <p:sldMasterId id="2147484321" r:id="rId6"/>
    <p:sldMasterId id="2147484334" r:id="rId7"/>
    <p:sldMasterId id="2147484347" r:id="rId8"/>
    <p:sldMasterId id="2147484418" r:id="rId9"/>
    <p:sldMasterId id="2147484434" r:id="rId10"/>
  </p:sldMasterIdLst>
  <p:notesMasterIdLst>
    <p:notesMasterId r:id="rId48"/>
  </p:notesMasterIdLst>
  <p:handoutMasterIdLst>
    <p:handoutMasterId r:id="rId49"/>
  </p:handoutMasterIdLst>
  <p:sldIdLst>
    <p:sldId id="507" r:id="rId11"/>
    <p:sldId id="508" r:id="rId12"/>
    <p:sldId id="512" r:id="rId13"/>
    <p:sldId id="552" r:id="rId14"/>
    <p:sldId id="515" r:id="rId15"/>
    <p:sldId id="566" r:id="rId16"/>
    <p:sldId id="527" r:id="rId17"/>
    <p:sldId id="557" r:id="rId18"/>
    <p:sldId id="525" r:id="rId19"/>
    <p:sldId id="558" r:id="rId20"/>
    <p:sldId id="559" r:id="rId21"/>
    <p:sldId id="560" r:id="rId22"/>
    <p:sldId id="561" r:id="rId23"/>
    <p:sldId id="563" r:id="rId24"/>
    <p:sldId id="562" r:id="rId25"/>
    <p:sldId id="567" r:id="rId26"/>
    <p:sldId id="564" r:id="rId27"/>
    <p:sldId id="544" r:id="rId28"/>
    <p:sldId id="499" r:id="rId29"/>
    <p:sldId id="539" r:id="rId30"/>
    <p:sldId id="540" r:id="rId31"/>
    <p:sldId id="541" r:id="rId32"/>
    <p:sldId id="542" r:id="rId33"/>
    <p:sldId id="543" r:id="rId34"/>
    <p:sldId id="502" r:id="rId35"/>
    <p:sldId id="505" r:id="rId36"/>
    <p:sldId id="506" r:id="rId37"/>
    <p:sldId id="556" r:id="rId38"/>
    <p:sldId id="529" r:id="rId39"/>
    <p:sldId id="553" r:id="rId40"/>
    <p:sldId id="519" r:id="rId41"/>
    <p:sldId id="520" r:id="rId42"/>
    <p:sldId id="521" r:id="rId43"/>
    <p:sldId id="498" r:id="rId44"/>
    <p:sldId id="522" r:id="rId45"/>
    <p:sldId id="538" r:id="rId46"/>
    <p:sldId id="565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808000"/>
    <a:srgbClr val="000099"/>
    <a:srgbClr val="CC3300"/>
    <a:srgbClr val="339966"/>
    <a:srgbClr val="FFCCCC"/>
    <a:srgbClr val="FDE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282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224B3-4D2B-420C-AA0B-032E6B708E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A6141-38F0-4BAC-BD1A-67945ECCFB75}">
      <dgm:prSet phldrT="[Text]" custT="1"/>
      <dgm:spPr>
        <a:xfrm>
          <a:off x="3583589" y="183556"/>
          <a:ext cx="3362630" cy="1100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National Bureau of Statistics</a:t>
          </a:r>
        </a:p>
      </dgm:t>
    </dgm:pt>
    <dgm:pt modelId="{2994850D-8AD7-4C8C-9720-5C8513DF8CDB}" type="parTrans" cxnId="{149E4DE3-986B-40FA-9497-D444C7BE12DB}">
      <dgm:prSet/>
      <dgm:spPr/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AF985B52-5874-4C31-97E1-F6188A2F08D8}" type="sibTrans" cxnId="{149E4DE3-986B-40FA-9497-D444C7BE12DB}">
      <dgm:prSet/>
      <dgm:spPr/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12FE7098-AAE4-477E-A193-9FAE50F46F5E}">
      <dgm:prSet phldrT="[Text]" custT="1"/>
      <dgm:spPr>
        <a:xfrm>
          <a:off x="2107707" y="1788135"/>
          <a:ext cx="2716472" cy="11005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Bureaus of Statistics (SBS</a:t>
          </a:r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 pitchFamily="18" charset="0"/>
              <a:ea typeface="+mn-ea"/>
              <a:cs typeface="+mn-cs"/>
            </a:rPr>
            <a:t>)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74FFF62E-4A99-46F2-924D-B23C6563C3BE}" type="parTrans" cxnId="{0255FB3D-0B38-45F5-A19E-35ECF58BB3AF}">
      <dgm:prSet/>
      <dgm:spPr>
        <a:xfrm>
          <a:off x="3273375" y="1101146"/>
          <a:ext cx="1798961" cy="504048"/>
        </a:xfr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DAF849DE-F6A7-432D-8FC3-A875CBDE5BF5}" type="sibTrans" cxnId="{0255FB3D-0B38-45F5-A19E-35ECF58BB3AF}">
      <dgm:prSet/>
      <dgm:spPr/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A54E93E8-9714-41D5-94C2-18F69BD6F275}">
      <dgm:prSet phldrT="[Text]" custT="1"/>
      <dgm:spPr>
        <a:xfrm>
          <a:off x="592240" y="3334265"/>
          <a:ext cx="2846889" cy="86397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</a:t>
          </a:r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MDAs </a:t>
          </a:r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Statistical Units</a:t>
          </a:r>
        </a:p>
      </dgm:t>
    </dgm:pt>
    <dgm:pt modelId="{75F1BF13-90CF-44E0-BA2B-66AFD8FCB562}" type="parTrans" cxnId="{951606DD-D49D-4C46-AB53-8B63812C533E}">
      <dgm:prSet/>
      <dgm:spPr>
        <a:xfrm>
          <a:off x="1823117" y="2705725"/>
          <a:ext cx="1450258" cy="445599"/>
        </a:xfrm>
        <a:noFill/>
        <a:ln w="19050" cap="rnd" cmpd="sng" algn="ctr">
          <a:solidFill>
            <a:srgbClr val="90C22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CD2F5118-D5A1-4AC1-9BC9-C076F7C846C6}" type="sibTrans" cxnId="{951606DD-D49D-4C46-AB53-8B63812C533E}">
      <dgm:prSet/>
      <dgm:spPr/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41691181-54A4-4CF9-919E-216E9B5BDD3C}">
      <dgm:prSet phldrT="[Text]" custT="1"/>
      <dgm:spPr>
        <a:xfrm>
          <a:off x="4481761" y="3393330"/>
          <a:ext cx="2785329" cy="9615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Local Government Areas Statistical Units</a:t>
          </a:r>
        </a:p>
      </dgm:t>
    </dgm:pt>
    <dgm:pt modelId="{45A7F62A-2923-4D08-A65A-E16FA5CF343E}" type="parTrans" cxnId="{9F2E94E4-0A87-4ED9-AE7F-24543C3D1251}">
      <dgm:prSet/>
      <dgm:spPr>
        <a:xfrm>
          <a:off x="3273375" y="2705725"/>
          <a:ext cx="2408481" cy="504665"/>
        </a:xfrm>
        <a:noFill/>
        <a:ln w="19050" cap="rnd" cmpd="sng" algn="ctr">
          <a:solidFill>
            <a:srgbClr val="90C22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B6420370-32BB-4E9A-A6C4-31B0ADEB100F}" type="sibTrans" cxnId="{9F2E94E4-0A87-4ED9-AE7F-24543C3D1251}">
      <dgm:prSet/>
      <dgm:spPr/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6D92EBB7-B50E-45B3-8354-F2E457998AD8}">
      <dgm:prSet phldrT="[Text]" custT="1"/>
      <dgm:spPr>
        <a:xfrm>
          <a:off x="5256874" y="1740581"/>
          <a:ext cx="3212785" cy="109328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Federal Line </a:t>
          </a:r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MDAs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51D42F-8827-46C1-A7D2-3F298FA0DE9C}" type="parTrans" cxnId="{9C193780-CA14-45FD-A89B-BA6224B6B271}">
      <dgm:prSet/>
      <dgm:spPr>
        <a:xfrm>
          <a:off x="5072336" y="1101146"/>
          <a:ext cx="1598361" cy="456494"/>
        </a:xfr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9985B1C5-A962-40E9-9C47-FB9483A0A3C3}" type="sibTrans" cxnId="{9C193780-CA14-45FD-A89B-BA6224B6B271}">
      <dgm:prSet/>
      <dgm:spPr/>
      <dgm:t>
        <a:bodyPr/>
        <a:lstStyle/>
        <a:p>
          <a:endParaRPr lang="en-US" sz="2000" b="1">
            <a:latin typeface="Garamond" panose="02020404030301010803" pitchFamily="18" charset="0"/>
          </a:endParaRPr>
        </a:p>
      </dgm:t>
    </dgm:pt>
    <dgm:pt modelId="{87A0B471-07C2-4F82-9235-C37724A96DBD}" type="pres">
      <dgm:prSet presAssocID="{840224B3-4D2B-420C-AA0B-032E6B708E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0CC8B4-1D4F-4510-8864-4EA28E5259A4}" type="pres">
      <dgm:prSet presAssocID="{FCCA6141-38F0-4BAC-BD1A-67945ECCFB75}" presName="hierRoot1" presStyleCnt="0"/>
      <dgm:spPr/>
    </dgm:pt>
    <dgm:pt modelId="{2EE8CA34-736D-4474-A720-7AD9707423C1}" type="pres">
      <dgm:prSet presAssocID="{FCCA6141-38F0-4BAC-BD1A-67945ECCFB75}" presName="composite" presStyleCnt="0"/>
      <dgm:spPr/>
    </dgm:pt>
    <dgm:pt modelId="{DA019317-45B4-4521-8EF6-87A6350FB258}" type="pres">
      <dgm:prSet presAssocID="{FCCA6141-38F0-4BAC-BD1A-67945ECCFB75}" presName="background" presStyleLbl="node0" presStyleIdx="0" presStyleCnt="1"/>
      <dgm:spPr>
        <a:xfrm>
          <a:off x="3391021" y="616"/>
          <a:ext cx="3362630" cy="1100530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C90CFDE-A61F-4BE1-AAEC-4DED049C6033}" type="pres">
      <dgm:prSet presAssocID="{FCCA6141-38F0-4BAC-BD1A-67945ECCFB75}" presName="text" presStyleLbl="fgAcc0" presStyleIdx="0" presStyleCnt="1" custScaleX="1940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6EECB05-2F54-4488-869C-3D34CC693E7B}" type="pres">
      <dgm:prSet presAssocID="{FCCA6141-38F0-4BAC-BD1A-67945ECCFB75}" presName="hierChild2" presStyleCnt="0"/>
      <dgm:spPr/>
    </dgm:pt>
    <dgm:pt modelId="{DCC8113C-BD52-4018-9DD3-D34A7EB6D4C7}" type="pres">
      <dgm:prSet presAssocID="{74FFF62E-4A99-46F2-924D-B23C6563C3BE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798961" y="0"/>
              </a:moveTo>
              <a:lnTo>
                <a:pt x="1798961" y="343494"/>
              </a:lnTo>
              <a:lnTo>
                <a:pt x="0" y="343494"/>
              </a:lnTo>
              <a:lnTo>
                <a:pt x="0" y="50404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FB60589-B0FE-4F66-BCFE-01D5294D1710}" type="pres">
      <dgm:prSet presAssocID="{12FE7098-AAE4-477E-A193-9FAE50F46F5E}" presName="hierRoot2" presStyleCnt="0"/>
      <dgm:spPr/>
    </dgm:pt>
    <dgm:pt modelId="{2350E1C6-D4DC-4859-8FC2-8309E44F19FD}" type="pres">
      <dgm:prSet presAssocID="{12FE7098-AAE4-477E-A193-9FAE50F46F5E}" presName="composite2" presStyleCnt="0"/>
      <dgm:spPr/>
    </dgm:pt>
    <dgm:pt modelId="{4D1EE80B-B855-4D05-8F4D-D5BD67E84EDA}" type="pres">
      <dgm:prSet presAssocID="{12FE7098-AAE4-477E-A193-9FAE50F46F5E}" presName="background2" presStyleLbl="node2" presStyleIdx="0" presStyleCnt="2"/>
      <dgm:spPr>
        <a:xfrm>
          <a:off x="1915138" y="1605195"/>
          <a:ext cx="2716472" cy="1100530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7EA30E9-6BDA-4252-A37F-0DABFD565971}" type="pres">
      <dgm:prSet presAssocID="{12FE7098-AAE4-477E-A193-9FAE50F46F5E}" presName="text2" presStyleLbl="fgAcc2" presStyleIdx="0" presStyleCnt="2" custScaleX="15673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5A70958-9E1A-491C-8BDF-0EF1305A96D8}" type="pres">
      <dgm:prSet presAssocID="{12FE7098-AAE4-477E-A193-9FAE50F46F5E}" presName="hierChild3" presStyleCnt="0"/>
      <dgm:spPr/>
    </dgm:pt>
    <dgm:pt modelId="{8F4A300D-3DAD-472A-B576-C05319881B44}" type="pres">
      <dgm:prSet presAssocID="{75F1BF13-90CF-44E0-BA2B-66AFD8FCB562}" presName="Name1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450258" y="0"/>
              </a:moveTo>
              <a:lnTo>
                <a:pt x="1450258" y="285045"/>
              </a:lnTo>
              <a:lnTo>
                <a:pt x="0" y="285045"/>
              </a:lnTo>
              <a:lnTo>
                <a:pt x="0" y="44559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B0D226F-EFA8-47D5-A1CD-4622B20B5265}" type="pres">
      <dgm:prSet presAssocID="{A54E93E8-9714-41D5-94C2-18F69BD6F275}" presName="hierRoot3" presStyleCnt="0"/>
      <dgm:spPr/>
    </dgm:pt>
    <dgm:pt modelId="{CF10DCEF-71EA-47FD-AE86-CBF2F1A9EA7D}" type="pres">
      <dgm:prSet presAssocID="{A54E93E8-9714-41D5-94C2-18F69BD6F275}" presName="composite3" presStyleCnt="0"/>
      <dgm:spPr/>
    </dgm:pt>
    <dgm:pt modelId="{3A550513-67CE-4BF6-8031-AF656C88D463}" type="pres">
      <dgm:prSet presAssocID="{A54E93E8-9714-41D5-94C2-18F69BD6F275}" presName="background3" presStyleLbl="node3" presStyleIdx="0" presStyleCnt="2"/>
      <dgm:spPr>
        <a:xfrm>
          <a:off x="399672" y="3151324"/>
          <a:ext cx="2846889" cy="863971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119DC62-3084-4BC3-A45D-79D029128E97}" type="pres">
      <dgm:prSet presAssocID="{A54E93E8-9714-41D5-94C2-18F69BD6F275}" presName="text3" presStyleLbl="fgAcc3" presStyleIdx="0" presStyleCnt="2" custScaleX="164264" custScaleY="78505" custLinFactNeighborX="7788" custLinFactNeighborY="-531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F62D8FF-9778-4031-820A-452FA7375AC1}" type="pres">
      <dgm:prSet presAssocID="{A54E93E8-9714-41D5-94C2-18F69BD6F275}" presName="hierChild4" presStyleCnt="0"/>
      <dgm:spPr/>
    </dgm:pt>
    <dgm:pt modelId="{A9C9BD46-F439-4C15-B124-C668A83A7367}" type="pres">
      <dgm:prSet presAssocID="{45A7F62A-2923-4D08-A65A-E16FA5CF343E}" presName="Name1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10"/>
              </a:lnTo>
              <a:lnTo>
                <a:pt x="2408481" y="344110"/>
              </a:lnTo>
              <a:lnTo>
                <a:pt x="2408481" y="50466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432C085-7268-4EF1-96CC-D76B7EE2BA1F}" type="pres">
      <dgm:prSet presAssocID="{41691181-54A4-4CF9-919E-216E9B5BDD3C}" presName="hierRoot3" presStyleCnt="0"/>
      <dgm:spPr/>
    </dgm:pt>
    <dgm:pt modelId="{37C4F48A-F7A7-42CA-AB69-1CB89B9685C4}" type="pres">
      <dgm:prSet presAssocID="{41691181-54A4-4CF9-919E-216E9B5BDD3C}" presName="composite3" presStyleCnt="0"/>
      <dgm:spPr/>
    </dgm:pt>
    <dgm:pt modelId="{3B97F15D-CEA1-43A3-BC56-814027A0C4E7}" type="pres">
      <dgm:prSet presAssocID="{41691181-54A4-4CF9-919E-216E9B5BDD3C}" presName="background3" presStyleLbl="node3" presStyleIdx="1" presStyleCnt="2"/>
      <dgm:spPr>
        <a:xfrm>
          <a:off x="4289192" y="3210390"/>
          <a:ext cx="2785329" cy="961500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AD18FBA-FF18-4F51-93BB-5A7A18994CAB}" type="pres">
      <dgm:prSet presAssocID="{41691181-54A4-4CF9-919E-216E9B5BDD3C}" presName="text3" presStyleLbl="fgAcc3" presStyleIdx="1" presStyleCnt="2" custScaleX="160712" custScaleY="87367" custLinFactNeighborX="45725" custLinFactNeighborY="9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2EC287B-B375-4244-A68B-951F092D37D9}" type="pres">
      <dgm:prSet presAssocID="{41691181-54A4-4CF9-919E-216E9B5BDD3C}" presName="hierChild4" presStyleCnt="0"/>
      <dgm:spPr/>
    </dgm:pt>
    <dgm:pt modelId="{9C2E7D53-A6FF-4388-B43D-298D28ACE368}" type="pres">
      <dgm:prSet presAssocID="{DB51D42F-8827-46C1-A7D2-3F298FA0DE9C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40"/>
              </a:lnTo>
              <a:lnTo>
                <a:pt x="1598361" y="295940"/>
              </a:lnTo>
              <a:lnTo>
                <a:pt x="1598361" y="45649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0A9734F-2AF6-4BC6-A390-AF7FD001D617}" type="pres">
      <dgm:prSet presAssocID="{6D92EBB7-B50E-45B3-8354-F2E457998AD8}" presName="hierRoot2" presStyleCnt="0"/>
      <dgm:spPr/>
    </dgm:pt>
    <dgm:pt modelId="{D132DED0-BA93-4F94-A0F2-DCA85AEA3860}" type="pres">
      <dgm:prSet presAssocID="{6D92EBB7-B50E-45B3-8354-F2E457998AD8}" presName="composite2" presStyleCnt="0"/>
      <dgm:spPr/>
    </dgm:pt>
    <dgm:pt modelId="{BED07DFE-524D-4250-97BB-55CB11233083}" type="pres">
      <dgm:prSet presAssocID="{6D92EBB7-B50E-45B3-8354-F2E457998AD8}" presName="background2" presStyleLbl="node2" presStyleIdx="1" presStyleCnt="2"/>
      <dgm:spPr>
        <a:xfrm>
          <a:off x="5064305" y="1557641"/>
          <a:ext cx="3212785" cy="1093288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2E49384-D41B-4BDC-98D0-9AF445CA667A}" type="pres">
      <dgm:prSet presAssocID="{6D92EBB7-B50E-45B3-8354-F2E457998AD8}" presName="text2" presStyleLbl="fgAcc2" presStyleIdx="1" presStyleCnt="2" custScaleX="185376" custScaleY="99342" custLinFactNeighborX="2744" custLinFactNeighborY="-432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48B1086-5D93-43EC-B252-9A0F272951D4}" type="pres">
      <dgm:prSet presAssocID="{6D92EBB7-B50E-45B3-8354-F2E457998AD8}" presName="hierChild3" presStyleCnt="0"/>
      <dgm:spPr/>
    </dgm:pt>
  </dgm:ptLst>
  <dgm:cxnLst>
    <dgm:cxn modelId="{0255FB3D-0B38-45F5-A19E-35ECF58BB3AF}" srcId="{FCCA6141-38F0-4BAC-BD1A-67945ECCFB75}" destId="{12FE7098-AAE4-477E-A193-9FAE50F46F5E}" srcOrd="0" destOrd="0" parTransId="{74FFF62E-4A99-46F2-924D-B23C6563C3BE}" sibTransId="{DAF849DE-F6A7-432D-8FC3-A875CBDE5BF5}"/>
    <dgm:cxn modelId="{E659141D-7557-450A-B7A7-F535BA59B395}" type="presOf" srcId="{840224B3-4D2B-420C-AA0B-032E6B708EB1}" destId="{87A0B471-07C2-4F82-9235-C37724A96DBD}" srcOrd="0" destOrd="0" presId="urn:microsoft.com/office/officeart/2005/8/layout/hierarchy1"/>
    <dgm:cxn modelId="{04C13B06-5C5B-4AE0-BA6F-358FCF53648F}" type="presOf" srcId="{74FFF62E-4A99-46F2-924D-B23C6563C3BE}" destId="{DCC8113C-BD52-4018-9DD3-D34A7EB6D4C7}" srcOrd="0" destOrd="0" presId="urn:microsoft.com/office/officeart/2005/8/layout/hierarchy1"/>
    <dgm:cxn modelId="{951606DD-D49D-4C46-AB53-8B63812C533E}" srcId="{12FE7098-AAE4-477E-A193-9FAE50F46F5E}" destId="{A54E93E8-9714-41D5-94C2-18F69BD6F275}" srcOrd="0" destOrd="0" parTransId="{75F1BF13-90CF-44E0-BA2B-66AFD8FCB562}" sibTransId="{CD2F5118-D5A1-4AC1-9BC9-C076F7C846C6}"/>
    <dgm:cxn modelId="{799C077D-4ADA-4CE9-B821-3E51A9162C04}" type="presOf" srcId="{A54E93E8-9714-41D5-94C2-18F69BD6F275}" destId="{6119DC62-3084-4BC3-A45D-79D029128E97}" srcOrd="0" destOrd="0" presId="urn:microsoft.com/office/officeart/2005/8/layout/hierarchy1"/>
    <dgm:cxn modelId="{A6E5D937-66B6-461A-946B-B985DE107D5F}" type="presOf" srcId="{12FE7098-AAE4-477E-A193-9FAE50F46F5E}" destId="{27EA30E9-6BDA-4252-A37F-0DABFD565971}" srcOrd="0" destOrd="0" presId="urn:microsoft.com/office/officeart/2005/8/layout/hierarchy1"/>
    <dgm:cxn modelId="{B4EE2432-1CCF-42A8-97D5-BFBCF560ED1C}" type="presOf" srcId="{45A7F62A-2923-4D08-A65A-E16FA5CF343E}" destId="{A9C9BD46-F439-4C15-B124-C668A83A7367}" srcOrd="0" destOrd="0" presId="urn:microsoft.com/office/officeart/2005/8/layout/hierarchy1"/>
    <dgm:cxn modelId="{9C193780-CA14-45FD-A89B-BA6224B6B271}" srcId="{FCCA6141-38F0-4BAC-BD1A-67945ECCFB75}" destId="{6D92EBB7-B50E-45B3-8354-F2E457998AD8}" srcOrd="1" destOrd="0" parTransId="{DB51D42F-8827-46C1-A7D2-3F298FA0DE9C}" sibTransId="{9985B1C5-A962-40E9-9C47-FB9483A0A3C3}"/>
    <dgm:cxn modelId="{5D2E0B49-B032-4FA6-A07C-CD2513CF2AFC}" type="presOf" srcId="{41691181-54A4-4CF9-919E-216E9B5BDD3C}" destId="{FAD18FBA-FF18-4F51-93BB-5A7A18994CAB}" srcOrd="0" destOrd="0" presId="urn:microsoft.com/office/officeart/2005/8/layout/hierarchy1"/>
    <dgm:cxn modelId="{9F2E94E4-0A87-4ED9-AE7F-24543C3D1251}" srcId="{12FE7098-AAE4-477E-A193-9FAE50F46F5E}" destId="{41691181-54A4-4CF9-919E-216E9B5BDD3C}" srcOrd="1" destOrd="0" parTransId="{45A7F62A-2923-4D08-A65A-E16FA5CF343E}" sibTransId="{B6420370-32BB-4E9A-A6C4-31B0ADEB100F}"/>
    <dgm:cxn modelId="{5DE69CF9-574F-4CB3-9032-72D3E22C262B}" type="presOf" srcId="{75F1BF13-90CF-44E0-BA2B-66AFD8FCB562}" destId="{8F4A300D-3DAD-472A-B576-C05319881B44}" srcOrd="0" destOrd="0" presId="urn:microsoft.com/office/officeart/2005/8/layout/hierarchy1"/>
    <dgm:cxn modelId="{16412834-BA8C-422B-A8BC-B293A53DB48B}" type="presOf" srcId="{6D92EBB7-B50E-45B3-8354-F2E457998AD8}" destId="{E2E49384-D41B-4BDC-98D0-9AF445CA667A}" srcOrd="0" destOrd="0" presId="urn:microsoft.com/office/officeart/2005/8/layout/hierarchy1"/>
    <dgm:cxn modelId="{53DC8AD6-563C-4AFD-BEDB-2D0AC5838800}" type="presOf" srcId="{FCCA6141-38F0-4BAC-BD1A-67945ECCFB75}" destId="{7C90CFDE-A61F-4BE1-AAEC-4DED049C6033}" srcOrd="0" destOrd="0" presId="urn:microsoft.com/office/officeart/2005/8/layout/hierarchy1"/>
    <dgm:cxn modelId="{149E4DE3-986B-40FA-9497-D444C7BE12DB}" srcId="{840224B3-4D2B-420C-AA0B-032E6B708EB1}" destId="{FCCA6141-38F0-4BAC-BD1A-67945ECCFB75}" srcOrd="0" destOrd="0" parTransId="{2994850D-8AD7-4C8C-9720-5C8513DF8CDB}" sibTransId="{AF985B52-5874-4C31-97E1-F6188A2F08D8}"/>
    <dgm:cxn modelId="{B80E4512-76A6-48B1-9F95-48692D95FD0C}" type="presOf" srcId="{DB51D42F-8827-46C1-A7D2-3F298FA0DE9C}" destId="{9C2E7D53-A6FF-4388-B43D-298D28ACE368}" srcOrd="0" destOrd="0" presId="urn:microsoft.com/office/officeart/2005/8/layout/hierarchy1"/>
    <dgm:cxn modelId="{CFA11315-DCE8-4051-A585-8960E4C9E7D4}" type="presParOf" srcId="{87A0B471-07C2-4F82-9235-C37724A96DBD}" destId="{B30CC8B4-1D4F-4510-8864-4EA28E5259A4}" srcOrd="0" destOrd="0" presId="urn:microsoft.com/office/officeart/2005/8/layout/hierarchy1"/>
    <dgm:cxn modelId="{E1ABB1D6-C5F6-4F40-83D3-F81F4897E21A}" type="presParOf" srcId="{B30CC8B4-1D4F-4510-8864-4EA28E5259A4}" destId="{2EE8CA34-736D-4474-A720-7AD9707423C1}" srcOrd="0" destOrd="0" presId="urn:microsoft.com/office/officeart/2005/8/layout/hierarchy1"/>
    <dgm:cxn modelId="{145BFB4A-4EC0-421B-B55B-BEE85C9B9452}" type="presParOf" srcId="{2EE8CA34-736D-4474-A720-7AD9707423C1}" destId="{DA019317-45B4-4521-8EF6-87A6350FB258}" srcOrd="0" destOrd="0" presId="urn:microsoft.com/office/officeart/2005/8/layout/hierarchy1"/>
    <dgm:cxn modelId="{C7D36E6C-7136-4D22-8E18-9090981F86BD}" type="presParOf" srcId="{2EE8CA34-736D-4474-A720-7AD9707423C1}" destId="{7C90CFDE-A61F-4BE1-AAEC-4DED049C6033}" srcOrd="1" destOrd="0" presId="urn:microsoft.com/office/officeart/2005/8/layout/hierarchy1"/>
    <dgm:cxn modelId="{1C09A8A1-342B-427B-A8E1-A7BE846D962A}" type="presParOf" srcId="{B30CC8B4-1D4F-4510-8864-4EA28E5259A4}" destId="{B6EECB05-2F54-4488-869C-3D34CC693E7B}" srcOrd="1" destOrd="0" presId="urn:microsoft.com/office/officeart/2005/8/layout/hierarchy1"/>
    <dgm:cxn modelId="{B4476C58-359B-4971-B992-593B6BC8A9EA}" type="presParOf" srcId="{B6EECB05-2F54-4488-869C-3D34CC693E7B}" destId="{DCC8113C-BD52-4018-9DD3-D34A7EB6D4C7}" srcOrd="0" destOrd="0" presId="urn:microsoft.com/office/officeart/2005/8/layout/hierarchy1"/>
    <dgm:cxn modelId="{4F2EC718-01DE-4BD0-BF1D-B8F8D21DA044}" type="presParOf" srcId="{B6EECB05-2F54-4488-869C-3D34CC693E7B}" destId="{6FB60589-B0FE-4F66-BCFE-01D5294D1710}" srcOrd="1" destOrd="0" presId="urn:microsoft.com/office/officeart/2005/8/layout/hierarchy1"/>
    <dgm:cxn modelId="{D484CC05-2409-47D9-9514-C022E0D366A0}" type="presParOf" srcId="{6FB60589-B0FE-4F66-BCFE-01D5294D1710}" destId="{2350E1C6-D4DC-4859-8FC2-8309E44F19FD}" srcOrd="0" destOrd="0" presId="urn:microsoft.com/office/officeart/2005/8/layout/hierarchy1"/>
    <dgm:cxn modelId="{C8C2A529-BC2A-49B1-80BC-5D3BE280CB8F}" type="presParOf" srcId="{2350E1C6-D4DC-4859-8FC2-8309E44F19FD}" destId="{4D1EE80B-B855-4D05-8F4D-D5BD67E84EDA}" srcOrd="0" destOrd="0" presId="urn:microsoft.com/office/officeart/2005/8/layout/hierarchy1"/>
    <dgm:cxn modelId="{E6C5E47C-235A-41D0-A648-30F7069B0533}" type="presParOf" srcId="{2350E1C6-D4DC-4859-8FC2-8309E44F19FD}" destId="{27EA30E9-6BDA-4252-A37F-0DABFD565971}" srcOrd="1" destOrd="0" presId="urn:microsoft.com/office/officeart/2005/8/layout/hierarchy1"/>
    <dgm:cxn modelId="{4A175AA1-FBED-4548-AADE-F27136CB2627}" type="presParOf" srcId="{6FB60589-B0FE-4F66-BCFE-01D5294D1710}" destId="{35A70958-9E1A-491C-8BDF-0EF1305A96D8}" srcOrd="1" destOrd="0" presId="urn:microsoft.com/office/officeart/2005/8/layout/hierarchy1"/>
    <dgm:cxn modelId="{146D5451-0E2E-468E-B3BC-20C7BE5EEDB4}" type="presParOf" srcId="{35A70958-9E1A-491C-8BDF-0EF1305A96D8}" destId="{8F4A300D-3DAD-472A-B576-C05319881B44}" srcOrd="0" destOrd="0" presId="urn:microsoft.com/office/officeart/2005/8/layout/hierarchy1"/>
    <dgm:cxn modelId="{C73E5A55-92BD-44CA-A308-2377D89004E9}" type="presParOf" srcId="{35A70958-9E1A-491C-8BDF-0EF1305A96D8}" destId="{5B0D226F-EFA8-47D5-A1CD-4622B20B5265}" srcOrd="1" destOrd="0" presId="urn:microsoft.com/office/officeart/2005/8/layout/hierarchy1"/>
    <dgm:cxn modelId="{197C35EA-F1EB-44D4-A961-3046B38F4AF8}" type="presParOf" srcId="{5B0D226F-EFA8-47D5-A1CD-4622B20B5265}" destId="{CF10DCEF-71EA-47FD-AE86-CBF2F1A9EA7D}" srcOrd="0" destOrd="0" presId="urn:microsoft.com/office/officeart/2005/8/layout/hierarchy1"/>
    <dgm:cxn modelId="{027EB746-F7EF-4D97-A8D2-244AE626E6C4}" type="presParOf" srcId="{CF10DCEF-71EA-47FD-AE86-CBF2F1A9EA7D}" destId="{3A550513-67CE-4BF6-8031-AF656C88D463}" srcOrd="0" destOrd="0" presId="urn:microsoft.com/office/officeart/2005/8/layout/hierarchy1"/>
    <dgm:cxn modelId="{D7FBACF2-AD5B-448E-93DC-C800A329EB5C}" type="presParOf" srcId="{CF10DCEF-71EA-47FD-AE86-CBF2F1A9EA7D}" destId="{6119DC62-3084-4BC3-A45D-79D029128E97}" srcOrd="1" destOrd="0" presId="urn:microsoft.com/office/officeart/2005/8/layout/hierarchy1"/>
    <dgm:cxn modelId="{FA66274A-4C8D-4EA3-8B52-0AF4EA4CE3D3}" type="presParOf" srcId="{5B0D226F-EFA8-47D5-A1CD-4622B20B5265}" destId="{4F62D8FF-9778-4031-820A-452FA7375AC1}" srcOrd="1" destOrd="0" presId="urn:microsoft.com/office/officeart/2005/8/layout/hierarchy1"/>
    <dgm:cxn modelId="{34C4C534-0D2A-4A1A-B66F-56B7A0B6699E}" type="presParOf" srcId="{35A70958-9E1A-491C-8BDF-0EF1305A96D8}" destId="{A9C9BD46-F439-4C15-B124-C668A83A7367}" srcOrd="2" destOrd="0" presId="urn:microsoft.com/office/officeart/2005/8/layout/hierarchy1"/>
    <dgm:cxn modelId="{66B2F30D-0E1E-4311-A664-B95A18D503B2}" type="presParOf" srcId="{35A70958-9E1A-491C-8BDF-0EF1305A96D8}" destId="{B432C085-7268-4EF1-96CC-D76B7EE2BA1F}" srcOrd="3" destOrd="0" presId="urn:microsoft.com/office/officeart/2005/8/layout/hierarchy1"/>
    <dgm:cxn modelId="{2E446D3D-7998-4001-9C63-CC020A871942}" type="presParOf" srcId="{B432C085-7268-4EF1-96CC-D76B7EE2BA1F}" destId="{37C4F48A-F7A7-42CA-AB69-1CB89B9685C4}" srcOrd="0" destOrd="0" presId="urn:microsoft.com/office/officeart/2005/8/layout/hierarchy1"/>
    <dgm:cxn modelId="{E5EB98B8-CDD4-43C5-BB62-8E3E7D98DCE0}" type="presParOf" srcId="{37C4F48A-F7A7-42CA-AB69-1CB89B9685C4}" destId="{3B97F15D-CEA1-43A3-BC56-814027A0C4E7}" srcOrd="0" destOrd="0" presId="urn:microsoft.com/office/officeart/2005/8/layout/hierarchy1"/>
    <dgm:cxn modelId="{BD40BEE3-87EB-47CB-9539-41A729FF581B}" type="presParOf" srcId="{37C4F48A-F7A7-42CA-AB69-1CB89B9685C4}" destId="{FAD18FBA-FF18-4F51-93BB-5A7A18994CAB}" srcOrd="1" destOrd="0" presId="urn:microsoft.com/office/officeart/2005/8/layout/hierarchy1"/>
    <dgm:cxn modelId="{60EA344C-E526-4CE9-9786-40BF3EDC6187}" type="presParOf" srcId="{B432C085-7268-4EF1-96CC-D76B7EE2BA1F}" destId="{12EC287B-B375-4244-A68B-951F092D37D9}" srcOrd="1" destOrd="0" presId="urn:microsoft.com/office/officeart/2005/8/layout/hierarchy1"/>
    <dgm:cxn modelId="{FC144C23-06A2-4742-A3DF-2E79C38A3085}" type="presParOf" srcId="{B6EECB05-2F54-4488-869C-3D34CC693E7B}" destId="{9C2E7D53-A6FF-4388-B43D-298D28ACE368}" srcOrd="2" destOrd="0" presId="urn:microsoft.com/office/officeart/2005/8/layout/hierarchy1"/>
    <dgm:cxn modelId="{847BD19D-44AA-41E3-ACFF-DD2D08732186}" type="presParOf" srcId="{B6EECB05-2F54-4488-869C-3D34CC693E7B}" destId="{A0A9734F-2AF6-4BC6-A390-AF7FD001D617}" srcOrd="3" destOrd="0" presId="urn:microsoft.com/office/officeart/2005/8/layout/hierarchy1"/>
    <dgm:cxn modelId="{FFB04A73-3BE2-4CDA-A897-788187C3D3FB}" type="presParOf" srcId="{A0A9734F-2AF6-4BC6-A390-AF7FD001D617}" destId="{D132DED0-BA93-4F94-A0F2-DCA85AEA3860}" srcOrd="0" destOrd="0" presId="urn:microsoft.com/office/officeart/2005/8/layout/hierarchy1"/>
    <dgm:cxn modelId="{03E6729E-471B-4FC0-A6A5-3712E58D4572}" type="presParOf" srcId="{D132DED0-BA93-4F94-A0F2-DCA85AEA3860}" destId="{BED07DFE-524D-4250-97BB-55CB11233083}" srcOrd="0" destOrd="0" presId="urn:microsoft.com/office/officeart/2005/8/layout/hierarchy1"/>
    <dgm:cxn modelId="{3FF0F411-F07F-42FF-8ABF-78ED053B9933}" type="presParOf" srcId="{D132DED0-BA93-4F94-A0F2-DCA85AEA3860}" destId="{E2E49384-D41B-4BDC-98D0-9AF445CA667A}" srcOrd="1" destOrd="0" presId="urn:microsoft.com/office/officeart/2005/8/layout/hierarchy1"/>
    <dgm:cxn modelId="{26E167F9-7575-4AD6-AE5E-299166FC9EBF}" type="presParOf" srcId="{A0A9734F-2AF6-4BC6-A390-AF7FD001D617}" destId="{048B1086-5D93-43EC-B252-9A0F272951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A2112-A0EC-4DD7-BA29-3A621E8CE58E}" type="doc">
      <dgm:prSet loTypeId="urn:microsoft.com/office/officeart/2005/8/layout/equation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638CCD-A0AD-447E-8FD0-84B3439A952D}">
      <dgm:prSet phldrT="[Text]"/>
      <dgm:spPr>
        <a:xfrm>
          <a:off x="74261" y="435719"/>
          <a:ext cx="1544880" cy="936910"/>
        </a:xfr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GB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PRSDs</a:t>
          </a:r>
        </a:p>
        <a:p>
          <a:r>
            <a:rPr lang="en-GB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OF MDAs</a:t>
          </a:r>
          <a:endParaRPr lang="en-US" b="1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BD07E581-7228-4D91-92CF-6EEC4DA8F930}" type="parTrans" cxnId="{AABC11AB-D6F6-4A7B-8478-FF17A1260B2F}">
      <dgm:prSet/>
      <dgm:spPr/>
      <dgm:t>
        <a:bodyPr/>
        <a:lstStyle/>
        <a:p>
          <a:endParaRPr lang="en-US" b="1"/>
        </a:p>
      </dgm:t>
    </dgm:pt>
    <dgm:pt modelId="{ECD1FA5F-CD1A-445E-8603-780B94C88B5C}" type="sibTrans" cxnId="{AABC11AB-D6F6-4A7B-8478-FF17A1260B2F}">
      <dgm:prSet/>
      <dgm:spPr>
        <a:xfrm>
          <a:off x="547065" y="1372051"/>
          <a:ext cx="543408" cy="543408"/>
        </a:xfr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endParaRPr lang="en-US" b="1">
            <a:latin typeface="Trebuchet MS" panose="020B0603020202020204"/>
            <a:ea typeface="+mn-ea"/>
            <a:cs typeface="+mn-cs"/>
          </a:endParaRPr>
        </a:p>
      </dgm:t>
    </dgm:pt>
    <dgm:pt modelId="{1757CC9B-17E5-4D54-8FEC-C28D683D9510}">
      <dgm:prSet phldrT="[Text]"/>
      <dgm:spPr>
        <a:xfrm>
          <a:off x="67801" y="1824913"/>
          <a:ext cx="1551336" cy="936910"/>
        </a:xfr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GB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LGA </a:t>
          </a:r>
          <a:r>
            <a:rPr lang="en-GB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Statistical</a:t>
          </a:r>
          <a:r>
            <a:rPr lang="en-GB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 </a:t>
          </a:r>
        </a:p>
        <a:p>
          <a:r>
            <a:rPr lang="en-GB" b="1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Units</a:t>
          </a:r>
          <a:endParaRPr lang="en-US" b="1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gm:t>
    </dgm:pt>
    <dgm:pt modelId="{A50BE358-F10A-4849-B0AF-54639C822CFE}" type="parTrans" cxnId="{144E6953-8D44-4E23-8592-00DBE3BDB6F3}">
      <dgm:prSet/>
      <dgm:spPr/>
      <dgm:t>
        <a:bodyPr/>
        <a:lstStyle/>
        <a:p>
          <a:endParaRPr lang="en-US" b="1"/>
        </a:p>
      </dgm:t>
    </dgm:pt>
    <dgm:pt modelId="{F6FBA52A-DEF5-482C-AE6D-834F7A941F71}" type="sibTrans" cxnId="{144E6953-8D44-4E23-8592-00DBE3BDB6F3}">
      <dgm:prSet/>
      <dgm:spPr>
        <a:xfrm>
          <a:off x="692578" y="2756420"/>
          <a:ext cx="543408" cy="543408"/>
        </a:xfr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endParaRPr lang="en-US" b="1">
            <a:latin typeface="Trebuchet MS" panose="020B0603020202020204"/>
            <a:ea typeface="+mn-ea"/>
            <a:cs typeface="+mn-cs"/>
          </a:endParaRPr>
        </a:p>
      </dgm:t>
    </dgm:pt>
    <dgm:pt modelId="{F8FABBFC-0A55-467A-8A8E-78876C362A6D}">
      <dgm:prSet phldrT="[Text]" custT="1"/>
      <dgm:spPr>
        <a:xfrm>
          <a:off x="263826" y="3267594"/>
          <a:ext cx="1495730" cy="936910"/>
        </a:xfr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sz="18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OPS and CLOs</a:t>
          </a:r>
        </a:p>
      </dgm:t>
    </dgm:pt>
    <dgm:pt modelId="{2E94760C-17FE-40A1-B54D-BAA54C7D8480}" type="parTrans" cxnId="{07161E10-0E59-4034-8913-7835952BC5A7}">
      <dgm:prSet/>
      <dgm:spPr/>
      <dgm:t>
        <a:bodyPr/>
        <a:lstStyle/>
        <a:p>
          <a:endParaRPr lang="en-US" b="1"/>
        </a:p>
      </dgm:t>
    </dgm:pt>
    <dgm:pt modelId="{F0E60C21-EB52-4D62-94A6-99D10137B88F}" type="sibTrans" cxnId="{07161E10-0E59-4034-8913-7835952BC5A7}">
      <dgm:prSet/>
      <dgm:spPr>
        <a:xfrm rot="21460445">
          <a:off x="1743352" y="2160540"/>
          <a:ext cx="217306" cy="348530"/>
        </a:xfr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gm:spPr>
      <dgm:t>
        <a:bodyPr/>
        <a:lstStyle/>
        <a:p>
          <a:endParaRPr lang="en-US" b="1">
            <a:latin typeface="Trebuchet MS" panose="020B0603020202020204"/>
            <a:ea typeface="+mn-ea"/>
            <a:cs typeface="+mn-cs"/>
          </a:endParaRPr>
        </a:p>
      </dgm:t>
    </dgm:pt>
    <dgm:pt modelId="{83C3F5CE-D19F-4273-9318-253500FC047D}">
      <dgm:prSet phldrT="[Text]" custT="1"/>
      <dgm:spPr>
        <a:xfrm>
          <a:off x="2003019" y="1504209"/>
          <a:ext cx="2059329" cy="1459668"/>
        </a:xfr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r>
            <a:rPr lang="en-US" sz="20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Bureau of Statistics</a:t>
          </a:r>
          <a:endParaRPr lang="en-US" sz="20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131B8BE-021F-42FB-B970-89C0ED101844}" type="parTrans" cxnId="{2D33E6B5-E6AB-467E-BCD7-3893CB442FE3}">
      <dgm:prSet/>
      <dgm:spPr/>
      <dgm:t>
        <a:bodyPr/>
        <a:lstStyle/>
        <a:p>
          <a:endParaRPr lang="en-US" b="1"/>
        </a:p>
      </dgm:t>
    </dgm:pt>
    <dgm:pt modelId="{328CB80F-FEAC-40C9-88FF-B6F0FEEAC1A5}" type="sibTrans" cxnId="{2D33E6B5-E6AB-467E-BCD7-3893CB442FE3}">
      <dgm:prSet/>
      <dgm:spPr/>
      <dgm:t>
        <a:bodyPr/>
        <a:lstStyle/>
        <a:p>
          <a:endParaRPr lang="en-US" b="1"/>
        </a:p>
      </dgm:t>
    </dgm:pt>
    <dgm:pt modelId="{9025B6A6-2597-4BE9-A714-93606D1AC51A}" type="pres">
      <dgm:prSet presAssocID="{EBBA2112-A0EC-4DD7-BA29-3A621E8CE5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2DCD9-B633-4FD0-B201-FE12304CAC69}" type="pres">
      <dgm:prSet presAssocID="{EBBA2112-A0EC-4DD7-BA29-3A621E8CE58E}" presName="vNodes" presStyleCnt="0"/>
      <dgm:spPr/>
    </dgm:pt>
    <dgm:pt modelId="{0D234346-3275-41B3-8FA1-EDB247E626B3}" type="pres">
      <dgm:prSet presAssocID="{30638CCD-A0AD-447E-8FD0-84B3439A952D}" presName="node" presStyleLbl="node1" presStyleIdx="0" presStyleCnt="4" custScaleX="164891" custLinFactY="38152" custLinFactNeighborX="-63138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AE26787-EBFC-40B4-A9D5-BEA6969F1AC1}" type="pres">
      <dgm:prSet presAssocID="{ECD1FA5F-CD1A-445E-8603-780B94C88B5C}" presName="spacerT" presStyleCnt="0"/>
      <dgm:spPr/>
    </dgm:pt>
    <dgm:pt modelId="{9BD5BC59-D488-4569-A929-CB9D8FC0C496}" type="pres">
      <dgm:prSet presAssocID="{ECD1FA5F-CD1A-445E-8603-780B94C88B5C}" presName="sibTrans" presStyleLbl="sibTrans2D1" presStyleIdx="0" presStyleCnt="3" custLinFactX="-13999" custLinFactY="51673" custLinFactNeighborX="-100000" custLinFactNeighborY="10000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75F205E5-9E22-4B01-BFEC-1BD6CE3E7399}" type="pres">
      <dgm:prSet presAssocID="{ECD1FA5F-CD1A-445E-8603-780B94C88B5C}" presName="spacerB" presStyleCnt="0"/>
      <dgm:spPr/>
    </dgm:pt>
    <dgm:pt modelId="{7AA7EED9-84DF-49D9-A089-B5E072B1082F}" type="pres">
      <dgm:prSet presAssocID="{1757CC9B-17E5-4D54-8FEC-C28D683D9510}" presName="node" presStyleLbl="node1" presStyleIdx="1" presStyleCnt="4" custScaleX="165580" custLinFactY="12186" custLinFactNeighborX="-63483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3853E95-8506-48F2-85D4-FE3930F08402}" type="pres">
      <dgm:prSet presAssocID="{F6FBA52A-DEF5-482C-AE6D-834F7A941F71}" presName="spacerT" presStyleCnt="0"/>
      <dgm:spPr/>
    </dgm:pt>
    <dgm:pt modelId="{D4D0B5CD-47D5-4B4B-9B35-456D223C0C64}" type="pres">
      <dgm:prSet presAssocID="{F6FBA52A-DEF5-482C-AE6D-834F7A941F71}" presName="sibTrans" presStyleLbl="sibTrans2D1" presStyleIdx="1" presStyleCnt="3" custLinFactY="6016" custLinFactNeighborX="-87221" custLinFactNeighborY="10000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B5A01C2-9CE1-469F-9D2B-38627598EC98}" type="pres">
      <dgm:prSet presAssocID="{F6FBA52A-DEF5-482C-AE6D-834F7A941F71}" presName="spacerB" presStyleCnt="0"/>
      <dgm:spPr/>
    </dgm:pt>
    <dgm:pt modelId="{AEC3D894-479E-48BC-BBB9-95C1DDB8222D}" type="pres">
      <dgm:prSet presAssocID="{F8FABBFC-0A55-467A-8A8E-78876C362A6D}" presName="node" presStyleLbl="node1" presStyleIdx="2" presStyleCnt="4" custAng="0" custScaleX="159645" custLinFactNeighborX="-45528" custLinFactNeighborY="60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0DB11CC-0DE9-41EF-86EF-9639489C8605}" type="pres">
      <dgm:prSet presAssocID="{EBBA2112-A0EC-4DD7-BA29-3A621E8CE58E}" presName="sibTransLast" presStyleLbl="sibTrans2D1" presStyleIdx="2" presStyleCnt="3" custScaleX="167113" custLinFactNeighborX="-25995" custLinFactNeighborY="1554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744B345-693A-4B18-981F-76C5EF2DA4B4}" type="pres">
      <dgm:prSet presAssocID="{EBBA2112-A0EC-4DD7-BA29-3A621E8CE58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3DB735-FA9A-4025-BCFF-AC8343940DE5}" type="pres">
      <dgm:prSet presAssocID="{EBBA2112-A0EC-4DD7-BA29-3A621E8CE58E}" presName="lastNode" presStyleLbl="node1" presStyleIdx="3" presStyleCnt="4" custScaleX="109900" custScaleY="77898" custLinFactX="-23303" custLinFactNeighborX="-100000" custLinFactNeighborY="69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29D6B405-5811-4F61-8CB7-FE5B85FB5C4D}" type="presOf" srcId="{F0E60C21-EB52-4D62-94A6-99D10137B88F}" destId="{E744B345-693A-4B18-981F-76C5EF2DA4B4}" srcOrd="1" destOrd="0" presId="urn:microsoft.com/office/officeart/2005/8/layout/equation2"/>
    <dgm:cxn modelId="{AABC11AB-D6F6-4A7B-8478-FF17A1260B2F}" srcId="{EBBA2112-A0EC-4DD7-BA29-3A621E8CE58E}" destId="{30638CCD-A0AD-447E-8FD0-84B3439A952D}" srcOrd="0" destOrd="0" parTransId="{BD07E581-7228-4D91-92CF-6EEC4DA8F930}" sibTransId="{ECD1FA5F-CD1A-445E-8603-780B94C88B5C}"/>
    <dgm:cxn modelId="{DD32D6C7-1C3F-4E3B-B2D7-86E36DD008FA}" type="presOf" srcId="{30638CCD-A0AD-447E-8FD0-84B3439A952D}" destId="{0D234346-3275-41B3-8FA1-EDB247E626B3}" srcOrd="0" destOrd="0" presId="urn:microsoft.com/office/officeart/2005/8/layout/equation2"/>
    <dgm:cxn modelId="{20017470-0B23-4219-8A7B-42057D8587BA}" type="presOf" srcId="{F8FABBFC-0A55-467A-8A8E-78876C362A6D}" destId="{AEC3D894-479E-48BC-BBB9-95C1DDB8222D}" srcOrd="0" destOrd="0" presId="urn:microsoft.com/office/officeart/2005/8/layout/equation2"/>
    <dgm:cxn modelId="{19BE90AE-B8C9-431F-AD1C-0012957629F5}" type="presOf" srcId="{ECD1FA5F-CD1A-445E-8603-780B94C88B5C}" destId="{9BD5BC59-D488-4569-A929-CB9D8FC0C496}" srcOrd="0" destOrd="0" presId="urn:microsoft.com/office/officeart/2005/8/layout/equation2"/>
    <dgm:cxn modelId="{E1B265BC-8D13-4450-A523-FD4A131C694F}" type="presOf" srcId="{1757CC9B-17E5-4D54-8FEC-C28D683D9510}" destId="{7AA7EED9-84DF-49D9-A089-B5E072B1082F}" srcOrd="0" destOrd="0" presId="urn:microsoft.com/office/officeart/2005/8/layout/equation2"/>
    <dgm:cxn modelId="{909F9611-8340-49BA-BA8E-37B0AC2DB344}" type="presOf" srcId="{F0E60C21-EB52-4D62-94A6-99D10137B88F}" destId="{70DB11CC-0DE9-41EF-86EF-9639489C8605}" srcOrd="0" destOrd="0" presId="urn:microsoft.com/office/officeart/2005/8/layout/equation2"/>
    <dgm:cxn modelId="{144E6953-8D44-4E23-8592-00DBE3BDB6F3}" srcId="{EBBA2112-A0EC-4DD7-BA29-3A621E8CE58E}" destId="{1757CC9B-17E5-4D54-8FEC-C28D683D9510}" srcOrd="1" destOrd="0" parTransId="{A50BE358-F10A-4849-B0AF-54639C822CFE}" sibTransId="{F6FBA52A-DEF5-482C-AE6D-834F7A941F71}"/>
    <dgm:cxn modelId="{07161E10-0E59-4034-8913-7835952BC5A7}" srcId="{EBBA2112-A0EC-4DD7-BA29-3A621E8CE58E}" destId="{F8FABBFC-0A55-467A-8A8E-78876C362A6D}" srcOrd="2" destOrd="0" parTransId="{2E94760C-17FE-40A1-B54D-BAA54C7D8480}" sibTransId="{F0E60C21-EB52-4D62-94A6-99D10137B88F}"/>
    <dgm:cxn modelId="{3E4575E5-5161-4725-BD8C-128FCC497BF1}" type="presOf" srcId="{83C3F5CE-D19F-4273-9318-253500FC047D}" destId="{E63DB735-FA9A-4025-BCFF-AC8343940DE5}" srcOrd="0" destOrd="0" presId="urn:microsoft.com/office/officeart/2005/8/layout/equation2"/>
    <dgm:cxn modelId="{E6D03C83-1A3C-46C9-B72A-DAC1A6A5D6D6}" type="presOf" srcId="{F6FBA52A-DEF5-482C-AE6D-834F7A941F71}" destId="{D4D0B5CD-47D5-4B4B-9B35-456D223C0C64}" srcOrd="0" destOrd="0" presId="urn:microsoft.com/office/officeart/2005/8/layout/equation2"/>
    <dgm:cxn modelId="{2D33E6B5-E6AB-467E-BCD7-3893CB442FE3}" srcId="{EBBA2112-A0EC-4DD7-BA29-3A621E8CE58E}" destId="{83C3F5CE-D19F-4273-9318-253500FC047D}" srcOrd="3" destOrd="0" parTransId="{0131B8BE-021F-42FB-B970-89C0ED101844}" sibTransId="{328CB80F-FEAC-40C9-88FF-B6F0FEEAC1A5}"/>
    <dgm:cxn modelId="{2D6B309A-1A15-4C88-9AC8-2D2166FECA4E}" type="presOf" srcId="{EBBA2112-A0EC-4DD7-BA29-3A621E8CE58E}" destId="{9025B6A6-2597-4BE9-A714-93606D1AC51A}" srcOrd="0" destOrd="0" presId="urn:microsoft.com/office/officeart/2005/8/layout/equation2"/>
    <dgm:cxn modelId="{0BD1BB46-21DA-472E-A85C-E2733ED937E5}" type="presParOf" srcId="{9025B6A6-2597-4BE9-A714-93606D1AC51A}" destId="{0882DCD9-B633-4FD0-B201-FE12304CAC69}" srcOrd="0" destOrd="0" presId="urn:microsoft.com/office/officeart/2005/8/layout/equation2"/>
    <dgm:cxn modelId="{91A4F397-E11A-40F2-B0EF-9A417832AA63}" type="presParOf" srcId="{0882DCD9-B633-4FD0-B201-FE12304CAC69}" destId="{0D234346-3275-41B3-8FA1-EDB247E626B3}" srcOrd="0" destOrd="0" presId="urn:microsoft.com/office/officeart/2005/8/layout/equation2"/>
    <dgm:cxn modelId="{D03ACEAA-A639-42EB-B033-477AEA31DD40}" type="presParOf" srcId="{0882DCD9-B633-4FD0-B201-FE12304CAC69}" destId="{EAE26787-EBFC-40B4-A9D5-BEA6969F1AC1}" srcOrd="1" destOrd="0" presId="urn:microsoft.com/office/officeart/2005/8/layout/equation2"/>
    <dgm:cxn modelId="{73D62DDA-3371-4A3B-B11A-9CE37A93F054}" type="presParOf" srcId="{0882DCD9-B633-4FD0-B201-FE12304CAC69}" destId="{9BD5BC59-D488-4569-A929-CB9D8FC0C496}" srcOrd="2" destOrd="0" presId="urn:microsoft.com/office/officeart/2005/8/layout/equation2"/>
    <dgm:cxn modelId="{5C5F55F5-61F7-47A6-B38B-A0A08D49EAC7}" type="presParOf" srcId="{0882DCD9-B633-4FD0-B201-FE12304CAC69}" destId="{75F205E5-9E22-4B01-BFEC-1BD6CE3E7399}" srcOrd="3" destOrd="0" presId="urn:microsoft.com/office/officeart/2005/8/layout/equation2"/>
    <dgm:cxn modelId="{9F0EAD8C-9C3E-4A67-B9B5-6A345E37D9C5}" type="presParOf" srcId="{0882DCD9-B633-4FD0-B201-FE12304CAC69}" destId="{7AA7EED9-84DF-49D9-A089-B5E072B1082F}" srcOrd="4" destOrd="0" presId="urn:microsoft.com/office/officeart/2005/8/layout/equation2"/>
    <dgm:cxn modelId="{B0B19EA8-D79E-4E8A-BF7C-B660519D8F92}" type="presParOf" srcId="{0882DCD9-B633-4FD0-B201-FE12304CAC69}" destId="{63853E95-8506-48F2-85D4-FE3930F08402}" srcOrd="5" destOrd="0" presId="urn:microsoft.com/office/officeart/2005/8/layout/equation2"/>
    <dgm:cxn modelId="{A6F1CE0F-5DBB-4219-98F0-3B001E33ECA7}" type="presParOf" srcId="{0882DCD9-B633-4FD0-B201-FE12304CAC69}" destId="{D4D0B5CD-47D5-4B4B-9B35-456D223C0C64}" srcOrd="6" destOrd="0" presId="urn:microsoft.com/office/officeart/2005/8/layout/equation2"/>
    <dgm:cxn modelId="{2D2977A1-327C-4756-86F6-B25A0A1D5F37}" type="presParOf" srcId="{0882DCD9-B633-4FD0-B201-FE12304CAC69}" destId="{0B5A01C2-9CE1-469F-9D2B-38627598EC98}" srcOrd="7" destOrd="0" presId="urn:microsoft.com/office/officeart/2005/8/layout/equation2"/>
    <dgm:cxn modelId="{61FB5B01-4560-4D4E-BFC1-66A74A4B56B6}" type="presParOf" srcId="{0882DCD9-B633-4FD0-B201-FE12304CAC69}" destId="{AEC3D894-479E-48BC-BBB9-95C1DDB8222D}" srcOrd="8" destOrd="0" presId="urn:microsoft.com/office/officeart/2005/8/layout/equation2"/>
    <dgm:cxn modelId="{6AFC738E-9871-4F44-8211-24FE7BCD20C7}" type="presParOf" srcId="{9025B6A6-2597-4BE9-A714-93606D1AC51A}" destId="{70DB11CC-0DE9-41EF-86EF-9639489C8605}" srcOrd="1" destOrd="0" presId="urn:microsoft.com/office/officeart/2005/8/layout/equation2"/>
    <dgm:cxn modelId="{1BF040F4-77EB-4E10-AAA1-4D843B6CFED8}" type="presParOf" srcId="{70DB11CC-0DE9-41EF-86EF-9639489C8605}" destId="{E744B345-693A-4B18-981F-76C5EF2DA4B4}" srcOrd="0" destOrd="0" presId="urn:microsoft.com/office/officeart/2005/8/layout/equation2"/>
    <dgm:cxn modelId="{B64A8EBE-822E-45EF-9129-4AE5AF78C4DB}" type="presParOf" srcId="{9025B6A6-2597-4BE9-A714-93606D1AC51A}" destId="{E63DB735-FA9A-4025-BCFF-AC8343940DE5}" srcOrd="2" destOrd="0" presId="urn:microsoft.com/office/officeart/2005/8/layout/equation2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5039D-3C61-43E1-9AEB-48D8A5C8C04D}" type="doc">
      <dgm:prSet loTypeId="urn:microsoft.com/office/officeart/2005/8/layout/vList6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C1A3187-31B0-4C23-BD8C-DBD30403DA52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Agriculture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01EA0AD1-4360-487F-B751-6D26CDA5C825}" type="parTrans" cxnId="{388999EF-4CF0-47B5-9528-7F41E957291D}">
      <dgm:prSet/>
      <dgm:spPr/>
      <dgm:t>
        <a:bodyPr/>
        <a:lstStyle/>
        <a:p>
          <a:endParaRPr lang="en-GB"/>
        </a:p>
      </dgm:t>
    </dgm:pt>
    <dgm:pt modelId="{096B6171-571B-4672-A258-E8041BBF9F0F}" type="sibTrans" cxnId="{388999EF-4CF0-47B5-9528-7F41E957291D}">
      <dgm:prSet/>
      <dgm:spPr/>
      <dgm:t>
        <a:bodyPr/>
        <a:lstStyle/>
        <a:p>
          <a:endParaRPr lang="en-GB"/>
        </a:p>
      </dgm:t>
    </dgm:pt>
    <dgm:pt modelId="{9AB9118B-8F1E-41D7-BF27-5E4CB5689A20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Health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95DCCFB9-AD92-4430-B55A-194BC7731EB0}" type="parTrans" cxnId="{5E2E1471-9B74-4842-9707-E5B827D1F2FE}">
      <dgm:prSet/>
      <dgm:spPr/>
      <dgm:t>
        <a:bodyPr/>
        <a:lstStyle/>
        <a:p>
          <a:endParaRPr lang="en-US"/>
        </a:p>
      </dgm:t>
    </dgm:pt>
    <dgm:pt modelId="{0F6D2DF2-449B-4926-8EB7-C8813F695D0D}" type="sibTrans" cxnId="{5E2E1471-9B74-4842-9707-E5B827D1F2FE}">
      <dgm:prSet/>
      <dgm:spPr/>
      <dgm:t>
        <a:bodyPr/>
        <a:lstStyle/>
        <a:p>
          <a:endParaRPr lang="en-US"/>
        </a:p>
      </dgm:t>
    </dgm:pt>
    <dgm:pt modelId="{BD1D629C-D99A-4BC9-A906-57162680168A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Education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DDF0382A-393B-4235-BE6A-F1F53EC0B0D0}" type="parTrans" cxnId="{1A68D416-5A2D-4259-BB98-CC552590FDED}">
      <dgm:prSet/>
      <dgm:spPr/>
      <dgm:t>
        <a:bodyPr/>
        <a:lstStyle/>
        <a:p>
          <a:endParaRPr lang="en-US"/>
        </a:p>
      </dgm:t>
    </dgm:pt>
    <dgm:pt modelId="{9320D1F9-19C9-4C08-8AEF-06AEF224DBFE}" type="sibTrans" cxnId="{1A68D416-5A2D-4259-BB98-CC552590FDED}">
      <dgm:prSet/>
      <dgm:spPr/>
      <dgm:t>
        <a:bodyPr/>
        <a:lstStyle/>
        <a:p>
          <a:endParaRPr lang="en-US"/>
        </a:p>
      </dgm:t>
    </dgm:pt>
    <dgm:pt modelId="{43537DF4-8947-49FD-8D62-5960BAB22868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Work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852571C3-3CEE-4B79-BA0D-0CD158D74661}" type="parTrans" cxnId="{B3D9F5C4-CC6B-407A-8DAD-CA0C80FA2BE3}">
      <dgm:prSet/>
      <dgm:spPr/>
      <dgm:t>
        <a:bodyPr/>
        <a:lstStyle/>
        <a:p>
          <a:endParaRPr lang="en-US"/>
        </a:p>
      </dgm:t>
    </dgm:pt>
    <dgm:pt modelId="{3458CD86-7CB5-457C-8C7D-1CC6860A0488}" type="sibTrans" cxnId="{B3D9F5C4-CC6B-407A-8DAD-CA0C80FA2BE3}">
      <dgm:prSet/>
      <dgm:spPr/>
      <dgm:t>
        <a:bodyPr/>
        <a:lstStyle/>
        <a:p>
          <a:endParaRPr lang="en-US"/>
        </a:p>
      </dgm:t>
    </dgm:pt>
    <dgm:pt modelId="{37D7D42A-EEB2-4023-BE88-493AAE0B7BD8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Land Housing and Urban Dev. 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51C93914-3E6D-401E-86A0-D902155ADEDF}" type="parTrans" cxnId="{36609BD1-93DC-45AC-8A1D-BE9F093F3A42}">
      <dgm:prSet/>
      <dgm:spPr/>
      <dgm:t>
        <a:bodyPr/>
        <a:lstStyle/>
        <a:p>
          <a:endParaRPr lang="en-US"/>
        </a:p>
      </dgm:t>
    </dgm:pt>
    <dgm:pt modelId="{CB53D313-B40E-47D9-B86B-4B0750DAB236}" type="sibTrans" cxnId="{36609BD1-93DC-45AC-8A1D-BE9F093F3A42}">
      <dgm:prSet/>
      <dgm:spPr/>
      <dgm:t>
        <a:bodyPr/>
        <a:lstStyle/>
        <a:p>
          <a:endParaRPr lang="en-US"/>
        </a:p>
      </dgm:t>
    </dgm:pt>
    <dgm:pt modelId="{D87703E2-8E97-4084-98D4-36538016C9EE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Aviation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8DC11145-75F1-4F15-B862-B178AD82E55B}" type="parTrans" cxnId="{0AFE7582-E68E-432B-B039-973124542DDA}">
      <dgm:prSet/>
      <dgm:spPr/>
      <dgm:t>
        <a:bodyPr/>
        <a:lstStyle/>
        <a:p>
          <a:endParaRPr lang="en-US"/>
        </a:p>
      </dgm:t>
    </dgm:pt>
    <dgm:pt modelId="{B16E7A9B-B922-478A-81FB-BDC23BA86A54}" type="sibTrans" cxnId="{0AFE7582-E68E-432B-B039-973124542DDA}">
      <dgm:prSet/>
      <dgm:spPr/>
      <dgm:t>
        <a:bodyPr/>
        <a:lstStyle/>
        <a:p>
          <a:endParaRPr lang="en-US"/>
        </a:p>
      </dgm:t>
    </dgm:pt>
    <dgm:pt modelId="{87B9A018-F692-4AAE-9280-7080C7C8697F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Interior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66D3C233-188C-437F-A0C4-DF46FCA537CA}" type="parTrans" cxnId="{64B6CF68-D610-4976-AD7D-3B799602647E}">
      <dgm:prSet/>
      <dgm:spPr/>
      <dgm:t>
        <a:bodyPr/>
        <a:lstStyle/>
        <a:p>
          <a:endParaRPr lang="en-US"/>
        </a:p>
      </dgm:t>
    </dgm:pt>
    <dgm:pt modelId="{EE2F6D18-9A6A-445A-BFED-DA3DCDD7E4E9}" type="sibTrans" cxnId="{64B6CF68-D610-4976-AD7D-3B799602647E}">
      <dgm:prSet/>
      <dgm:spPr/>
      <dgm:t>
        <a:bodyPr/>
        <a:lstStyle/>
        <a:p>
          <a:endParaRPr lang="en-US"/>
        </a:p>
      </dgm:t>
    </dgm:pt>
    <dgm:pt modelId="{FD891331-D6D6-4594-8CAF-77215B0C946B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Environment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F2AFA8A6-0CE6-4E24-A867-299837AD8429}" type="parTrans" cxnId="{BF3D13DB-A59C-4099-8634-13B03C972FAD}">
      <dgm:prSet/>
      <dgm:spPr/>
      <dgm:t>
        <a:bodyPr/>
        <a:lstStyle/>
        <a:p>
          <a:endParaRPr lang="en-US"/>
        </a:p>
      </dgm:t>
    </dgm:pt>
    <dgm:pt modelId="{F684F243-ADDA-4BB1-90AB-BC76E6D64A1A}" type="sibTrans" cxnId="{BF3D13DB-A59C-4099-8634-13B03C972FAD}">
      <dgm:prSet/>
      <dgm:spPr/>
      <dgm:t>
        <a:bodyPr/>
        <a:lstStyle/>
        <a:p>
          <a:endParaRPr lang="en-US"/>
        </a:p>
      </dgm:t>
    </dgm:pt>
    <dgm:pt modelId="{CB29BCBD-9BBF-499A-BD7B-F88CD39E944F}">
      <dgm:prSet custT="1"/>
      <dgm:spPr>
        <a:solidFill>
          <a:schemeClr val="accent5">
            <a:lumMod val="25000"/>
            <a:alpha val="55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  <a:cs typeface="Arial" pitchFamily="34" charset="0"/>
            </a:rPr>
            <a:t>Fed. Min. of Finance</a:t>
          </a:r>
          <a:endParaRPr lang="en-US" sz="2200" b="1" dirty="0">
            <a:solidFill>
              <a:schemeClr val="tx1"/>
            </a:solidFill>
            <a:cs typeface="Arial" pitchFamily="34" charset="0"/>
          </a:endParaRPr>
        </a:p>
      </dgm:t>
    </dgm:pt>
    <dgm:pt modelId="{091B0130-543E-4A9E-8680-563171517568}" type="parTrans" cxnId="{C4A84319-BD7A-478A-8033-FE0B8225F981}">
      <dgm:prSet/>
      <dgm:spPr/>
      <dgm:t>
        <a:bodyPr/>
        <a:lstStyle/>
        <a:p>
          <a:endParaRPr lang="en-US"/>
        </a:p>
      </dgm:t>
    </dgm:pt>
    <dgm:pt modelId="{99E114C0-0C2B-42E6-B7B5-A3C6AE554E34}" type="sibTrans" cxnId="{C4A84319-BD7A-478A-8033-FE0B8225F981}">
      <dgm:prSet/>
      <dgm:spPr/>
      <dgm:t>
        <a:bodyPr/>
        <a:lstStyle/>
        <a:p>
          <a:endParaRPr lang="en-US"/>
        </a:p>
      </dgm:t>
    </dgm:pt>
    <dgm:pt modelId="{EB74BB42-572D-43DB-B42E-7FF97B6A5852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cs typeface="Arial" pitchFamily="34" charset="0"/>
            </a:rPr>
            <a:t>18 MDAS have their Sector Statistics in Place</a:t>
          </a:r>
          <a:endParaRPr lang="en-GB" sz="3200" dirty="0">
            <a:solidFill>
              <a:schemeClr val="bg1"/>
            </a:solidFill>
          </a:endParaRPr>
        </a:p>
      </dgm:t>
    </dgm:pt>
    <dgm:pt modelId="{D231247B-CA16-4FF5-A5DD-E336CC380C19}" type="sibTrans" cxnId="{EC6B157A-0627-4ECF-BE30-5B477E3AD4AD}">
      <dgm:prSet/>
      <dgm:spPr/>
      <dgm:t>
        <a:bodyPr/>
        <a:lstStyle/>
        <a:p>
          <a:endParaRPr lang="en-GB"/>
        </a:p>
      </dgm:t>
    </dgm:pt>
    <dgm:pt modelId="{F2E0ACE9-1F50-4D42-A791-A550E9614B01}" type="parTrans" cxnId="{EC6B157A-0627-4ECF-BE30-5B477E3AD4AD}">
      <dgm:prSet/>
      <dgm:spPr/>
      <dgm:t>
        <a:bodyPr/>
        <a:lstStyle/>
        <a:p>
          <a:endParaRPr lang="en-GB"/>
        </a:p>
      </dgm:t>
    </dgm:pt>
    <dgm:pt modelId="{0B20CE05-E3FF-4F19-A097-FD939B791624}" type="pres">
      <dgm:prSet presAssocID="{5725039D-3C61-43E1-9AEB-48D8A5C8C0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03F2F7-39F3-481E-BAB5-D94CC40C4258}" type="pres">
      <dgm:prSet presAssocID="{EB74BB42-572D-43DB-B42E-7FF97B6A5852}" presName="linNode" presStyleCnt="0"/>
      <dgm:spPr/>
    </dgm:pt>
    <dgm:pt modelId="{07E63340-94A7-499A-BAD7-B182D314ADD0}" type="pres">
      <dgm:prSet presAssocID="{EB74BB42-572D-43DB-B42E-7FF97B6A5852}" presName="parentShp" presStyleLbl="node1" presStyleIdx="0" presStyleCnt="1" custLinFactNeighborX="-14706" custLinFactNeighborY="3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888F0E-19C3-4BE8-B4C6-36AE8BFAB9F7}" type="pres">
      <dgm:prSet presAssocID="{EB74BB42-572D-43DB-B42E-7FF97B6A5852}" presName="childShp" presStyleLbl="bgAccFollowNode1" presStyleIdx="0" presStyleCnt="1" custLinFactNeighborX="-3037" custLinFactNeighborY="-12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3713C9-BF0C-4B85-9EE7-7F5277558D30}" type="presOf" srcId="{87B9A018-F692-4AAE-9280-7080C7C8697F}" destId="{96888F0E-19C3-4BE8-B4C6-36AE8BFAB9F7}" srcOrd="0" destOrd="6" presId="urn:microsoft.com/office/officeart/2005/8/layout/vList6"/>
    <dgm:cxn modelId="{B3D9F5C4-CC6B-407A-8DAD-CA0C80FA2BE3}" srcId="{EB74BB42-572D-43DB-B42E-7FF97B6A5852}" destId="{43537DF4-8947-49FD-8D62-5960BAB22868}" srcOrd="3" destOrd="0" parTransId="{852571C3-3CEE-4B79-BA0D-0CD158D74661}" sibTransId="{3458CD86-7CB5-457C-8C7D-1CC6860A0488}"/>
    <dgm:cxn modelId="{68BEFB3F-E263-4AC5-94F9-E620A1F7E9F9}" type="presOf" srcId="{9AB9118B-8F1E-41D7-BF27-5E4CB5689A20}" destId="{96888F0E-19C3-4BE8-B4C6-36AE8BFAB9F7}" srcOrd="0" destOrd="1" presId="urn:microsoft.com/office/officeart/2005/8/layout/vList6"/>
    <dgm:cxn modelId="{64B6CF68-D610-4976-AD7D-3B799602647E}" srcId="{EB74BB42-572D-43DB-B42E-7FF97B6A5852}" destId="{87B9A018-F692-4AAE-9280-7080C7C8697F}" srcOrd="6" destOrd="0" parTransId="{66D3C233-188C-437F-A0C4-DF46FCA537CA}" sibTransId="{EE2F6D18-9A6A-445A-BFED-DA3DCDD7E4E9}"/>
    <dgm:cxn modelId="{87CA8C81-2C44-47C7-BD5D-8E3EB8164719}" type="presOf" srcId="{BC1A3187-31B0-4C23-BD8C-DBD30403DA52}" destId="{96888F0E-19C3-4BE8-B4C6-36AE8BFAB9F7}" srcOrd="0" destOrd="0" presId="urn:microsoft.com/office/officeart/2005/8/layout/vList6"/>
    <dgm:cxn modelId="{BFF7B22C-7E28-4922-84F6-5009D902BF16}" type="presOf" srcId="{D87703E2-8E97-4084-98D4-36538016C9EE}" destId="{96888F0E-19C3-4BE8-B4C6-36AE8BFAB9F7}" srcOrd="0" destOrd="5" presId="urn:microsoft.com/office/officeart/2005/8/layout/vList6"/>
    <dgm:cxn modelId="{2F63F1D7-8C4C-40E3-B6E8-F92971B9F681}" type="presOf" srcId="{37D7D42A-EEB2-4023-BE88-493AAE0B7BD8}" destId="{96888F0E-19C3-4BE8-B4C6-36AE8BFAB9F7}" srcOrd="0" destOrd="4" presId="urn:microsoft.com/office/officeart/2005/8/layout/vList6"/>
    <dgm:cxn modelId="{0AFE7582-E68E-432B-B039-973124542DDA}" srcId="{EB74BB42-572D-43DB-B42E-7FF97B6A5852}" destId="{D87703E2-8E97-4084-98D4-36538016C9EE}" srcOrd="5" destOrd="0" parTransId="{8DC11145-75F1-4F15-B862-B178AD82E55B}" sibTransId="{B16E7A9B-B922-478A-81FB-BDC23BA86A54}"/>
    <dgm:cxn modelId="{BF3D13DB-A59C-4099-8634-13B03C972FAD}" srcId="{EB74BB42-572D-43DB-B42E-7FF97B6A5852}" destId="{FD891331-D6D6-4594-8CAF-77215B0C946B}" srcOrd="7" destOrd="0" parTransId="{F2AFA8A6-0CE6-4E24-A867-299837AD8429}" sibTransId="{F684F243-ADDA-4BB1-90AB-BC76E6D64A1A}"/>
    <dgm:cxn modelId="{EACDA56B-727C-4CB8-ACF8-B61222604721}" type="presOf" srcId="{BD1D629C-D99A-4BC9-A906-57162680168A}" destId="{96888F0E-19C3-4BE8-B4C6-36AE8BFAB9F7}" srcOrd="0" destOrd="2" presId="urn:microsoft.com/office/officeart/2005/8/layout/vList6"/>
    <dgm:cxn modelId="{5320E10E-2D59-4426-A27E-31901C5CE3B2}" type="presOf" srcId="{FD891331-D6D6-4594-8CAF-77215B0C946B}" destId="{96888F0E-19C3-4BE8-B4C6-36AE8BFAB9F7}" srcOrd="0" destOrd="7" presId="urn:microsoft.com/office/officeart/2005/8/layout/vList6"/>
    <dgm:cxn modelId="{1A68D416-5A2D-4259-BB98-CC552590FDED}" srcId="{EB74BB42-572D-43DB-B42E-7FF97B6A5852}" destId="{BD1D629C-D99A-4BC9-A906-57162680168A}" srcOrd="2" destOrd="0" parTransId="{DDF0382A-393B-4235-BE6A-F1F53EC0B0D0}" sibTransId="{9320D1F9-19C9-4C08-8AEF-06AEF224DBFE}"/>
    <dgm:cxn modelId="{5E2E1471-9B74-4842-9707-E5B827D1F2FE}" srcId="{EB74BB42-572D-43DB-B42E-7FF97B6A5852}" destId="{9AB9118B-8F1E-41D7-BF27-5E4CB5689A20}" srcOrd="1" destOrd="0" parTransId="{95DCCFB9-AD92-4430-B55A-194BC7731EB0}" sibTransId="{0F6D2DF2-449B-4926-8EB7-C8813F695D0D}"/>
    <dgm:cxn modelId="{36609BD1-93DC-45AC-8A1D-BE9F093F3A42}" srcId="{EB74BB42-572D-43DB-B42E-7FF97B6A5852}" destId="{37D7D42A-EEB2-4023-BE88-493AAE0B7BD8}" srcOrd="4" destOrd="0" parTransId="{51C93914-3E6D-401E-86A0-D902155ADEDF}" sibTransId="{CB53D313-B40E-47D9-B86B-4B0750DAB236}"/>
    <dgm:cxn modelId="{0BA6430B-3F14-4661-997C-537B48D5904A}" type="presOf" srcId="{EB74BB42-572D-43DB-B42E-7FF97B6A5852}" destId="{07E63340-94A7-499A-BAD7-B182D314ADD0}" srcOrd="0" destOrd="0" presId="urn:microsoft.com/office/officeart/2005/8/layout/vList6"/>
    <dgm:cxn modelId="{C4A84319-BD7A-478A-8033-FE0B8225F981}" srcId="{EB74BB42-572D-43DB-B42E-7FF97B6A5852}" destId="{CB29BCBD-9BBF-499A-BD7B-F88CD39E944F}" srcOrd="8" destOrd="0" parTransId="{091B0130-543E-4A9E-8680-563171517568}" sibTransId="{99E114C0-0C2B-42E6-B7B5-A3C6AE554E34}"/>
    <dgm:cxn modelId="{838C93A5-2CC0-45DF-BF12-29D65D4879C6}" type="presOf" srcId="{43537DF4-8947-49FD-8D62-5960BAB22868}" destId="{96888F0E-19C3-4BE8-B4C6-36AE8BFAB9F7}" srcOrd="0" destOrd="3" presId="urn:microsoft.com/office/officeart/2005/8/layout/vList6"/>
    <dgm:cxn modelId="{5B0C3B34-237C-4185-99AB-8D958D98FFDA}" type="presOf" srcId="{5725039D-3C61-43E1-9AEB-48D8A5C8C04D}" destId="{0B20CE05-E3FF-4F19-A097-FD939B791624}" srcOrd="0" destOrd="0" presId="urn:microsoft.com/office/officeart/2005/8/layout/vList6"/>
    <dgm:cxn modelId="{0FB14158-2D99-4405-BD1C-1F69E6E485B6}" type="presOf" srcId="{CB29BCBD-9BBF-499A-BD7B-F88CD39E944F}" destId="{96888F0E-19C3-4BE8-B4C6-36AE8BFAB9F7}" srcOrd="0" destOrd="8" presId="urn:microsoft.com/office/officeart/2005/8/layout/vList6"/>
    <dgm:cxn modelId="{388999EF-4CF0-47B5-9528-7F41E957291D}" srcId="{EB74BB42-572D-43DB-B42E-7FF97B6A5852}" destId="{BC1A3187-31B0-4C23-BD8C-DBD30403DA52}" srcOrd="0" destOrd="0" parTransId="{01EA0AD1-4360-487F-B751-6D26CDA5C825}" sibTransId="{096B6171-571B-4672-A258-E8041BBF9F0F}"/>
    <dgm:cxn modelId="{EC6B157A-0627-4ECF-BE30-5B477E3AD4AD}" srcId="{5725039D-3C61-43E1-9AEB-48D8A5C8C04D}" destId="{EB74BB42-572D-43DB-B42E-7FF97B6A5852}" srcOrd="0" destOrd="0" parTransId="{F2E0ACE9-1F50-4D42-A791-A550E9614B01}" sibTransId="{D231247B-CA16-4FF5-A5DD-E336CC380C19}"/>
    <dgm:cxn modelId="{A20A05F4-452C-4490-A268-64C06720F657}" type="presParOf" srcId="{0B20CE05-E3FF-4F19-A097-FD939B791624}" destId="{E803F2F7-39F3-481E-BAB5-D94CC40C4258}" srcOrd="0" destOrd="0" presId="urn:microsoft.com/office/officeart/2005/8/layout/vList6"/>
    <dgm:cxn modelId="{BDC0FE23-D290-4C52-935C-73AB025408BC}" type="presParOf" srcId="{E803F2F7-39F3-481E-BAB5-D94CC40C4258}" destId="{07E63340-94A7-499A-BAD7-B182D314ADD0}" srcOrd="0" destOrd="0" presId="urn:microsoft.com/office/officeart/2005/8/layout/vList6"/>
    <dgm:cxn modelId="{A67E04F5-8650-457E-8C54-A64870D47FB0}" type="presParOf" srcId="{E803F2F7-39F3-481E-BAB5-D94CC40C4258}" destId="{96888F0E-19C3-4BE8-B4C6-36AE8BFAB9F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5039D-3C61-43E1-9AEB-48D8A5C8C04D}" type="doc">
      <dgm:prSet loTypeId="urn:microsoft.com/office/officeart/2005/8/layout/vList6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C1A3187-31B0-4C23-BD8C-DBD30403DA52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Fed. Min. of Water Resource 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01EA0AD1-4360-487F-B751-6D26CDA5C825}" type="parTrans" cxnId="{388999EF-4CF0-47B5-9528-7F41E957291D}">
      <dgm:prSet/>
      <dgm:spPr/>
      <dgm:t>
        <a:bodyPr/>
        <a:lstStyle/>
        <a:p>
          <a:endParaRPr lang="en-GB"/>
        </a:p>
      </dgm:t>
    </dgm:pt>
    <dgm:pt modelId="{096B6171-571B-4672-A258-E8041BBF9F0F}" type="sibTrans" cxnId="{388999EF-4CF0-47B5-9528-7F41E957291D}">
      <dgm:prSet/>
      <dgm:spPr/>
      <dgm:t>
        <a:bodyPr/>
        <a:lstStyle/>
        <a:p>
          <a:endParaRPr lang="en-GB"/>
        </a:p>
      </dgm:t>
    </dgm:pt>
    <dgm:pt modelId="{E0587293-B5F3-47E7-85BB-0C6BEA93C5A6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Central Bank of Nigeria 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81241454-92B5-410A-990B-B96AB6DA6570}" type="parTrans" cxnId="{BD30F0F6-341D-4E2A-BFDE-FB81FF2A101B}">
      <dgm:prSet/>
      <dgm:spPr/>
      <dgm:t>
        <a:bodyPr/>
        <a:lstStyle/>
        <a:p>
          <a:endParaRPr lang="en-US"/>
        </a:p>
      </dgm:t>
    </dgm:pt>
    <dgm:pt modelId="{594C3D22-2FB4-4767-B1DA-D6D916A08649}" type="sibTrans" cxnId="{BD30F0F6-341D-4E2A-BFDE-FB81FF2A101B}">
      <dgm:prSet/>
      <dgm:spPr/>
      <dgm:t>
        <a:bodyPr/>
        <a:lstStyle/>
        <a:p>
          <a:endParaRPr lang="en-US"/>
        </a:p>
      </dgm:t>
    </dgm:pt>
    <dgm:pt modelId="{BAA142D7-C402-469D-A0CE-8D660618FD97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Nigeria Custom Service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B9FA63F7-8C55-40D5-9216-73B0EEEA5030}" type="parTrans" cxnId="{3F068246-DE31-4C53-A842-6A3F0F03B2DD}">
      <dgm:prSet/>
      <dgm:spPr/>
      <dgm:t>
        <a:bodyPr/>
        <a:lstStyle/>
        <a:p>
          <a:endParaRPr lang="en-US"/>
        </a:p>
      </dgm:t>
    </dgm:pt>
    <dgm:pt modelId="{790B7AAB-886E-47FB-ABD9-077A0100818D}" type="sibTrans" cxnId="{3F068246-DE31-4C53-A842-6A3F0F03B2DD}">
      <dgm:prSet/>
      <dgm:spPr/>
      <dgm:t>
        <a:bodyPr/>
        <a:lstStyle/>
        <a:p>
          <a:endParaRPr lang="en-US"/>
        </a:p>
      </dgm:t>
    </dgm:pt>
    <dgm:pt modelId="{BD94BD24-8A0E-4735-B9D2-DD92A0D3C818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Nigeria National Petroleum 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8E870B5D-C235-4310-AFAF-69001B28849E}" type="parTrans" cxnId="{A713A090-0AAC-4DFC-853D-C32A53151896}">
      <dgm:prSet/>
      <dgm:spPr/>
      <dgm:t>
        <a:bodyPr/>
        <a:lstStyle/>
        <a:p>
          <a:endParaRPr lang="en-US"/>
        </a:p>
      </dgm:t>
    </dgm:pt>
    <dgm:pt modelId="{9AAC514F-5223-4F0D-A9E1-BF1E37A23920}" type="sibTrans" cxnId="{A713A090-0AAC-4DFC-853D-C32A53151896}">
      <dgm:prSet/>
      <dgm:spPr/>
      <dgm:t>
        <a:bodyPr/>
        <a:lstStyle/>
        <a:p>
          <a:endParaRPr lang="en-US"/>
        </a:p>
      </dgm:t>
    </dgm:pt>
    <dgm:pt modelId="{6A772FA3-ED98-44BE-AB45-69588971893E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National Population Commission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78C39CB2-818F-494C-AE13-14ECB96A3D69}" type="parTrans" cxnId="{1A17D61D-98FB-4417-B944-A53D2A0BF81B}">
      <dgm:prSet/>
      <dgm:spPr/>
      <dgm:t>
        <a:bodyPr/>
        <a:lstStyle/>
        <a:p>
          <a:endParaRPr lang="en-US"/>
        </a:p>
      </dgm:t>
    </dgm:pt>
    <dgm:pt modelId="{6C38DDE2-9E14-4D0B-99E7-3F801964072E}" type="sibTrans" cxnId="{1A17D61D-98FB-4417-B944-A53D2A0BF81B}">
      <dgm:prSet/>
      <dgm:spPr/>
      <dgm:t>
        <a:bodyPr/>
        <a:lstStyle/>
        <a:p>
          <a:endParaRPr lang="en-US"/>
        </a:p>
      </dgm:t>
    </dgm:pt>
    <dgm:pt modelId="{09FD2B97-F02F-4BFD-B12A-83DA3CFDC951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Nigeria Immigration Services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BEFE585F-EA6F-4EFF-B938-489FEF5713AE}" type="parTrans" cxnId="{3863F782-DFDF-4997-9699-5C35B578F3AA}">
      <dgm:prSet/>
      <dgm:spPr/>
      <dgm:t>
        <a:bodyPr/>
        <a:lstStyle/>
        <a:p>
          <a:endParaRPr lang="en-US"/>
        </a:p>
      </dgm:t>
    </dgm:pt>
    <dgm:pt modelId="{DE86EA53-294C-4803-968A-A3A032641649}" type="sibTrans" cxnId="{3863F782-DFDF-4997-9699-5C35B578F3AA}">
      <dgm:prSet/>
      <dgm:spPr/>
      <dgm:t>
        <a:bodyPr/>
        <a:lstStyle/>
        <a:p>
          <a:endParaRPr lang="en-US"/>
        </a:p>
      </dgm:t>
    </dgm:pt>
    <dgm:pt modelId="{AE6882E0-1F79-4BC9-B82E-829E0806F43E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Debt Management Office 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4DE5B441-6E3E-4C4C-A705-A47BCDFA523B}" type="parTrans" cxnId="{DF1A3002-2207-459A-BDBA-87BF9CA656F6}">
      <dgm:prSet/>
      <dgm:spPr/>
      <dgm:t>
        <a:bodyPr/>
        <a:lstStyle/>
        <a:p>
          <a:endParaRPr lang="en-US"/>
        </a:p>
      </dgm:t>
    </dgm:pt>
    <dgm:pt modelId="{03B086CD-A2AE-4BED-8702-66D2BED6E01C}" type="sibTrans" cxnId="{DF1A3002-2207-459A-BDBA-87BF9CA656F6}">
      <dgm:prSet/>
      <dgm:spPr/>
      <dgm:t>
        <a:bodyPr/>
        <a:lstStyle/>
        <a:p>
          <a:endParaRPr lang="en-US"/>
        </a:p>
      </dgm:t>
    </dgm:pt>
    <dgm:pt modelId="{0F106E18-1F5F-4E94-A0AA-5E3BB07BE23E}">
      <dgm:prSet custT="1"/>
      <dgm:spPr>
        <a:solidFill>
          <a:schemeClr val="accent1">
            <a:lumMod val="25000"/>
            <a:alpha val="5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GB" sz="1800" b="1" dirty="0" smtClean="0">
              <a:solidFill>
                <a:schemeClr val="tx1"/>
              </a:solidFill>
              <a:cs typeface="Arial" pitchFamily="34" charset="0"/>
            </a:rPr>
            <a:t>Nigeria Port Authority </a:t>
          </a:r>
          <a:endParaRPr lang="en-US" sz="1800" b="1" dirty="0">
            <a:solidFill>
              <a:schemeClr val="tx1"/>
            </a:solidFill>
            <a:cs typeface="Arial" pitchFamily="34" charset="0"/>
          </a:endParaRPr>
        </a:p>
      </dgm:t>
    </dgm:pt>
    <dgm:pt modelId="{60F59091-7E9F-47F0-91DE-90E80FF9AA7C}" type="parTrans" cxnId="{B0C46356-8733-478F-BB95-57CE78023039}">
      <dgm:prSet/>
      <dgm:spPr/>
      <dgm:t>
        <a:bodyPr/>
        <a:lstStyle/>
        <a:p>
          <a:endParaRPr lang="en-US"/>
        </a:p>
      </dgm:t>
    </dgm:pt>
    <dgm:pt modelId="{746C53A0-E90B-47E0-9B2C-37BA796ACF77}" type="sibTrans" cxnId="{B0C46356-8733-478F-BB95-57CE78023039}">
      <dgm:prSet/>
      <dgm:spPr/>
      <dgm:t>
        <a:bodyPr/>
        <a:lstStyle/>
        <a:p>
          <a:endParaRPr lang="en-US"/>
        </a:p>
      </dgm:t>
    </dgm:pt>
    <dgm:pt modelId="{EB74BB42-572D-43DB-B42E-7FF97B6A5852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cs typeface="Arial" pitchFamily="34" charset="0"/>
            </a:rPr>
            <a:t>18 MDAS have their Sector Statistics in Place</a:t>
          </a:r>
          <a:endParaRPr lang="en-GB" sz="3200" dirty="0">
            <a:solidFill>
              <a:schemeClr val="bg1"/>
            </a:solidFill>
          </a:endParaRPr>
        </a:p>
      </dgm:t>
    </dgm:pt>
    <dgm:pt modelId="{D231247B-CA16-4FF5-A5DD-E336CC380C19}" type="sibTrans" cxnId="{EC6B157A-0627-4ECF-BE30-5B477E3AD4AD}">
      <dgm:prSet/>
      <dgm:spPr/>
      <dgm:t>
        <a:bodyPr/>
        <a:lstStyle/>
        <a:p>
          <a:endParaRPr lang="en-GB"/>
        </a:p>
      </dgm:t>
    </dgm:pt>
    <dgm:pt modelId="{F2E0ACE9-1F50-4D42-A791-A550E9614B01}" type="parTrans" cxnId="{EC6B157A-0627-4ECF-BE30-5B477E3AD4AD}">
      <dgm:prSet/>
      <dgm:spPr/>
      <dgm:t>
        <a:bodyPr/>
        <a:lstStyle/>
        <a:p>
          <a:endParaRPr lang="en-GB"/>
        </a:p>
      </dgm:t>
    </dgm:pt>
    <dgm:pt modelId="{0B20CE05-E3FF-4F19-A097-FD939B791624}" type="pres">
      <dgm:prSet presAssocID="{5725039D-3C61-43E1-9AEB-48D8A5C8C0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03F2F7-39F3-481E-BAB5-D94CC40C4258}" type="pres">
      <dgm:prSet presAssocID="{EB74BB42-572D-43DB-B42E-7FF97B6A5852}" presName="linNode" presStyleCnt="0"/>
      <dgm:spPr/>
    </dgm:pt>
    <dgm:pt modelId="{07E63340-94A7-499A-BAD7-B182D314ADD0}" type="pres">
      <dgm:prSet presAssocID="{EB74BB42-572D-43DB-B42E-7FF97B6A5852}" presName="parentShp" presStyleLbl="node1" presStyleIdx="0" presStyleCnt="1" custLinFactNeighborX="-14706" custLinFactNeighborY="3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888F0E-19C3-4BE8-B4C6-36AE8BFAB9F7}" type="pres">
      <dgm:prSet presAssocID="{EB74BB42-572D-43DB-B42E-7FF97B6A5852}" presName="childShp" presStyleLbl="bgAccFollowNode1" presStyleIdx="0" presStyleCnt="1" custLinFactNeighborX="-3037" custLinFactNeighborY="-12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20600B-8411-4C31-9219-3457C4422383}" type="presOf" srcId="{6A772FA3-ED98-44BE-AB45-69588971893E}" destId="{96888F0E-19C3-4BE8-B4C6-36AE8BFAB9F7}" srcOrd="0" destOrd="4" presId="urn:microsoft.com/office/officeart/2005/8/layout/vList6"/>
    <dgm:cxn modelId="{1A17D61D-98FB-4417-B944-A53D2A0BF81B}" srcId="{EB74BB42-572D-43DB-B42E-7FF97B6A5852}" destId="{6A772FA3-ED98-44BE-AB45-69588971893E}" srcOrd="4" destOrd="0" parTransId="{78C39CB2-818F-494C-AE13-14ECB96A3D69}" sibTransId="{6C38DDE2-9E14-4D0B-99E7-3F801964072E}"/>
    <dgm:cxn modelId="{E07B8EAE-1409-4A74-8364-713DE3AD41E4}" type="presOf" srcId="{AE6882E0-1F79-4BC9-B82E-829E0806F43E}" destId="{96888F0E-19C3-4BE8-B4C6-36AE8BFAB9F7}" srcOrd="0" destOrd="6" presId="urn:microsoft.com/office/officeart/2005/8/layout/vList6"/>
    <dgm:cxn modelId="{8215785C-2029-416B-A328-D0D26379A533}" type="presOf" srcId="{09FD2B97-F02F-4BFD-B12A-83DA3CFDC951}" destId="{96888F0E-19C3-4BE8-B4C6-36AE8BFAB9F7}" srcOrd="0" destOrd="5" presId="urn:microsoft.com/office/officeart/2005/8/layout/vList6"/>
    <dgm:cxn modelId="{3863F782-DFDF-4997-9699-5C35B578F3AA}" srcId="{EB74BB42-572D-43DB-B42E-7FF97B6A5852}" destId="{09FD2B97-F02F-4BFD-B12A-83DA3CFDC951}" srcOrd="5" destOrd="0" parTransId="{BEFE585F-EA6F-4EFF-B938-489FEF5713AE}" sibTransId="{DE86EA53-294C-4803-968A-A3A032641649}"/>
    <dgm:cxn modelId="{9FAB8662-24B3-4782-95D8-7F98CC34DFDE}" type="presOf" srcId="{5725039D-3C61-43E1-9AEB-48D8A5C8C04D}" destId="{0B20CE05-E3FF-4F19-A097-FD939B791624}" srcOrd="0" destOrd="0" presId="urn:microsoft.com/office/officeart/2005/8/layout/vList6"/>
    <dgm:cxn modelId="{3F068246-DE31-4C53-A842-6A3F0F03B2DD}" srcId="{EB74BB42-572D-43DB-B42E-7FF97B6A5852}" destId="{BAA142D7-C402-469D-A0CE-8D660618FD97}" srcOrd="2" destOrd="0" parTransId="{B9FA63F7-8C55-40D5-9216-73B0EEEA5030}" sibTransId="{790B7AAB-886E-47FB-ABD9-077A0100818D}"/>
    <dgm:cxn modelId="{4B635FC9-E844-404C-A3C0-A23733E01708}" type="presOf" srcId="{0F106E18-1F5F-4E94-A0AA-5E3BB07BE23E}" destId="{96888F0E-19C3-4BE8-B4C6-36AE8BFAB9F7}" srcOrd="0" destOrd="7" presId="urn:microsoft.com/office/officeart/2005/8/layout/vList6"/>
    <dgm:cxn modelId="{E335A393-6641-4B6B-A470-14CBD080FB16}" type="presOf" srcId="{EB74BB42-572D-43DB-B42E-7FF97B6A5852}" destId="{07E63340-94A7-499A-BAD7-B182D314ADD0}" srcOrd="0" destOrd="0" presId="urn:microsoft.com/office/officeart/2005/8/layout/vList6"/>
    <dgm:cxn modelId="{A713A090-0AAC-4DFC-853D-C32A53151896}" srcId="{EB74BB42-572D-43DB-B42E-7FF97B6A5852}" destId="{BD94BD24-8A0E-4735-B9D2-DD92A0D3C818}" srcOrd="3" destOrd="0" parTransId="{8E870B5D-C235-4310-AFAF-69001B28849E}" sibTransId="{9AAC514F-5223-4F0D-A9E1-BF1E37A23920}"/>
    <dgm:cxn modelId="{DF1A3002-2207-459A-BDBA-87BF9CA656F6}" srcId="{EB74BB42-572D-43DB-B42E-7FF97B6A5852}" destId="{AE6882E0-1F79-4BC9-B82E-829E0806F43E}" srcOrd="6" destOrd="0" parTransId="{4DE5B441-6E3E-4C4C-A705-A47BCDFA523B}" sibTransId="{03B086CD-A2AE-4BED-8702-66D2BED6E01C}"/>
    <dgm:cxn modelId="{D515CF02-E797-44E7-9989-04562BB3CA85}" type="presOf" srcId="{BAA142D7-C402-469D-A0CE-8D660618FD97}" destId="{96888F0E-19C3-4BE8-B4C6-36AE8BFAB9F7}" srcOrd="0" destOrd="2" presId="urn:microsoft.com/office/officeart/2005/8/layout/vList6"/>
    <dgm:cxn modelId="{388999EF-4CF0-47B5-9528-7F41E957291D}" srcId="{EB74BB42-572D-43DB-B42E-7FF97B6A5852}" destId="{BC1A3187-31B0-4C23-BD8C-DBD30403DA52}" srcOrd="0" destOrd="0" parTransId="{01EA0AD1-4360-487F-B751-6D26CDA5C825}" sibTransId="{096B6171-571B-4672-A258-E8041BBF9F0F}"/>
    <dgm:cxn modelId="{36F3BA7C-6851-4BB1-9E5D-84D84B6BE8C3}" type="presOf" srcId="{E0587293-B5F3-47E7-85BB-0C6BEA93C5A6}" destId="{96888F0E-19C3-4BE8-B4C6-36AE8BFAB9F7}" srcOrd="0" destOrd="1" presId="urn:microsoft.com/office/officeart/2005/8/layout/vList6"/>
    <dgm:cxn modelId="{15D1C6EE-1CA6-4D11-85B1-785908A4DD69}" type="presOf" srcId="{BC1A3187-31B0-4C23-BD8C-DBD30403DA52}" destId="{96888F0E-19C3-4BE8-B4C6-36AE8BFAB9F7}" srcOrd="0" destOrd="0" presId="urn:microsoft.com/office/officeart/2005/8/layout/vList6"/>
    <dgm:cxn modelId="{BD30F0F6-341D-4E2A-BFDE-FB81FF2A101B}" srcId="{EB74BB42-572D-43DB-B42E-7FF97B6A5852}" destId="{E0587293-B5F3-47E7-85BB-0C6BEA93C5A6}" srcOrd="1" destOrd="0" parTransId="{81241454-92B5-410A-990B-B96AB6DA6570}" sibTransId="{594C3D22-2FB4-4767-B1DA-D6D916A08649}"/>
    <dgm:cxn modelId="{B0C46356-8733-478F-BB95-57CE78023039}" srcId="{EB74BB42-572D-43DB-B42E-7FF97B6A5852}" destId="{0F106E18-1F5F-4E94-A0AA-5E3BB07BE23E}" srcOrd="7" destOrd="0" parTransId="{60F59091-7E9F-47F0-91DE-90E80FF9AA7C}" sibTransId="{746C53A0-E90B-47E0-9B2C-37BA796ACF77}"/>
    <dgm:cxn modelId="{EC6B157A-0627-4ECF-BE30-5B477E3AD4AD}" srcId="{5725039D-3C61-43E1-9AEB-48D8A5C8C04D}" destId="{EB74BB42-572D-43DB-B42E-7FF97B6A5852}" srcOrd="0" destOrd="0" parTransId="{F2E0ACE9-1F50-4D42-A791-A550E9614B01}" sibTransId="{D231247B-CA16-4FF5-A5DD-E336CC380C19}"/>
    <dgm:cxn modelId="{3FD22044-59B6-426C-B37C-53B9B8C32124}" type="presOf" srcId="{BD94BD24-8A0E-4735-B9D2-DD92A0D3C818}" destId="{96888F0E-19C3-4BE8-B4C6-36AE8BFAB9F7}" srcOrd="0" destOrd="3" presId="urn:microsoft.com/office/officeart/2005/8/layout/vList6"/>
    <dgm:cxn modelId="{3AEACF28-1F30-4A90-9F4A-7F7813DBE1CD}" type="presParOf" srcId="{0B20CE05-E3FF-4F19-A097-FD939B791624}" destId="{E803F2F7-39F3-481E-BAB5-D94CC40C4258}" srcOrd="0" destOrd="0" presId="urn:microsoft.com/office/officeart/2005/8/layout/vList6"/>
    <dgm:cxn modelId="{6E16F9A0-5A45-4C8F-9C80-17524914D5C2}" type="presParOf" srcId="{E803F2F7-39F3-481E-BAB5-D94CC40C4258}" destId="{07E63340-94A7-499A-BAD7-B182D314ADD0}" srcOrd="0" destOrd="0" presId="urn:microsoft.com/office/officeart/2005/8/layout/vList6"/>
    <dgm:cxn modelId="{EF5AD1DD-C388-426E-AE9E-BDD483B484B4}" type="presParOf" srcId="{E803F2F7-39F3-481E-BAB5-D94CC40C4258}" destId="{96888F0E-19C3-4BE8-B4C6-36AE8BFAB9F7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DC479F-2281-40B1-B5B1-4088CFBC4669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58497EC-2436-482A-8401-89D7FB5245BF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altLang="en-US" sz="1800" b="1" dirty="0" smtClean="0"/>
            <a:t>Inadequate funding</a:t>
          </a:r>
          <a:endParaRPr lang="en-US" altLang="en-US" sz="1800" b="1" dirty="0"/>
        </a:p>
      </dgm:t>
    </dgm:pt>
    <dgm:pt modelId="{59AE4236-D5DD-46C1-AD4F-2063205B34ED}" type="parTrans" cxnId="{509BB460-FE24-4EC3-8FD4-C6B42019A41F}">
      <dgm:prSet/>
      <dgm:spPr/>
      <dgm:t>
        <a:bodyPr/>
        <a:lstStyle/>
        <a:p>
          <a:endParaRPr lang="en-GB"/>
        </a:p>
      </dgm:t>
    </dgm:pt>
    <dgm:pt modelId="{CEFC725C-20A5-4B0D-A7D6-964C6958C7F6}" type="sibTrans" cxnId="{509BB460-FE24-4EC3-8FD4-C6B42019A41F}">
      <dgm:prSet/>
      <dgm:spPr/>
      <dgm:t>
        <a:bodyPr/>
        <a:lstStyle/>
        <a:p>
          <a:endParaRPr lang="en-GB"/>
        </a:p>
      </dgm:t>
    </dgm:pt>
    <dgm:pt modelId="{7D6E6A76-3037-4F2F-82E2-A3DE65C88ED0}">
      <dgm:prSet custT="1"/>
      <dgm:spPr>
        <a:solidFill>
          <a:srgbClr val="30D038">
            <a:alpha val="50000"/>
          </a:srgbClr>
        </a:solidFill>
      </dgm:spPr>
      <dgm:t>
        <a:bodyPr/>
        <a:lstStyle/>
        <a:p>
          <a:r>
            <a:rPr lang="en-US" altLang="en-US" sz="1900" b="1" dirty="0"/>
            <a:t>Poor Culture of good record keeping</a:t>
          </a:r>
        </a:p>
      </dgm:t>
    </dgm:pt>
    <dgm:pt modelId="{7518BA34-9F81-409E-BFD7-87E9A0C77D0A}" type="parTrans" cxnId="{23714F69-8DB1-4CE6-9A70-765691D25E03}">
      <dgm:prSet/>
      <dgm:spPr/>
      <dgm:t>
        <a:bodyPr/>
        <a:lstStyle/>
        <a:p>
          <a:endParaRPr lang="en-GB"/>
        </a:p>
      </dgm:t>
    </dgm:pt>
    <dgm:pt modelId="{18991E22-DD31-47B6-9348-A286EAA1248A}" type="sibTrans" cxnId="{23714F69-8DB1-4CE6-9A70-765691D25E03}">
      <dgm:prSet/>
      <dgm:spPr/>
      <dgm:t>
        <a:bodyPr/>
        <a:lstStyle/>
        <a:p>
          <a:endParaRPr lang="en-GB"/>
        </a:p>
      </dgm:t>
    </dgm:pt>
    <dgm:pt modelId="{BB288E94-479B-4595-A448-91F0680EE96C}">
      <dgm:prSet custT="1"/>
      <dgm:spPr>
        <a:solidFill>
          <a:srgbClr val="F6B47E">
            <a:alpha val="50000"/>
          </a:srgbClr>
        </a:solidFill>
      </dgm:spPr>
      <dgm:t>
        <a:bodyPr/>
        <a:lstStyle/>
        <a:p>
          <a:r>
            <a:rPr lang="en-US" sz="1600" dirty="0" smtClean="0"/>
            <a:t>Inadequate professionals </a:t>
          </a:r>
          <a:endParaRPr lang="en-US" altLang="en-US" sz="1600" b="1" dirty="0"/>
        </a:p>
      </dgm:t>
    </dgm:pt>
    <dgm:pt modelId="{5B167AE0-C2E2-4058-A9D8-CA9D04B6EED9}" type="parTrans" cxnId="{11AFAC7A-4DE8-4C47-9244-3C11F325D50E}">
      <dgm:prSet/>
      <dgm:spPr/>
      <dgm:t>
        <a:bodyPr/>
        <a:lstStyle/>
        <a:p>
          <a:endParaRPr lang="en-GB"/>
        </a:p>
      </dgm:t>
    </dgm:pt>
    <dgm:pt modelId="{6A082D0D-8145-4EEA-AFB8-1C79BDA5F7F3}" type="sibTrans" cxnId="{11AFAC7A-4DE8-4C47-9244-3C11F325D50E}">
      <dgm:prSet/>
      <dgm:spPr/>
      <dgm:t>
        <a:bodyPr/>
        <a:lstStyle/>
        <a:p>
          <a:endParaRPr lang="en-GB"/>
        </a:p>
      </dgm:t>
    </dgm:pt>
    <dgm:pt modelId="{C565DB87-ABA9-43D9-8807-DAEC22A3A80F}">
      <dgm:prSet custT="1"/>
      <dgm:spPr/>
      <dgm:t>
        <a:bodyPr/>
        <a:lstStyle/>
        <a:p>
          <a:r>
            <a:rPr lang="en-GB" sz="1800" dirty="0" smtClean="0"/>
            <a:t>Slow pace of ICT development</a:t>
          </a:r>
          <a:endParaRPr lang="en-GB" sz="1800" dirty="0"/>
        </a:p>
      </dgm:t>
    </dgm:pt>
    <dgm:pt modelId="{E412AC4A-97F8-4B70-84F1-EB66EB5D7BD4}" type="parTrans" cxnId="{2D960CA7-C887-4DFB-99DD-50D1188EA1CC}">
      <dgm:prSet/>
      <dgm:spPr/>
      <dgm:t>
        <a:bodyPr/>
        <a:lstStyle/>
        <a:p>
          <a:endParaRPr lang="en-GB"/>
        </a:p>
      </dgm:t>
    </dgm:pt>
    <dgm:pt modelId="{09D3B781-7869-4CA5-A214-C925F68B10DD}" type="sibTrans" cxnId="{2D960CA7-C887-4DFB-99DD-50D1188EA1CC}">
      <dgm:prSet/>
      <dgm:spPr/>
      <dgm:t>
        <a:bodyPr/>
        <a:lstStyle/>
        <a:p>
          <a:endParaRPr lang="en-GB"/>
        </a:p>
      </dgm:t>
    </dgm:pt>
    <dgm:pt modelId="{6DE32837-2BDF-43B4-B59D-D4F3D84A3EBD}">
      <dgm:prSet custT="1"/>
      <dgm:spPr/>
      <dgm:t>
        <a:bodyPr/>
        <a:lstStyle/>
        <a:p>
          <a:r>
            <a:rPr lang="en-US" sz="2000" dirty="0" smtClean="0"/>
            <a:t>Apathy towards statistics </a:t>
          </a:r>
          <a:endParaRPr lang="en-US" altLang="en-US" sz="2000" b="1" dirty="0"/>
        </a:p>
      </dgm:t>
    </dgm:pt>
    <dgm:pt modelId="{07084985-4331-4B06-8B4A-93D0181EA41D}" type="parTrans" cxnId="{BF91CDE8-E9BE-4998-A97E-D3242A902E98}">
      <dgm:prSet/>
      <dgm:spPr/>
      <dgm:t>
        <a:bodyPr/>
        <a:lstStyle/>
        <a:p>
          <a:endParaRPr lang="en-GB"/>
        </a:p>
      </dgm:t>
    </dgm:pt>
    <dgm:pt modelId="{8E8EBD06-AF2C-4031-A355-F1BFAE18C175}" type="sibTrans" cxnId="{BF91CDE8-E9BE-4998-A97E-D3242A902E98}">
      <dgm:prSet/>
      <dgm:spPr/>
      <dgm:t>
        <a:bodyPr/>
        <a:lstStyle/>
        <a:p>
          <a:endParaRPr lang="en-GB"/>
        </a:p>
      </dgm:t>
    </dgm:pt>
    <dgm:pt modelId="{B96E8D2F-A1C6-43A3-91E0-BD19A0109738}" type="pres">
      <dgm:prSet presAssocID="{CDDC479F-2281-40B1-B5B1-4088CFBC46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3BD7C-55D9-4150-82F0-4B23B567B68B}" type="pres">
      <dgm:prSet presAssocID="{A58497EC-2436-482A-8401-89D7FB5245BF}" presName="Name5" presStyleLbl="vennNode1" presStyleIdx="0" presStyleCnt="5" custScaleX="110777" custScaleY="185238" custLinFactNeighborX="-13364" custLinFactNeighborY="-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B00BF-C942-4A31-ADEB-DA4F5BBD0D6A}" type="pres">
      <dgm:prSet presAssocID="{CEFC725C-20A5-4B0D-A7D6-964C6958C7F6}" presName="space" presStyleCnt="0"/>
      <dgm:spPr/>
    </dgm:pt>
    <dgm:pt modelId="{9418490B-2B73-4AE6-896B-CF1804BD1CF2}" type="pres">
      <dgm:prSet presAssocID="{6DE32837-2BDF-43B4-B59D-D4F3D84A3EBD}" presName="Name5" presStyleLbl="vennNode1" presStyleIdx="1" presStyleCnt="5" custScaleX="114099" custScaleY="176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82D95-EAB8-48DF-89C5-927F5FB9D549}" type="pres">
      <dgm:prSet presAssocID="{8E8EBD06-AF2C-4031-A355-F1BFAE18C175}" presName="space" presStyleCnt="0"/>
      <dgm:spPr/>
    </dgm:pt>
    <dgm:pt modelId="{6BB3A9A5-9448-4230-927E-15CCC3056CF3}" type="pres">
      <dgm:prSet presAssocID="{7D6E6A76-3037-4F2F-82E2-A3DE65C88ED0}" presName="Name5" presStyleLbl="vennNode1" presStyleIdx="2" presStyleCnt="5" custScaleY="17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313B5-7410-49E7-9C4A-4DC652F8CF8B}" type="pres">
      <dgm:prSet presAssocID="{18991E22-DD31-47B6-9348-A286EAA1248A}" presName="space" presStyleCnt="0"/>
      <dgm:spPr/>
    </dgm:pt>
    <dgm:pt modelId="{8191A5F4-DD59-49E5-A98E-810C470EE335}" type="pres">
      <dgm:prSet presAssocID="{BB288E94-479B-4595-A448-91F0680EE96C}" presName="Name5" presStyleLbl="vennNode1" presStyleIdx="3" presStyleCnt="5" custScaleX="113533" custScaleY="17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50F9-2234-4C54-9A39-D30A016FC4DE}" type="pres">
      <dgm:prSet presAssocID="{6A082D0D-8145-4EEA-AFB8-1C79BDA5F7F3}" presName="space" presStyleCnt="0"/>
      <dgm:spPr/>
    </dgm:pt>
    <dgm:pt modelId="{06AE8CE2-BD09-43CD-9FF8-FE19F49F7D05}" type="pres">
      <dgm:prSet presAssocID="{C565DB87-ABA9-43D9-8807-DAEC22A3A80F}" presName="Name5" presStyleLbl="vennNode1" presStyleIdx="4" presStyleCnt="5" custScaleX="121332" custScaleY="190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A6CD5-092E-4B55-89A5-EBA098C6618E}" type="presOf" srcId="{C565DB87-ABA9-43D9-8807-DAEC22A3A80F}" destId="{06AE8CE2-BD09-43CD-9FF8-FE19F49F7D05}" srcOrd="0" destOrd="0" presId="urn:microsoft.com/office/officeart/2005/8/layout/venn3"/>
    <dgm:cxn modelId="{FCC6B4D7-48C8-44AF-8109-B85DD1262C0F}" type="presOf" srcId="{BB288E94-479B-4595-A448-91F0680EE96C}" destId="{8191A5F4-DD59-49E5-A98E-810C470EE335}" srcOrd="0" destOrd="0" presId="urn:microsoft.com/office/officeart/2005/8/layout/venn3"/>
    <dgm:cxn modelId="{7B576B55-D3EF-4C90-9D32-930FE77C5B22}" type="presOf" srcId="{7D6E6A76-3037-4F2F-82E2-A3DE65C88ED0}" destId="{6BB3A9A5-9448-4230-927E-15CCC3056CF3}" srcOrd="0" destOrd="0" presId="urn:microsoft.com/office/officeart/2005/8/layout/venn3"/>
    <dgm:cxn modelId="{509BB460-FE24-4EC3-8FD4-C6B42019A41F}" srcId="{CDDC479F-2281-40B1-B5B1-4088CFBC4669}" destId="{A58497EC-2436-482A-8401-89D7FB5245BF}" srcOrd="0" destOrd="0" parTransId="{59AE4236-D5DD-46C1-AD4F-2063205B34ED}" sibTransId="{CEFC725C-20A5-4B0D-A7D6-964C6958C7F6}"/>
    <dgm:cxn modelId="{E8DEC99C-684C-42D6-9F6A-3BAD6305FF4B}" type="presOf" srcId="{A58497EC-2436-482A-8401-89D7FB5245BF}" destId="{0AC3BD7C-55D9-4150-82F0-4B23B567B68B}" srcOrd="0" destOrd="0" presId="urn:microsoft.com/office/officeart/2005/8/layout/venn3"/>
    <dgm:cxn modelId="{23714F69-8DB1-4CE6-9A70-765691D25E03}" srcId="{CDDC479F-2281-40B1-B5B1-4088CFBC4669}" destId="{7D6E6A76-3037-4F2F-82E2-A3DE65C88ED0}" srcOrd="2" destOrd="0" parTransId="{7518BA34-9F81-409E-BFD7-87E9A0C77D0A}" sibTransId="{18991E22-DD31-47B6-9348-A286EAA1248A}"/>
    <dgm:cxn modelId="{BF91CDE8-E9BE-4998-A97E-D3242A902E98}" srcId="{CDDC479F-2281-40B1-B5B1-4088CFBC4669}" destId="{6DE32837-2BDF-43B4-B59D-D4F3D84A3EBD}" srcOrd="1" destOrd="0" parTransId="{07084985-4331-4B06-8B4A-93D0181EA41D}" sibTransId="{8E8EBD06-AF2C-4031-A355-F1BFAE18C175}"/>
    <dgm:cxn modelId="{1AD56E54-777F-4355-A2D7-7ABBCE2D73E3}" type="presOf" srcId="{CDDC479F-2281-40B1-B5B1-4088CFBC4669}" destId="{B96E8D2F-A1C6-43A3-91E0-BD19A0109738}" srcOrd="0" destOrd="0" presId="urn:microsoft.com/office/officeart/2005/8/layout/venn3"/>
    <dgm:cxn modelId="{994324CC-B4BE-412D-97A7-0BE012C6B786}" type="presOf" srcId="{6DE32837-2BDF-43B4-B59D-D4F3D84A3EBD}" destId="{9418490B-2B73-4AE6-896B-CF1804BD1CF2}" srcOrd="0" destOrd="0" presId="urn:microsoft.com/office/officeart/2005/8/layout/venn3"/>
    <dgm:cxn modelId="{2D960CA7-C887-4DFB-99DD-50D1188EA1CC}" srcId="{CDDC479F-2281-40B1-B5B1-4088CFBC4669}" destId="{C565DB87-ABA9-43D9-8807-DAEC22A3A80F}" srcOrd="4" destOrd="0" parTransId="{E412AC4A-97F8-4B70-84F1-EB66EB5D7BD4}" sibTransId="{09D3B781-7869-4CA5-A214-C925F68B10DD}"/>
    <dgm:cxn modelId="{11AFAC7A-4DE8-4C47-9244-3C11F325D50E}" srcId="{CDDC479F-2281-40B1-B5B1-4088CFBC4669}" destId="{BB288E94-479B-4595-A448-91F0680EE96C}" srcOrd="3" destOrd="0" parTransId="{5B167AE0-C2E2-4058-A9D8-CA9D04B6EED9}" sibTransId="{6A082D0D-8145-4EEA-AFB8-1C79BDA5F7F3}"/>
    <dgm:cxn modelId="{FBBD08F1-8463-41FB-9A18-13505AD7187F}" type="presParOf" srcId="{B96E8D2F-A1C6-43A3-91E0-BD19A0109738}" destId="{0AC3BD7C-55D9-4150-82F0-4B23B567B68B}" srcOrd="0" destOrd="0" presId="urn:microsoft.com/office/officeart/2005/8/layout/venn3"/>
    <dgm:cxn modelId="{BD7A8E7A-D292-488C-B21D-448BA54C3BCF}" type="presParOf" srcId="{B96E8D2F-A1C6-43A3-91E0-BD19A0109738}" destId="{342B00BF-C942-4A31-ADEB-DA4F5BBD0D6A}" srcOrd="1" destOrd="0" presId="urn:microsoft.com/office/officeart/2005/8/layout/venn3"/>
    <dgm:cxn modelId="{CABF1E7F-C172-4263-8BCE-678C3A09FDB6}" type="presParOf" srcId="{B96E8D2F-A1C6-43A3-91E0-BD19A0109738}" destId="{9418490B-2B73-4AE6-896B-CF1804BD1CF2}" srcOrd="2" destOrd="0" presId="urn:microsoft.com/office/officeart/2005/8/layout/venn3"/>
    <dgm:cxn modelId="{C8142095-4F34-464F-963C-CB8CA830F6B2}" type="presParOf" srcId="{B96E8D2F-A1C6-43A3-91E0-BD19A0109738}" destId="{B5082D95-EAB8-48DF-89C5-927F5FB9D549}" srcOrd="3" destOrd="0" presId="urn:microsoft.com/office/officeart/2005/8/layout/venn3"/>
    <dgm:cxn modelId="{21B6EDBB-4930-4B17-BF02-CD80EA904AFA}" type="presParOf" srcId="{B96E8D2F-A1C6-43A3-91E0-BD19A0109738}" destId="{6BB3A9A5-9448-4230-927E-15CCC3056CF3}" srcOrd="4" destOrd="0" presId="urn:microsoft.com/office/officeart/2005/8/layout/venn3"/>
    <dgm:cxn modelId="{0F6CB502-2EC3-4AB6-86BA-08E42F5824CF}" type="presParOf" srcId="{B96E8D2F-A1C6-43A3-91E0-BD19A0109738}" destId="{D69313B5-7410-49E7-9C4A-4DC652F8CF8B}" srcOrd="5" destOrd="0" presId="urn:microsoft.com/office/officeart/2005/8/layout/venn3"/>
    <dgm:cxn modelId="{6D7A90C2-8CB3-435E-8D38-7F84E5709EE7}" type="presParOf" srcId="{B96E8D2F-A1C6-43A3-91E0-BD19A0109738}" destId="{8191A5F4-DD59-49E5-A98E-810C470EE335}" srcOrd="6" destOrd="0" presId="urn:microsoft.com/office/officeart/2005/8/layout/venn3"/>
    <dgm:cxn modelId="{63DC0FD6-F5DF-4B54-A68E-7470B70985C8}" type="presParOf" srcId="{B96E8D2F-A1C6-43A3-91E0-BD19A0109738}" destId="{DFB450F9-2234-4C54-9A39-D30A016FC4DE}" srcOrd="7" destOrd="0" presId="urn:microsoft.com/office/officeart/2005/8/layout/venn3"/>
    <dgm:cxn modelId="{F2A5AB10-1B07-4FCB-BF49-51D04763D3DE}" type="presParOf" srcId="{B96E8D2F-A1C6-43A3-91E0-BD19A0109738}" destId="{06AE8CE2-BD09-43CD-9FF8-FE19F49F7D0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CA186-F5C8-42AF-B183-66BBA55DA4AD}" type="doc">
      <dgm:prSet loTypeId="urn:microsoft.com/office/officeart/2005/8/layout/hProcess9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EA4E5DEC-D054-49CB-A90E-0E4EB783607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Need to build more synergy in statistical production among relevant stakeholders</a:t>
          </a:r>
          <a:endParaRPr lang="en-GB" dirty="0"/>
        </a:p>
      </dgm:t>
    </dgm:pt>
    <dgm:pt modelId="{29E97588-C3F4-4115-BC90-98848F42E7EA}" type="sibTrans" cxnId="{F8539E2F-2706-462A-A3E5-0C11A4B1C583}">
      <dgm:prSet/>
      <dgm:spPr/>
      <dgm:t>
        <a:bodyPr/>
        <a:lstStyle/>
        <a:p>
          <a:endParaRPr lang="en-GB"/>
        </a:p>
      </dgm:t>
    </dgm:pt>
    <dgm:pt modelId="{7C115DBB-5359-4552-899F-69905463E8AC}" type="parTrans" cxnId="{F8539E2F-2706-462A-A3E5-0C11A4B1C583}">
      <dgm:prSet/>
      <dgm:spPr/>
      <dgm:t>
        <a:bodyPr/>
        <a:lstStyle/>
        <a:p>
          <a:endParaRPr lang="en-GB"/>
        </a:p>
      </dgm:t>
    </dgm:pt>
    <dgm:pt modelId="{6AD9DE61-3068-4F29-BBA5-BBCDB0C06D4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DD86410-9F65-4D75-8C90-CBD29778186D}" type="parTrans" cxnId="{F10A30B7-3A1B-4DE5-8BD7-794D0491037A}">
      <dgm:prSet/>
      <dgm:spPr/>
      <dgm:t>
        <a:bodyPr/>
        <a:lstStyle/>
        <a:p>
          <a:endParaRPr lang="en-US"/>
        </a:p>
      </dgm:t>
    </dgm:pt>
    <dgm:pt modelId="{2D90BE5E-4B51-41AA-831A-BA24AB916E38}" type="sibTrans" cxnId="{F10A30B7-3A1B-4DE5-8BD7-794D0491037A}">
      <dgm:prSet/>
      <dgm:spPr/>
      <dgm:t>
        <a:bodyPr/>
        <a:lstStyle/>
        <a:p>
          <a:endParaRPr lang="en-US"/>
        </a:p>
      </dgm:t>
    </dgm:pt>
    <dgm:pt modelId="{F5B96054-667E-4D94-9C7F-0530E135AE35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Improved funding by both Government and Development Partners</a:t>
          </a:r>
          <a:endParaRPr lang="en-GB" dirty="0"/>
        </a:p>
      </dgm:t>
    </dgm:pt>
    <dgm:pt modelId="{71090589-0F69-45F6-A38C-21B606964B5C}" type="parTrans" cxnId="{6D1C6374-3A62-47AF-B8E3-D8FFB1A90620}">
      <dgm:prSet/>
      <dgm:spPr/>
      <dgm:t>
        <a:bodyPr/>
        <a:lstStyle/>
        <a:p>
          <a:endParaRPr lang="en-US"/>
        </a:p>
      </dgm:t>
    </dgm:pt>
    <dgm:pt modelId="{BB838C3B-8DC1-4B88-85D1-E69C729D0A2A}" type="sibTrans" cxnId="{6D1C6374-3A62-47AF-B8E3-D8FFB1A90620}">
      <dgm:prSet/>
      <dgm:spPr/>
      <dgm:t>
        <a:bodyPr/>
        <a:lstStyle/>
        <a:p>
          <a:endParaRPr lang="en-US"/>
        </a:p>
      </dgm:t>
    </dgm:pt>
    <dgm:pt modelId="{BEAC2B31-1869-4982-9F32-5FBADC3E469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dirty="0" smtClean="0"/>
            <a:t>Advocacy</a:t>
          </a:r>
          <a:endParaRPr lang="en-GB" dirty="0"/>
        </a:p>
      </dgm:t>
    </dgm:pt>
    <dgm:pt modelId="{D74CEAA1-961B-4FE6-B737-1C221D296ADF}" type="parTrans" cxnId="{080ABE96-44EC-4F97-BCEA-9C48F4F5CEB5}">
      <dgm:prSet/>
      <dgm:spPr/>
      <dgm:t>
        <a:bodyPr/>
        <a:lstStyle/>
        <a:p>
          <a:endParaRPr lang="en-GB"/>
        </a:p>
      </dgm:t>
    </dgm:pt>
    <dgm:pt modelId="{F05C566F-82B6-4038-8111-39A9ECF81F21}" type="sibTrans" cxnId="{080ABE96-44EC-4F97-BCEA-9C48F4F5CEB5}">
      <dgm:prSet/>
      <dgm:spPr/>
      <dgm:t>
        <a:bodyPr/>
        <a:lstStyle/>
        <a:p>
          <a:endParaRPr lang="en-GB"/>
        </a:p>
      </dgm:t>
    </dgm:pt>
    <dgm:pt modelId="{461FB483-E615-4316-AE4A-3DCF77979AD0}" type="pres">
      <dgm:prSet presAssocID="{B5BCA186-F5C8-42AF-B183-66BBA55DA4A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FC26D4-C0C6-47CE-A66D-7C1102AA79BD}" type="pres">
      <dgm:prSet presAssocID="{B5BCA186-F5C8-42AF-B183-66BBA55DA4AD}" presName="arrow" presStyleLbl="bgShp" presStyleIdx="0" presStyleCnt="1" custScaleX="117647" custLinFactNeighborY="1316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10800000" scaled="1"/>
          <a:tileRect/>
        </a:gradFill>
        <a:ln w="76200"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</dgm:pt>
    <dgm:pt modelId="{CB51DA2C-5BF6-4037-B616-DF478B6694D3}" type="pres">
      <dgm:prSet presAssocID="{B5BCA186-F5C8-42AF-B183-66BBA55DA4AD}" presName="linearProcess" presStyleCnt="0"/>
      <dgm:spPr/>
    </dgm:pt>
    <dgm:pt modelId="{7DD33E31-8B24-463F-A3C5-139C4A805ECF}" type="pres">
      <dgm:prSet presAssocID="{F5B96054-667E-4D94-9C7F-0530E135AE35}" presName="textNode" presStyleLbl="node1" presStyleIdx="0" presStyleCnt="4" custScaleX="90416" custScaleY="116667" custLinFactX="97179" custLinFactNeighborX="100000" custLinFactNeighborY="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2D0A7-DE70-4866-90A5-AB2F9B108CC0}" type="pres">
      <dgm:prSet presAssocID="{BB838C3B-8DC1-4B88-85D1-E69C729D0A2A}" presName="sibTrans" presStyleCnt="0"/>
      <dgm:spPr/>
    </dgm:pt>
    <dgm:pt modelId="{DFE2375B-8B9D-4C2F-9285-F50C8859B8AE}" type="pres">
      <dgm:prSet presAssocID="{BEAC2B31-1869-4982-9F32-5FBADC3E4692}" presName="textNode" presStyleLbl="node1" presStyleIdx="1" presStyleCnt="4" custScaleY="120587" custLinFactX="-90054" custLinFactNeighborX="-100000" custLinFactNeighborY="-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8276C-3940-4A82-A26D-69D94C63EE0C}" type="pres">
      <dgm:prSet presAssocID="{F05C566F-82B6-4038-8111-39A9ECF81F21}" presName="sibTrans" presStyleCnt="0"/>
      <dgm:spPr/>
    </dgm:pt>
    <dgm:pt modelId="{AE9A4A1E-CD37-4B7E-9B9F-FBB1CEB259B8}" type="pres">
      <dgm:prSet presAssocID="{6AD9DE61-3068-4F29-BBA5-BBCDB0C06D42}" presName="textNode" presStyleLbl="node1" presStyleIdx="2" presStyleCnt="4" custScaleX="90416" custScaleY="116667" custLinFactX="-382" custLinFactNeighborX="-100000" custLinFactNeighborY="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5FF9D-77EB-4E5C-A340-F5BA49EE7767}" type="pres">
      <dgm:prSet presAssocID="{2D90BE5E-4B51-41AA-831A-BA24AB916E38}" presName="sibTrans" presStyleCnt="0"/>
      <dgm:spPr/>
    </dgm:pt>
    <dgm:pt modelId="{3008B186-2BC6-4F89-8A57-D87CEB5FEA2A}" type="pres">
      <dgm:prSet presAssocID="{EA4E5DEC-D054-49CB-A90E-0E4EB783607C}" presName="textNode" presStyleLbl="node1" presStyleIdx="3" presStyleCnt="4" custScaleX="90416" custScaleY="116667" custLinFactX="-2801" custLinFactNeighborX="-100000" custLinFactNeighborY="10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1C6374-3A62-47AF-B8E3-D8FFB1A90620}" srcId="{B5BCA186-F5C8-42AF-B183-66BBA55DA4AD}" destId="{F5B96054-667E-4D94-9C7F-0530E135AE35}" srcOrd="0" destOrd="0" parTransId="{71090589-0F69-45F6-A38C-21B606964B5C}" sibTransId="{BB838C3B-8DC1-4B88-85D1-E69C729D0A2A}"/>
    <dgm:cxn modelId="{394ACACF-9FE9-48BF-B3FC-FC1228D94953}" type="presOf" srcId="{B5BCA186-F5C8-42AF-B183-66BBA55DA4AD}" destId="{461FB483-E615-4316-AE4A-3DCF77979AD0}" srcOrd="0" destOrd="0" presId="urn:microsoft.com/office/officeart/2005/8/layout/hProcess9"/>
    <dgm:cxn modelId="{DE47FF03-0E1C-4F82-847F-1F7178E0D961}" type="presOf" srcId="{EA4E5DEC-D054-49CB-A90E-0E4EB783607C}" destId="{3008B186-2BC6-4F89-8A57-D87CEB5FEA2A}" srcOrd="0" destOrd="0" presId="urn:microsoft.com/office/officeart/2005/8/layout/hProcess9"/>
    <dgm:cxn modelId="{080ABE96-44EC-4F97-BCEA-9C48F4F5CEB5}" srcId="{B5BCA186-F5C8-42AF-B183-66BBA55DA4AD}" destId="{BEAC2B31-1869-4982-9F32-5FBADC3E4692}" srcOrd="1" destOrd="0" parTransId="{D74CEAA1-961B-4FE6-B737-1C221D296ADF}" sibTransId="{F05C566F-82B6-4038-8111-39A9ECF81F21}"/>
    <dgm:cxn modelId="{F5202409-14B4-4560-830E-55F1B690741C}" type="presOf" srcId="{F5B96054-667E-4D94-9C7F-0530E135AE35}" destId="{7DD33E31-8B24-463F-A3C5-139C4A805ECF}" srcOrd="0" destOrd="0" presId="urn:microsoft.com/office/officeart/2005/8/layout/hProcess9"/>
    <dgm:cxn modelId="{BD97F85A-B667-4822-988C-FA72372C3722}" type="presOf" srcId="{6AD9DE61-3068-4F29-BBA5-BBCDB0C06D42}" destId="{AE9A4A1E-CD37-4B7E-9B9F-FBB1CEB259B8}" srcOrd="0" destOrd="0" presId="urn:microsoft.com/office/officeart/2005/8/layout/hProcess9"/>
    <dgm:cxn modelId="{F10A30B7-3A1B-4DE5-8BD7-794D0491037A}" srcId="{B5BCA186-F5C8-42AF-B183-66BBA55DA4AD}" destId="{6AD9DE61-3068-4F29-BBA5-BBCDB0C06D42}" srcOrd="2" destOrd="0" parTransId="{6DD86410-9F65-4D75-8C90-CBD29778186D}" sibTransId="{2D90BE5E-4B51-41AA-831A-BA24AB916E38}"/>
    <dgm:cxn modelId="{A79A6F21-18B5-4604-810A-B7FA910731C7}" type="presOf" srcId="{BEAC2B31-1869-4982-9F32-5FBADC3E4692}" destId="{DFE2375B-8B9D-4C2F-9285-F50C8859B8AE}" srcOrd="0" destOrd="0" presId="urn:microsoft.com/office/officeart/2005/8/layout/hProcess9"/>
    <dgm:cxn modelId="{F8539E2F-2706-462A-A3E5-0C11A4B1C583}" srcId="{B5BCA186-F5C8-42AF-B183-66BBA55DA4AD}" destId="{EA4E5DEC-D054-49CB-A90E-0E4EB783607C}" srcOrd="3" destOrd="0" parTransId="{7C115DBB-5359-4552-899F-69905463E8AC}" sibTransId="{29E97588-C3F4-4115-BC90-98848F42E7EA}"/>
    <dgm:cxn modelId="{C4FA814C-C3C1-4490-A5A9-8C7C2F041930}" type="presParOf" srcId="{461FB483-E615-4316-AE4A-3DCF77979AD0}" destId="{FFFC26D4-C0C6-47CE-A66D-7C1102AA79BD}" srcOrd="0" destOrd="0" presId="urn:microsoft.com/office/officeart/2005/8/layout/hProcess9"/>
    <dgm:cxn modelId="{B0DDB1D4-C528-4B9D-8882-30B4BF155B64}" type="presParOf" srcId="{461FB483-E615-4316-AE4A-3DCF77979AD0}" destId="{CB51DA2C-5BF6-4037-B616-DF478B6694D3}" srcOrd="1" destOrd="0" presId="urn:microsoft.com/office/officeart/2005/8/layout/hProcess9"/>
    <dgm:cxn modelId="{5AFE6F98-EE3B-47D7-BC14-7B54B6807ADC}" type="presParOf" srcId="{CB51DA2C-5BF6-4037-B616-DF478B6694D3}" destId="{7DD33E31-8B24-463F-A3C5-139C4A805ECF}" srcOrd="0" destOrd="0" presId="urn:microsoft.com/office/officeart/2005/8/layout/hProcess9"/>
    <dgm:cxn modelId="{F68889AF-584D-4BAA-926D-E820BBD9F478}" type="presParOf" srcId="{CB51DA2C-5BF6-4037-B616-DF478B6694D3}" destId="{9202D0A7-DE70-4866-90A5-AB2F9B108CC0}" srcOrd="1" destOrd="0" presId="urn:microsoft.com/office/officeart/2005/8/layout/hProcess9"/>
    <dgm:cxn modelId="{610290E2-EA84-49F7-9E01-4A0F939DE463}" type="presParOf" srcId="{CB51DA2C-5BF6-4037-B616-DF478B6694D3}" destId="{DFE2375B-8B9D-4C2F-9285-F50C8859B8AE}" srcOrd="2" destOrd="0" presId="urn:microsoft.com/office/officeart/2005/8/layout/hProcess9"/>
    <dgm:cxn modelId="{A0B87086-3720-4575-8694-94EADA45D904}" type="presParOf" srcId="{CB51DA2C-5BF6-4037-B616-DF478B6694D3}" destId="{3508276C-3940-4A82-A26D-69D94C63EE0C}" srcOrd="3" destOrd="0" presId="urn:microsoft.com/office/officeart/2005/8/layout/hProcess9"/>
    <dgm:cxn modelId="{BA5F0B0F-4B39-45A4-B904-1D437752E21D}" type="presParOf" srcId="{CB51DA2C-5BF6-4037-B616-DF478B6694D3}" destId="{AE9A4A1E-CD37-4B7E-9B9F-FBB1CEB259B8}" srcOrd="4" destOrd="0" presId="urn:microsoft.com/office/officeart/2005/8/layout/hProcess9"/>
    <dgm:cxn modelId="{F4A9911C-A0B8-4CDD-A4D5-DB1DDE13DC0F}" type="presParOf" srcId="{CB51DA2C-5BF6-4037-B616-DF478B6694D3}" destId="{7CF5FF9D-77EB-4E5C-A340-F5BA49EE7767}" srcOrd="5" destOrd="0" presId="urn:microsoft.com/office/officeart/2005/8/layout/hProcess9"/>
    <dgm:cxn modelId="{FDB5BA19-23C7-4730-A2DC-362C7AC476F9}" type="presParOf" srcId="{CB51DA2C-5BF6-4037-B616-DF478B6694D3}" destId="{3008B186-2BC6-4F89-8A57-D87CEB5FEA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E7D53-A6FF-4388-B43D-298D28ACE368}">
      <dsp:nvSpPr>
        <dsp:cNvPr id="0" name=""/>
        <dsp:cNvSpPr/>
      </dsp:nvSpPr>
      <dsp:spPr>
        <a:xfrm>
          <a:off x="5072336" y="1101146"/>
          <a:ext cx="1598361" cy="4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40"/>
              </a:lnTo>
              <a:lnTo>
                <a:pt x="1598361" y="295940"/>
              </a:lnTo>
              <a:lnTo>
                <a:pt x="1598361" y="456494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9BD46-F439-4C15-B124-C668A83A7367}">
      <dsp:nvSpPr>
        <dsp:cNvPr id="0" name=""/>
        <dsp:cNvSpPr/>
      </dsp:nvSpPr>
      <dsp:spPr>
        <a:xfrm>
          <a:off x="3273375" y="2705725"/>
          <a:ext cx="2408481" cy="50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10"/>
              </a:lnTo>
              <a:lnTo>
                <a:pt x="2408481" y="344110"/>
              </a:lnTo>
              <a:lnTo>
                <a:pt x="2408481" y="504665"/>
              </a:lnTo>
            </a:path>
          </a:pathLst>
        </a:custGeom>
        <a:noFill/>
        <a:ln w="19050" cap="rnd" cmpd="sng" algn="ctr">
          <a:solidFill>
            <a:srgbClr val="90C22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A300D-3DAD-472A-B576-C05319881B44}">
      <dsp:nvSpPr>
        <dsp:cNvPr id="0" name=""/>
        <dsp:cNvSpPr/>
      </dsp:nvSpPr>
      <dsp:spPr>
        <a:xfrm>
          <a:off x="1823117" y="2705725"/>
          <a:ext cx="1450258" cy="445599"/>
        </a:xfrm>
        <a:custGeom>
          <a:avLst/>
          <a:gdLst/>
          <a:ahLst/>
          <a:cxnLst/>
          <a:rect l="0" t="0" r="0" b="0"/>
          <a:pathLst>
            <a:path>
              <a:moveTo>
                <a:pt x="1450258" y="0"/>
              </a:moveTo>
              <a:lnTo>
                <a:pt x="1450258" y="285045"/>
              </a:lnTo>
              <a:lnTo>
                <a:pt x="0" y="285045"/>
              </a:lnTo>
              <a:lnTo>
                <a:pt x="0" y="445599"/>
              </a:lnTo>
            </a:path>
          </a:pathLst>
        </a:custGeom>
        <a:noFill/>
        <a:ln w="19050" cap="rnd" cmpd="sng" algn="ctr">
          <a:solidFill>
            <a:srgbClr val="90C22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8113C-BD52-4018-9DD3-D34A7EB6D4C7}">
      <dsp:nvSpPr>
        <dsp:cNvPr id="0" name=""/>
        <dsp:cNvSpPr/>
      </dsp:nvSpPr>
      <dsp:spPr>
        <a:xfrm>
          <a:off x="3273375" y="1101146"/>
          <a:ext cx="1798961" cy="504048"/>
        </a:xfrm>
        <a:custGeom>
          <a:avLst/>
          <a:gdLst/>
          <a:ahLst/>
          <a:cxnLst/>
          <a:rect l="0" t="0" r="0" b="0"/>
          <a:pathLst>
            <a:path>
              <a:moveTo>
                <a:pt x="1798961" y="0"/>
              </a:moveTo>
              <a:lnTo>
                <a:pt x="1798961" y="343494"/>
              </a:lnTo>
              <a:lnTo>
                <a:pt x="0" y="343494"/>
              </a:lnTo>
              <a:lnTo>
                <a:pt x="0" y="504048"/>
              </a:lnTo>
            </a:path>
          </a:pathLst>
        </a:custGeom>
        <a:noFill/>
        <a:ln w="19050" cap="rnd" cmpd="sng" algn="ctr">
          <a:solidFill>
            <a:srgbClr val="90C22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9317-45B4-4521-8EF6-87A6350FB258}">
      <dsp:nvSpPr>
        <dsp:cNvPr id="0" name=""/>
        <dsp:cNvSpPr/>
      </dsp:nvSpPr>
      <dsp:spPr>
        <a:xfrm>
          <a:off x="3391021" y="616"/>
          <a:ext cx="3362630" cy="1100530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0CFDE-A61F-4BE1-AAEC-4DED049C6033}">
      <dsp:nvSpPr>
        <dsp:cNvPr id="0" name=""/>
        <dsp:cNvSpPr/>
      </dsp:nvSpPr>
      <dsp:spPr>
        <a:xfrm>
          <a:off x="3583589" y="183556"/>
          <a:ext cx="3362630" cy="1100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National Bureau of Statistics</a:t>
          </a:r>
        </a:p>
      </dsp:txBody>
      <dsp:txXfrm>
        <a:off x="3615822" y="215789"/>
        <a:ext cx="3298164" cy="1036064"/>
      </dsp:txXfrm>
    </dsp:sp>
    <dsp:sp modelId="{4D1EE80B-B855-4D05-8F4D-D5BD67E84EDA}">
      <dsp:nvSpPr>
        <dsp:cNvPr id="0" name=""/>
        <dsp:cNvSpPr/>
      </dsp:nvSpPr>
      <dsp:spPr>
        <a:xfrm>
          <a:off x="1915138" y="1605195"/>
          <a:ext cx="2716472" cy="1100530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A30E9-6BDA-4252-A37F-0DABFD565971}">
      <dsp:nvSpPr>
        <dsp:cNvPr id="0" name=""/>
        <dsp:cNvSpPr/>
      </dsp:nvSpPr>
      <dsp:spPr>
        <a:xfrm>
          <a:off x="2107707" y="1788135"/>
          <a:ext cx="2716472" cy="11005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Bureaus of Statistics (SBS</a:t>
          </a: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aramond" panose="02020404030301010803" pitchFamily="18" charset="0"/>
              <a:ea typeface="+mn-ea"/>
              <a:cs typeface="+mn-cs"/>
            </a:rPr>
            <a:t>)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2139940" y="1820368"/>
        <a:ext cx="2652006" cy="1036064"/>
      </dsp:txXfrm>
    </dsp:sp>
    <dsp:sp modelId="{3A550513-67CE-4BF6-8031-AF656C88D463}">
      <dsp:nvSpPr>
        <dsp:cNvPr id="0" name=""/>
        <dsp:cNvSpPr/>
      </dsp:nvSpPr>
      <dsp:spPr>
        <a:xfrm>
          <a:off x="399672" y="3151324"/>
          <a:ext cx="2846889" cy="863971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9DC62-3084-4BC3-A45D-79D029128E97}">
      <dsp:nvSpPr>
        <dsp:cNvPr id="0" name=""/>
        <dsp:cNvSpPr/>
      </dsp:nvSpPr>
      <dsp:spPr>
        <a:xfrm>
          <a:off x="592240" y="3334265"/>
          <a:ext cx="2846889" cy="86397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</a:t>
          </a: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MDAs </a:t>
          </a: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Statistical Units</a:t>
          </a:r>
        </a:p>
      </dsp:txBody>
      <dsp:txXfrm>
        <a:off x="617545" y="3359570"/>
        <a:ext cx="2796279" cy="813361"/>
      </dsp:txXfrm>
    </dsp:sp>
    <dsp:sp modelId="{3B97F15D-CEA1-43A3-BC56-814027A0C4E7}">
      <dsp:nvSpPr>
        <dsp:cNvPr id="0" name=""/>
        <dsp:cNvSpPr/>
      </dsp:nvSpPr>
      <dsp:spPr>
        <a:xfrm>
          <a:off x="4289192" y="3210390"/>
          <a:ext cx="2785329" cy="961500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8FBA-FF18-4F51-93BB-5A7A18994CAB}">
      <dsp:nvSpPr>
        <dsp:cNvPr id="0" name=""/>
        <dsp:cNvSpPr/>
      </dsp:nvSpPr>
      <dsp:spPr>
        <a:xfrm>
          <a:off x="4481761" y="3393330"/>
          <a:ext cx="2785329" cy="9615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Local Government Areas Statistical Units</a:t>
          </a:r>
        </a:p>
      </dsp:txBody>
      <dsp:txXfrm>
        <a:off x="4509922" y="3421491"/>
        <a:ext cx="2729007" cy="905178"/>
      </dsp:txXfrm>
    </dsp:sp>
    <dsp:sp modelId="{BED07DFE-524D-4250-97BB-55CB11233083}">
      <dsp:nvSpPr>
        <dsp:cNvPr id="0" name=""/>
        <dsp:cNvSpPr/>
      </dsp:nvSpPr>
      <dsp:spPr>
        <a:xfrm>
          <a:off x="5064305" y="1557641"/>
          <a:ext cx="3212785" cy="1093288"/>
        </a:xfrm>
        <a:prstGeom prst="roundRect">
          <a:avLst>
            <a:gd name="adj" fmla="val 10000"/>
          </a:avLst>
        </a:prstGeom>
        <a:solidFill>
          <a:srgbClr val="90C226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49384-D41B-4BDC-98D0-9AF445CA667A}">
      <dsp:nvSpPr>
        <dsp:cNvPr id="0" name=""/>
        <dsp:cNvSpPr/>
      </dsp:nvSpPr>
      <dsp:spPr>
        <a:xfrm>
          <a:off x="5256874" y="1740581"/>
          <a:ext cx="3212785" cy="109328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90C22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Federal Line </a:t>
          </a: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MDAs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88895" y="1772602"/>
        <a:ext cx="3148743" cy="102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34346-3275-41B3-8FA1-EDB247E626B3}">
      <dsp:nvSpPr>
        <dsp:cNvPr id="0" name=""/>
        <dsp:cNvSpPr/>
      </dsp:nvSpPr>
      <dsp:spPr>
        <a:xfrm>
          <a:off x="74261" y="435719"/>
          <a:ext cx="1544880" cy="936910"/>
        </a:xfrm>
        <a:prstGeom prst="ellipse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PRSDs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OF MDAs</a:t>
          </a:r>
          <a:endParaRPr lang="en-US" sz="1300" b="1" kern="12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00503" y="572926"/>
        <a:ext cx="1092396" cy="662496"/>
      </dsp:txXfrm>
    </dsp:sp>
    <dsp:sp modelId="{9BD5BC59-D488-4569-A929-CB9D8FC0C496}">
      <dsp:nvSpPr>
        <dsp:cNvPr id="0" name=""/>
        <dsp:cNvSpPr/>
      </dsp:nvSpPr>
      <dsp:spPr>
        <a:xfrm>
          <a:off x="547065" y="1372051"/>
          <a:ext cx="543408" cy="543408"/>
        </a:xfrm>
        <a:prstGeom prst="mathPlus">
          <a:avLst/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latin typeface="Trebuchet MS" panose="020B0603020202020204"/>
            <a:ea typeface="+mn-ea"/>
            <a:cs typeface="+mn-cs"/>
          </a:endParaRPr>
        </a:p>
      </dsp:txBody>
      <dsp:txXfrm>
        <a:off x="619094" y="1579850"/>
        <a:ext cx="399350" cy="127810"/>
      </dsp:txXfrm>
    </dsp:sp>
    <dsp:sp modelId="{7AA7EED9-84DF-49D9-A089-B5E072B1082F}">
      <dsp:nvSpPr>
        <dsp:cNvPr id="0" name=""/>
        <dsp:cNvSpPr/>
      </dsp:nvSpPr>
      <dsp:spPr>
        <a:xfrm>
          <a:off x="67801" y="1824913"/>
          <a:ext cx="1551336" cy="936910"/>
        </a:xfrm>
        <a:prstGeom prst="ellipse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LGA </a:t>
          </a:r>
          <a:r>
            <a:rPr lang="en-GB" sz="13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Statistical</a:t>
          </a:r>
          <a:r>
            <a:rPr lang="en-GB" sz="13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ysClr val="windowText" lastClr="000000"/>
              </a:solidFill>
              <a:latin typeface="Trebuchet MS" panose="020B0603020202020204"/>
              <a:ea typeface="+mn-ea"/>
              <a:cs typeface="+mn-cs"/>
            </a:rPr>
            <a:t>Units</a:t>
          </a:r>
          <a:endParaRPr lang="en-US" sz="1300" b="1" kern="1200" dirty="0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94989" y="1962120"/>
        <a:ext cx="1096960" cy="662496"/>
      </dsp:txXfrm>
    </dsp:sp>
    <dsp:sp modelId="{D4D0B5CD-47D5-4B4B-9B35-456D223C0C64}">
      <dsp:nvSpPr>
        <dsp:cNvPr id="0" name=""/>
        <dsp:cNvSpPr/>
      </dsp:nvSpPr>
      <dsp:spPr>
        <a:xfrm>
          <a:off x="692578" y="2756420"/>
          <a:ext cx="543408" cy="543408"/>
        </a:xfrm>
        <a:prstGeom prst="mathPlus">
          <a:avLst/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latin typeface="Trebuchet MS" panose="020B0603020202020204"/>
            <a:ea typeface="+mn-ea"/>
            <a:cs typeface="+mn-cs"/>
          </a:endParaRPr>
        </a:p>
      </dsp:txBody>
      <dsp:txXfrm>
        <a:off x="764607" y="2964219"/>
        <a:ext cx="399350" cy="127810"/>
      </dsp:txXfrm>
    </dsp:sp>
    <dsp:sp modelId="{AEC3D894-479E-48BC-BBB9-95C1DDB8222D}">
      <dsp:nvSpPr>
        <dsp:cNvPr id="0" name=""/>
        <dsp:cNvSpPr/>
      </dsp:nvSpPr>
      <dsp:spPr>
        <a:xfrm>
          <a:off x="263826" y="3267594"/>
          <a:ext cx="1495730" cy="936910"/>
        </a:xfrm>
        <a:prstGeom prst="ellipse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OPS and CLOs</a:t>
          </a:r>
        </a:p>
      </dsp:txBody>
      <dsp:txXfrm>
        <a:off x="482871" y="3404801"/>
        <a:ext cx="1057640" cy="662496"/>
      </dsp:txXfrm>
    </dsp:sp>
    <dsp:sp modelId="{70DB11CC-0DE9-41EF-86EF-9639489C8605}">
      <dsp:nvSpPr>
        <dsp:cNvPr id="0" name=""/>
        <dsp:cNvSpPr/>
      </dsp:nvSpPr>
      <dsp:spPr>
        <a:xfrm rot="21460445">
          <a:off x="1743352" y="2160540"/>
          <a:ext cx="217306" cy="348530"/>
        </a:xfrm>
        <a:prstGeom prst="rightArrow">
          <a:avLst>
            <a:gd name="adj1" fmla="val 60000"/>
            <a:gd name="adj2" fmla="val 50000"/>
          </a:avLst>
        </a:prstGeom>
        <a:solidFill>
          <a:srgbClr val="90C22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latin typeface="Trebuchet MS" panose="020B0603020202020204"/>
            <a:ea typeface="+mn-ea"/>
            <a:cs typeface="+mn-cs"/>
          </a:endParaRPr>
        </a:p>
      </dsp:txBody>
      <dsp:txXfrm>
        <a:off x="1743379" y="2231569"/>
        <a:ext cx="152114" cy="209118"/>
      </dsp:txXfrm>
    </dsp:sp>
    <dsp:sp modelId="{E63DB735-FA9A-4025-BCFF-AC8343940DE5}">
      <dsp:nvSpPr>
        <dsp:cNvPr id="0" name=""/>
        <dsp:cNvSpPr/>
      </dsp:nvSpPr>
      <dsp:spPr>
        <a:xfrm>
          <a:off x="2003019" y="1504209"/>
          <a:ext cx="2059329" cy="1459668"/>
        </a:xfrm>
        <a:prstGeom prst="ellipse">
          <a:avLst/>
        </a:prstGeom>
        <a:solidFill>
          <a:srgbClr val="90C226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State Bureau of Statistics</a:t>
          </a:r>
          <a:endParaRPr lang="en-US" sz="20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04601" y="1717972"/>
        <a:ext cx="1456165" cy="1032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88F0E-19C3-4BE8-B4C6-36AE8BFAB9F7}">
      <dsp:nvSpPr>
        <dsp:cNvPr id="0" name=""/>
        <dsp:cNvSpPr/>
      </dsp:nvSpPr>
      <dsp:spPr>
        <a:xfrm>
          <a:off x="3491956" y="0"/>
          <a:ext cx="5401993" cy="51454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5000"/>
            <a:alpha val="5500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Agriculture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Health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Education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Work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Land Housing and Urban Dev. 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Aviation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Interior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Environment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tx1"/>
              </a:solidFill>
              <a:cs typeface="Arial" pitchFamily="34" charset="0"/>
            </a:rPr>
            <a:t>Fed. Min. of Finance</a:t>
          </a:r>
          <a:endParaRPr lang="en-US" sz="2200" b="1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3491956" y="643185"/>
        <a:ext cx="3472439" cy="3859107"/>
      </dsp:txXfrm>
    </dsp:sp>
    <dsp:sp modelId="{07E63340-94A7-499A-BAD7-B182D314ADD0}">
      <dsp:nvSpPr>
        <dsp:cNvPr id="0" name=""/>
        <dsp:cNvSpPr/>
      </dsp:nvSpPr>
      <dsp:spPr>
        <a:xfrm>
          <a:off x="0" y="0"/>
          <a:ext cx="3601329" cy="51454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cs typeface="Arial" pitchFamily="34" charset="0"/>
            </a:rPr>
            <a:t>18 MDAS have their Sector Statistics in Place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175802" y="175802"/>
        <a:ext cx="3249725" cy="4793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88F0E-19C3-4BE8-B4C6-36AE8BFAB9F7}">
      <dsp:nvSpPr>
        <dsp:cNvPr id="0" name=""/>
        <dsp:cNvSpPr/>
      </dsp:nvSpPr>
      <dsp:spPr>
        <a:xfrm>
          <a:off x="3491956" y="0"/>
          <a:ext cx="5401993" cy="51454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5000"/>
            <a:alpha val="5500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Fed. Min. of Water Resource 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Central Bank of Nigeria 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Nigeria Custom Service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Nigeria National Petroleum 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National Population Commission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Nigeria Immigration Services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Debt Management Office 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  <a:cs typeface="Arial" pitchFamily="34" charset="0"/>
            </a:rPr>
            <a:t>Nigeria Port Authority </a:t>
          </a:r>
          <a:endParaRPr lang="en-US" sz="1800" b="1" kern="1200" dirty="0">
            <a:solidFill>
              <a:schemeClr val="tx1"/>
            </a:solidFill>
            <a:cs typeface="Arial" pitchFamily="34" charset="0"/>
          </a:endParaRPr>
        </a:p>
      </dsp:txBody>
      <dsp:txXfrm>
        <a:off x="3491956" y="643185"/>
        <a:ext cx="3472439" cy="3859107"/>
      </dsp:txXfrm>
    </dsp:sp>
    <dsp:sp modelId="{07E63340-94A7-499A-BAD7-B182D314ADD0}">
      <dsp:nvSpPr>
        <dsp:cNvPr id="0" name=""/>
        <dsp:cNvSpPr/>
      </dsp:nvSpPr>
      <dsp:spPr>
        <a:xfrm>
          <a:off x="0" y="0"/>
          <a:ext cx="3601329" cy="51454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cs typeface="Arial" pitchFamily="34" charset="0"/>
            </a:rPr>
            <a:t>18 MDAS have their Sector Statistics in Place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175802" y="175802"/>
        <a:ext cx="3249725" cy="4793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56E9249-4BF4-4B40-806B-3571D1CD7FE9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C3CF14-105A-4A1E-98C6-D239F571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64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48889B-0982-4A5F-B6EB-820234248B93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C83588-0706-4D9F-B1EC-5FE4BD76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55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EFEC5B-EE40-4D0C-A453-56075AE7320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1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37AFB-D877-430A-B171-04270CE29E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89A01-8A1F-4A0F-AD8D-E9985EC0DC97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998525" y="9005887"/>
            <a:ext cx="305406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D1B5CD7-547B-4F3B-88F9-EAD321DCC863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/>
              <a:t>28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40275" cy="3556000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9" y="4502943"/>
            <a:ext cx="5173416" cy="4262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/>
          <a:lstStyle/>
          <a:p>
            <a:pPr>
              <a:spcBef>
                <a:spcPct val="0"/>
              </a:spcBef>
            </a:pPr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7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89A01-8A1F-4A0F-AD8D-E9985EC0DC97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998525" y="9005887"/>
            <a:ext cx="305406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D1B5CD7-547B-4F3B-88F9-EAD321DCC863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/>
              <a:t>31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40275" cy="3556000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9" y="4502943"/>
            <a:ext cx="5173416" cy="4262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/>
          <a:lstStyle/>
          <a:p>
            <a:pPr>
              <a:spcBef>
                <a:spcPct val="0"/>
              </a:spcBef>
            </a:pPr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83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1FACA3-48C7-4B29-8DCB-9CE697C2DCC9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998525" y="9005887"/>
            <a:ext cx="305406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92A1D29-A849-4F73-9BC3-154C6E1EC6A9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/>
              <a:t>33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40275" cy="355600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9" y="4502943"/>
            <a:ext cx="5173416" cy="4262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/>
          <a:lstStyle/>
          <a:p>
            <a:pPr>
              <a:spcBef>
                <a:spcPct val="0"/>
              </a:spcBef>
            </a:pPr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26AF26-5F34-40C5-A465-6614D2CB2A16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998525" y="9005887"/>
            <a:ext cx="305406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4F95373-8C21-426B-806B-D027EFE206E3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/>
              <a:t>35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40275" cy="35560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9" y="4502943"/>
            <a:ext cx="5173416" cy="4262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/>
          <a:lstStyle/>
          <a:p>
            <a:pPr>
              <a:spcBef>
                <a:spcPct val="0"/>
              </a:spcBef>
            </a:pPr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6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F968C-4743-44A8-B2ED-2CF51F2B69BB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998525" y="9005887"/>
            <a:ext cx="305406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F324F28-1678-4932-B89A-AF3F1B357D4C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/>
              <a:t>3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40275" cy="3556000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9" y="4502943"/>
            <a:ext cx="5173416" cy="4262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/>
          <a:lstStyle/>
          <a:p>
            <a:pPr>
              <a:spcBef>
                <a:spcPct val="0"/>
              </a:spcBef>
            </a:pPr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defTabSz="94705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defTabSz="947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F968C-4743-44A8-B2ED-2CF51F2B69BB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998525" y="9005887"/>
            <a:ext cx="3054067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F324F28-1678-4932-B89A-AF3F1B357D4C}" type="slidenum">
              <a:rPr lang="en-GB" altLang="en-US" sz="13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/>
              <a:t>6</a:t>
            </a:fld>
            <a:endParaRPr lang="en-GB" altLang="en-US" sz="13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40275" cy="3556000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89" y="4502943"/>
            <a:ext cx="5173416" cy="4262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5" tIns="48512" rIns="97015" bIns="48512"/>
          <a:lstStyle/>
          <a:p>
            <a:pPr>
              <a:spcBef>
                <a:spcPct val="0"/>
              </a:spcBef>
            </a:pPr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6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6E5302-7983-4F13-AE3A-100DEAB7DE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988755" y="8981342"/>
            <a:ext cx="3045988" cy="46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0" tIns="48189" rIns="96370" bIns="48189" anchor="b"/>
          <a:lstStyle/>
          <a:p>
            <a:pPr algn="r" defTabSz="963186"/>
            <a:fld id="{3ED02DB3-7BB6-4298-95D5-2768067FA5FC}" type="slidenum">
              <a:rPr lang="en-GB" sz="1300">
                <a:latin typeface="Calibri" pitchFamily="34" charset="0"/>
              </a:rPr>
              <a:pPr algn="r" defTabSz="963186"/>
              <a:t>10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727575" cy="3546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744" y="4489917"/>
            <a:ext cx="5159257" cy="4252649"/>
          </a:xfrm>
          <a:noFill/>
        </p:spPr>
        <p:txBody>
          <a:bodyPr wrap="square" lIns="96370" tIns="48189" rIns="96370" bIns="4818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2888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4D44735-5FEB-4B85-8ECC-4BA2F0B214D1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83588-0706-4D9F-B1EC-5FE4BD76F8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232AF75-CC80-4AE8-B177-0FF68BF41C33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83588-0706-4D9F-B1EC-5FE4BD76F8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C82E1B-AE45-4984-8DBC-95FBB3920CEA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83588-0706-4D9F-B1EC-5FE4BD76F8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E0BE27-761C-4992-8D89-8041918801FF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83588-0706-4D9F-B1EC-5FE4BD76F8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1B42DEE-B65C-456C-A5E1-F21BE1DFC8AF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988788" y="8981680"/>
            <a:ext cx="3045954" cy="4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0" tIns="48189" rIns="96370" bIns="48189" anchor="b"/>
          <a:lstStyle>
            <a:lvl1pPr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D9D90CC7-02FA-49FD-88BC-AF97792C5FF3}" type="slidenum">
              <a:rPr lang="en-GB" altLang="en-US" sz="1300">
                <a:solidFill>
                  <a:prstClr val="black"/>
                </a:solidFill>
                <a:latin typeface="Calibri" panose="020F0502020204030204" pitchFamily="34" charset="0"/>
              </a:rPr>
              <a:pPr algn="r"/>
              <a:t>18</a:t>
            </a:fld>
            <a:endParaRPr lang="en-GB" altLang="en-US" sz="13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727575" cy="3546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7966" y="4490033"/>
            <a:ext cx="5158811" cy="4252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370" tIns="48189" rIns="96370" bIns="4818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79927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E362-D3D1-4A97-B115-09A282DB1F99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BA7E-820E-4E10-8522-C78969A88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414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E8D6-29D7-4265-935E-79F9F0F4E1E6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E3538-056F-4D37-9B82-E351629C0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041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6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2322"/>
      </p:ext>
    </p:extLst>
  </p:cSld>
  <p:clrMapOvr>
    <a:masterClrMapping/>
  </p:clrMapOvr>
  <p:transition spd="slow" advClick="0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0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5725"/>
      </p:ext>
    </p:extLst>
  </p:cSld>
  <p:clrMapOvr>
    <a:masterClrMapping/>
  </p:clrMapOvr>
  <p:transition spd="slow" advClick="0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4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9191"/>
      </p:ext>
    </p:extLst>
  </p:cSld>
  <p:clrMapOvr>
    <a:masterClrMapping/>
  </p:clrMapOvr>
  <p:transition spd="slow" advClick="0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8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1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8124"/>
      </p:ext>
    </p:extLst>
  </p:cSld>
  <p:clrMapOvr>
    <a:masterClrMapping/>
  </p:clrMapOvr>
  <p:transition spd="slow" advClick="0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2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3" name="Picture 19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7234"/>
      </p:ext>
    </p:extLst>
  </p:cSld>
  <p:clrMapOvr>
    <a:masterClrMapping/>
  </p:clrMapOvr>
  <p:transition spd="slow" advClick="0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6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9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4520"/>
      </p:ext>
    </p:extLst>
  </p:cSld>
  <p:clrMapOvr>
    <a:masterClrMapping/>
  </p:clrMapOvr>
  <p:transition spd="slow" advClick="0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0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8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4886"/>
      </p:ext>
    </p:extLst>
  </p:cSld>
  <p:clrMapOvr>
    <a:masterClrMapping/>
  </p:clrMapOvr>
  <p:transition spd="slow" advClick="0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4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1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62140"/>
      </p:ext>
    </p:extLst>
  </p:cSld>
  <p:clrMapOvr>
    <a:masterClrMapping/>
  </p:clrMapOvr>
  <p:transition spd="slow" advClick="0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8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1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539"/>
      </p:ext>
    </p:extLst>
  </p:cSld>
  <p:clrMapOvr>
    <a:masterClrMapping/>
  </p:clrMapOvr>
  <p:transition spd="slow" advClick="0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2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7990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3BE7-AE1C-4D83-82CC-9C0B0D84A337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C07A-02B2-420B-A021-09315136F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27299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6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8278"/>
      </p:ext>
    </p:extLst>
  </p:cSld>
  <p:clrMapOvr>
    <a:masterClrMapping/>
  </p:clrMapOvr>
  <p:transition spd="slow" advClick="0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0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3" name="Picture 19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3461"/>
      </p:ext>
    </p:extLst>
  </p:cSld>
  <p:clrMapOvr>
    <a:masterClrMapping/>
  </p:clrMapOvr>
  <p:transition spd="slow" advClick="0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4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9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74638"/>
            <a:ext cx="8305800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4250"/>
      </p:ext>
    </p:extLst>
  </p:cSld>
  <p:clrMapOvr>
    <a:masterClrMapping/>
  </p:clrMapOvr>
  <p:transition spd="slow" advClick="0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8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6941"/>
      </p:ext>
    </p:extLst>
  </p:cSld>
  <p:clrMapOvr>
    <a:masterClrMapping/>
  </p:clrMapOvr>
  <p:transition spd="slow" advClick="0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2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1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04-Jul-13</a:t>
            </a:r>
            <a:endParaRPr lang="de-DE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9954F8-8C8F-4931-B611-3D550CBE2EA4}" type="slidenum">
              <a:rPr lang="de-DE">
                <a:solidFill>
                  <a:srgbClr val="000000"/>
                </a:solidFill>
                <a:latin typeface="Verdana" panose="020B0604030504040204" pitchFamily="34" charset="0"/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85240"/>
      </p:ext>
    </p:extLst>
  </p:cSld>
  <p:clrMapOvr>
    <a:masterClrMapping/>
  </p:clrMapOvr>
  <p:transition spd="slow" advClick="0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3EDC-5608-4F7B-A872-5860A272AD50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0454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48DF-C312-48A9-ADA0-744DAC809A6F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85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5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8F3-BF7C-43CB-9B4C-B8B539A0ACA1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8854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138" y="14478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C218-74A1-4BFA-AF9F-D69D1F940D21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54648"/>
      </p:ext>
    </p:extLst>
  </p:cSld>
  <p:clrMapOvr>
    <a:masterClrMapping/>
  </p:clrMapOvr>
  <p:transition>
    <p:push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AA72-0D45-4888-B88E-B4CBB6F4D1FB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5843"/>
      </p:ext>
    </p:extLst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0375" y="274638"/>
            <a:ext cx="2225675" cy="578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175" y="274638"/>
            <a:ext cx="6527800" cy="578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E58B-55F3-433F-AC8A-F9BEC425B6EF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A5F3-2B02-4D95-BEEB-A26E730F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75347"/>
      </p:ext>
    </p:extLst>
  </p:cSld>
  <p:clrMapOvr>
    <a:masterClrMapping/>
  </p:clrMapOvr>
  <p:transition spd="slow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7A84-24A1-4651-AE5B-447A2C2C8D37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56798"/>
      </p:ext>
    </p:extLst>
  </p:cSld>
  <p:clrMapOvr>
    <a:masterClrMapping/>
  </p:clrMapOvr>
  <p:transition>
    <p:push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2D3D7-CC00-49BD-AE31-26792AFA7187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11777"/>
      </p:ext>
    </p:extLst>
  </p:cSld>
  <p:clrMapOvr>
    <a:masterClrMapping/>
  </p:clrMapOvr>
  <p:transition>
    <p:push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8BCC-45FA-4D83-8655-198E4CE400E8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60635"/>
      </p:ext>
    </p:extLst>
  </p:cSld>
  <p:clrMapOvr>
    <a:masterClrMapping/>
  </p:clrMapOvr>
  <p:transition>
    <p:push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5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AB4B-0B54-491D-B97F-62AFF4FF64B0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3613"/>
      </p:ext>
    </p:extLst>
  </p:cSld>
  <p:clrMapOvr>
    <a:masterClrMapping/>
  </p:clrMapOvr>
  <p:transition>
    <p:push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72DB-DF0B-4DD8-81C7-4B29C109E3E3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9318"/>
      </p:ext>
    </p:extLst>
  </p:cSld>
  <p:clrMapOvr>
    <a:masterClrMapping/>
  </p:clrMapOvr>
  <p:transition>
    <p:push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2" y="274640"/>
            <a:ext cx="207645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74640"/>
            <a:ext cx="6088674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9688-C74A-4E1A-8F67-A5D09327CF2F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30665"/>
      </p:ext>
    </p:extLst>
  </p:cSld>
  <p:clrMapOvr>
    <a:masterClrMapping/>
  </p:clrMapOvr>
  <p:transition>
    <p:push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989" cy="609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98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6201509" y="5986463"/>
          <a:ext cx="60813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6" name="CorelDRAW" r:id="rId3" imgW="914400" imgH="703800" progId="CorelDraw.Graphic.11">
                  <p:embed/>
                </p:oleObj>
              </mc:Choice>
              <mc:Fallback>
                <p:oleObj name="CorelDRAW" r:id="rId3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509" y="5986463"/>
                        <a:ext cx="60813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686" y="6248402"/>
            <a:ext cx="2009043" cy="13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1292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National Bureau of Statistics</a:t>
            </a: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 userDrawn="1"/>
        </p:nvSpPr>
        <p:spPr bwMode="auto">
          <a:xfrm flipV="1">
            <a:off x="602712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11" descr="nigar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98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D1DC-D968-4541-8B13-227C766DF15F}" type="datetime1">
              <a:rPr lang="en-US">
                <a:solidFill>
                  <a:srgbClr val="000000"/>
                </a:solidFill>
              </a:rPr>
              <a:pPr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fld id="{F1F1A48A-1A1C-49D1-A8FB-FFFBBED040D9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614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1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1846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04-Jul-13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6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1" hangingPunct="1">
              <a:defRPr/>
            </a:pPr>
            <a:fld id="{42E9AF38-565A-4C89-BC8B-6C6A5D80AC83}" type="slidenum">
              <a:rPr lang="de-DE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3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274638"/>
            <a:ext cx="890587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150" y="1268413"/>
            <a:ext cx="4244975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84150" y="3736975"/>
            <a:ext cx="4244975" cy="231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81525" y="1268413"/>
            <a:ext cx="4244975" cy="4786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B3642-AD56-478A-90DE-C746EA007618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50D4-722C-42BB-8CCE-9F5E2C9D3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446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274638"/>
            <a:ext cx="890587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4150" y="1268413"/>
            <a:ext cx="4244975" cy="4786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268413"/>
            <a:ext cx="4244975" cy="4786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CD4FA-FC68-4B8E-B4E5-7F622CA89F4A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1AC0-11BB-490F-B587-D5B24C65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980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274638"/>
            <a:ext cx="890587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4150" y="1268413"/>
            <a:ext cx="8642350" cy="47863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9BB3-E130-4102-90C1-C3F7D790D459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0A37-5236-4DAE-ACBC-7089CD8D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750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56696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2711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90817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17869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034088" y="6165850"/>
          <a:ext cx="4651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6" name="CorelDRAW" r:id="rId3" imgW="914400" imgH="703800" progId="">
                  <p:embed/>
                </p:oleObj>
              </mc:Choice>
              <mc:Fallback>
                <p:oleObj name="CorelDRAW" r:id="rId3" imgW="914400" imgH="70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6165850"/>
                        <a:ext cx="4651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553200" y="6234113"/>
            <a:ext cx="220662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nivers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019800" y="6497638"/>
            <a:ext cx="3100388" cy="793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10991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12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3" name="Picture 16" descr="Coat of 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6475413"/>
            <a:ext cx="7159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5" name="Picture 19" descr="Coat of 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77000"/>
            <a:ext cx="8270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00750" y="6561138"/>
            <a:ext cx="2417763" cy="285750"/>
          </a:xfrm>
          <a:solidFill>
            <a:srgbClr val="00660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2775A-1569-44AE-8AAF-4BFE61BB4149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A767-44EC-460B-9BD3-A77A1D50B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760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72302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9170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8918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7790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21712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9500"/>
      </p:ext>
    </p:extLst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31" y="228612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44" y="228612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8002"/>
      </p:ext>
    </p:extLst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04-Jul-13</a:t>
            </a: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2E9AF38-565A-4C89-BC8B-6C6A5D80AC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8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0926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88724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0375-56D7-4ACD-801E-53DD9570BCA3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7610-A1BD-4BAF-ABC9-137EE60E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6488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70654"/>
      </p:ext>
    </p:extLst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2282"/>
      </p:ext>
    </p:extLst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20025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64363"/>
      </p:ext>
    </p:extLst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4069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00873"/>
      </p:ext>
    </p:extLst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78012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8632"/>
      </p:ext>
    </p:extLst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31" y="228612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44" y="228612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74096"/>
      </p:ext>
    </p:extLst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0" name="CorelDRAW" r:id="rId3" imgW="914400" imgH="703800" progId="CorelDRAW.Graphic.11">
                  <p:embed/>
                </p:oleObj>
              </mc:Choice>
              <mc:Fallback>
                <p:oleObj name="CorelDRAW" r:id="rId3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" name="Picture 11" descr="nigarm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1846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04-Jul-13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B4EBE2-EEA6-438E-B623-094936BB70D8}" type="slidenum">
              <a:rPr lang="de-DE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1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ED8B-B7FE-4BAD-8422-B3F7789430FB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0F70D-6027-4890-96AC-17C121016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5439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96932"/>
      </p:ext>
    </p:extLst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4362"/>
      </p:ext>
    </p:extLst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94258"/>
      </p:ext>
    </p:extLst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82889"/>
      </p:ext>
    </p:extLst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46389"/>
      </p:ext>
    </p:extLst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09710"/>
      </p:ext>
    </p:extLst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50424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6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70589"/>
      </p:ext>
    </p:extLst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7744"/>
      </p:ext>
    </p:extLst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84148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1268413"/>
            <a:ext cx="4244975" cy="4786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268413"/>
            <a:ext cx="4244975" cy="4786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814C-AD5C-4A3C-856F-F897CC8CAD7C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6309-39D4-49DD-9628-A3BF14F2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332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32" y="228614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45" y="228614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4116"/>
      </p:ext>
    </p:extLst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04-Jul-13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6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1" hangingPunct="1">
              <a:defRPr/>
            </a:pPr>
            <a:fld id="{42E9AF38-565A-4C89-BC8B-6C6A5D80AC83}" type="slidenum">
              <a:rPr lang="de-DE">
                <a:solidFill>
                  <a:srgbClr val="000000"/>
                </a:solidFill>
                <a:latin typeface="Arial"/>
                <a:cs typeface="+mn-cs"/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01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1125"/>
      </p:ext>
    </p:extLst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4807"/>
      </p:ext>
    </p:extLst>
  </p:cSld>
  <p:clrMapOvr>
    <a:masterClrMapping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53034"/>
      </p:ext>
    </p:extLst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11140"/>
      </p:ext>
    </p:extLst>
  </p:cSld>
  <p:clrMapOvr>
    <a:masterClrMapping/>
  </p:clrMapOvr>
  <p:transition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6377"/>
      </p:ext>
    </p:extLst>
  </p:cSld>
  <p:clrMapOvr>
    <a:masterClrMapping/>
  </p:clrMapOvr>
  <p:transition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38758"/>
      </p:ext>
    </p:extLst>
  </p:cSld>
  <p:clrMapOvr>
    <a:masterClrMapping/>
  </p:clrMapOvr>
  <p:transition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4655"/>
      </p:ext>
    </p:extLst>
  </p:cSld>
  <p:clrMapOvr>
    <a:masterClrMapping/>
  </p:clrMapOvr>
  <p:transition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3056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5050-049B-41A9-BA27-C4D5B6497499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4A1C-F19B-4B7F-A1B0-5B9B669F8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7388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41477"/>
      </p:ext>
    </p:extLst>
  </p:cSld>
  <p:clrMapOvr>
    <a:masterClrMapping/>
  </p:clrMapOvr>
  <p:transition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53308"/>
      </p:ext>
    </p:extLst>
  </p:cSld>
  <p:clrMapOvr>
    <a:masterClrMapping/>
  </p:clrMapOvr>
  <p:transition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31" y="228612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44" y="228612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0434"/>
      </p:ext>
    </p:extLst>
  </p:cSld>
  <p:clrMapOvr>
    <a:masterClrMapping/>
  </p:clrMapOvr>
  <p:transition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2" name="CorelDRAW" r:id="rId3" imgW="914400" imgH="703800" progId="CorelDRAW.Graphic.11">
                  <p:embed/>
                </p:oleObj>
              </mc:Choice>
              <mc:Fallback>
                <p:oleObj name="CorelDRAW" r:id="rId3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" name="Picture 11" descr="nigarm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1846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04-Jul-13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B4EBE2-EEA6-438E-B623-094936BB70D8}" type="slidenum">
              <a:rPr lang="de-DE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0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00961"/>
      </p:ext>
    </p:extLst>
  </p:cSld>
  <p:clrMapOvr>
    <a:masterClrMapping/>
  </p:clrMapOvr>
  <p:transition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0943"/>
      </p:ext>
    </p:extLst>
  </p:cSld>
  <p:clrMapOvr>
    <a:masterClrMapping/>
  </p:clrMapOvr>
  <p:transition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54378"/>
      </p:ext>
    </p:extLst>
  </p:cSld>
  <p:clrMapOvr>
    <a:masterClrMapping/>
  </p:clrMapOvr>
  <p:transition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95407"/>
      </p:ext>
    </p:extLst>
  </p:cSld>
  <p:clrMapOvr>
    <a:masterClrMapping/>
  </p:clrMapOvr>
  <p:transition>
    <p:pull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23073"/>
      </p:ext>
    </p:extLst>
  </p:cSld>
  <p:clrMapOvr>
    <a:masterClrMapping/>
  </p:clrMapOvr>
  <p:transition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42080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10F7-DB47-4421-BC7F-4D00CBBE9A1F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1B55-250B-423D-8B4F-DCB2ABA42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6510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6655"/>
      </p:ext>
    </p:extLst>
  </p:cSld>
  <p:clrMapOvr>
    <a:masterClrMapping/>
  </p:clrMapOvr>
  <p:transition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40816"/>
      </p:ext>
    </p:extLst>
  </p:cSld>
  <p:clrMapOvr>
    <a:masterClrMapping/>
  </p:clrMapOvr>
  <p:transition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09408"/>
      </p:ext>
    </p:extLst>
  </p:cSld>
  <p:clrMapOvr>
    <a:masterClrMapping/>
  </p:clrMapOvr>
  <p:transition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91218"/>
      </p:ext>
    </p:extLst>
  </p:cSld>
  <p:clrMapOvr>
    <a:masterClrMapping/>
  </p:clrMapOvr>
  <p:transition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31" y="228612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44" y="228612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02813"/>
      </p:ext>
    </p:extLst>
  </p:cSld>
  <p:clrMapOvr>
    <a:masterClrMapping/>
  </p:clrMapOvr>
  <p:transition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CorelDRAW" r:id="rId3" imgW="914400" imgH="703800" progId="CorelDRAW.Graphic.11">
                  <p:embed/>
                </p:oleObj>
              </mc:Choice>
              <mc:Fallback>
                <p:oleObj name="CorelDRAW" r:id="rId3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" name="Picture 11" descr="nigarm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1846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04-Jul-13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B4EBE2-EEA6-438E-B623-094936BB70D8}" type="slidenum">
              <a:rPr lang="de-DE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44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5772"/>
      </p:ext>
    </p:extLst>
  </p:cSld>
  <p:clrMapOvr>
    <a:masterClrMapping/>
  </p:clrMapOvr>
  <p:transition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4782"/>
      </p:ext>
    </p:extLst>
  </p:cSld>
  <p:clrMapOvr>
    <a:masterClrMapping/>
  </p:clrMapOvr>
  <p:transition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69578"/>
      </p:ext>
    </p:extLst>
  </p:cSld>
  <p:clrMapOvr>
    <a:masterClrMapping/>
  </p:clrMapOvr>
  <p:transition>
    <p:pull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58508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2B882-1C3B-4F61-B251-6CA39D8D4B3E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B00-2136-4F3F-9987-4C168748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5839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23989"/>
      </p:ext>
    </p:extLst>
  </p:cSld>
  <p:clrMapOvr>
    <a:masterClrMapping/>
  </p:clrMapOvr>
  <p:transition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02004"/>
      </p:ext>
    </p:extLst>
  </p:cSld>
  <p:clrMapOvr>
    <a:masterClrMapping/>
  </p:clrMapOvr>
  <p:transition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3788"/>
      </p:ext>
    </p:extLst>
  </p:cSld>
  <p:clrMapOvr>
    <a:masterClrMapping/>
  </p:clrMapOvr>
  <p:transition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01812"/>
      </p:ext>
    </p:extLst>
  </p:cSld>
  <p:clrMapOvr>
    <a:masterClrMapping/>
  </p:clrMapOvr>
  <p:transition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5322"/>
      </p:ext>
    </p:extLst>
  </p:cSld>
  <p:clrMapOvr>
    <a:masterClrMapping/>
  </p:clrMapOvr>
  <p:transition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842"/>
      </p:ext>
    </p:extLst>
  </p:cSld>
  <p:clrMapOvr>
    <a:masterClrMapping/>
  </p:clrMapOvr>
  <p:transition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31" y="228612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44" y="228612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151"/>
      </p:ext>
    </p:extLst>
  </p:cSld>
  <p:clrMapOvr>
    <a:masterClrMapping/>
  </p:clrMapOvr>
  <p:transition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8" name="CorelDRAW" r:id="rId3" imgW="914400" imgH="703800" progId="CorelDRAW.Graphic.11">
                  <p:embed/>
                </p:oleObj>
              </mc:Choice>
              <mc:Fallback>
                <p:oleObj name="CorelDRAW" r:id="rId3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1" name="Picture 11" descr="nigarm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1846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04-Jul-13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B4EBE2-EEA6-438E-B623-094936BB70D8}" type="slidenum">
              <a:rPr lang="de-DE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98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2498"/>
      </p:ext>
    </p:extLst>
  </p:cSld>
  <p:clrMapOvr>
    <a:masterClrMapping/>
  </p:clrMapOvr>
  <p:transition spd="slow" advClick="0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70585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4001-A0DA-4097-8604-B0FF7AF63D12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4C93-8137-4238-B753-A6961DA8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5456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95552"/>
      </p:ext>
    </p:extLst>
  </p:cSld>
  <p:clrMapOvr>
    <a:masterClrMapping/>
  </p:clrMapOvr>
  <p:transition spd="slow" advClick="0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42091"/>
      </p:ext>
    </p:extLst>
  </p:cSld>
  <p:clrMapOvr>
    <a:masterClrMapping/>
  </p:clrMapOvr>
  <p:transition spd="slow" advClick="0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32623"/>
      </p:ext>
    </p:extLst>
  </p:cSld>
  <p:clrMapOvr>
    <a:masterClrMapping/>
  </p:clrMapOvr>
  <p:transition spd="slow" advClick="0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0894"/>
      </p:ext>
    </p:extLst>
  </p:cSld>
  <p:clrMapOvr>
    <a:masterClrMapping/>
  </p:clrMapOvr>
  <p:transition spd="slow" advClick="0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2317"/>
      </p:ext>
    </p:extLst>
  </p:cSld>
  <p:clrMapOvr>
    <a:masterClrMapping/>
  </p:clrMapOvr>
  <p:transition spd="slow" advClick="0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31514"/>
      </p:ext>
    </p:extLst>
  </p:cSld>
  <p:clrMapOvr>
    <a:masterClrMapping/>
  </p:clrMapOvr>
  <p:transition spd="slow" advClick="0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90699"/>
      </p:ext>
    </p:extLst>
  </p:cSld>
  <p:clrMapOvr>
    <a:masterClrMapping/>
  </p:clrMapOvr>
  <p:transition spd="slow" advClick="0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3873"/>
      </p:ext>
    </p:extLst>
  </p:cSld>
  <p:clrMapOvr>
    <a:masterClrMapping/>
  </p:clrMapOvr>
  <p:transition spd="slow" advClick="0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8600"/>
            <a:ext cx="2098675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38" y="228600"/>
            <a:ext cx="6148387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43767"/>
      </p:ext>
    </p:extLst>
  </p:cSld>
  <p:clrMapOvr>
    <a:masterClrMapping/>
  </p:clrMapOvr>
  <p:transition spd="slow" advClick="0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CorelDRAW" r:id="rId3" imgW="774192" imgH="595884" progId="CorelDRAW.Graphic.11">
                  <p:embed/>
                </p:oleObj>
              </mc:Choice>
              <mc:Fallback>
                <p:oleObj name="CorelDRAW" r:id="rId3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17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1" name="Picture 11" descr="nig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04-Jul-13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0D79850-0AA6-4B5A-B507-70A3A05B00E9}" type="slidenum">
              <a:rPr lang="de-DE">
                <a:solidFill>
                  <a:srgbClr val="000000"/>
                </a:solidFill>
                <a:latin typeface="Verdana" panose="020B0604030504040204" pitchFamily="34" charset="0"/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44288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6.xml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vmlDrawing" Target="../drawings/vmlDrawing31.v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4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vmlDrawing" Target="../drawings/vmlDrawing6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vmlDrawing" Target="../drawings/vmlDrawing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vmlDrawing" Target="../drawings/vmlDrawing9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vmlDrawing" Target="../drawings/vmlDrawing11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vmlDrawing" Target="../drawings/vmlDrawing13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vmlDrawing" Target="../drawings/vmlDrawing15.vml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9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274638"/>
            <a:ext cx="8905875" cy="5619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1268413"/>
            <a:ext cx="86423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58A15DB-4E10-4D37-9AD2-377AA7F0AB7F}" type="datetime2">
              <a:rPr lang="en-US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034088" y="6165850"/>
          <a:ext cx="4651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CorelDRAW" r:id="rId18" imgW="914400" imgH="703800" progId="">
                  <p:embed/>
                </p:oleObj>
              </mc:Choice>
              <mc:Fallback>
                <p:oleObj name="CorelDRAW" r:id="rId18" imgW="914400" imgH="703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6165850"/>
                        <a:ext cx="4651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6553200" y="6234113"/>
            <a:ext cx="220662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nivers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019800" y="6497638"/>
            <a:ext cx="3100388" cy="793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10991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" name="Picture 12" descr="nigar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39" name="Picture 16" descr="Coat of Arm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6475413"/>
            <a:ext cx="7159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943600"/>
            <a:ext cx="4651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latin typeface="Univers" pitchFamily="34" charset="0"/>
              </a:defRPr>
            </a:lvl1pPr>
          </a:lstStyle>
          <a:p>
            <a:pPr>
              <a:defRPr/>
            </a:pPr>
            <a:fld id="{9953CFE4-3EC7-4ABB-9D46-4AD01D9D1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42" name="Picture 19" descr="Coat of Arm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477000"/>
            <a:ext cx="8270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67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</p:sldLayoutIdLst>
  <p:transition spd="slow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</a:defRPr>
            </a:lvl1pPr>
          </a:lstStyle>
          <a:p>
            <a:pPr eaLnBrk="1" hangingPunct="1">
              <a:defRPr/>
            </a:pPr>
            <a:fld id="{87D467E5-CDF1-4F68-84BB-F1AECE8EAB12}" type="datetime1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4/23/2018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989" cy="609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98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6201509" y="5986463"/>
          <a:ext cx="60813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2" name="CorelDRAW" r:id="rId16" imgW="914400" imgH="703800" progId="CorelDraw.Graphic.11">
                  <p:embed/>
                </p:oleObj>
              </mc:Choice>
              <mc:Fallback>
                <p:oleObj name="CorelDRAW" r:id="rId16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509" y="5986463"/>
                        <a:ext cx="60813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686" y="6248402"/>
            <a:ext cx="2009043" cy="13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1292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National Bureau of Statistics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 flipV="1">
            <a:off x="602712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1" descr="nigarm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98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</p:sldLayoutIdLst>
  <p:transition>
    <p:push dir="d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2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9" name="CorelDRAW" r:id="rId15" imgW="914400" imgH="703800" progId="CorelDRAW.Graphic.11">
                  <p:embed/>
                </p:oleObj>
              </mc:Choice>
              <mc:Fallback>
                <p:oleObj name="CorelDRAW" r:id="rId15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6" name="Picture 11" descr="nigar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448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2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6" name="CorelDRAW" r:id="rId15" imgW="914400" imgH="703800" progId="CorelDRAW.Graphic.11">
                  <p:embed/>
                </p:oleObj>
              </mc:Choice>
              <mc:Fallback>
                <p:oleObj name="CorelDRAW" r:id="rId15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6" name="Picture 11" descr="nigar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9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2" name="CorelDRAW" r:id="rId15" imgW="914400" imgH="703800" progId="">
                  <p:embed/>
                </p:oleObj>
              </mc:Choice>
              <mc:Fallback>
                <p:oleObj name="CorelDRAW" r:id="rId15" imgW="914400" imgH="70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4" y="6248402"/>
            <a:ext cx="2008187" cy="13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105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National Bureau of Statistics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037" name="Picture 11" descr="nigarm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0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500" b="1">
          <a:solidFill>
            <a:srgbClr val="FF33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2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8" name="CorelDRAW" r:id="rId15" imgW="914400" imgH="703800" progId="CorelDRAW.Graphic.11">
                  <p:embed/>
                </p:oleObj>
              </mc:Choice>
              <mc:Fallback>
                <p:oleObj name="CorelDRAW" r:id="rId15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6" name="Picture 11" descr="nigar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2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6" name="CorelDRAW" r:id="rId15" imgW="914400" imgH="703800" progId="CorelDRAW.Graphic.11">
                  <p:embed/>
                </p:oleObj>
              </mc:Choice>
              <mc:Fallback>
                <p:oleObj name="CorelDRAW" r:id="rId15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6" name="Picture 11" descr="nigar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5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1032" name="Object 16"/>
          <p:cNvGraphicFramePr>
            <a:graphicFrameLocks noChangeAspect="1"/>
          </p:cNvGraphicFramePr>
          <p:nvPr userDrawn="1"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4" name="CorelDRAW" r:id="rId15" imgW="914400" imgH="703800" progId="CorelDRAW.Graphic.11">
                  <p:embed/>
                </p:oleObj>
              </mc:Choice>
              <mc:Fallback>
                <p:oleObj name="CorelDRAW" r:id="rId15" imgW="914400" imgH="703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17"/>
          <p:cNvSpPr>
            <a:spLocks noChangeArrowheads="1" noChangeShapeType="1" noTextEdit="1"/>
          </p:cNvSpPr>
          <p:nvPr userDrawn="1"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Line 18"/>
          <p:cNvSpPr>
            <a:spLocks noChangeShapeType="1"/>
          </p:cNvSpPr>
          <p:nvPr userDrawn="1"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6" name="Picture 11" descr="nigarm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8"/>
          <p:cNvSpPr>
            <a:spLocks noChangeShapeType="1"/>
          </p:cNvSpPr>
          <p:nvPr userDrawn="1"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228600"/>
            <a:ext cx="4221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1032" name="Object 16"/>
          <p:cNvGraphicFramePr>
            <a:graphicFrameLocks noChangeAspect="1"/>
          </p:cNvGraphicFramePr>
          <p:nvPr/>
        </p:nvGraphicFramePr>
        <p:xfrm>
          <a:off x="6176963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3" name="CorelDRAW" r:id="rId15" imgW="774192" imgH="595884" progId="CorelDRAW.Graphic.11">
                  <p:embed/>
                </p:oleObj>
              </mc:Choice>
              <mc:Fallback>
                <p:oleObj name="CorelDRAW" r:id="rId15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17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8187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1035" name="Line 18"/>
          <p:cNvSpPr>
            <a:spLocks noChangeShapeType="1"/>
          </p:cNvSpPr>
          <p:nvPr/>
        </p:nvSpPr>
        <p:spPr bwMode="auto">
          <a:xfrm flipV="1">
            <a:off x="6026150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036" name="Picture 11" descr="nigar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8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ransition spd="slow" advClick="0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248400"/>
            <a:ext cx="6032500" cy="6096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0" y="6553200"/>
            <a:ext cx="60325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173788" y="5986463"/>
          <a:ext cx="6588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2" name="CorelDRAW" r:id="rId18" imgW="774192" imgH="595884" progId="CorelDRAW.Graphic.11">
                  <p:embed/>
                </p:oleObj>
              </mc:Choice>
              <mc:Fallback>
                <p:oleObj name="CorelDRAW" r:id="rId18" imgW="774192" imgH="595884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986463"/>
                        <a:ext cx="6588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6913563" y="6248400"/>
            <a:ext cx="2009775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400" kern="10" smtClean="0">
                <a:gradFill rotWithShape="1">
                  <a:gsLst>
                    <a:gs pos="0">
                      <a:srgbClr val="008000">
                        <a:alpha val="90999"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6019800" y="6497638"/>
            <a:ext cx="32766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6027738" y="6561138"/>
            <a:ext cx="3276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7180" name="Picture 12" descr="nigar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0" y="6488113"/>
            <a:ext cx="60325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33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  <p:sldLayoutId id="2147484433" r:id="rId15"/>
  </p:sldLayoutIdLst>
  <p:transition spd="slow" advClick="0">
    <p:push dir="u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1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8.png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657600" y="5334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WordArt 9"/>
          <p:cNvSpPr>
            <a:spLocks noChangeArrowheads="1" noChangeShapeType="1" noTextEdit="1"/>
          </p:cNvSpPr>
          <p:nvPr/>
        </p:nvSpPr>
        <p:spPr bwMode="auto">
          <a:xfrm>
            <a:off x="1790700" y="3581400"/>
            <a:ext cx="55626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Anne </a:t>
            </a:r>
            <a:r>
              <a:rPr lang="en-GB" sz="3600" kern="10" dirty="0" smtClean="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Labigah Ibrahim</a:t>
            </a:r>
            <a:endParaRPr lang="en-GB" sz="3600" kern="10" dirty="0"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kern="10" dirty="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008000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USE OF ADMINISTRATIVE DATA AND RECORDS FOR OFFICIAL STATISTICS</a:t>
            </a:r>
            <a:endParaRPr lang="en-US" sz="38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391400" cy="990600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646543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pieren 82"/>
          <p:cNvGrpSpPr>
            <a:grpSpLocks/>
          </p:cNvGrpSpPr>
          <p:nvPr/>
        </p:nvGrpSpPr>
        <p:grpSpPr bwMode="auto">
          <a:xfrm>
            <a:off x="0" y="4041775"/>
            <a:ext cx="9144000" cy="788988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latin typeface="+mn-lt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latin typeface="+mn-lt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679825"/>
            <a:ext cx="1958975" cy="715963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978150"/>
            <a:ext cx="1958975" cy="703263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681413"/>
            <a:ext cx="1958975" cy="7143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978150"/>
            <a:ext cx="1958975" cy="7016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272506" y="907257"/>
            <a:ext cx="4243387" cy="5543550"/>
          </a:xfrm>
          <a:custGeom>
            <a:avLst/>
            <a:gdLst>
              <a:gd name="T0" fmla="*/ 2121694 w 21600"/>
              <a:gd name="T1" fmla="*/ 0 h 21600"/>
              <a:gd name="T2" fmla="*/ 621381 w 21600"/>
              <a:gd name="T3" fmla="*/ 811867 h 21600"/>
              <a:gd name="T4" fmla="*/ 0 w 21600"/>
              <a:gd name="T5" fmla="*/ 2772104 h 21600"/>
              <a:gd name="T6" fmla="*/ 621381 w 21600"/>
              <a:gd name="T7" fmla="*/ 4732341 h 21600"/>
              <a:gd name="T8" fmla="*/ 2121694 w 21600"/>
              <a:gd name="T9" fmla="*/ 5544208 h 21600"/>
              <a:gd name="T10" fmla="*/ 3622006 w 21600"/>
              <a:gd name="T11" fmla="*/ 4732341 h 21600"/>
              <a:gd name="T12" fmla="*/ 4243387 w 21600"/>
              <a:gd name="T13" fmla="*/ 2772104 h 21600"/>
              <a:gd name="T14" fmla="*/ 3622006 w 21600"/>
              <a:gd name="T15" fmla="*/ 8118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</a:blip>
          <a:srcRect/>
          <a:stretch>
            <a:fillRect/>
          </a:stretch>
        </p:blipFill>
        <p:spPr bwMode="gray">
          <a:xfrm>
            <a:off x="1976438" y="6181725"/>
            <a:ext cx="1292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3">
            <a:lum bright="28000"/>
          </a:blip>
          <a:srcRect/>
          <a:stretch>
            <a:fillRect/>
          </a:stretch>
        </p:blipFill>
        <p:spPr bwMode="gray">
          <a:xfrm>
            <a:off x="3648075" y="6122988"/>
            <a:ext cx="18462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</a:blip>
          <a:srcRect/>
          <a:stretch>
            <a:fillRect/>
          </a:stretch>
        </p:blipFill>
        <p:spPr bwMode="gray">
          <a:xfrm>
            <a:off x="5873750" y="6181725"/>
            <a:ext cx="1292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6280375" y="2092325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C</a:t>
            </a: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6280375" y="4395787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C</a:t>
            </a: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1743299" y="2092325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 smtClean="0">
                <a:latin typeface="+mn-lt"/>
                <a:cs typeface="+mn-cs"/>
              </a:rPr>
              <a:t>C</a:t>
            </a:r>
            <a:endParaRPr lang="en-US" sz="1000" noProof="1">
              <a:latin typeface="+mn-lt"/>
              <a:cs typeface="+mn-cs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1972596" y="4497576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latin typeface="+mn-lt"/>
                <a:cs typeface="+mn-cs"/>
              </a:rPr>
              <a:t>C</a:t>
            </a:r>
          </a:p>
        </p:txBody>
      </p:sp>
      <p:sp>
        <p:nvSpPr>
          <p:cNvPr id="2" name="_ID1567896582"/>
          <p:cNvSpPr/>
          <p:nvPr/>
        </p:nvSpPr>
        <p:spPr bwMode="gray">
          <a:xfrm>
            <a:off x="0" y="6245225"/>
            <a:ext cx="914400" cy="612775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2415396" y="2320122"/>
            <a:ext cx="4131454" cy="26203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90000" tIns="90000" rIns="72000" bIns="9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noProof="1" smtClean="0">
                <a:latin typeface="+mn-lt"/>
                <a:cs typeface="+mn-cs"/>
              </a:rPr>
              <a:t>Statistical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noProof="1" smtClean="0">
                <a:latin typeface="+mn-lt"/>
                <a:cs typeface="+mn-cs"/>
              </a:rPr>
              <a:t>Administration in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noProof="1" smtClean="0">
                <a:latin typeface="+mn-lt"/>
              </a:rPr>
              <a:t>Nigeria</a:t>
            </a:r>
            <a:r>
              <a:rPr lang="en-US" sz="3200" b="1" noProof="1" smtClean="0">
                <a:latin typeface="+mn-lt"/>
                <a:cs typeface="+mn-cs"/>
              </a:rPr>
              <a:t> </a:t>
            </a:r>
            <a:endParaRPr lang="en-US" sz="3600" b="1" noProof="1">
              <a:latin typeface="+mn-lt"/>
              <a:cs typeface="+mn-cs"/>
            </a:endParaRPr>
          </a:p>
        </p:txBody>
      </p:sp>
      <p:pic>
        <p:nvPicPr>
          <p:cNvPr id="28699" name="Picture 13"/>
          <p:cNvPicPr>
            <a:picLocks noChangeAspect="1" noChangeArrowheads="1"/>
          </p:cNvPicPr>
          <p:nvPr/>
        </p:nvPicPr>
        <p:blipFill>
          <a:blip r:embed="rId4"/>
          <a:srcRect l="39145" r="40607" b="14146"/>
          <a:stretch>
            <a:fillRect/>
          </a:stretch>
        </p:blipFill>
        <p:spPr bwMode="auto">
          <a:xfrm>
            <a:off x="0" y="4763"/>
            <a:ext cx="7889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12" descr="anibabs (226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3463" y="76200"/>
            <a:ext cx="457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498850" y="319088"/>
            <a:ext cx="2183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rebuchet MS" pitchFamily="34" charset="0"/>
              </a:rPr>
              <a:t>SECTION </a:t>
            </a:r>
            <a:r>
              <a:rPr lang="en-US" sz="3200" b="1" dirty="0" smtClean="0">
                <a:latin typeface="Trebuchet MS" pitchFamily="34" charset="0"/>
              </a:rPr>
              <a:t>C</a:t>
            </a:r>
            <a:endParaRPr lang="en-US" sz="3200" dirty="0">
              <a:latin typeface="Trebuchet MS" pitchFamily="34" charset="0"/>
            </a:endParaRPr>
          </a:p>
        </p:txBody>
      </p:sp>
      <p:grpSp>
        <p:nvGrpSpPr>
          <p:cNvPr id="28702" name="Group 19"/>
          <p:cNvGrpSpPr>
            <a:grpSpLocks/>
          </p:cNvGrpSpPr>
          <p:nvPr/>
        </p:nvGrpSpPr>
        <p:grpSpPr bwMode="auto">
          <a:xfrm rot="5400000">
            <a:off x="4314031" y="-577056"/>
            <a:ext cx="144463" cy="2974975"/>
            <a:chOff x="3424" y="1389"/>
            <a:chExt cx="182" cy="2132"/>
          </a:xfrm>
        </p:grpSpPr>
        <p:sp>
          <p:nvSpPr>
            <p:cNvPr id="28703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8704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2E9AF38-565A-4C89-BC8B-6C6A5D80AC8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2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762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just" defTabSz="3429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maintains a Federal System of Government</a:t>
            </a:r>
          </a:p>
          <a:p>
            <a:pPr marL="257175" marR="0" lvl="0" indent="-257175" algn="just" defTabSz="3429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(Federal, State and Local Government Councils) </a:t>
            </a:r>
          </a:p>
          <a:p>
            <a:pPr marL="257175" marR="0" lvl="0" indent="-257175" algn="just" defTabSz="3429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425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in Nigeria is on the concurrent legislative list, thereby placing the prerogative of statistical services on each tier of Government and their respective MDAs</a:t>
            </a:r>
          </a:p>
          <a:p>
            <a:pPr marL="848916" marR="0" lvl="1" indent="-4953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Federal level, there exists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NBS and its branches in states and Zonal Offices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Population Commission and its State branches.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Bank of  Nigeria 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Statistical branches of Federal Ministries, Departments and Agencies (MDAs)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Units of Tertiary Institutions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48916" marR="0" lvl="1" indent="-4953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State level (36 States and FCT)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State Bureau of Statistics or State Statistical Agency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Statistical branches of State Ministries, Departments and Agencies (MDAs)</a:t>
            </a:r>
          </a:p>
          <a:p>
            <a:pPr marL="848916" marR="0" lvl="1" indent="-4953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Local Government Level (774 LGAs)</a:t>
            </a:r>
          </a:p>
          <a:p>
            <a:pPr marL="1360885" marR="0" lvl="3" indent="-38100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A02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Units of Local Government Councils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just" defTabSz="3429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GB" altLang="en-US" sz="1425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Administration in Nigeria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1429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Administration in Nigeria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5926" y="1528852"/>
            <a:ext cx="4183380" cy="395859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GB" sz="2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  <a:p>
            <a:pPr lvl="1" algn="just">
              <a:lnSpc>
                <a:spcPct val="150000"/>
              </a:lnSpc>
            </a:pPr>
            <a:r>
              <a:rPr lang="en-GB" sz="21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Statistical Act, 2007 empowers NBS to coordinate the entire NSS</a:t>
            </a:r>
          </a:p>
          <a:p>
            <a:pPr algn="just"/>
            <a:r>
              <a:rPr lang="en-GB" sz="2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of Coordination</a:t>
            </a:r>
          </a:p>
          <a:p>
            <a:pPr lvl="1" algn="just">
              <a:lnSpc>
                <a:spcPct val="150000"/>
              </a:lnSpc>
            </a:pPr>
            <a:r>
              <a:rPr lang="en-GB" sz="21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duplication of efforts</a:t>
            </a:r>
          </a:p>
          <a:p>
            <a:pPr lvl="1" algn="just">
              <a:lnSpc>
                <a:spcPct val="150000"/>
              </a:lnSpc>
            </a:pPr>
            <a:r>
              <a:rPr lang="en-GB" sz="21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synergy and cost-effectiveness</a:t>
            </a:r>
          </a:p>
          <a:p>
            <a:pPr lvl="1" algn="just">
              <a:lnSpc>
                <a:spcPct val="150000"/>
              </a:lnSpc>
            </a:pPr>
            <a:r>
              <a:rPr lang="en-GB" sz="21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higher quality data</a:t>
            </a:r>
            <a:endParaRPr lang="en-GB" sz="21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b="1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96" y="1461569"/>
            <a:ext cx="4103370" cy="42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249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Administration in Nigeria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3415" y="1580079"/>
          <a:ext cx="8686800" cy="435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066800"/>
            <a:ext cx="35724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IN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Three-Tier Decentralised System</a:t>
            </a:r>
            <a:endParaRPr lang="en-GB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8628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-28574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Administration in Nigeria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" y="868680"/>
            <a:ext cx="6880860" cy="575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v"/>
            </a:pPr>
            <a:r>
              <a:rPr lang="en-GB" sz="165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within an MDA takes the following form </a:t>
            </a:r>
            <a:endParaRPr lang="en-GB" sz="165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3989"/>
            <a:ext cx="8748712" cy="45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596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Administration in Nigeria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68" y="1668066"/>
            <a:ext cx="8384903" cy="4281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PRSDs saddled with the responsibility of collecting both internal and </a:t>
            </a:r>
            <a:r>
              <a:rPr kumimoji="0" lang="en-GB" altLang="en-US" sz="165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sectoral</a:t>
            </a: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Statistics within the Ministry</a:t>
            </a:r>
            <a:r>
              <a:rPr kumimoji="0" lang="en-US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16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MDA Coordinating Committee called </a:t>
            </a:r>
            <a:r>
              <a:rPr kumimoji="0" lang="en-GB" alt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 Statistics Consultative Committee</a:t>
            </a:r>
          </a:p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GB" altLang="en-US" sz="165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6010" marR="0" lvl="0" indent="-402431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Membership includes</a:t>
            </a:r>
          </a:p>
          <a:p>
            <a:pPr marL="756047" marR="0" lvl="1" indent="-402431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altLang="en-US" sz="16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PRS in the Ministry,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Representatives of Departments within the Ministry,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6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PRSD of Parastatals and Extra-Ministerial Departments affiliated to the Ministry </a:t>
            </a:r>
          </a:p>
          <a:p>
            <a:pPr marL="682228" marR="0" lvl="2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altLang="en-US" sz="16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047" marR="0" lvl="1" indent="-402431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en-US" sz="16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143000"/>
            <a:ext cx="6378178" cy="525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28625" indent="-428625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altLang="en-US" sz="18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 Sector</a:t>
            </a:r>
            <a:endParaRPr lang="en-US" altLang="en-US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0083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591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Statistical Administration in Nigeria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66" y="639011"/>
            <a:ext cx="6466667" cy="5720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836712"/>
            <a:ext cx="3096344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Coordination within a Sector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498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54A02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altLang="en-US" sz="2400" smtClean="0">
                <a:solidFill>
                  <a:srgbClr val="FF0000"/>
                </a:solidFill>
                <a:latin typeface="Trebuchet MS" panose="020B0603020202020204"/>
              </a:rPr>
              <a:t> </a:t>
            </a:r>
            <a:r>
              <a:rPr lang="en-GB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Statistical Administration in Nigeria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492722"/>
            <a:ext cx="3581400" cy="4222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at the State level requires a Coordinating Committee called State Consultative Committee on Statistics comprising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SG, SBS as Chairman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(PRSDs) of MDAs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Heads of  Statistics of Local Government Statistics Unit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OPS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CSOs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Based Organizations (CBOs)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Etc.</a:t>
            </a:r>
          </a:p>
          <a:p>
            <a:pPr marL="1038225" marR="0" lvl="2" indent="-355997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4344" marR="0" lvl="0" indent="-464344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carry similar functions as those of the National Consultative Committee on Statistics (NCCS)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0480" y="914400"/>
            <a:ext cx="5895975" cy="57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marL="257175" indent="-257175" algn="l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1800" kern="0" dirty="0">
                <a:latin typeface="Arial"/>
              </a:rPr>
              <a:t> </a:t>
            </a:r>
            <a:r>
              <a:rPr lang="en-GB" altLang="en-US" sz="1800" kern="0" dirty="0">
                <a:solidFill>
                  <a:srgbClr val="7030A0"/>
                </a:solidFill>
                <a:latin typeface="Arial"/>
              </a:rPr>
              <a:t>Coordination at the state level</a:t>
            </a:r>
            <a:endParaRPr lang="en-US" altLang="en-US" sz="1800" kern="0" dirty="0">
              <a:solidFill>
                <a:srgbClr val="7030A0"/>
              </a:solidFill>
              <a:latin typeface="Arial"/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32874"/>
              </p:ext>
            </p:extLst>
          </p:nvPr>
        </p:nvGraphicFramePr>
        <p:xfrm>
          <a:off x="3646027" y="1794510"/>
          <a:ext cx="5497973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926580" y="1943100"/>
            <a:ext cx="2217420" cy="857250"/>
          </a:xfrm>
          <a:prstGeom prst="roundRect">
            <a:avLst/>
          </a:prstGeom>
          <a:solidFill>
            <a:srgbClr val="90C226"/>
          </a:solidFill>
          <a:ln w="2540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National Bureau of </a:t>
            </a:r>
            <a:r>
              <a:rPr kumimoji="0" lang="en-GB" sz="21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Statistics</a:t>
            </a:r>
          </a:p>
        </p:txBody>
      </p:sp>
      <p:sp>
        <p:nvSpPr>
          <p:cNvPr id="12" name="Right Arrow 11"/>
          <p:cNvSpPr/>
          <p:nvPr/>
        </p:nvSpPr>
        <p:spPr>
          <a:xfrm rot="19940331">
            <a:off x="6835568" y="2982758"/>
            <a:ext cx="1076388" cy="280210"/>
          </a:xfrm>
          <a:prstGeom prst="rightArrow">
            <a:avLst/>
          </a:prstGeom>
          <a:solidFill>
            <a:srgbClr val="54A021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815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uppieren 82"/>
          <p:cNvGrpSpPr>
            <a:grpSpLocks/>
          </p:cNvGrpSpPr>
          <p:nvPr/>
        </p:nvGrpSpPr>
        <p:grpSpPr bwMode="auto">
          <a:xfrm>
            <a:off x="0" y="4041775"/>
            <a:ext cx="9144000" cy="788988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679825"/>
            <a:ext cx="1958975" cy="715963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978150"/>
            <a:ext cx="1958975" cy="703263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681413"/>
            <a:ext cx="1958975" cy="7143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978150"/>
            <a:ext cx="1958975" cy="7016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272506" y="907257"/>
            <a:ext cx="4243387" cy="55435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 cstate="print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6181725"/>
            <a:ext cx="1292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6122988"/>
            <a:ext cx="18462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 cstate="print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6181725"/>
            <a:ext cx="1292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6280375" y="2092325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 smtClean="0">
                <a:solidFill>
                  <a:srgbClr val="000000"/>
                </a:solidFill>
                <a:latin typeface="Arial"/>
              </a:rPr>
              <a:t>D</a:t>
            </a:r>
            <a:endParaRPr lang="en-US" sz="1000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6280375" y="4395787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1743299" y="2092325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 smtClean="0">
                <a:solidFill>
                  <a:srgbClr val="000000"/>
                </a:solidFill>
                <a:latin typeface="Arial"/>
              </a:rPr>
              <a:t>D</a:t>
            </a:r>
            <a:endParaRPr lang="en-US" sz="1000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1972596" y="4497576"/>
            <a:ext cx="885600" cy="885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90000" tIns="90000" rIns="72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1" smtClean="0">
                <a:solidFill>
                  <a:srgbClr val="000000"/>
                </a:solidFill>
                <a:latin typeface="Arial"/>
              </a:rPr>
              <a:t>D</a:t>
            </a:r>
            <a:endParaRPr lang="en-US" sz="1000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245225"/>
            <a:ext cx="914400" cy="612775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2209800" y="2092324"/>
            <a:ext cx="4630738" cy="2936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90000" tIns="90000" rIns="72000" b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noProof="1" smtClean="0">
                <a:solidFill>
                  <a:srgbClr val="000000"/>
                </a:solidFill>
                <a:latin typeface="Arial"/>
              </a:rPr>
              <a:t>Government’s commitment in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noProof="1" smtClean="0">
                <a:solidFill>
                  <a:srgbClr val="000000"/>
                </a:solidFill>
                <a:latin typeface="Arial"/>
              </a:rPr>
              <a:t> production of admin stat</a:t>
            </a:r>
            <a:endParaRPr lang="en-US" sz="2000" b="1" noProof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69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r="40607" b="14146"/>
          <a:stretch>
            <a:fillRect/>
          </a:stretch>
        </p:blipFill>
        <p:spPr bwMode="auto">
          <a:xfrm>
            <a:off x="0" y="4763"/>
            <a:ext cx="7889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00" name="Picture 12" descr="anibabs (22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762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701" name="Rectangle 24"/>
          <p:cNvSpPr>
            <a:spLocks noChangeArrowheads="1"/>
          </p:cNvSpPr>
          <p:nvPr/>
        </p:nvSpPr>
        <p:spPr bwMode="auto">
          <a:xfrm>
            <a:off x="3498850" y="319088"/>
            <a:ext cx="2319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SECTION D </a:t>
            </a:r>
            <a:endParaRPr lang="en-US" altLang="en-US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56702" name="Group 19"/>
          <p:cNvGrpSpPr>
            <a:grpSpLocks/>
          </p:cNvGrpSpPr>
          <p:nvPr/>
        </p:nvGrpSpPr>
        <p:grpSpPr bwMode="auto">
          <a:xfrm rot="5400000">
            <a:off x="4314031" y="-577056"/>
            <a:ext cx="144463" cy="2974975"/>
            <a:chOff x="3424" y="1389"/>
            <a:chExt cx="182" cy="2132"/>
          </a:xfrm>
        </p:grpSpPr>
        <p:sp>
          <p:nvSpPr>
            <p:cNvPr id="156704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6705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6703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F310A-F33E-45D7-BFC9-48570ABCDFCF}" type="slidenum">
              <a:rPr lang="de-DE" altLang="en-US" sz="1800" smtClean="0">
                <a:solidFill>
                  <a:srgbClr val="000000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en-US" sz="18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364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143000"/>
            <a:ext cx="8229600" cy="5791200"/>
          </a:xfrm>
        </p:spPr>
        <p:txBody>
          <a:bodyPr rtlCol="0">
            <a:normAutofit/>
          </a:bodyPr>
          <a:lstStyle/>
          <a:p>
            <a:pPr lvl="2" fontAlgn="auto">
              <a:spcAft>
                <a:spcPts val="0"/>
              </a:spcAft>
              <a:buNone/>
              <a:defRPr/>
            </a:pPr>
            <a:endParaRPr lang="en-US" sz="4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6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2438401"/>
            <a:ext cx="26025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Key Elements of the Act</a:t>
            </a:r>
            <a:endParaRPr 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5" name="Rectangle 5"/>
          <p:cNvSpPr txBox="1">
            <a:spLocks noChangeArrowheads="1"/>
          </p:cNvSpPr>
          <p:nvPr/>
        </p:nvSpPr>
        <p:spPr bwMode="auto">
          <a:xfrm>
            <a:off x="4501662" y="914400"/>
            <a:ext cx="3200400" cy="51816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latin typeface="Calibri" pitchFamily="34" charset="0"/>
              </a:rPr>
              <a:t>     </a:t>
            </a:r>
            <a:endParaRPr lang="en-US" sz="1300" b="1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2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Governing Board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+mn-lt"/>
              </a:rPr>
              <a:t>      Separate Conditions </a:t>
            </a:r>
          </a:p>
          <a:p>
            <a:r>
              <a:rPr lang="en-GB" sz="2000" dirty="0" smtClean="0">
                <a:latin typeface="+mn-lt"/>
              </a:rPr>
              <a:t>        of Service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New Scheme of Service and Salary Structure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Common Statistical Service</a:t>
            </a:r>
            <a:endParaRPr lang="en-US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02523" y="1524000"/>
            <a:ext cx="1817079" cy="4191000"/>
            <a:chOff x="2276239" y="1447800"/>
            <a:chExt cx="1990961" cy="4191000"/>
          </a:xfrm>
        </p:grpSpPr>
        <p:cxnSp>
          <p:nvCxnSpPr>
            <p:cNvPr id="20487" name="AutoShape 56"/>
            <p:cNvCxnSpPr>
              <a:cxnSpLocks noChangeShapeType="1"/>
              <a:stCxn id="20484" idx="3"/>
              <a:endCxn id="20488" idx="1"/>
            </p:cNvCxnSpPr>
            <p:nvPr/>
          </p:nvCxnSpPr>
          <p:spPr bwMode="auto">
            <a:xfrm>
              <a:off x="2276239" y="2546867"/>
              <a:ext cx="1609961" cy="99643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488" name="AutoShape 59"/>
            <p:cNvSpPr>
              <a:spLocks/>
            </p:cNvSpPr>
            <p:nvPr/>
          </p:nvSpPr>
          <p:spPr bwMode="auto">
            <a:xfrm>
              <a:off x="3886200" y="1447800"/>
              <a:ext cx="381000" cy="4191000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942" y="0"/>
            <a:ext cx="9103057" cy="92434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buFont typeface="Wingdings" pitchFamily="2" charset="2"/>
              <a:buChar char="q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Government’s commitment </a:t>
            </a:r>
            <a:r>
              <a:rPr lang="en-GB" sz="2800" b="1" dirty="0" smtClean="0">
                <a:solidFill>
                  <a:srgbClr val="FF0000"/>
                </a:solidFill>
              </a:rPr>
              <a:t>in the production of admin. statistics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18" y="1053406"/>
            <a:ext cx="2860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Operationalization </a:t>
            </a:r>
            <a:r>
              <a:rPr lang="en-GB" dirty="0"/>
              <a:t>of the </a:t>
            </a:r>
            <a:r>
              <a:rPr lang="en-GB" dirty="0" smtClean="0"/>
              <a:t>2007 </a:t>
            </a:r>
            <a:r>
              <a:rPr lang="en-GB" dirty="0"/>
              <a:t>Statistics Act, which repealed the 1957 Statistics Act </a:t>
            </a:r>
          </a:p>
          <a:p>
            <a:pPr>
              <a:buFont typeface="Wingdings" pitchFamily="2" charset="2"/>
              <a:buChar char="Ø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65" y="3296005"/>
            <a:ext cx="3852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</a:rPr>
              <a:t>“</a:t>
            </a:r>
            <a:r>
              <a:rPr lang="en-GB" dirty="0">
                <a:latin typeface="Times New Roman" panose="02020603050405020304" pitchFamily="18" charset="0"/>
              </a:rPr>
              <a:t>National Bureau of Statistics” </a:t>
            </a:r>
          </a:p>
          <a:p>
            <a:r>
              <a:rPr lang="en-GB" dirty="0">
                <a:latin typeface="Times New Roman" panose="02020603050405020304" pitchFamily="18" charset="0"/>
              </a:rPr>
              <a:t>(NBS) which </a:t>
            </a:r>
            <a:r>
              <a:rPr lang="en-GB" dirty="0" smtClean="0">
                <a:latin typeface="Times New Roman" panose="02020603050405020304" pitchFamily="18" charset="0"/>
              </a:rPr>
              <a:t>plays </a:t>
            </a:r>
            <a:r>
              <a:rPr lang="en-GB" dirty="0">
                <a:latin typeface="Times New Roman" panose="02020603050405020304" pitchFamily="18" charset="0"/>
              </a:rPr>
              <a:t>the role of coordinator of the NSS with power</a:t>
            </a:r>
          </a:p>
          <a:p>
            <a:r>
              <a:rPr lang="en-GB" dirty="0">
                <a:latin typeface="Times New Roman" panose="02020603050405020304" pitchFamily="18" charset="0"/>
              </a:rPr>
              <a:t>s to collect, request and be provided with data </a:t>
            </a:r>
            <a:r>
              <a:rPr lang="en-GB" dirty="0" smtClean="0">
                <a:latin typeface="Times New Roman" panose="02020603050405020304" pitchFamily="18" charset="0"/>
              </a:rPr>
              <a:t>throughout </a:t>
            </a:r>
            <a:r>
              <a:rPr lang="en-GB" dirty="0">
                <a:latin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</a:rPr>
              <a:t>country </a:t>
            </a:r>
            <a:r>
              <a:rPr lang="en-GB" dirty="0">
                <a:latin typeface="Times New Roman" panose="02020603050405020304" pitchFamily="18" charset="0"/>
              </a:rPr>
              <a:t>on a wide range of matters</a:t>
            </a:r>
            <a:endParaRPr lang="en-GB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5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6" y="23177"/>
            <a:ext cx="9112374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640960" cy="5400600"/>
          </a:xfrm>
        </p:spPr>
        <p:txBody>
          <a:bodyPr/>
          <a:lstStyle/>
          <a:p>
            <a:pPr marL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2200" dirty="0" smtClean="0">
                <a:solidFill>
                  <a:srgbClr val="006600"/>
                </a:solidFill>
              </a:rPr>
              <a:t>Introduction</a:t>
            </a:r>
            <a:endParaRPr lang="en-GB" altLang="en-US" sz="2200" dirty="0" smtClean="0">
              <a:solidFill>
                <a:srgbClr val="006600"/>
              </a:solidFill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solidFill>
                  <a:srgbClr val="006600"/>
                </a:solidFill>
              </a:rPr>
              <a:t>Producing of official </a:t>
            </a:r>
            <a:r>
              <a:rPr lang="en-GB" sz="2200" dirty="0">
                <a:solidFill>
                  <a:srgbClr val="006600"/>
                </a:solidFill>
              </a:rPr>
              <a:t>s</a:t>
            </a:r>
            <a:r>
              <a:rPr lang="en-GB" sz="2200" dirty="0" smtClean="0">
                <a:solidFill>
                  <a:srgbClr val="006600"/>
                </a:solidFill>
              </a:rPr>
              <a:t>tatistics </a:t>
            </a:r>
            <a:r>
              <a:rPr lang="en-GB" sz="2200" dirty="0">
                <a:solidFill>
                  <a:srgbClr val="006600"/>
                </a:solidFill>
              </a:rPr>
              <a:t>in </a:t>
            </a:r>
            <a:r>
              <a:rPr lang="en-GB" sz="2200" dirty="0" smtClean="0">
                <a:solidFill>
                  <a:srgbClr val="006600"/>
                </a:solidFill>
              </a:rPr>
              <a:t>Nigeria</a:t>
            </a:r>
            <a:endParaRPr lang="en-GB" sz="2200" dirty="0">
              <a:solidFill>
                <a:srgbClr val="006600"/>
              </a:solidFill>
            </a:endParaRPr>
          </a:p>
          <a:p>
            <a:pPr marL="0" lvl="0" indent="0" algn="just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200" kern="12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Statistical </a:t>
            </a:r>
            <a:r>
              <a:rPr lang="en-GB" altLang="en-US" sz="2200" kern="1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in </a:t>
            </a:r>
            <a:r>
              <a:rPr lang="en-GB" altLang="en-US" sz="2200" kern="12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en-US" altLang="en-US" sz="2200" kern="1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solidFill>
                  <a:srgbClr val="006600"/>
                </a:solidFill>
              </a:rPr>
              <a:t>Government’s </a:t>
            </a:r>
            <a:r>
              <a:rPr lang="en-GB" sz="2200" dirty="0">
                <a:solidFill>
                  <a:srgbClr val="006600"/>
                </a:solidFill>
              </a:rPr>
              <a:t>commitment </a:t>
            </a:r>
            <a:r>
              <a:rPr lang="en-GB" sz="2200" dirty="0" smtClean="0">
                <a:solidFill>
                  <a:srgbClr val="006600"/>
                </a:solidFill>
              </a:rPr>
              <a:t>to the </a:t>
            </a:r>
            <a:r>
              <a:rPr lang="en-GB" sz="2200" dirty="0">
                <a:solidFill>
                  <a:srgbClr val="006600"/>
                </a:solidFill>
              </a:rPr>
              <a:t>production </a:t>
            </a:r>
            <a:r>
              <a:rPr lang="en-GB" sz="2200" dirty="0" smtClean="0">
                <a:solidFill>
                  <a:srgbClr val="006600"/>
                </a:solidFill>
              </a:rPr>
              <a:t>of administrative   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200" dirty="0">
                <a:solidFill>
                  <a:srgbClr val="006600"/>
                </a:solidFill>
              </a:rPr>
              <a:t> </a:t>
            </a:r>
            <a:r>
              <a:rPr lang="en-GB" sz="2200" dirty="0" smtClean="0">
                <a:solidFill>
                  <a:srgbClr val="006600"/>
                </a:solidFill>
              </a:rPr>
              <a:t>    statistics</a:t>
            </a:r>
            <a:endParaRPr lang="en-GB" sz="2200" dirty="0">
              <a:solidFill>
                <a:srgbClr val="006600"/>
              </a:solidFill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solidFill>
                  <a:srgbClr val="006600"/>
                </a:solidFill>
              </a:rPr>
              <a:t>Administrative statistics as </a:t>
            </a:r>
            <a:r>
              <a:rPr lang="en-GB" sz="2200" dirty="0">
                <a:solidFill>
                  <a:srgbClr val="006600"/>
                </a:solidFill>
              </a:rPr>
              <a:t>a major proportion of official </a:t>
            </a:r>
            <a:r>
              <a:rPr lang="en-GB" sz="2200" dirty="0" smtClean="0">
                <a:solidFill>
                  <a:srgbClr val="006600"/>
                </a:solidFill>
              </a:rPr>
              <a:t>statistics</a:t>
            </a:r>
            <a:endParaRPr lang="en-GB" sz="2200" dirty="0">
              <a:solidFill>
                <a:srgbClr val="006600"/>
              </a:solidFill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200" dirty="0">
                <a:solidFill>
                  <a:srgbClr val="006600"/>
                </a:solidFill>
              </a:rPr>
              <a:t>Challenges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200" dirty="0">
                <a:solidFill>
                  <a:srgbClr val="006600"/>
                </a:solidFill>
              </a:rPr>
              <a:t>Way </a:t>
            </a:r>
            <a:r>
              <a:rPr lang="en-GB" sz="2200" dirty="0" smtClean="0">
                <a:solidFill>
                  <a:srgbClr val="006600"/>
                </a:solidFill>
              </a:rPr>
              <a:t>forward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solidFill>
                  <a:srgbClr val="006600"/>
                </a:solidFill>
              </a:rPr>
              <a:t>Conclusion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24252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49280"/>
          <a:stretch/>
        </p:blipFill>
        <p:spPr bwMode="auto">
          <a:xfrm>
            <a:off x="140678" y="1821930"/>
            <a:ext cx="3572283" cy="420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4079631" y="1737632"/>
            <a:ext cx="2261" cy="4258408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26"/>
          <p:cNvSpPr txBox="1">
            <a:spLocks noChangeArrowheads="1"/>
          </p:cNvSpPr>
          <p:nvPr/>
        </p:nvSpPr>
        <p:spPr bwMode="auto">
          <a:xfrm>
            <a:off x="766693" y="1244123"/>
            <a:ext cx="2999729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46" b="1" dirty="0">
                <a:solidFill>
                  <a:srgbClr val="FF0000"/>
                </a:solidFill>
              </a:rPr>
              <a:t>At the Federal level</a:t>
            </a:r>
          </a:p>
        </p:txBody>
      </p:sp>
      <p:sp>
        <p:nvSpPr>
          <p:cNvPr id="12293" name="TextBox 28"/>
          <p:cNvSpPr txBox="1">
            <a:spLocks noChangeArrowheads="1"/>
          </p:cNvSpPr>
          <p:nvPr/>
        </p:nvSpPr>
        <p:spPr bwMode="auto">
          <a:xfrm>
            <a:off x="5064369" y="1286305"/>
            <a:ext cx="2749062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46" b="1" dirty="0">
                <a:solidFill>
                  <a:srgbClr val="FF0000"/>
                </a:solidFill>
              </a:rPr>
              <a:t>At the State level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220308" y="1776413"/>
            <a:ext cx="17585" cy="42584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95401" y="1595804"/>
            <a:ext cx="2362200" cy="433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15" dirty="0">
                <a:solidFill>
                  <a:srgbClr val="000000"/>
                </a:solidFill>
              </a:rPr>
              <a:t>Statistics Act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97811" y="1604328"/>
            <a:ext cx="3200400" cy="433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15" dirty="0">
                <a:solidFill>
                  <a:srgbClr val="333399">
                    <a:lumMod val="75000"/>
                  </a:srgbClr>
                </a:solidFill>
              </a:rPr>
              <a:t>Statistics Edict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2011435"/>
            <a:ext cx="3886200" cy="43253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24 states have edict in place:</a:t>
            </a:r>
          </a:p>
          <a:p>
            <a:pPr eaLnBrk="1" hangingPunct="1">
              <a:defRPr/>
            </a:pPr>
            <a:r>
              <a:rPr lang="en-US" sz="1292" b="1" dirty="0">
                <a:solidFill>
                  <a:srgbClr val="BBE0E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states passed but yet to be accented to)</a:t>
            </a:r>
          </a:p>
          <a:p>
            <a:pPr eaLnBrk="1" hangingPunct="1">
              <a:defRPr/>
            </a:pPr>
            <a:endParaRPr lang="en-US" sz="1015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Abia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BBE0E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Adamawa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Anambra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rgbClr val="BBE0E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Bayelsa</a:t>
            </a:r>
            <a:endParaRPr lang="en-US" b="1" dirty="0">
              <a:solidFill>
                <a:srgbClr val="BBE0E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BBE0E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Benue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Borno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Cross River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Delta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Edo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Ekiti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Enugu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Gombe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Imo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5943600" y="2656528"/>
            <a:ext cx="2286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Kaduna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Kano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Kwara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Lagos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Niger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Ogun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Ondo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Oyo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Rivers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Sokoto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Zamfara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39608"/>
            <a:ext cx="6400800" cy="354623"/>
          </a:xfrm>
        </p:spPr>
        <p:txBody>
          <a:bodyPr/>
          <a:lstStyle/>
          <a:p>
            <a:pPr>
              <a:defRPr/>
            </a:pPr>
            <a:endParaRPr lang="en-US" sz="923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2301" name="Rectangle 6"/>
          <p:cNvSpPr>
            <a:spLocks noChangeArrowheads="1"/>
          </p:cNvSpPr>
          <p:nvPr/>
        </p:nvSpPr>
        <p:spPr bwMode="auto">
          <a:xfrm>
            <a:off x="707560" y="881908"/>
            <a:ext cx="602859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16531" indent="-316531" eaLnBrk="1" hangingPunct="1">
              <a:buFont typeface="Wingdings" pitchFamily="2" charset="2"/>
              <a:buChar char="v"/>
            </a:pPr>
            <a:r>
              <a:rPr lang="en-GB" sz="2215" b="1" dirty="0">
                <a:solidFill>
                  <a:srgbClr val="0066FF"/>
                </a:solidFill>
              </a:rPr>
              <a:t> Achievements so far: Legal Framework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4534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buFont typeface="Wingdings" pitchFamily="2" charset="2"/>
              <a:buChar char="q"/>
              <a:defRPr/>
            </a:pPr>
            <a:r>
              <a:rPr lang="en-GB" sz="2400" b="1" dirty="0">
                <a:solidFill>
                  <a:srgbClr val="FF0000"/>
                </a:solidFill>
              </a:rPr>
              <a:t>Government’s commitment in the production of </a:t>
            </a:r>
            <a:r>
              <a:rPr lang="en-GB" sz="2400" b="1" dirty="0" smtClean="0">
                <a:solidFill>
                  <a:srgbClr val="FF0000"/>
                </a:solidFill>
              </a:rPr>
              <a:t>Admin</a:t>
            </a:r>
            <a:r>
              <a:rPr lang="en-GB" sz="2400" b="1" dirty="0">
                <a:solidFill>
                  <a:srgbClr val="FF0000"/>
                </a:solidFill>
              </a:rPr>
              <a:t>. Statistics…..</a:t>
            </a:r>
            <a:endParaRPr 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96689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5523"/>
            <a:ext cx="3810000" cy="8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4079631" y="1629984"/>
            <a:ext cx="0" cy="4471878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20308" y="1629984"/>
            <a:ext cx="0" cy="44718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661139" y="1947497"/>
            <a:ext cx="855784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15" dirty="0">
                <a:solidFill>
                  <a:srgbClr val="BBE0E3">
                    <a:lumMod val="75000"/>
                  </a:srgbClr>
                </a:solidFill>
              </a:rPr>
              <a:t>NBS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86250" y="1947497"/>
            <a:ext cx="918796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15" dirty="0">
                <a:solidFill>
                  <a:srgbClr val="333399">
                    <a:lumMod val="75000"/>
                  </a:srgbClr>
                </a:solidFill>
              </a:rPr>
              <a:t>SBS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4093" y="2392973"/>
            <a:ext cx="1735015" cy="384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21 </a:t>
            </a:r>
            <a:r>
              <a:rPr lang="en-US" dirty="0">
                <a:solidFill>
                  <a:srgbClr val="000000"/>
                </a:solidFill>
              </a:rPr>
              <a:t>states only:</a:t>
            </a:r>
          </a:p>
          <a:p>
            <a:pPr eaLnBrk="1" hangingPunct="1">
              <a:defRPr/>
            </a:pPr>
            <a:endParaRPr lang="en-US" sz="969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Abia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Anambra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Cross River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Delta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Edo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Ekiti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Enugu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</a:rPr>
              <a:t>Gombe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Imo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Kaduna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Kano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20" name="TextBox 18"/>
          <p:cNvSpPr txBox="1">
            <a:spLocks noChangeArrowheads="1"/>
          </p:cNvSpPr>
          <p:nvPr/>
        </p:nvSpPr>
        <p:spPr bwMode="auto">
          <a:xfrm>
            <a:off x="6175131" y="2851638"/>
            <a:ext cx="2286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Kwara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Lagos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Niger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Ogun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Ondo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Oyo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Plateau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Rivers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Sokoto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Zamfara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39608"/>
            <a:ext cx="6400800" cy="354623"/>
          </a:xfrm>
        </p:spPr>
        <p:txBody>
          <a:bodyPr/>
          <a:lstStyle/>
          <a:p>
            <a:pPr>
              <a:defRPr/>
            </a:pPr>
            <a:r>
              <a:rPr lang="en-US" sz="923" dirty="0">
                <a:solidFill>
                  <a:srgbClr val="FFFFFF">
                    <a:lumMod val="85000"/>
                  </a:srgbClr>
                </a:solidFill>
              </a:rPr>
              <a:t>Seminar on </a:t>
            </a:r>
            <a:r>
              <a:rPr lang="en-US" sz="923" dirty="0" err="1">
                <a:solidFill>
                  <a:srgbClr val="FFFFFF">
                    <a:lumMod val="85000"/>
                  </a:srgbClr>
                </a:solidFill>
              </a:rPr>
              <a:t>Bayelsa</a:t>
            </a:r>
            <a:r>
              <a:rPr lang="en-US" sz="923" dirty="0">
                <a:solidFill>
                  <a:srgbClr val="FFFFFF">
                    <a:lumMod val="85000"/>
                  </a:srgbClr>
                </a:solidFill>
              </a:rPr>
              <a:t> State Statistical System, 16 April 2013, </a:t>
            </a:r>
            <a:r>
              <a:rPr lang="en-US" sz="923" dirty="0" err="1">
                <a:solidFill>
                  <a:srgbClr val="FFFFFF">
                    <a:lumMod val="85000"/>
                  </a:srgbClr>
                </a:solidFill>
              </a:rPr>
              <a:t>Yenagoa</a:t>
            </a:r>
            <a:r>
              <a:rPr lang="en-US" sz="923" dirty="0">
                <a:solidFill>
                  <a:srgbClr val="FFFFFF">
                    <a:lumMod val="85000"/>
                  </a:srgbClr>
                </a:solidFill>
              </a:rPr>
              <a:t>, </a:t>
            </a:r>
            <a:r>
              <a:rPr lang="en-US" sz="923" dirty="0" err="1">
                <a:solidFill>
                  <a:srgbClr val="FFFFFF">
                    <a:lumMod val="85000"/>
                  </a:srgbClr>
                </a:solidFill>
              </a:rPr>
              <a:t>Bayelsa</a:t>
            </a:r>
            <a:r>
              <a:rPr lang="en-US" sz="923" dirty="0">
                <a:solidFill>
                  <a:srgbClr val="FFFFFF">
                    <a:lumMod val="85000"/>
                  </a:srgbClr>
                </a:solidFill>
              </a:rPr>
              <a:t>, Nigeria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462472" y="1270551"/>
            <a:ext cx="29337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15" b="1" dirty="0">
                <a:solidFill>
                  <a:srgbClr val="FF0000"/>
                </a:solidFill>
              </a:rPr>
              <a:t>At the Federal level</a:t>
            </a: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5205046" y="1255002"/>
            <a:ext cx="274906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15" b="1" dirty="0">
                <a:solidFill>
                  <a:srgbClr val="FF0000"/>
                </a:solidFill>
              </a:rPr>
              <a:t>At the State level</a:t>
            </a:r>
          </a:p>
        </p:txBody>
      </p:sp>
      <p:sp>
        <p:nvSpPr>
          <p:cNvPr id="13327" name="Rectangle 2"/>
          <p:cNvSpPr>
            <a:spLocks noChangeArrowheads="1"/>
          </p:cNvSpPr>
          <p:nvPr/>
        </p:nvSpPr>
        <p:spPr bwMode="auto">
          <a:xfrm>
            <a:off x="474885" y="850391"/>
            <a:ext cx="873380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6531" indent="-316531" eaLnBrk="1" hangingPunct="1">
              <a:buFont typeface="Wingdings" pitchFamily="2" charset="2"/>
              <a:buChar char="v"/>
            </a:pPr>
            <a:r>
              <a:rPr lang="en-GB" sz="2215" b="1" dirty="0">
                <a:solidFill>
                  <a:srgbClr val="0066FF"/>
                </a:solidFill>
              </a:rPr>
              <a:t>Achievements so far: Establishment of Bureaus of Statistics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018" y="2367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eaLnBrk="1" hangingPunct="1">
              <a:buFont typeface="Wingdings" pitchFamily="2" charset="2"/>
              <a:buChar char="q"/>
              <a:defRPr/>
            </a:pPr>
            <a:r>
              <a:rPr lang="en-GB" sz="2400" b="1" dirty="0">
                <a:solidFill>
                  <a:srgbClr val="FF0000"/>
                </a:solidFill>
              </a:rPr>
              <a:t>Government’s commitment in the production of admin. Statistics…..</a:t>
            </a:r>
            <a:endParaRPr 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74156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009292" y="1629984"/>
            <a:ext cx="0" cy="4471878"/>
          </a:xfrm>
          <a:prstGeom prst="lin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49969" y="1629984"/>
            <a:ext cx="0" cy="447187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4608" y="3078774"/>
            <a:ext cx="3311769" cy="11149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6531" indent="-316531" eaLnBrk="1" hangingPunct="1">
              <a:buFont typeface="Wingdings" pitchFamily="2" charset="2"/>
              <a:buChar char="Ø"/>
              <a:defRPr/>
            </a:pPr>
            <a:r>
              <a:rPr lang="en-US" sz="2215" dirty="0">
                <a:solidFill>
                  <a:srgbClr val="0066FF"/>
                </a:solidFill>
              </a:rPr>
              <a:t>NSDS</a:t>
            </a:r>
          </a:p>
          <a:p>
            <a:pPr eaLnBrk="1" hangingPunct="1">
              <a:defRPr/>
            </a:pPr>
            <a:endParaRPr lang="en-US" sz="2215" dirty="0">
              <a:solidFill>
                <a:srgbClr val="0066FF"/>
              </a:solidFill>
            </a:endParaRPr>
          </a:p>
          <a:p>
            <a:pPr marL="316531" indent="-316531" eaLnBrk="1" hangingPunct="1">
              <a:buFont typeface="Wingdings" pitchFamily="2" charset="2"/>
              <a:buChar char="Ø"/>
              <a:defRPr/>
            </a:pPr>
            <a:r>
              <a:rPr lang="en-US" sz="2215" dirty="0">
                <a:solidFill>
                  <a:srgbClr val="0066FF"/>
                </a:solidFill>
              </a:rPr>
              <a:t>MDAs Sector Strategy 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343400" y="2022231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27 States  with SSMP in place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501662" y="2373923"/>
            <a:ext cx="135548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Abia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Adamawa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Anambra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Bauchi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Bayelsa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Benue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Borno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Cross River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Delta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Edo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Ekiti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Gombe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Imo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Kaduna</a:t>
            </a:r>
          </a:p>
        </p:txBody>
      </p:sp>
      <p:sp>
        <p:nvSpPr>
          <p:cNvPr id="14343" name="TextBox 19"/>
          <p:cNvSpPr txBox="1">
            <a:spLocks noChangeArrowheads="1"/>
          </p:cNvSpPr>
          <p:nvPr/>
        </p:nvSpPr>
        <p:spPr bwMode="auto">
          <a:xfrm>
            <a:off x="6317274" y="2387112"/>
            <a:ext cx="1905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Kano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Kebbi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Kwara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Lagos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Nasarawa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Niger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Ogun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Ondo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Oyo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Plateau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Rivers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Sokoto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Zamfara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5" name="TextBox 16"/>
          <p:cNvSpPr txBox="1">
            <a:spLocks noChangeArrowheads="1"/>
          </p:cNvSpPr>
          <p:nvPr/>
        </p:nvSpPr>
        <p:spPr bwMode="auto">
          <a:xfrm>
            <a:off x="713643" y="1519604"/>
            <a:ext cx="29337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15" b="1" dirty="0">
                <a:solidFill>
                  <a:srgbClr val="FF0000"/>
                </a:solidFill>
              </a:rPr>
              <a:t>At the Federal level</a:t>
            </a:r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4520712" y="1521069"/>
            <a:ext cx="2749062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15" b="1" dirty="0">
                <a:solidFill>
                  <a:srgbClr val="FF0000"/>
                </a:solidFill>
              </a:rPr>
              <a:t>At the State level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09305" y="905333"/>
            <a:ext cx="67430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16531" indent="-316531" eaLnBrk="1" hangingPunct="1">
              <a:buFont typeface="Wingdings" pitchFamily="2" charset="2"/>
              <a:buChar char="v"/>
            </a:pPr>
            <a:r>
              <a:rPr lang="en-GB" sz="2215" b="1" dirty="0">
                <a:solidFill>
                  <a:srgbClr val="0066FF"/>
                </a:solidFill>
              </a:rPr>
              <a:t> Achievements so far: </a:t>
            </a:r>
            <a:r>
              <a:rPr lang="en-GB" sz="2215" b="1" dirty="0" smtClean="0">
                <a:solidFill>
                  <a:srgbClr val="0066FF"/>
                </a:solidFill>
              </a:rPr>
              <a:t>Strategic </a:t>
            </a:r>
            <a:r>
              <a:rPr lang="en-GB" sz="2215" b="1" dirty="0">
                <a:solidFill>
                  <a:srgbClr val="0066FF"/>
                </a:solidFill>
              </a:rPr>
              <a:t>Framework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5539" y="334108"/>
            <a:ext cx="7564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041" indent="-422041" eaLnBrk="1" hangingPunct="1"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eaLnBrk="1" hangingPunct="1">
              <a:buFont typeface="Wingdings" pitchFamily="2" charset="2"/>
              <a:buChar char="q"/>
              <a:defRPr/>
            </a:pPr>
            <a:r>
              <a:rPr lang="en-GB" sz="2800" b="1" dirty="0">
                <a:solidFill>
                  <a:srgbClr val="FF0000"/>
                </a:solidFill>
              </a:rPr>
              <a:t>Government’s commitment in the production of admin. Statistics…..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32105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1294414"/>
              </p:ext>
            </p:extLst>
          </p:nvPr>
        </p:nvGraphicFramePr>
        <p:xfrm>
          <a:off x="-140677" y="1051413"/>
          <a:ext cx="9003323" cy="514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5065" y="954107"/>
            <a:ext cx="736644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6531" indent="-316531" eaLnBrk="1" hangingPunct="1">
              <a:buFont typeface="Wingdings" pitchFamily="2" charset="2"/>
              <a:buChar char="v"/>
            </a:pPr>
            <a:r>
              <a:rPr lang="en-GB" sz="2585" b="1" dirty="0">
                <a:solidFill>
                  <a:srgbClr val="0066FF"/>
                </a:solidFill>
              </a:rPr>
              <a:t>Achievements so far: Status of the Strategy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016571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eaLnBrk="1" hangingPunct="1">
              <a:buFont typeface="Wingdings" pitchFamily="2" charset="2"/>
              <a:buChar char="q"/>
              <a:defRPr/>
            </a:pPr>
            <a:r>
              <a:rPr lang="en-GB" sz="2800" b="1" dirty="0">
                <a:solidFill>
                  <a:srgbClr val="FF0000"/>
                </a:solidFill>
              </a:rPr>
              <a:t>Government’s commitment in the production of admin. Statistics…..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6568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63340-94A7-499A-BAD7-B182D31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7E63340-94A7-499A-BAD7-B182D31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7E63340-94A7-499A-BAD7-B182D31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88F0E-19C3-4BE8-B4C6-36AE8B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96888F0E-19C3-4BE8-B4C6-36AE8B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6888F0E-19C3-4BE8-B4C6-36AE8B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7400463"/>
              </p:ext>
            </p:extLst>
          </p:nvPr>
        </p:nvGraphicFramePr>
        <p:xfrm>
          <a:off x="-117489" y="1067963"/>
          <a:ext cx="9003323" cy="514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73724" y="826477"/>
            <a:ext cx="7698261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16531" indent="-316531" eaLnBrk="1" hangingPunct="1">
              <a:buFont typeface="Wingdings" pitchFamily="2" charset="2"/>
              <a:buChar char="v"/>
            </a:pPr>
            <a:r>
              <a:rPr lang="en-GB" sz="2585" b="1" dirty="0">
                <a:solidFill>
                  <a:srgbClr val="0066FF"/>
                </a:solidFill>
              </a:rPr>
              <a:t>Achievements so far: Status of the Strategy…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40" y="1"/>
            <a:ext cx="9138659" cy="82647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algn="l" eaLnBrk="1" hangingPunct="1">
              <a:buFont typeface="Wingdings" pitchFamily="2" charset="2"/>
              <a:buChar char="q"/>
              <a:defRPr/>
            </a:pPr>
            <a:r>
              <a:rPr lang="en-GB" b="1" dirty="0">
                <a:solidFill>
                  <a:srgbClr val="FF0000"/>
                </a:solidFill>
              </a:rPr>
              <a:t>Government’s commitment in the production of admin. Statistics…..</a:t>
            </a: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7478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63340-94A7-499A-BAD7-B182D31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7E63340-94A7-499A-BAD7-B182D31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7E63340-94A7-499A-BAD7-B182D31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88F0E-19C3-4BE8-B4C6-36AE8B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96888F0E-19C3-4BE8-B4C6-36AE8B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6888F0E-19C3-4BE8-B4C6-36AE8BFA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9" y="0"/>
            <a:ext cx="9094455" cy="873969"/>
          </a:xfrm>
          <a:solidFill>
            <a:srgbClr val="00B050"/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FF0000"/>
                </a:solidFill>
              </a:rPr>
              <a:t>Government’s commitment and steps taken so </a:t>
            </a:r>
            <a:r>
              <a:rPr lang="en-GB" sz="3200" b="1" dirty="0" smtClean="0">
                <a:solidFill>
                  <a:srgbClr val="FF0000"/>
                </a:solidFill>
              </a:rPr>
              <a:t>far </a:t>
            </a:r>
            <a:r>
              <a:rPr lang="en-GB" sz="3200" b="1" dirty="0" err="1" smtClean="0">
                <a:solidFill>
                  <a:srgbClr val="FF0000"/>
                </a:solidFill>
              </a:rPr>
              <a:t>contd</a:t>
            </a:r>
            <a:r>
              <a:rPr lang="en-GB" sz="3200" b="1" dirty="0" smtClean="0">
                <a:solidFill>
                  <a:srgbClr val="FF0000"/>
                </a:solidFill>
              </a:rPr>
              <a:t>….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35564"/>
          </a:xfrm>
        </p:spPr>
        <p:txBody>
          <a:bodyPr/>
          <a:lstStyle/>
          <a:p>
            <a:pPr lvl="0"/>
            <a:r>
              <a:rPr lang="en-GB" sz="2400" dirty="0"/>
              <a:t>Development of Data Bond and Supply Responsibility Framework for SDGs </a:t>
            </a:r>
            <a:endParaRPr lang="en-GB" sz="2400" dirty="0" smtClean="0"/>
          </a:p>
          <a:p>
            <a:pPr marL="0" lvl="0" indent="0">
              <a:buNone/>
            </a:pPr>
            <a:endParaRPr lang="en-GB" sz="1400" dirty="0" smtClean="0"/>
          </a:p>
          <a:p>
            <a:pPr lvl="0"/>
            <a:r>
              <a:rPr lang="en-GB" sz="2400" dirty="0" smtClean="0"/>
              <a:t>Production of SDGs Baseline Report, 2016</a:t>
            </a:r>
          </a:p>
          <a:p>
            <a:pPr marL="0" lvl="0" indent="0">
              <a:buNone/>
            </a:pPr>
            <a:endParaRPr lang="en-GB" sz="2400" dirty="0" smtClean="0"/>
          </a:p>
          <a:p>
            <a:pPr lvl="0" algn="just"/>
            <a:r>
              <a:rPr lang="en-GB" sz="2400" dirty="0" smtClean="0"/>
              <a:t>Design </a:t>
            </a:r>
            <a:r>
              <a:rPr lang="en-GB" sz="2400" dirty="0"/>
              <a:t>of Framework for the Production of Administrative Statistics in Federal  Ministries, </a:t>
            </a:r>
            <a:r>
              <a:rPr lang="en-GB" sz="2400" dirty="0" smtClean="0"/>
              <a:t>Departments and Agencies (MDAs), 2016</a:t>
            </a:r>
          </a:p>
          <a:p>
            <a:pPr marL="0" lv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/>
              <a:t>Review and Production of the Compendium of Statistical Terms, Concepts, Definitions and Methodology as a back-bone to the management of the System of Administrative Statistics (SAS</a:t>
            </a:r>
            <a:r>
              <a:rPr lang="en-GB" sz="2400" dirty="0" smtClean="0"/>
              <a:t>), 2015</a:t>
            </a:r>
          </a:p>
          <a:p>
            <a:pPr marL="0" lvl="0" indent="0">
              <a:buNone/>
            </a:pPr>
            <a:endParaRPr lang="en-GB" sz="2400" dirty="0"/>
          </a:p>
          <a:p>
            <a:endParaRPr lang="en-GB" sz="2400" dirty="0"/>
          </a:p>
          <a:p>
            <a:pPr lvl="0"/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447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0"/>
            <a:ext cx="9013825" cy="761999"/>
          </a:xfrm>
          <a:solidFill>
            <a:srgbClr val="00B050"/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FF0000"/>
                </a:solidFill>
              </a:rPr>
              <a:t>Government’s commitment and steps taken so far </a:t>
            </a:r>
            <a:r>
              <a:rPr lang="en-GB" sz="2800" b="1" dirty="0" err="1">
                <a:solidFill>
                  <a:srgbClr val="FF0000"/>
                </a:solidFill>
              </a:rPr>
              <a:t>contd</a:t>
            </a:r>
            <a:r>
              <a:rPr lang="en-GB" sz="2800" b="1" dirty="0">
                <a:solidFill>
                  <a:srgbClr val="FF0000"/>
                </a:solidFill>
              </a:rPr>
              <a:t>….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just"/>
            <a:r>
              <a:rPr lang="en-GB" sz="2400" dirty="0" smtClean="0"/>
              <a:t>Establishment </a:t>
            </a:r>
            <a:r>
              <a:rPr lang="en-GB" sz="2400" dirty="0"/>
              <a:t>of a functional web portal that houses all of the Bureau’s data that can be reached by all users of statistics all over the </a:t>
            </a:r>
            <a:r>
              <a:rPr lang="en-GB" sz="2400" dirty="0" smtClean="0"/>
              <a:t>world (www.nigerianstat.gov.ng)</a:t>
            </a:r>
            <a:endParaRPr lang="en-GB" sz="2400" dirty="0"/>
          </a:p>
          <a:p>
            <a:pPr marL="0" indent="0" algn="just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lvl="0" algn="just"/>
            <a:r>
              <a:rPr lang="en-GB" sz="2400" dirty="0" smtClean="0"/>
              <a:t>Installations </a:t>
            </a:r>
            <a:r>
              <a:rPr lang="en-GB" sz="2400" dirty="0"/>
              <a:t>of Virtual Private Network (VPN) Project with the aim of ensuring a seamless flow of statistical information amongst statistical producing states </a:t>
            </a:r>
            <a:r>
              <a:rPr lang="en-GB" sz="2400" dirty="0" smtClean="0"/>
              <a:t> (NBS has a modern ICT Facility (National Data Centre)  that houses all data) </a:t>
            </a:r>
          </a:p>
          <a:p>
            <a:pPr marL="0" lvl="0" indent="0" algn="just">
              <a:buNone/>
            </a:pPr>
            <a:endParaRPr lang="en-GB" sz="2400" dirty="0" smtClean="0"/>
          </a:p>
          <a:p>
            <a:r>
              <a:rPr lang="en-GB" sz="2400" dirty="0" smtClean="0"/>
              <a:t>Professionalization </a:t>
            </a:r>
            <a:r>
              <a:rPr lang="en-GB" sz="2400" dirty="0"/>
              <a:t>of the National Bureau of Statistics with a higher percentage of   technical staff compared to support </a:t>
            </a:r>
            <a:r>
              <a:rPr lang="en-GB" sz="2400" dirty="0" smtClean="0"/>
              <a:t>staff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30033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0"/>
            <a:ext cx="8905875" cy="914400"/>
          </a:xfrm>
          <a:solidFill>
            <a:srgbClr val="00B050"/>
          </a:solidFill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FF0000"/>
                </a:solidFill>
              </a:rPr>
              <a:t>Government’s commitment and steps taken so far </a:t>
            </a:r>
            <a:r>
              <a:rPr lang="en-GB" sz="3200" b="1" dirty="0" err="1">
                <a:solidFill>
                  <a:srgbClr val="FF0000"/>
                </a:solidFill>
              </a:rPr>
              <a:t>contd</a:t>
            </a:r>
            <a:r>
              <a:rPr lang="en-GB" sz="3200" b="1" dirty="0">
                <a:solidFill>
                  <a:srgbClr val="FF0000"/>
                </a:solidFill>
              </a:rPr>
              <a:t>….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800" dirty="0" smtClean="0"/>
              <a:t>Data </a:t>
            </a:r>
            <a:r>
              <a:rPr lang="en-GB" sz="2800" dirty="0"/>
              <a:t>Release </a:t>
            </a:r>
            <a:r>
              <a:rPr lang="en-GB" sz="2800" dirty="0" smtClean="0"/>
              <a:t>Calendar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400" dirty="0" smtClean="0"/>
              <a:t>	NBS </a:t>
            </a:r>
            <a:r>
              <a:rPr lang="en-GB" sz="2400" dirty="0"/>
              <a:t>now publishes an online data release calendar at the start of every </a:t>
            </a:r>
            <a:r>
              <a:rPr lang="en-GB" sz="2400" dirty="0" smtClean="0"/>
              <a:t>year</a:t>
            </a:r>
          </a:p>
          <a:p>
            <a:endParaRPr lang="en-GB" sz="2400" dirty="0"/>
          </a:p>
          <a:p>
            <a:r>
              <a:rPr lang="en-GB" sz="2800" dirty="0" smtClean="0"/>
              <a:t>Increase </a:t>
            </a:r>
            <a:r>
              <a:rPr lang="en-GB" sz="2800" dirty="0"/>
              <a:t>in the Use of Statistical </a:t>
            </a:r>
            <a:r>
              <a:rPr lang="en-GB" sz="2800" dirty="0" smtClean="0"/>
              <a:t>Data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2400" dirty="0"/>
              <a:t>NBS is now part of several presidential and ministerial committees such as the Economic Management and Implementation Committee (EMIT), the Presidential Committee on Job Creation, Inter-Ministerial Committee on Data </a:t>
            </a:r>
            <a:r>
              <a:rPr lang="en-GB" sz="2400" dirty="0" smtClean="0"/>
              <a:t>Harmonisation, </a:t>
            </a:r>
            <a:r>
              <a:rPr lang="en-GB" sz="2400" dirty="0" err="1" smtClean="0"/>
              <a:t>etc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94487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pieren 82"/>
          <p:cNvGrpSpPr>
            <a:grpSpLocks/>
          </p:cNvGrpSpPr>
          <p:nvPr/>
        </p:nvGrpSpPr>
        <p:grpSpPr bwMode="auto">
          <a:xfrm>
            <a:off x="0" y="3994150"/>
            <a:ext cx="9144000" cy="728663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260725"/>
            <a:ext cx="3067050" cy="1060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620963"/>
            <a:ext cx="3067050" cy="104140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263900"/>
            <a:ext cx="3067050" cy="1057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620963"/>
            <a:ext cx="3067050" cy="103981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301876" y="373062"/>
            <a:ext cx="4368800" cy="6251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5915025"/>
            <a:ext cx="184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7165975" y="162956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E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7165975" y="4372287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E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742650" y="157289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E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736650" y="4357408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E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029325"/>
            <a:ext cx="914400" cy="565150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1877215" y="2162908"/>
            <a:ext cx="5288760" cy="27992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83077" tIns="83077" rIns="66462" bIns="83077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000" b="1" dirty="0"/>
              <a:t>Administrative Statistics as a major </a:t>
            </a:r>
            <a:endParaRPr lang="en-GB" sz="2000" b="1" dirty="0" smtClean="0"/>
          </a:p>
          <a:p>
            <a:pPr algn="ctr">
              <a:lnSpc>
                <a:spcPct val="150000"/>
              </a:lnSpc>
              <a:defRPr/>
            </a:pPr>
            <a:r>
              <a:rPr lang="en-GB" sz="2000" b="1" dirty="0" smtClean="0"/>
              <a:t>proportion </a:t>
            </a:r>
            <a:r>
              <a:rPr lang="en-GB" sz="2000" b="1" dirty="0"/>
              <a:t>of official statistics</a:t>
            </a:r>
            <a:endParaRPr lang="en-GB" sz="2000" dirty="0"/>
          </a:p>
        </p:txBody>
      </p:sp>
      <p:pic>
        <p:nvPicPr>
          <p:cNvPr id="56347" name="Picture 12" descr="anibabs (22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33337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095625" y="1035050"/>
            <a:ext cx="2012089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54" b="1" dirty="0">
                <a:solidFill>
                  <a:srgbClr val="000000"/>
                </a:solidFill>
                <a:latin typeface="Trebuchet MS" pitchFamily="34" charset="0"/>
                <a:cs typeface="+mn-cs"/>
              </a:rPr>
              <a:t>SECTION </a:t>
            </a:r>
            <a:r>
              <a:rPr lang="en-US" sz="2954" b="1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E</a:t>
            </a:r>
            <a:endParaRPr lang="en-US" sz="2954" dirty="0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grpSp>
        <p:nvGrpSpPr>
          <p:cNvPr id="56349" name="Group 19"/>
          <p:cNvGrpSpPr>
            <a:grpSpLocks/>
          </p:cNvGrpSpPr>
          <p:nvPr/>
        </p:nvGrpSpPr>
        <p:grpSpPr bwMode="auto">
          <a:xfrm rot="5400000">
            <a:off x="4043363" y="53975"/>
            <a:ext cx="133350" cy="2974975"/>
            <a:chOff x="3424" y="1389"/>
            <a:chExt cx="182" cy="2132"/>
          </a:xfrm>
        </p:grpSpPr>
        <p:sp>
          <p:nvSpPr>
            <p:cNvPr id="56352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56353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56350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E2FE2-05E9-48A8-B590-16F6CFD04879}" type="slidenum">
              <a:rPr lang="de-DE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en-US" sz="1800" smtClean="0">
              <a:solidFill>
                <a:srgbClr val="000000"/>
              </a:solidFill>
            </a:endParaRPr>
          </a:p>
        </p:txBody>
      </p:sp>
      <p:pic>
        <p:nvPicPr>
          <p:cNvPr id="5635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r="40607" b="14146"/>
          <a:stretch>
            <a:fillRect/>
          </a:stretch>
        </p:blipFill>
        <p:spPr bwMode="auto">
          <a:xfrm>
            <a:off x="125413" y="112713"/>
            <a:ext cx="7889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95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505"/>
            <a:ext cx="9144000" cy="1029234"/>
          </a:xfrm>
          <a:solidFill>
            <a:srgbClr val="00B050"/>
          </a:solidFill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rgbClr val="FF0000"/>
                </a:solidFill>
              </a:rPr>
              <a:t>Examples of Administrative Statistics as a major proportion of official statistics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1015207"/>
            <a:ext cx="8642350" cy="50395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Some </a:t>
            </a:r>
            <a:r>
              <a:rPr lang="en-US" sz="2400" dirty="0" smtClean="0"/>
              <a:t>administrative </a:t>
            </a:r>
            <a:r>
              <a:rPr lang="en-US" sz="2400" dirty="0"/>
              <a:t>data </a:t>
            </a:r>
            <a:r>
              <a:rPr lang="en-US" sz="2400" dirty="0" smtClean="0"/>
              <a:t>used as official statistics in Nigeria include; 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Vital </a:t>
            </a:r>
            <a:r>
              <a:rPr lang="en-US" sz="2400" dirty="0"/>
              <a:t>registration statistics: births, deaths, marriages, separation and divorces 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Education </a:t>
            </a:r>
            <a:r>
              <a:rPr lang="en-US" sz="2400" dirty="0"/>
              <a:t>statistics </a:t>
            </a:r>
            <a:r>
              <a:rPr lang="en-US" sz="2400" dirty="0" smtClean="0"/>
              <a:t> 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Health </a:t>
            </a:r>
            <a:r>
              <a:rPr lang="en-US" sz="2400" dirty="0"/>
              <a:t>statistics </a:t>
            </a:r>
            <a:r>
              <a:rPr lang="en-US" sz="2400" dirty="0" smtClean="0"/>
              <a:t> 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Migration statistics, </a:t>
            </a:r>
            <a:r>
              <a:rPr lang="en-US" sz="2400" dirty="0"/>
              <a:t>international tourism statistics </a:t>
            </a:r>
            <a:r>
              <a:rPr lang="en-US" sz="2400" dirty="0" smtClean="0"/>
              <a:t> immigration and emigration </a:t>
            </a:r>
            <a:r>
              <a:rPr lang="en-US" sz="2400" dirty="0"/>
              <a:t>records 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Crime statistics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Agricultural statistics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Government </a:t>
            </a:r>
            <a:r>
              <a:rPr lang="en-US" sz="2400" dirty="0"/>
              <a:t>income and expenditure </a:t>
            </a:r>
            <a:endParaRPr lang="en-US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775A-1569-44AE-8AAF-4BFE61BB4149}" type="datetime2">
              <a:rPr lang="en-US" smtClean="0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9A767-44EC-460B-9BD3-A77A1D50B6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76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pieren 82"/>
          <p:cNvGrpSpPr>
            <a:grpSpLocks/>
          </p:cNvGrpSpPr>
          <p:nvPr/>
        </p:nvGrpSpPr>
        <p:grpSpPr bwMode="auto">
          <a:xfrm>
            <a:off x="0" y="3994150"/>
            <a:ext cx="9144000" cy="728663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260725"/>
            <a:ext cx="3067050" cy="1060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620963"/>
            <a:ext cx="3067050" cy="104140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263900"/>
            <a:ext cx="3067050" cy="1057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620963"/>
            <a:ext cx="3067050" cy="103981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301876" y="373062"/>
            <a:ext cx="4368800" cy="6251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5915025"/>
            <a:ext cx="184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7165975" y="162956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A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7165975" y="4372287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A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742650" y="157289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A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736650" y="4357408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A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029325"/>
            <a:ext cx="914400" cy="565150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1877215" y="2162908"/>
            <a:ext cx="5288760" cy="27992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83077" tIns="83077" rIns="66462" bIns="83077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585" dirty="0">
                <a:solidFill>
                  <a:srgbClr val="000000"/>
                </a:solidFill>
              </a:rPr>
              <a:t>Introduction</a:t>
            </a:r>
          </a:p>
        </p:txBody>
      </p:sp>
      <p:pic>
        <p:nvPicPr>
          <p:cNvPr id="821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r="40607" b="14146"/>
          <a:stretch>
            <a:fillRect/>
          </a:stretch>
        </p:blipFill>
        <p:spPr bwMode="auto">
          <a:xfrm>
            <a:off x="0" y="268288"/>
            <a:ext cx="7889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12" descr="anibabs (22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33337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095625" y="1035050"/>
            <a:ext cx="20161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54" b="1" dirty="0">
                <a:solidFill>
                  <a:srgbClr val="000000"/>
                </a:solidFill>
                <a:latin typeface="Trebuchet MS" pitchFamily="34" charset="0"/>
                <a:cs typeface="+mn-cs"/>
              </a:rPr>
              <a:t>SECTION A</a:t>
            </a:r>
            <a:endParaRPr lang="en-US" sz="2954" dirty="0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grpSp>
        <p:nvGrpSpPr>
          <p:cNvPr id="8222" name="Group 19"/>
          <p:cNvGrpSpPr>
            <a:grpSpLocks/>
          </p:cNvGrpSpPr>
          <p:nvPr/>
        </p:nvGrpSpPr>
        <p:grpSpPr bwMode="auto">
          <a:xfrm rot="5400000">
            <a:off x="4043363" y="53975"/>
            <a:ext cx="133350" cy="2974975"/>
            <a:chOff x="3424" y="1389"/>
            <a:chExt cx="182" cy="2132"/>
          </a:xfrm>
        </p:grpSpPr>
        <p:sp>
          <p:nvSpPr>
            <p:cNvPr id="8224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8225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8223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721FB-6E08-48E4-A660-5FF9E05F38EC}" type="slidenum">
              <a:rPr lang="de-DE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1015207"/>
            <a:ext cx="8642350" cy="50395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External trade statistics </a:t>
            </a:r>
            <a:r>
              <a:rPr lang="en-US" sz="2400" dirty="0" smtClean="0"/>
              <a:t>(imports </a:t>
            </a:r>
            <a:r>
              <a:rPr lang="en-US" sz="2400" dirty="0"/>
              <a:t>and </a:t>
            </a:r>
            <a:r>
              <a:rPr lang="en-US" sz="2400" dirty="0" smtClean="0"/>
              <a:t>exports) 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Capital Importation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State Internally Generated Revenue (IGR)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Vehicle </a:t>
            </a:r>
            <a:r>
              <a:rPr lang="en-US" sz="2400" dirty="0"/>
              <a:t>registration statistics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Road accident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Exchange </a:t>
            </a:r>
            <a:r>
              <a:rPr lang="en-US" sz="2400" dirty="0"/>
              <a:t>rate data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Drug seizure and arrest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Petroleum consumption statistics (Cooking gas, </a:t>
            </a:r>
            <a:r>
              <a:rPr lang="en-US" sz="2400" dirty="0" err="1" smtClean="0"/>
              <a:t>PMS,etc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Transport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/>
              <a:t>etc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775A-1569-44AE-8AAF-4BFE61BB4149}" type="datetime2">
              <a:rPr lang="en-US" smtClean="0"/>
              <a:pPr>
                <a:defRPr/>
              </a:pPr>
              <a:t>Monday, April 23,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9A767-44EC-460B-9BD3-A77A1D50B63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48506"/>
            <a:ext cx="9108504" cy="1063713"/>
          </a:xfrm>
          <a:solidFill>
            <a:srgbClr val="00B050"/>
          </a:solidFill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rgbClr val="FF0000"/>
                </a:solidFill>
              </a:rPr>
              <a:t>Examples of Administrative Statistics as a major proportion of official statistics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6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pieren 82"/>
          <p:cNvGrpSpPr>
            <a:grpSpLocks/>
          </p:cNvGrpSpPr>
          <p:nvPr/>
        </p:nvGrpSpPr>
        <p:grpSpPr bwMode="auto">
          <a:xfrm>
            <a:off x="0" y="3994150"/>
            <a:ext cx="9144000" cy="728663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260725"/>
            <a:ext cx="3067050" cy="1060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620963"/>
            <a:ext cx="3067050" cy="104140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263900"/>
            <a:ext cx="3067050" cy="1057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620963"/>
            <a:ext cx="3067050" cy="103981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301876" y="373062"/>
            <a:ext cx="4368800" cy="6251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5915025"/>
            <a:ext cx="184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7165975" y="162956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F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7165975" y="4372287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F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742650" y="157289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>
                <a:solidFill>
                  <a:srgbClr val="000000"/>
                </a:solidFill>
                <a:latin typeface="Arial"/>
                <a:cs typeface="+mn-cs"/>
              </a:rPr>
              <a:t>F</a:t>
            </a: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736650" y="4357408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F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029325"/>
            <a:ext cx="914400" cy="565150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1877215" y="2162908"/>
            <a:ext cx="5288760" cy="27992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83077" tIns="83077" rIns="66462" bIns="83077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585" b="1" dirty="0">
                <a:solidFill>
                  <a:srgbClr val="000000"/>
                </a:solidFill>
              </a:rPr>
              <a:t>Challenges</a:t>
            </a:r>
          </a:p>
        </p:txBody>
      </p:sp>
      <p:pic>
        <p:nvPicPr>
          <p:cNvPr id="56347" name="Picture 12" descr="anibabs (22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33337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095625" y="1035050"/>
            <a:ext cx="2018501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54" b="1" dirty="0">
                <a:solidFill>
                  <a:srgbClr val="000000"/>
                </a:solidFill>
                <a:latin typeface="Trebuchet MS" pitchFamily="34" charset="0"/>
                <a:cs typeface="+mn-cs"/>
              </a:rPr>
              <a:t>SECTION </a:t>
            </a:r>
            <a:r>
              <a:rPr lang="en-US" sz="2954" b="1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F</a:t>
            </a:r>
            <a:endParaRPr lang="en-US" sz="2954" dirty="0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grpSp>
        <p:nvGrpSpPr>
          <p:cNvPr id="56349" name="Group 19"/>
          <p:cNvGrpSpPr>
            <a:grpSpLocks/>
          </p:cNvGrpSpPr>
          <p:nvPr/>
        </p:nvGrpSpPr>
        <p:grpSpPr bwMode="auto">
          <a:xfrm rot="5400000">
            <a:off x="4043363" y="53975"/>
            <a:ext cx="133350" cy="2974975"/>
            <a:chOff x="3424" y="1389"/>
            <a:chExt cx="182" cy="2132"/>
          </a:xfrm>
        </p:grpSpPr>
        <p:sp>
          <p:nvSpPr>
            <p:cNvPr id="56352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56353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56350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E2FE2-05E9-48A8-B590-16F6CFD04879}" type="slidenum">
              <a:rPr lang="de-DE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en-US" sz="1800" smtClean="0">
              <a:solidFill>
                <a:srgbClr val="000000"/>
              </a:solidFill>
            </a:endParaRPr>
          </a:p>
        </p:txBody>
      </p:sp>
      <p:pic>
        <p:nvPicPr>
          <p:cNvPr id="5635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r="40607" b="14146"/>
          <a:stretch>
            <a:fillRect/>
          </a:stretch>
        </p:blipFill>
        <p:spPr bwMode="auto">
          <a:xfrm>
            <a:off x="125413" y="112713"/>
            <a:ext cx="7889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51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9214143"/>
              </p:ext>
            </p:extLst>
          </p:nvPr>
        </p:nvGraphicFramePr>
        <p:xfrm>
          <a:off x="357188" y="1254371"/>
          <a:ext cx="8786813" cy="477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7" name="Title 1"/>
          <p:cNvSpPr>
            <a:spLocks noGrp="1"/>
          </p:cNvSpPr>
          <p:nvPr>
            <p:ph type="title" idx="4294967295"/>
          </p:nvPr>
        </p:nvSpPr>
        <p:spPr>
          <a:xfrm>
            <a:off x="0" y="27856"/>
            <a:ext cx="9108504" cy="633413"/>
          </a:xfrm>
          <a:solidFill>
            <a:srgbClr val="00B050"/>
          </a:solidFill>
        </p:spPr>
        <p:txBody>
          <a:bodyPr/>
          <a:lstStyle/>
          <a:p>
            <a:pPr algn="l" eaLnBrk="1" hangingPunct="1">
              <a:buFont typeface="Wingdings" pitchFamily="2" charset="2"/>
              <a:buChar char="q"/>
              <a:defRPr/>
            </a:pPr>
            <a:r>
              <a:rPr lang="en-US" sz="258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954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0390620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uppieren 82"/>
          <p:cNvGrpSpPr>
            <a:grpSpLocks/>
          </p:cNvGrpSpPr>
          <p:nvPr/>
        </p:nvGrpSpPr>
        <p:grpSpPr bwMode="auto">
          <a:xfrm>
            <a:off x="0" y="3994150"/>
            <a:ext cx="9144000" cy="728663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260725"/>
            <a:ext cx="3067050" cy="1060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620963"/>
            <a:ext cx="3067050" cy="104140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263900"/>
            <a:ext cx="3067050" cy="1057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620963"/>
            <a:ext cx="3067050" cy="103981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301876" y="373062"/>
            <a:ext cx="4368800" cy="6251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5915025"/>
            <a:ext cx="184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7165975" y="162956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G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7165975" y="4372287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G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742650" y="157289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G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736650" y="4357408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G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029325"/>
            <a:ext cx="914400" cy="565150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1877215" y="2162908"/>
            <a:ext cx="5288760" cy="27992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83077" tIns="83077" rIns="66462" bIns="83077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585" dirty="0">
                <a:solidFill>
                  <a:srgbClr val="000000"/>
                </a:solidFill>
              </a:rPr>
              <a:t>Way Forward</a:t>
            </a:r>
          </a:p>
        </p:txBody>
      </p:sp>
      <p:pic>
        <p:nvPicPr>
          <p:cNvPr id="5941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r="40607" b="14146"/>
          <a:stretch>
            <a:fillRect/>
          </a:stretch>
        </p:blipFill>
        <p:spPr bwMode="auto">
          <a:xfrm>
            <a:off x="0" y="268288"/>
            <a:ext cx="7889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0" name="Picture 12" descr="anibabs (22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33337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095625" y="1035050"/>
            <a:ext cx="2052165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54" b="1" dirty="0">
                <a:solidFill>
                  <a:srgbClr val="000000"/>
                </a:solidFill>
                <a:latin typeface="Trebuchet MS" pitchFamily="34" charset="0"/>
                <a:cs typeface="+mn-cs"/>
              </a:rPr>
              <a:t>SECTION </a:t>
            </a:r>
            <a:r>
              <a:rPr lang="en-US" sz="2954" b="1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G</a:t>
            </a:r>
            <a:endParaRPr lang="en-US" sz="2954" dirty="0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grpSp>
        <p:nvGrpSpPr>
          <p:cNvPr id="59422" name="Group 19"/>
          <p:cNvGrpSpPr>
            <a:grpSpLocks/>
          </p:cNvGrpSpPr>
          <p:nvPr/>
        </p:nvGrpSpPr>
        <p:grpSpPr bwMode="auto">
          <a:xfrm rot="5400000">
            <a:off x="4043363" y="53975"/>
            <a:ext cx="133350" cy="2974975"/>
            <a:chOff x="3424" y="1389"/>
            <a:chExt cx="182" cy="2132"/>
          </a:xfrm>
        </p:grpSpPr>
        <p:sp>
          <p:nvSpPr>
            <p:cNvPr id="59424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59425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59423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9094E-24F3-4F42-9D23-1AE72464373A}" type="slidenum">
              <a:rPr lang="de-DE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3191153"/>
              </p:ext>
            </p:extLst>
          </p:nvPr>
        </p:nvGraphicFramePr>
        <p:xfrm>
          <a:off x="187424" y="967699"/>
          <a:ext cx="8680054" cy="457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7680" y="0"/>
            <a:ext cx="9136320" cy="97365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316531" indent="-316531" algn="l">
              <a:buFont typeface="Wingdings" panose="05000000000000000000" pitchFamily="2" charset="2"/>
              <a:buChar char="q"/>
            </a:pPr>
            <a:r>
              <a:rPr lang="en-GB" altLang="en-US" sz="3200" b="1" dirty="0" smtClean="0">
                <a:solidFill>
                  <a:srgbClr val="FF0000"/>
                </a:solidFill>
              </a:rPr>
              <a:t>Way Forward</a:t>
            </a:r>
            <a:endParaRPr lang="en-GB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81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uppieren 82"/>
          <p:cNvGrpSpPr>
            <a:grpSpLocks/>
          </p:cNvGrpSpPr>
          <p:nvPr/>
        </p:nvGrpSpPr>
        <p:grpSpPr bwMode="auto">
          <a:xfrm>
            <a:off x="0" y="3994150"/>
            <a:ext cx="9144000" cy="728663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260725"/>
            <a:ext cx="3067050" cy="1060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620963"/>
            <a:ext cx="3067050" cy="104140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263900"/>
            <a:ext cx="3067050" cy="1057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620963"/>
            <a:ext cx="3067050" cy="103981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301876" y="373062"/>
            <a:ext cx="4368800" cy="6251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5915025"/>
            <a:ext cx="184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7165975" y="162956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H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7165975" y="4372287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H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742650" y="157289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H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736650" y="4357408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3" noProof="1" smtClean="0">
                <a:solidFill>
                  <a:srgbClr val="000000"/>
                </a:solidFill>
                <a:latin typeface="Arial"/>
                <a:cs typeface="+mn-cs"/>
              </a:rPr>
              <a:t>H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029325"/>
            <a:ext cx="914400" cy="565150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1877215" y="2162908"/>
            <a:ext cx="5288760" cy="27992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83077" tIns="83077" rIns="66462" bIns="83077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585" b="1" dirty="0">
                <a:solidFill>
                  <a:srgbClr val="000000"/>
                </a:solidFill>
                <a:latin typeface="Arial"/>
                <a:cs typeface="+mn-cs"/>
              </a:rPr>
              <a:t>Conclusion</a:t>
            </a:r>
          </a:p>
        </p:txBody>
      </p:sp>
      <p:pic>
        <p:nvPicPr>
          <p:cNvPr id="63515" name="Picture 12" descr="anibabs (22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33337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095625" y="1035050"/>
            <a:ext cx="2250937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54" b="1" dirty="0">
                <a:solidFill>
                  <a:srgbClr val="000000"/>
                </a:solidFill>
                <a:latin typeface="Arial"/>
                <a:cs typeface="+mn-cs"/>
              </a:rPr>
              <a:t>SECTION H</a:t>
            </a:r>
            <a:endParaRPr lang="en-US" sz="2954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63517" name="Group 19"/>
          <p:cNvGrpSpPr>
            <a:grpSpLocks/>
          </p:cNvGrpSpPr>
          <p:nvPr/>
        </p:nvGrpSpPr>
        <p:grpSpPr bwMode="auto">
          <a:xfrm rot="5400000">
            <a:off x="4043363" y="53975"/>
            <a:ext cx="133350" cy="2974975"/>
            <a:chOff x="3424" y="1389"/>
            <a:chExt cx="182" cy="2132"/>
          </a:xfrm>
        </p:grpSpPr>
        <p:sp>
          <p:nvSpPr>
            <p:cNvPr id="63519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63520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63518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A03711-6C04-47F2-ABB4-69162B374D19}" type="slidenum">
              <a:rPr lang="de-DE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44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0"/>
            <a:ext cx="9137650" cy="863600"/>
          </a:xfrm>
          <a:solidFill>
            <a:srgbClr val="00B050"/>
          </a:solidFill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</a:t>
            </a:r>
            <a:r>
              <a:rPr lang="en-GB" altLang="en-US" sz="3200" dirty="0" smtClean="0"/>
              <a:t>Conclusion</a:t>
            </a:r>
            <a:endParaRPr lang="en-US" altLang="en-US" sz="32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63600"/>
            <a:ext cx="8001000" cy="5589588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2000" dirty="0" smtClean="0"/>
              <a:t>Administrative data are a key component of official statistics</a:t>
            </a:r>
          </a:p>
          <a:p>
            <a:pPr marL="0" indent="0" algn="just" eaLnBrk="1" hangingPunct="1">
              <a:buNone/>
              <a:defRPr/>
            </a:pPr>
            <a:endParaRPr lang="en-GB" altLang="en-US" sz="1050" dirty="0" smtClean="0"/>
          </a:p>
          <a:p>
            <a:pPr marL="0" indent="0" algn="just" eaLnBrk="1" hangingPunct="1">
              <a:buNone/>
              <a:defRPr/>
            </a:pPr>
            <a:endParaRPr lang="en-GB" altLang="en-US" sz="800" dirty="0"/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2000" dirty="0" smtClean="0"/>
              <a:t>There is need for intensive awareness on the importance of good record keeping of daily transactions</a:t>
            </a:r>
          </a:p>
          <a:p>
            <a:pPr marL="0" indent="0" algn="just" eaLnBrk="1" hangingPunct="1">
              <a:buNone/>
              <a:defRPr/>
            </a:pPr>
            <a:endParaRPr lang="en-GB" altLang="en-US" sz="600" dirty="0" smtClean="0"/>
          </a:p>
          <a:p>
            <a:pPr algn="just" eaLnBrk="1" hangingPunct="1">
              <a:buFontTx/>
              <a:buNone/>
              <a:defRPr/>
            </a:pPr>
            <a:endParaRPr lang="en-US" altLang="en-US" sz="800" dirty="0" smtClean="0"/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2000" dirty="0" smtClean="0"/>
              <a:t>Governments commitment in ensuring the existence of competent personnel and infrastructure needed for the production of administrative data is highly commendable</a:t>
            </a:r>
          </a:p>
          <a:p>
            <a:pPr marL="0" indent="0" algn="just" eaLnBrk="1" hangingPunct="1">
              <a:buNone/>
              <a:defRPr/>
            </a:pPr>
            <a:endParaRPr lang="en-GB" altLang="en-US" sz="1200" dirty="0" smtClean="0"/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2000" dirty="0" smtClean="0"/>
              <a:t>There is need to maintain synergy and avoid working at cross purposes in statistical production</a:t>
            </a:r>
          </a:p>
          <a:p>
            <a:pPr marL="0" indent="0" algn="just" eaLnBrk="1" hangingPunct="1">
              <a:buNone/>
              <a:defRPr/>
            </a:pPr>
            <a:endParaRPr lang="en-GB" altLang="en-US" sz="1000" dirty="0" smtClean="0"/>
          </a:p>
          <a:p>
            <a:pPr marL="0" indent="0" algn="just" eaLnBrk="1" hangingPunct="1">
              <a:buFontTx/>
              <a:buNone/>
              <a:defRPr/>
            </a:pPr>
            <a:endParaRPr lang="en-GB" altLang="en-US" sz="800" dirty="0" smtClean="0"/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2000" dirty="0" smtClean="0"/>
              <a:t>The PRSDs in MDAs as an arm of the NSS should be strengthened to carry out its mandate effectively</a:t>
            </a:r>
          </a:p>
          <a:p>
            <a:pPr marL="0" indent="0" algn="just" eaLnBrk="1" hangingPunct="1">
              <a:buNone/>
              <a:defRPr/>
            </a:pPr>
            <a:endParaRPr lang="en-GB" altLang="en-US" sz="1400" dirty="0" smtClean="0"/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2000" dirty="0" smtClean="0"/>
              <a:t>Increased and sustained funding is necessary  </a:t>
            </a:r>
          </a:p>
          <a:p>
            <a:pPr marL="0" indent="0" algn="just" eaLnBrk="1" hangingPunct="1">
              <a:buFontTx/>
              <a:buNone/>
              <a:defRPr/>
            </a:pPr>
            <a:endParaRPr lang="en-GB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491590417"/>
      </p:ext>
    </p:extLst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29359" y="1516674"/>
            <a:ext cx="8229600" cy="4177811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319" y="1608993"/>
            <a:ext cx="6673362" cy="1121020"/>
          </a:xfrm>
        </p:spPr>
        <p:txBody>
          <a:bodyPr/>
          <a:lstStyle/>
          <a:p>
            <a:pPr algn="l" eaLnBrk="1" hangingPunct="1"/>
            <a:r>
              <a:rPr lang="en-GB" sz="5539" i="1" dirty="0"/>
              <a:t>T H A N K     Y O U</a:t>
            </a:r>
            <a:endParaRPr lang="en-US" sz="5539" i="1" dirty="0"/>
          </a:p>
        </p:txBody>
      </p:sp>
      <p:pic>
        <p:nvPicPr>
          <p:cNvPr id="51204" name="Picture 4" descr="C:\Documents and Settings\Sharry\Local Settings\Temporary Internet Files\Content.IE5\Y1BQ6KRH\MCj041145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089" y="2743661"/>
            <a:ext cx="4714141" cy="25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:\Documents and Settings\Sharry\Local Settings\Temporary Internet Files\Content.IE5\K9OWFR63\MMj0284001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877" y="3084594"/>
            <a:ext cx="1143000" cy="8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326144"/>
      </p:ext>
    </p:extLst>
  </p:cSld>
  <p:clrMapOvr>
    <a:masterClrMapping/>
  </p:clrMapOvr>
  <p:transition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PT-final-new-6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60363"/>
            <a:ext cx="913606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79248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-20638"/>
            <a:ext cx="9136062" cy="381001"/>
          </a:xfrm>
          <a:solidFill>
            <a:srgbClr val="339933"/>
          </a:solidFill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Introduction…</a:t>
            </a:r>
            <a:r>
              <a:rPr lang="en-US" altLang="en-US" sz="3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en-US" altLang="en-US" sz="3600" dirty="0" smtClean="0">
              <a:latin typeface="Arial Narrow" panose="020B0606020202030204" pitchFamily="34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0" y="360363"/>
            <a:ext cx="91440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GB" altLang="en-US" sz="90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 sz="2800"/>
              <a:t>Data can be defined as raw figures collected</a:t>
            </a:r>
          </a:p>
          <a:p>
            <a:pPr eaLnBrk="1" hangingPunct="1">
              <a:buFontTx/>
              <a:buNone/>
            </a:pPr>
            <a:endParaRPr lang="en-GB" altLang="en-US" sz="500"/>
          </a:p>
          <a:p>
            <a:pPr lvl="2" eaLnBrk="1" hangingPunct="1"/>
            <a:r>
              <a:rPr lang="en-GB" altLang="en-US"/>
              <a:t>They become useful when used to generate information for decision making	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GB" altLang="en-US"/>
              <a:t>Thus, Information is processed data</a:t>
            </a:r>
          </a:p>
          <a:p>
            <a:pPr eaLnBrk="1" hangingPunct="1">
              <a:buFontTx/>
              <a:buNone/>
            </a:pPr>
            <a:endParaRPr lang="en-GB" altLang="en-US" sz="600"/>
          </a:p>
        </p:txBody>
      </p:sp>
    </p:spTree>
    <p:extLst>
      <p:ext uri="{BB962C8B-B14F-4D97-AF65-F5344CB8AC3E}">
        <p14:creationId xmlns:p14="http://schemas.microsoft.com/office/powerpoint/2010/main" val="271718729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1E1434-92DE-4FB4-9FFB-56E8E222832E}" type="slidenum">
              <a:rPr lang="ha-Latn-NG" smtClean="0">
                <a:solidFill>
                  <a:srgbClr val="000000"/>
                </a:solidFill>
                <a:cs typeface="Arial" pitchFamily="34" charset="0"/>
              </a:rPr>
              <a:pPr/>
              <a:t>5</a:t>
            </a:fld>
            <a:endParaRPr lang="ha-Latn-NG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7622" y="889789"/>
            <a:ext cx="822280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prstClr val="black"/>
                </a:solidFill>
                <a:latin typeface="Arial"/>
              </a:rPr>
              <a:t>Data derived from records of administration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They are by-products </a:t>
            </a:r>
            <a:r>
              <a:rPr lang="en-GB" sz="2400" dirty="0"/>
              <a:t>of administrative system developed primarily for operational  purposes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Can be found in files or organised formats and maintained by the agency </a:t>
            </a:r>
            <a:r>
              <a:rPr lang="en-GB" sz="2400" dirty="0" smtClean="0"/>
              <a:t>responsible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prstClr val="black"/>
                </a:solidFill>
                <a:latin typeface="Arial"/>
              </a:rPr>
              <a:t>Information generated in the course of daily transaction either by </a:t>
            </a:r>
            <a:r>
              <a:rPr lang="en-GB" sz="2400" kern="0" dirty="0">
                <a:solidFill>
                  <a:prstClr val="black"/>
                </a:solidFill>
                <a:latin typeface="Arial"/>
              </a:rPr>
              <a:t>government </a:t>
            </a:r>
            <a:r>
              <a:rPr lang="en-GB" sz="2400" kern="0" dirty="0" smtClean="0">
                <a:solidFill>
                  <a:prstClr val="black"/>
                </a:solidFill>
                <a:latin typeface="Arial"/>
              </a:rPr>
              <a:t>Ministries, Departments </a:t>
            </a:r>
            <a:r>
              <a:rPr lang="en-GB" sz="2400" kern="0" dirty="0">
                <a:solidFill>
                  <a:prstClr val="black"/>
                </a:solidFill>
                <a:latin typeface="Arial"/>
              </a:rPr>
              <a:t>and </a:t>
            </a:r>
            <a:r>
              <a:rPr lang="en-GB" sz="2400" kern="0" dirty="0" smtClean="0">
                <a:solidFill>
                  <a:prstClr val="black"/>
                </a:solidFill>
                <a:latin typeface="Arial"/>
              </a:rPr>
              <a:t>Agencies (MDAs) or any other organisation, usually </a:t>
            </a:r>
            <a:r>
              <a:rPr lang="en-GB" sz="2400" kern="0" dirty="0">
                <a:solidFill>
                  <a:prstClr val="black"/>
                </a:solidFill>
                <a:latin typeface="Arial"/>
              </a:rPr>
              <a:t>during delivery of </a:t>
            </a:r>
            <a:r>
              <a:rPr lang="en-GB" sz="2400" kern="0" dirty="0" smtClean="0">
                <a:solidFill>
                  <a:prstClr val="black"/>
                </a:solidFill>
                <a:latin typeface="Arial"/>
              </a:rPr>
              <a:t>service.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400" kern="0" dirty="0" smtClean="0">
                <a:solidFill>
                  <a:prstClr val="black"/>
                </a:solidFill>
                <a:latin typeface="Arial"/>
              </a:rPr>
              <a:t>Usually in the form of </a:t>
            </a:r>
            <a:r>
              <a:rPr lang="en-GB" sz="2400" dirty="0" smtClean="0"/>
              <a:t>micro data records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When processed and analysed they become statistical information </a:t>
            </a:r>
          </a:p>
          <a:p>
            <a:endParaRPr lang="en-GB" sz="2400" dirty="0" smtClean="0"/>
          </a:p>
          <a:p>
            <a:pPr eaLnBrk="1" hangingPunct="1">
              <a:spcBef>
                <a:spcPct val="50000"/>
              </a:spcBef>
            </a:pPr>
            <a:endParaRPr lang="en-GB" sz="16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623" y="43153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rgbClr val="00B0F0"/>
                </a:solidFill>
                <a:latin typeface="Arial"/>
                <a:cs typeface="+mn-cs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"/>
                <a:cs typeface="+mn-cs"/>
              </a:rPr>
              <a:t>What is administrative data?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+mn-cs"/>
              </a:rPr>
              <a:t> </a:t>
            </a:r>
            <a:endParaRPr lang="en-US" sz="2400" dirty="0">
              <a:solidFill>
                <a:srgbClr val="C00000"/>
              </a:solidFill>
              <a:latin typeface="Arial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938" y="-20638"/>
            <a:ext cx="9136062" cy="45217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q"/>
            </a:pPr>
            <a:r>
              <a:rPr lang="en-US" alt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3200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Introduction</a:t>
            </a:r>
            <a:endParaRPr lang="en-US" altLang="en-US" sz="3600" kern="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5407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pieren 82"/>
          <p:cNvGrpSpPr>
            <a:grpSpLocks/>
          </p:cNvGrpSpPr>
          <p:nvPr/>
        </p:nvGrpSpPr>
        <p:grpSpPr bwMode="auto">
          <a:xfrm>
            <a:off x="0" y="3994150"/>
            <a:ext cx="9144000" cy="728663"/>
            <a:chOff x="0" y="3770605"/>
            <a:chExt cx="9144000" cy="2870543"/>
          </a:xfrm>
        </p:grpSpPr>
        <p:sp>
          <p:nvSpPr>
            <p:cNvPr id="23" name="Rechteck 22"/>
            <p:cNvSpPr/>
            <p:nvPr/>
          </p:nvSpPr>
          <p:spPr bwMode="gray">
            <a:xfrm>
              <a:off x="0" y="4389120"/>
              <a:ext cx="9144000" cy="2252028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 bwMode="gray">
            <a:xfrm flipV="1">
              <a:off x="0" y="3770605"/>
              <a:ext cx="9144000" cy="618506"/>
            </a:xfrm>
            <a:prstGeom prst="rect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19549" name="Line 61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4587875" y="3260725"/>
            <a:ext cx="3067050" cy="1060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58" name="Line 70" descr="© INSCALE GmbH, 26.05.2010&#10;http://www.presentationload.com/"/>
          <p:cNvSpPr>
            <a:spLocks noChangeShapeType="1"/>
          </p:cNvSpPr>
          <p:nvPr/>
        </p:nvSpPr>
        <p:spPr bwMode="gray">
          <a:xfrm flipV="1">
            <a:off x="4587875" y="2620963"/>
            <a:ext cx="3067050" cy="104140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1" name="Line 93" descr="© INSCALE GmbH, 26.05.2010&#10;http://www.presentationload.com/"/>
          <p:cNvSpPr>
            <a:spLocks noChangeShapeType="1"/>
          </p:cNvSpPr>
          <p:nvPr/>
        </p:nvSpPr>
        <p:spPr bwMode="gray">
          <a:xfrm flipH="1">
            <a:off x="2628900" y="3263900"/>
            <a:ext cx="3067050" cy="1057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586" name="Line 98" descr="© INSCALE GmbH, 26.05.2010&#10;http://www.presentationload.com/"/>
          <p:cNvSpPr>
            <a:spLocks noChangeShapeType="1"/>
          </p:cNvSpPr>
          <p:nvPr/>
        </p:nvSpPr>
        <p:spPr bwMode="gray">
          <a:xfrm flipH="1" flipV="1">
            <a:off x="2628900" y="2620963"/>
            <a:ext cx="3067050" cy="103981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9490" name="AutoShape 2" descr="© INSCALE GmbH, 26.05.2010&#10;http://www.presentationload.com/"/>
          <p:cNvSpPr>
            <a:spLocks noChangeArrowheads="1"/>
          </p:cNvSpPr>
          <p:nvPr/>
        </p:nvSpPr>
        <p:spPr bwMode="gray">
          <a:xfrm rot="5400000">
            <a:off x="2301876" y="373062"/>
            <a:ext cx="4368800" cy="6251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97" y="10800"/>
                </a:moveTo>
                <a:cubicBezTo>
                  <a:pt x="397" y="16545"/>
                  <a:pt x="5055" y="21203"/>
                  <a:pt x="10800" y="21203"/>
                </a:cubicBezTo>
                <a:cubicBezTo>
                  <a:pt x="16545" y="21203"/>
                  <a:pt x="21203" y="16545"/>
                  <a:pt x="21203" y="10800"/>
                </a:cubicBezTo>
                <a:cubicBezTo>
                  <a:pt x="21203" y="5055"/>
                  <a:pt x="16545" y="397"/>
                  <a:pt x="10800" y="397"/>
                </a:cubicBezTo>
                <a:cubicBezTo>
                  <a:pt x="5055" y="397"/>
                  <a:pt x="397" y="5055"/>
                  <a:pt x="397" y="1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9611" name="Picture 123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76438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4" name="Picture 126"/>
          <p:cNvPicPr>
            <a:picLocks noChangeAspect="1" noChangeArrowheads="1"/>
          </p:cNvPicPr>
          <p:nvPr/>
        </p:nvPicPr>
        <p:blipFill>
          <a:blip r:embed="rId4" cstate="print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8075" y="5915025"/>
            <a:ext cx="1846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16" name="Picture 128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3750" y="5970588"/>
            <a:ext cx="129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660" name="Oval 5"/>
          <p:cNvSpPr>
            <a:spLocks noChangeArrowheads="1"/>
          </p:cNvSpPr>
          <p:nvPr/>
        </p:nvSpPr>
        <p:spPr bwMode="gray">
          <a:xfrm>
            <a:off x="7165975" y="162956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B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4" name="Oval 5"/>
          <p:cNvSpPr>
            <a:spLocks noChangeArrowheads="1"/>
          </p:cNvSpPr>
          <p:nvPr/>
        </p:nvSpPr>
        <p:spPr bwMode="gray">
          <a:xfrm>
            <a:off x="7165975" y="4372287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B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68" name="Oval 5"/>
          <p:cNvSpPr>
            <a:spLocks noChangeArrowheads="1"/>
          </p:cNvSpPr>
          <p:nvPr/>
        </p:nvSpPr>
        <p:spPr bwMode="gray">
          <a:xfrm>
            <a:off x="742650" y="1572890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B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19672" name="Oval 5"/>
          <p:cNvSpPr>
            <a:spLocks noChangeArrowheads="1"/>
          </p:cNvSpPr>
          <p:nvPr/>
        </p:nvSpPr>
        <p:spPr bwMode="gray">
          <a:xfrm>
            <a:off x="736650" y="4357408"/>
            <a:ext cx="1386517" cy="13115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matte">
            <a:bevelT w="444500" h="444500"/>
          </a:sp3d>
        </p:spPr>
        <p:txBody>
          <a:bodyPr wrap="none" lIns="83077" tIns="83077" rIns="66462" bIns="830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3" noProof="1">
                <a:solidFill>
                  <a:srgbClr val="000000"/>
                </a:solidFill>
                <a:latin typeface="Arial"/>
                <a:cs typeface="+mn-cs"/>
              </a:rPr>
              <a:t>B</a:t>
            </a:r>
            <a:endParaRPr lang="en-US" sz="923" noProof="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_ID1567896582"/>
          <p:cNvSpPr/>
          <p:nvPr/>
        </p:nvSpPr>
        <p:spPr bwMode="gray">
          <a:xfrm>
            <a:off x="0" y="6029325"/>
            <a:ext cx="914400" cy="565150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9640" name="Oval 5"/>
          <p:cNvSpPr>
            <a:spLocks noChangeArrowheads="1"/>
          </p:cNvSpPr>
          <p:nvPr/>
        </p:nvSpPr>
        <p:spPr bwMode="gray">
          <a:xfrm>
            <a:off x="1877215" y="2162908"/>
            <a:ext cx="5288760" cy="27992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59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prstMaterial="matte">
            <a:bevelT w="889000" h="889000"/>
          </a:sp3d>
        </p:spPr>
        <p:txBody>
          <a:bodyPr wrap="none" lIns="83077" tIns="83077" rIns="66462" bIns="83077"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585" b="1" dirty="0" smtClean="0">
                <a:solidFill>
                  <a:srgbClr val="000000"/>
                </a:solidFill>
              </a:rPr>
              <a:t>Production of Official Statistics</a:t>
            </a:r>
            <a:endParaRPr lang="en-GB" sz="2585" b="1" dirty="0">
              <a:solidFill>
                <a:srgbClr val="000000"/>
              </a:solidFill>
            </a:endParaRPr>
          </a:p>
        </p:txBody>
      </p:sp>
      <p:pic>
        <p:nvPicPr>
          <p:cNvPr id="821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r="40607" b="14146"/>
          <a:stretch>
            <a:fillRect/>
          </a:stretch>
        </p:blipFill>
        <p:spPr bwMode="auto">
          <a:xfrm>
            <a:off x="0" y="268288"/>
            <a:ext cx="7889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12" descr="anibabs (22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333375"/>
            <a:ext cx="457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Rectangle 24"/>
          <p:cNvSpPr>
            <a:spLocks noChangeArrowheads="1"/>
          </p:cNvSpPr>
          <p:nvPr/>
        </p:nvSpPr>
        <p:spPr bwMode="auto">
          <a:xfrm>
            <a:off x="3095625" y="1035050"/>
            <a:ext cx="20161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54" b="1" dirty="0">
                <a:solidFill>
                  <a:srgbClr val="000000"/>
                </a:solidFill>
                <a:latin typeface="Trebuchet MS" pitchFamily="34" charset="0"/>
                <a:cs typeface="+mn-cs"/>
              </a:rPr>
              <a:t>SECTION </a:t>
            </a:r>
            <a:r>
              <a:rPr lang="en-US" sz="2954" b="1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B</a:t>
            </a:r>
            <a:endParaRPr lang="en-US" sz="2954" dirty="0">
              <a:solidFill>
                <a:srgbClr val="000000"/>
              </a:solidFill>
              <a:latin typeface="Trebuchet MS" pitchFamily="34" charset="0"/>
              <a:cs typeface="+mn-cs"/>
            </a:endParaRPr>
          </a:p>
        </p:txBody>
      </p:sp>
      <p:grpSp>
        <p:nvGrpSpPr>
          <p:cNvPr id="8222" name="Group 19"/>
          <p:cNvGrpSpPr>
            <a:grpSpLocks/>
          </p:cNvGrpSpPr>
          <p:nvPr/>
        </p:nvGrpSpPr>
        <p:grpSpPr bwMode="auto">
          <a:xfrm rot="5400000">
            <a:off x="4043363" y="53975"/>
            <a:ext cx="133350" cy="2974975"/>
            <a:chOff x="3424" y="1389"/>
            <a:chExt cx="182" cy="2132"/>
          </a:xfrm>
        </p:grpSpPr>
        <p:sp>
          <p:nvSpPr>
            <p:cNvPr id="8224" name="Rectangle 2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EFBDBD"/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  <p:sp>
          <p:nvSpPr>
            <p:cNvPr id="8225" name="Rectangle 2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6F030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  <a:latin typeface="Trebuchet MS" panose="020B0603020202020204" pitchFamily="34" charset="0"/>
                <a:cs typeface="+mn-cs"/>
              </a:endParaRPr>
            </a:p>
          </p:txBody>
        </p:sp>
      </p:grpSp>
      <p:sp>
        <p:nvSpPr>
          <p:cNvPr id="8223" name="Slide Number Placeholder 2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721FB-6E08-48E4-A660-5FF9E05F38EC}" type="slidenum">
              <a:rPr lang="de-DE" altLang="en-US" sz="18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2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1 0.10417 L 0 -3.7037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19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10324 L 8.33333E-7 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19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5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10417 L 0.00087 0.0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19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-0.1037 L 0.00087 0.000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5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400"/>
                                        <p:tgtEl>
                                          <p:spTgt spid="3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3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3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3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49" grpId="0" animBg="1"/>
      <p:bldP spid="319558" grpId="0" animBg="1"/>
      <p:bldP spid="319581" grpId="0" animBg="1"/>
      <p:bldP spid="319586" grpId="0" animBg="1"/>
      <p:bldP spid="3194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77" y="617180"/>
            <a:ext cx="8229600" cy="5128342"/>
          </a:xfrm>
        </p:spPr>
        <p:txBody>
          <a:bodyPr/>
          <a:lstStyle/>
          <a:p>
            <a:r>
              <a:rPr lang="en-US" dirty="0"/>
              <a:t>Official statistics are those statistics generated by an authoritative institution either alone or in collaboration with any other agency </a:t>
            </a: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Processed Administrative records constitute a major component of official statistics which are derived through the System of Administrative Statistics (SAS)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Administrative data contribute to the quantum of official statistics generated through other system of data production such as </a:t>
            </a:r>
          </a:p>
          <a:p>
            <a:pPr lvl="2"/>
            <a:r>
              <a:rPr lang="en-US" sz="2400" dirty="0" smtClean="0"/>
              <a:t>Household based Survey through NISH, and</a:t>
            </a:r>
          </a:p>
          <a:p>
            <a:pPr lvl="2"/>
            <a:r>
              <a:rPr lang="en-US" sz="2400" dirty="0" smtClean="0"/>
              <a:t>Establishment based Survey through NISE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34834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rgbClr val="FF0000"/>
                </a:solidFill>
              </a:rPr>
              <a:t>Production of Official Statistics in Nigeria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458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2390775" y="609600"/>
            <a:ext cx="4800600" cy="1524000"/>
          </a:xfrm>
          <a:prstGeom prst="ellipse">
            <a:avLst/>
          </a:prstGeom>
          <a:solidFill>
            <a:schemeClr val="accent1"/>
          </a:solidFill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NBS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/>
            </a:extLst>
          </p:cNvPr>
          <p:cNvCxnSpPr>
            <a:stCxn id="8" idx="3"/>
          </p:cNvCxnSpPr>
          <p:nvPr/>
        </p:nvCxnSpPr>
        <p:spPr>
          <a:xfrm rot="5400000">
            <a:off x="2200275" y="2305051"/>
            <a:ext cx="1227137" cy="563562"/>
          </a:xfrm>
          <a:prstGeom prst="line">
            <a:avLst/>
          </a:prstGeom>
          <a:ln w="1143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4276725" y="2952750"/>
            <a:ext cx="1600200" cy="11430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6226969" y="2105819"/>
            <a:ext cx="1219200" cy="817562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/>
            </a:extLst>
          </p:cNvPr>
          <p:cNvSpPr/>
          <p:nvPr/>
        </p:nvSpPr>
        <p:spPr>
          <a:xfrm>
            <a:off x="5715248" y="3319046"/>
            <a:ext cx="45767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/>
            </a:extLst>
          </p:cNvPr>
          <p:cNvSpPr/>
          <p:nvPr/>
        </p:nvSpPr>
        <p:spPr>
          <a:xfrm>
            <a:off x="8017086" y="2514600"/>
            <a:ext cx="2984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3</a:t>
            </a:r>
          </a:p>
        </p:txBody>
      </p:sp>
      <p:cxnSp>
        <p:nvCxnSpPr>
          <p:cNvPr id="168" name="Straight Connector 167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1476375" y="5837238"/>
            <a:ext cx="396875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28600" y="3048000"/>
            <a:ext cx="3810000" cy="3216275"/>
            <a:chOff x="228600" y="3048000"/>
            <a:chExt cx="3810000" cy="3216275"/>
          </a:xfrm>
        </p:grpSpPr>
        <p:pic>
          <p:nvPicPr>
            <p:cNvPr id="32850" name="Picture 7" descr="D:\Program Files\Microsoft Office\MEDIA\CAGCAT10\j0212957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0"/>
              <a:ext cx="3733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Rectangle 8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47559" y="4078078"/>
              <a:ext cx="144803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Arial" charset="0"/>
                </a:rPr>
                <a:t>NISH</a:t>
              </a:r>
            </a:p>
          </p:txBody>
        </p:sp>
        <p:sp>
          <p:nvSpPr>
            <p:cNvPr id="32852" name="desklamp"/>
            <p:cNvSpPr>
              <a:spLocks noEditPoints="1" noChangeArrowheads="1"/>
            </p:cNvSpPr>
            <p:nvPr/>
          </p:nvSpPr>
          <p:spPr bwMode="auto">
            <a:xfrm>
              <a:off x="1752600" y="4876800"/>
              <a:ext cx="904875" cy="9048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853" name="TextBox 168"/>
            <p:cNvSpPr txBox="1">
              <a:spLocks noChangeArrowheads="1"/>
            </p:cNvSpPr>
            <p:nvPr/>
          </p:nvSpPr>
          <p:spPr bwMode="auto">
            <a:xfrm>
              <a:off x="228600" y="5867400"/>
              <a:ext cx="304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smtClean="0">
                  <a:solidFill>
                    <a:srgbClr val="000000"/>
                  </a:solidFill>
                  <a:latin typeface="Arial Narrow" panose="020B0606020202030204" pitchFamily="34" charset="0"/>
                  <a:cs typeface="+mn-cs"/>
                </a:rPr>
                <a:t>EA/Hu. Frame &amp; Maps</a:t>
              </a:r>
            </a:p>
          </p:txBody>
        </p:sp>
      </p:grpSp>
      <p:cxnSp>
        <p:nvCxnSpPr>
          <p:cNvPr id="171" name="Straight Connector 170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4725987" y="5745163"/>
            <a:ext cx="396875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4079875" y="3048000"/>
            <a:ext cx="3082925" cy="3298825"/>
            <a:chOff x="4079875" y="3048000"/>
            <a:chExt cx="3082925" cy="3298825"/>
          </a:xfrm>
        </p:grpSpPr>
        <p:grpSp>
          <p:nvGrpSpPr>
            <p:cNvPr id="32818" name="Group 10"/>
            <p:cNvGrpSpPr>
              <a:grpSpLocks noChangeAspect="1"/>
            </p:cNvGrpSpPr>
            <p:nvPr/>
          </p:nvGrpSpPr>
          <p:grpSpPr bwMode="auto">
            <a:xfrm>
              <a:off x="4343400" y="3048000"/>
              <a:ext cx="2819400" cy="2133600"/>
              <a:chOff x="2303" y="1798"/>
              <a:chExt cx="1154" cy="724"/>
            </a:xfrm>
          </p:grpSpPr>
          <p:sp>
            <p:nvSpPr>
              <p:cNvPr id="56" name="AutoShape 9">
                <a:extLst>
                  <a:ext uri="{FF2B5EF4-FFF2-40B4-BE49-F238E27FC236}"/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03" y="1798"/>
                <a:ext cx="1154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57" name="Freeform 1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306" y="1798"/>
                <a:ext cx="1149" cy="724"/>
              </a:xfrm>
              <a:custGeom>
                <a:avLst/>
                <a:gdLst/>
                <a:ahLst/>
                <a:cxnLst>
                  <a:cxn ang="0">
                    <a:pos x="2276" y="808"/>
                  </a:cxn>
                  <a:cxn ang="0">
                    <a:pos x="2151" y="696"/>
                  </a:cxn>
                  <a:cxn ang="0">
                    <a:pos x="1923" y="602"/>
                  </a:cxn>
                  <a:cxn ang="0">
                    <a:pos x="1631" y="536"/>
                  </a:cxn>
                  <a:cxn ang="0">
                    <a:pos x="1471" y="629"/>
                  </a:cxn>
                  <a:cxn ang="0">
                    <a:pos x="1442" y="637"/>
                  </a:cxn>
                  <a:cxn ang="0">
                    <a:pos x="1408" y="424"/>
                  </a:cxn>
                  <a:cxn ang="0">
                    <a:pos x="1458" y="332"/>
                  </a:cxn>
                  <a:cxn ang="0">
                    <a:pos x="1554" y="247"/>
                  </a:cxn>
                  <a:cxn ang="0">
                    <a:pos x="1496" y="227"/>
                  </a:cxn>
                  <a:cxn ang="0">
                    <a:pos x="1474" y="232"/>
                  </a:cxn>
                  <a:cxn ang="0">
                    <a:pos x="1453" y="143"/>
                  </a:cxn>
                  <a:cxn ang="0">
                    <a:pos x="1360" y="39"/>
                  </a:cxn>
                  <a:cxn ang="0">
                    <a:pos x="1230" y="0"/>
                  </a:cxn>
                  <a:cxn ang="0">
                    <a:pos x="1111" y="33"/>
                  </a:cxn>
                  <a:cxn ang="0">
                    <a:pos x="1033" y="123"/>
                  </a:cxn>
                  <a:cxn ang="0">
                    <a:pos x="963" y="248"/>
                  </a:cxn>
                  <a:cxn ang="0">
                    <a:pos x="846" y="408"/>
                  </a:cxn>
                  <a:cxn ang="0">
                    <a:pos x="885" y="442"/>
                  </a:cxn>
                  <a:cxn ang="0">
                    <a:pos x="965" y="460"/>
                  </a:cxn>
                  <a:cxn ang="0">
                    <a:pos x="1037" y="468"/>
                  </a:cxn>
                  <a:cxn ang="0">
                    <a:pos x="1052" y="579"/>
                  </a:cxn>
                  <a:cxn ang="0">
                    <a:pos x="1022" y="586"/>
                  </a:cxn>
                  <a:cxn ang="0">
                    <a:pos x="930" y="482"/>
                  </a:cxn>
                  <a:cxn ang="0">
                    <a:pos x="884" y="522"/>
                  </a:cxn>
                  <a:cxn ang="0">
                    <a:pos x="918" y="582"/>
                  </a:cxn>
                  <a:cxn ang="0">
                    <a:pos x="910" y="619"/>
                  </a:cxn>
                  <a:cxn ang="0">
                    <a:pos x="843" y="559"/>
                  </a:cxn>
                  <a:cxn ang="0">
                    <a:pos x="825" y="513"/>
                  </a:cxn>
                  <a:cxn ang="0">
                    <a:pos x="622" y="540"/>
                  </a:cxn>
                  <a:cxn ang="0">
                    <a:pos x="440" y="581"/>
                  </a:cxn>
                  <a:cxn ang="0">
                    <a:pos x="281" y="631"/>
                  </a:cxn>
                  <a:cxn ang="0">
                    <a:pos x="151" y="692"/>
                  </a:cxn>
                  <a:cxn ang="0">
                    <a:pos x="52" y="763"/>
                  </a:cxn>
                  <a:cxn ang="0">
                    <a:pos x="1" y="945"/>
                  </a:cxn>
                  <a:cxn ang="0">
                    <a:pos x="39" y="1087"/>
                  </a:cxn>
                  <a:cxn ang="0">
                    <a:pos x="136" y="1167"/>
                  </a:cxn>
                  <a:cxn ang="0">
                    <a:pos x="247" y="1241"/>
                  </a:cxn>
                  <a:cxn ang="0">
                    <a:pos x="325" y="1349"/>
                  </a:cxn>
                  <a:cxn ang="0">
                    <a:pos x="409" y="1409"/>
                  </a:cxn>
                  <a:cxn ang="0">
                    <a:pos x="505" y="1441"/>
                  </a:cxn>
                  <a:cxn ang="0">
                    <a:pos x="605" y="1447"/>
                  </a:cxn>
                  <a:cxn ang="0">
                    <a:pos x="701" y="1423"/>
                  </a:cxn>
                  <a:cxn ang="0">
                    <a:pos x="783" y="1372"/>
                  </a:cxn>
                  <a:cxn ang="0">
                    <a:pos x="850" y="1292"/>
                  </a:cxn>
                  <a:cxn ang="0">
                    <a:pos x="914" y="1229"/>
                  </a:cxn>
                  <a:cxn ang="0">
                    <a:pos x="1025" y="1227"/>
                  </a:cxn>
                  <a:cxn ang="0">
                    <a:pos x="1139" y="1226"/>
                  </a:cxn>
                  <a:cxn ang="0">
                    <a:pos x="1260" y="1227"/>
                  </a:cxn>
                  <a:cxn ang="0">
                    <a:pos x="1382" y="1230"/>
                  </a:cxn>
                  <a:cxn ang="0">
                    <a:pos x="1500" y="1235"/>
                  </a:cxn>
                  <a:cxn ang="0">
                    <a:pos x="1556" y="1322"/>
                  </a:cxn>
                  <a:cxn ang="0">
                    <a:pos x="1635" y="1392"/>
                  </a:cxn>
                  <a:cxn ang="0">
                    <a:pos x="1727" y="1434"/>
                  </a:cxn>
                  <a:cxn ang="0">
                    <a:pos x="1827" y="1448"/>
                  </a:cxn>
                  <a:cxn ang="0">
                    <a:pos x="1926" y="1434"/>
                  </a:cxn>
                  <a:cxn ang="0">
                    <a:pos x="2013" y="1392"/>
                  </a:cxn>
                  <a:cxn ang="0">
                    <a:pos x="2089" y="1317"/>
                  </a:cxn>
                  <a:cxn ang="0">
                    <a:pos x="2141" y="1206"/>
                  </a:cxn>
                  <a:cxn ang="0">
                    <a:pos x="2210" y="1174"/>
                  </a:cxn>
                  <a:cxn ang="0">
                    <a:pos x="2285" y="1067"/>
                  </a:cxn>
                </a:cxnLst>
                <a:rect l="0" t="0" r="r" b="b"/>
                <a:pathLst>
                  <a:path w="2299" h="1448">
                    <a:moveTo>
                      <a:pt x="2299" y="940"/>
                    </a:moveTo>
                    <a:lnTo>
                      <a:pt x="2298" y="913"/>
                    </a:lnTo>
                    <a:lnTo>
                      <a:pt x="2295" y="886"/>
                    </a:lnTo>
                    <a:lnTo>
                      <a:pt x="2291" y="858"/>
                    </a:lnTo>
                    <a:lnTo>
                      <a:pt x="2284" y="832"/>
                    </a:lnTo>
                    <a:lnTo>
                      <a:pt x="2276" y="808"/>
                    </a:lnTo>
                    <a:lnTo>
                      <a:pt x="2265" y="784"/>
                    </a:lnTo>
                    <a:lnTo>
                      <a:pt x="2253" y="766"/>
                    </a:lnTo>
                    <a:lnTo>
                      <a:pt x="2238" y="751"/>
                    </a:lnTo>
                    <a:lnTo>
                      <a:pt x="2211" y="733"/>
                    </a:lnTo>
                    <a:lnTo>
                      <a:pt x="2182" y="714"/>
                    </a:lnTo>
                    <a:lnTo>
                      <a:pt x="2151" y="696"/>
                    </a:lnTo>
                    <a:lnTo>
                      <a:pt x="2118" y="678"/>
                    </a:lnTo>
                    <a:lnTo>
                      <a:pt x="2083" y="662"/>
                    </a:lnTo>
                    <a:lnTo>
                      <a:pt x="2045" y="646"/>
                    </a:lnTo>
                    <a:lnTo>
                      <a:pt x="2006" y="631"/>
                    </a:lnTo>
                    <a:lnTo>
                      <a:pt x="1966" y="616"/>
                    </a:lnTo>
                    <a:lnTo>
                      <a:pt x="1923" y="602"/>
                    </a:lnTo>
                    <a:lnTo>
                      <a:pt x="1878" y="590"/>
                    </a:lnTo>
                    <a:lnTo>
                      <a:pt x="1832" y="577"/>
                    </a:lnTo>
                    <a:lnTo>
                      <a:pt x="1783" y="566"/>
                    </a:lnTo>
                    <a:lnTo>
                      <a:pt x="1734" y="555"/>
                    </a:lnTo>
                    <a:lnTo>
                      <a:pt x="1683" y="545"/>
                    </a:lnTo>
                    <a:lnTo>
                      <a:pt x="1631" y="536"/>
                    </a:lnTo>
                    <a:lnTo>
                      <a:pt x="1577" y="528"/>
                    </a:lnTo>
                    <a:lnTo>
                      <a:pt x="1577" y="528"/>
                    </a:lnTo>
                    <a:lnTo>
                      <a:pt x="1574" y="464"/>
                    </a:lnTo>
                    <a:lnTo>
                      <a:pt x="1466" y="464"/>
                    </a:lnTo>
                    <a:lnTo>
                      <a:pt x="1476" y="628"/>
                    </a:lnTo>
                    <a:lnTo>
                      <a:pt x="1471" y="629"/>
                    </a:lnTo>
                    <a:lnTo>
                      <a:pt x="1466" y="630"/>
                    </a:lnTo>
                    <a:lnTo>
                      <a:pt x="1462" y="631"/>
                    </a:lnTo>
                    <a:lnTo>
                      <a:pt x="1457" y="632"/>
                    </a:lnTo>
                    <a:lnTo>
                      <a:pt x="1453" y="635"/>
                    </a:lnTo>
                    <a:lnTo>
                      <a:pt x="1448" y="636"/>
                    </a:lnTo>
                    <a:lnTo>
                      <a:pt x="1442" y="637"/>
                    </a:lnTo>
                    <a:lnTo>
                      <a:pt x="1438" y="638"/>
                    </a:lnTo>
                    <a:lnTo>
                      <a:pt x="1447" y="634"/>
                    </a:lnTo>
                    <a:lnTo>
                      <a:pt x="1398" y="553"/>
                    </a:lnTo>
                    <a:lnTo>
                      <a:pt x="1386" y="446"/>
                    </a:lnTo>
                    <a:lnTo>
                      <a:pt x="1397" y="435"/>
                    </a:lnTo>
                    <a:lnTo>
                      <a:pt x="1408" y="424"/>
                    </a:lnTo>
                    <a:lnTo>
                      <a:pt x="1418" y="411"/>
                    </a:lnTo>
                    <a:lnTo>
                      <a:pt x="1427" y="397"/>
                    </a:lnTo>
                    <a:lnTo>
                      <a:pt x="1436" y="382"/>
                    </a:lnTo>
                    <a:lnTo>
                      <a:pt x="1444" y="366"/>
                    </a:lnTo>
                    <a:lnTo>
                      <a:pt x="1451" y="349"/>
                    </a:lnTo>
                    <a:lnTo>
                      <a:pt x="1458" y="332"/>
                    </a:lnTo>
                    <a:lnTo>
                      <a:pt x="1466" y="464"/>
                    </a:lnTo>
                    <a:lnTo>
                      <a:pt x="1574" y="464"/>
                    </a:lnTo>
                    <a:lnTo>
                      <a:pt x="1563" y="270"/>
                    </a:lnTo>
                    <a:lnTo>
                      <a:pt x="1562" y="261"/>
                    </a:lnTo>
                    <a:lnTo>
                      <a:pt x="1559" y="253"/>
                    </a:lnTo>
                    <a:lnTo>
                      <a:pt x="1554" y="247"/>
                    </a:lnTo>
                    <a:lnTo>
                      <a:pt x="1548" y="240"/>
                    </a:lnTo>
                    <a:lnTo>
                      <a:pt x="1541" y="234"/>
                    </a:lnTo>
                    <a:lnTo>
                      <a:pt x="1534" y="230"/>
                    </a:lnTo>
                    <a:lnTo>
                      <a:pt x="1525" y="228"/>
                    </a:lnTo>
                    <a:lnTo>
                      <a:pt x="1517" y="227"/>
                    </a:lnTo>
                    <a:lnTo>
                      <a:pt x="1496" y="227"/>
                    </a:lnTo>
                    <a:lnTo>
                      <a:pt x="1491" y="227"/>
                    </a:lnTo>
                    <a:lnTo>
                      <a:pt x="1485" y="228"/>
                    </a:lnTo>
                    <a:lnTo>
                      <a:pt x="1480" y="230"/>
                    </a:lnTo>
                    <a:lnTo>
                      <a:pt x="1474" y="233"/>
                    </a:lnTo>
                    <a:lnTo>
                      <a:pt x="1474" y="233"/>
                    </a:lnTo>
                    <a:lnTo>
                      <a:pt x="1474" y="232"/>
                    </a:lnTo>
                    <a:lnTo>
                      <a:pt x="1474" y="232"/>
                    </a:lnTo>
                    <a:lnTo>
                      <a:pt x="1474" y="232"/>
                    </a:lnTo>
                    <a:lnTo>
                      <a:pt x="1472" y="209"/>
                    </a:lnTo>
                    <a:lnTo>
                      <a:pt x="1467" y="185"/>
                    </a:lnTo>
                    <a:lnTo>
                      <a:pt x="1461" y="164"/>
                    </a:lnTo>
                    <a:lnTo>
                      <a:pt x="1453" y="143"/>
                    </a:lnTo>
                    <a:lnTo>
                      <a:pt x="1442" y="122"/>
                    </a:lnTo>
                    <a:lnTo>
                      <a:pt x="1429" y="104"/>
                    </a:lnTo>
                    <a:lnTo>
                      <a:pt x="1414" y="85"/>
                    </a:lnTo>
                    <a:lnTo>
                      <a:pt x="1398" y="68"/>
                    </a:lnTo>
                    <a:lnTo>
                      <a:pt x="1380" y="53"/>
                    </a:lnTo>
                    <a:lnTo>
                      <a:pt x="1360" y="39"/>
                    </a:lnTo>
                    <a:lnTo>
                      <a:pt x="1341" y="28"/>
                    </a:lnTo>
                    <a:lnTo>
                      <a:pt x="1320" y="17"/>
                    </a:lnTo>
                    <a:lnTo>
                      <a:pt x="1298" y="10"/>
                    </a:lnTo>
                    <a:lnTo>
                      <a:pt x="1276" y="5"/>
                    </a:lnTo>
                    <a:lnTo>
                      <a:pt x="1253" y="1"/>
                    </a:lnTo>
                    <a:lnTo>
                      <a:pt x="1230" y="0"/>
                    </a:lnTo>
                    <a:lnTo>
                      <a:pt x="1208" y="1"/>
                    </a:lnTo>
                    <a:lnTo>
                      <a:pt x="1187" y="3"/>
                    </a:lnTo>
                    <a:lnTo>
                      <a:pt x="1167" y="9"/>
                    </a:lnTo>
                    <a:lnTo>
                      <a:pt x="1147" y="15"/>
                    </a:lnTo>
                    <a:lnTo>
                      <a:pt x="1129" y="24"/>
                    </a:lnTo>
                    <a:lnTo>
                      <a:pt x="1111" y="33"/>
                    </a:lnTo>
                    <a:lnTo>
                      <a:pt x="1095" y="45"/>
                    </a:lnTo>
                    <a:lnTo>
                      <a:pt x="1080" y="59"/>
                    </a:lnTo>
                    <a:lnTo>
                      <a:pt x="1065" y="73"/>
                    </a:lnTo>
                    <a:lnTo>
                      <a:pt x="1054" y="89"/>
                    </a:lnTo>
                    <a:lnTo>
                      <a:pt x="1042" y="105"/>
                    </a:lnTo>
                    <a:lnTo>
                      <a:pt x="1033" y="123"/>
                    </a:lnTo>
                    <a:lnTo>
                      <a:pt x="1025" y="142"/>
                    </a:lnTo>
                    <a:lnTo>
                      <a:pt x="1019" y="161"/>
                    </a:lnTo>
                    <a:lnTo>
                      <a:pt x="1014" y="182"/>
                    </a:lnTo>
                    <a:lnTo>
                      <a:pt x="1012" y="204"/>
                    </a:lnTo>
                    <a:lnTo>
                      <a:pt x="989" y="223"/>
                    </a:lnTo>
                    <a:lnTo>
                      <a:pt x="963" y="248"/>
                    </a:lnTo>
                    <a:lnTo>
                      <a:pt x="934" y="275"/>
                    </a:lnTo>
                    <a:lnTo>
                      <a:pt x="906" y="304"/>
                    </a:lnTo>
                    <a:lnTo>
                      <a:pt x="881" y="333"/>
                    </a:lnTo>
                    <a:lnTo>
                      <a:pt x="861" y="361"/>
                    </a:lnTo>
                    <a:lnTo>
                      <a:pt x="848" y="386"/>
                    </a:lnTo>
                    <a:lnTo>
                      <a:pt x="846" y="408"/>
                    </a:lnTo>
                    <a:lnTo>
                      <a:pt x="848" y="416"/>
                    </a:lnTo>
                    <a:lnTo>
                      <a:pt x="852" y="423"/>
                    </a:lnTo>
                    <a:lnTo>
                      <a:pt x="858" y="429"/>
                    </a:lnTo>
                    <a:lnTo>
                      <a:pt x="865" y="433"/>
                    </a:lnTo>
                    <a:lnTo>
                      <a:pt x="875" y="438"/>
                    </a:lnTo>
                    <a:lnTo>
                      <a:pt x="885" y="442"/>
                    </a:lnTo>
                    <a:lnTo>
                      <a:pt x="898" y="446"/>
                    </a:lnTo>
                    <a:lnTo>
                      <a:pt x="911" y="449"/>
                    </a:lnTo>
                    <a:lnTo>
                      <a:pt x="923" y="453"/>
                    </a:lnTo>
                    <a:lnTo>
                      <a:pt x="937" y="455"/>
                    </a:lnTo>
                    <a:lnTo>
                      <a:pt x="951" y="458"/>
                    </a:lnTo>
                    <a:lnTo>
                      <a:pt x="965" y="460"/>
                    </a:lnTo>
                    <a:lnTo>
                      <a:pt x="978" y="462"/>
                    </a:lnTo>
                    <a:lnTo>
                      <a:pt x="991" y="463"/>
                    </a:lnTo>
                    <a:lnTo>
                      <a:pt x="1004" y="465"/>
                    </a:lnTo>
                    <a:lnTo>
                      <a:pt x="1016" y="467"/>
                    </a:lnTo>
                    <a:lnTo>
                      <a:pt x="1027" y="467"/>
                    </a:lnTo>
                    <a:lnTo>
                      <a:pt x="1037" y="468"/>
                    </a:lnTo>
                    <a:lnTo>
                      <a:pt x="1047" y="469"/>
                    </a:lnTo>
                    <a:lnTo>
                      <a:pt x="1055" y="469"/>
                    </a:lnTo>
                    <a:lnTo>
                      <a:pt x="1067" y="581"/>
                    </a:lnTo>
                    <a:lnTo>
                      <a:pt x="1067" y="584"/>
                    </a:lnTo>
                    <a:lnTo>
                      <a:pt x="1059" y="582"/>
                    </a:lnTo>
                    <a:lnTo>
                      <a:pt x="1052" y="579"/>
                    </a:lnTo>
                    <a:lnTo>
                      <a:pt x="1044" y="579"/>
                    </a:lnTo>
                    <a:lnTo>
                      <a:pt x="1036" y="582"/>
                    </a:lnTo>
                    <a:lnTo>
                      <a:pt x="1032" y="583"/>
                    </a:lnTo>
                    <a:lnTo>
                      <a:pt x="1028" y="584"/>
                    </a:lnTo>
                    <a:lnTo>
                      <a:pt x="1025" y="585"/>
                    </a:lnTo>
                    <a:lnTo>
                      <a:pt x="1022" y="586"/>
                    </a:lnTo>
                    <a:lnTo>
                      <a:pt x="956" y="494"/>
                    </a:lnTo>
                    <a:lnTo>
                      <a:pt x="954" y="493"/>
                    </a:lnTo>
                    <a:lnTo>
                      <a:pt x="950" y="490"/>
                    </a:lnTo>
                    <a:lnTo>
                      <a:pt x="944" y="486"/>
                    </a:lnTo>
                    <a:lnTo>
                      <a:pt x="938" y="484"/>
                    </a:lnTo>
                    <a:lnTo>
                      <a:pt x="930" y="482"/>
                    </a:lnTo>
                    <a:lnTo>
                      <a:pt x="923" y="482"/>
                    </a:lnTo>
                    <a:lnTo>
                      <a:pt x="915" y="484"/>
                    </a:lnTo>
                    <a:lnTo>
                      <a:pt x="907" y="486"/>
                    </a:lnTo>
                    <a:lnTo>
                      <a:pt x="899" y="492"/>
                    </a:lnTo>
                    <a:lnTo>
                      <a:pt x="888" y="507"/>
                    </a:lnTo>
                    <a:lnTo>
                      <a:pt x="884" y="522"/>
                    </a:lnTo>
                    <a:lnTo>
                      <a:pt x="886" y="536"/>
                    </a:lnTo>
                    <a:lnTo>
                      <a:pt x="891" y="546"/>
                    </a:lnTo>
                    <a:lnTo>
                      <a:pt x="893" y="549"/>
                    </a:lnTo>
                    <a:lnTo>
                      <a:pt x="899" y="556"/>
                    </a:lnTo>
                    <a:lnTo>
                      <a:pt x="907" y="568"/>
                    </a:lnTo>
                    <a:lnTo>
                      <a:pt x="918" y="582"/>
                    </a:lnTo>
                    <a:lnTo>
                      <a:pt x="928" y="596"/>
                    </a:lnTo>
                    <a:lnTo>
                      <a:pt x="939" y="611"/>
                    </a:lnTo>
                    <a:lnTo>
                      <a:pt x="949" y="623"/>
                    </a:lnTo>
                    <a:lnTo>
                      <a:pt x="957" y="634"/>
                    </a:lnTo>
                    <a:lnTo>
                      <a:pt x="931" y="627"/>
                    </a:lnTo>
                    <a:lnTo>
                      <a:pt x="910" y="619"/>
                    </a:lnTo>
                    <a:lnTo>
                      <a:pt x="890" y="609"/>
                    </a:lnTo>
                    <a:lnTo>
                      <a:pt x="874" y="600"/>
                    </a:lnTo>
                    <a:lnTo>
                      <a:pt x="861" y="591"/>
                    </a:lnTo>
                    <a:lnTo>
                      <a:pt x="851" y="581"/>
                    </a:lnTo>
                    <a:lnTo>
                      <a:pt x="845" y="570"/>
                    </a:lnTo>
                    <a:lnTo>
                      <a:pt x="843" y="559"/>
                    </a:lnTo>
                    <a:lnTo>
                      <a:pt x="841" y="551"/>
                    </a:lnTo>
                    <a:lnTo>
                      <a:pt x="841" y="544"/>
                    </a:lnTo>
                    <a:lnTo>
                      <a:pt x="841" y="537"/>
                    </a:lnTo>
                    <a:lnTo>
                      <a:pt x="843" y="530"/>
                    </a:lnTo>
                    <a:lnTo>
                      <a:pt x="844" y="510"/>
                    </a:lnTo>
                    <a:lnTo>
                      <a:pt x="825" y="513"/>
                    </a:lnTo>
                    <a:lnTo>
                      <a:pt x="791" y="516"/>
                    </a:lnTo>
                    <a:lnTo>
                      <a:pt x="756" y="521"/>
                    </a:lnTo>
                    <a:lnTo>
                      <a:pt x="722" y="524"/>
                    </a:lnTo>
                    <a:lnTo>
                      <a:pt x="688" y="530"/>
                    </a:lnTo>
                    <a:lnTo>
                      <a:pt x="655" y="535"/>
                    </a:lnTo>
                    <a:lnTo>
                      <a:pt x="622" y="540"/>
                    </a:lnTo>
                    <a:lnTo>
                      <a:pt x="591" y="546"/>
                    </a:lnTo>
                    <a:lnTo>
                      <a:pt x="559" y="552"/>
                    </a:lnTo>
                    <a:lnTo>
                      <a:pt x="529" y="559"/>
                    </a:lnTo>
                    <a:lnTo>
                      <a:pt x="499" y="566"/>
                    </a:lnTo>
                    <a:lnTo>
                      <a:pt x="469" y="573"/>
                    </a:lnTo>
                    <a:lnTo>
                      <a:pt x="440" y="581"/>
                    </a:lnTo>
                    <a:lnTo>
                      <a:pt x="411" y="587"/>
                    </a:lnTo>
                    <a:lnTo>
                      <a:pt x="385" y="596"/>
                    </a:lnTo>
                    <a:lnTo>
                      <a:pt x="357" y="605"/>
                    </a:lnTo>
                    <a:lnTo>
                      <a:pt x="332" y="613"/>
                    </a:lnTo>
                    <a:lnTo>
                      <a:pt x="307" y="622"/>
                    </a:lnTo>
                    <a:lnTo>
                      <a:pt x="281" y="631"/>
                    </a:lnTo>
                    <a:lnTo>
                      <a:pt x="258" y="640"/>
                    </a:lnTo>
                    <a:lnTo>
                      <a:pt x="235" y="651"/>
                    </a:lnTo>
                    <a:lnTo>
                      <a:pt x="212" y="661"/>
                    </a:lnTo>
                    <a:lnTo>
                      <a:pt x="191" y="672"/>
                    </a:lnTo>
                    <a:lnTo>
                      <a:pt x="171" y="682"/>
                    </a:lnTo>
                    <a:lnTo>
                      <a:pt x="151" y="692"/>
                    </a:lnTo>
                    <a:lnTo>
                      <a:pt x="132" y="704"/>
                    </a:lnTo>
                    <a:lnTo>
                      <a:pt x="114" y="715"/>
                    </a:lnTo>
                    <a:lnTo>
                      <a:pt x="97" y="727"/>
                    </a:lnTo>
                    <a:lnTo>
                      <a:pt x="81" y="738"/>
                    </a:lnTo>
                    <a:lnTo>
                      <a:pt x="66" y="751"/>
                    </a:lnTo>
                    <a:lnTo>
                      <a:pt x="52" y="763"/>
                    </a:lnTo>
                    <a:lnTo>
                      <a:pt x="39" y="775"/>
                    </a:lnTo>
                    <a:lnTo>
                      <a:pt x="26" y="788"/>
                    </a:lnTo>
                    <a:lnTo>
                      <a:pt x="8" y="824"/>
                    </a:lnTo>
                    <a:lnTo>
                      <a:pt x="0" y="870"/>
                    </a:lnTo>
                    <a:lnTo>
                      <a:pt x="0" y="913"/>
                    </a:lnTo>
                    <a:lnTo>
                      <a:pt x="1" y="945"/>
                    </a:lnTo>
                    <a:lnTo>
                      <a:pt x="3" y="969"/>
                    </a:lnTo>
                    <a:lnTo>
                      <a:pt x="8" y="994"/>
                    </a:lnTo>
                    <a:lnTo>
                      <a:pt x="14" y="1019"/>
                    </a:lnTo>
                    <a:lnTo>
                      <a:pt x="21" y="1044"/>
                    </a:lnTo>
                    <a:lnTo>
                      <a:pt x="29" y="1067"/>
                    </a:lnTo>
                    <a:lnTo>
                      <a:pt x="39" y="1087"/>
                    </a:lnTo>
                    <a:lnTo>
                      <a:pt x="51" y="1106"/>
                    </a:lnTo>
                    <a:lnTo>
                      <a:pt x="63" y="1120"/>
                    </a:lnTo>
                    <a:lnTo>
                      <a:pt x="79" y="1132"/>
                    </a:lnTo>
                    <a:lnTo>
                      <a:pt x="97" y="1145"/>
                    </a:lnTo>
                    <a:lnTo>
                      <a:pt x="116" y="1157"/>
                    </a:lnTo>
                    <a:lnTo>
                      <a:pt x="136" y="1167"/>
                    </a:lnTo>
                    <a:lnTo>
                      <a:pt x="158" y="1176"/>
                    </a:lnTo>
                    <a:lnTo>
                      <a:pt x="181" y="1185"/>
                    </a:lnTo>
                    <a:lnTo>
                      <a:pt x="205" y="1193"/>
                    </a:lnTo>
                    <a:lnTo>
                      <a:pt x="230" y="1200"/>
                    </a:lnTo>
                    <a:lnTo>
                      <a:pt x="239" y="1221"/>
                    </a:lnTo>
                    <a:lnTo>
                      <a:pt x="247" y="1241"/>
                    </a:lnTo>
                    <a:lnTo>
                      <a:pt x="257" y="1260"/>
                    </a:lnTo>
                    <a:lnTo>
                      <a:pt x="269" y="1280"/>
                    </a:lnTo>
                    <a:lnTo>
                      <a:pt x="281" y="1298"/>
                    </a:lnTo>
                    <a:lnTo>
                      <a:pt x="294" y="1316"/>
                    </a:lnTo>
                    <a:lnTo>
                      <a:pt x="309" y="1333"/>
                    </a:lnTo>
                    <a:lnTo>
                      <a:pt x="325" y="1349"/>
                    </a:lnTo>
                    <a:lnTo>
                      <a:pt x="338" y="1360"/>
                    </a:lnTo>
                    <a:lnTo>
                      <a:pt x="352" y="1372"/>
                    </a:lnTo>
                    <a:lnTo>
                      <a:pt x="365" y="1382"/>
                    </a:lnTo>
                    <a:lnTo>
                      <a:pt x="379" y="1392"/>
                    </a:lnTo>
                    <a:lnTo>
                      <a:pt x="394" y="1401"/>
                    </a:lnTo>
                    <a:lnTo>
                      <a:pt x="409" y="1409"/>
                    </a:lnTo>
                    <a:lnTo>
                      <a:pt x="424" y="1416"/>
                    </a:lnTo>
                    <a:lnTo>
                      <a:pt x="440" y="1423"/>
                    </a:lnTo>
                    <a:lnTo>
                      <a:pt x="455" y="1428"/>
                    </a:lnTo>
                    <a:lnTo>
                      <a:pt x="471" y="1434"/>
                    </a:lnTo>
                    <a:lnTo>
                      <a:pt x="488" y="1438"/>
                    </a:lnTo>
                    <a:lnTo>
                      <a:pt x="505" y="1441"/>
                    </a:lnTo>
                    <a:lnTo>
                      <a:pt x="521" y="1445"/>
                    </a:lnTo>
                    <a:lnTo>
                      <a:pt x="538" y="1447"/>
                    </a:lnTo>
                    <a:lnTo>
                      <a:pt x="554" y="1448"/>
                    </a:lnTo>
                    <a:lnTo>
                      <a:pt x="572" y="1448"/>
                    </a:lnTo>
                    <a:lnTo>
                      <a:pt x="589" y="1448"/>
                    </a:lnTo>
                    <a:lnTo>
                      <a:pt x="605" y="1447"/>
                    </a:lnTo>
                    <a:lnTo>
                      <a:pt x="622" y="1445"/>
                    </a:lnTo>
                    <a:lnTo>
                      <a:pt x="639" y="1441"/>
                    </a:lnTo>
                    <a:lnTo>
                      <a:pt x="655" y="1438"/>
                    </a:lnTo>
                    <a:lnTo>
                      <a:pt x="670" y="1434"/>
                    </a:lnTo>
                    <a:lnTo>
                      <a:pt x="686" y="1428"/>
                    </a:lnTo>
                    <a:lnTo>
                      <a:pt x="701" y="1423"/>
                    </a:lnTo>
                    <a:lnTo>
                      <a:pt x="716" y="1416"/>
                    </a:lnTo>
                    <a:lnTo>
                      <a:pt x="730" y="1409"/>
                    </a:lnTo>
                    <a:lnTo>
                      <a:pt x="744" y="1401"/>
                    </a:lnTo>
                    <a:lnTo>
                      <a:pt x="757" y="1392"/>
                    </a:lnTo>
                    <a:lnTo>
                      <a:pt x="770" y="1382"/>
                    </a:lnTo>
                    <a:lnTo>
                      <a:pt x="783" y="1372"/>
                    </a:lnTo>
                    <a:lnTo>
                      <a:pt x="795" y="1360"/>
                    </a:lnTo>
                    <a:lnTo>
                      <a:pt x="807" y="1349"/>
                    </a:lnTo>
                    <a:lnTo>
                      <a:pt x="818" y="1336"/>
                    </a:lnTo>
                    <a:lnTo>
                      <a:pt x="830" y="1322"/>
                    </a:lnTo>
                    <a:lnTo>
                      <a:pt x="839" y="1307"/>
                    </a:lnTo>
                    <a:lnTo>
                      <a:pt x="850" y="1292"/>
                    </a:lnTo>
                    <a:lnTo>
                      <a:pt x="858" y="1278"/>
                    </a:lnTo>
                    <a:lnTo>
                      <a:pt x="865" y="1263"/>
                    </a:lnTo>
                    <a:lnTo>
                      <a:pt x="871" y="1246"/>
                    </a:lnTo>
                    <a:lnTo>
                      <a:pt x="877" y="1230"/>
                    </a:lnTo>
                    <a:lnTo>
                      <a:pt x="896" y="1230"/>
                    </a:lnTo>
                    <a:lnTo>
                      <a:pt x="914" y="1229"/>
                    </a:lnTo>
                    <a:lnTo>
                      <a:pt x="933" y="1229"/>
                    </a:lnTo>
                    <a:lnTo>
                      <a:pt x="951" y="1229"/>
                    </a:lnTo>
                    <a:lnTo>
                      <a:pt x="969" y="1228"/>
                    </a:lnTo>
                    <a:lnTo>
                      <a:pt x="988" y="1228"/>
                    </a:lnTo>
                    <a:lnTo>
                      <a:pt x="1006" y="1228"/>
                    </a:lnTo>
                    <a:lnTo>
                      <a:pt x="1025" y="1227"/>
                    </a:lnTo>
                    <a:lnTo>
                      <a:pt x="1043" y="1227"/>
                    </a:lnTo>
                    <a:lnTo>
                      <a:pt x="1063" y="1227"/>
                    </a:lnTo>
                    <a:lnTo>
                      <a:pt x="1081" y="1227"/>
                    </a:lnTo>
                    <a:lnTo>
                      <a:pt x="1101" y="1226"/>
                    </a:lnTo>
                    <a:lnTo>
                      <a:pt x="1119" y="1226"/>
                    </a:lnTo>
                    <a:lnTo>
                      <a:pt x="1139" y="1226"/>
                    </a:lnTo>
                    <a:lnTo>
                      <a:pt x="1157" y="1226"/>
                    </a:lnTo>
                    <a:lnTo>
                      <a:pt x="1177" y="1226"/>
                    </a:lnTo>
                    <a:lnTo>
                      <a:pt x="1198" y="1226"/>
                    </a:lnTo>
                    <a:lnTo>
                      <a:pt x="1218" y="1226"/>
                    </a:lnTo>
                    <a:lnTo>
                      <a:pt x="1239" y="1226"/>
                    </a:lnTo>
                    <a:lnTo>
                      <a:pt x="1260" y="1227"/>
                    </a:lnTo>
                    <a:lnTo>
                      <a:pt x="1281" y="1227"/>
                    </a:lnTo>
                    <a:lnTo>
                      <a:pt x="1301" y="1227"/>
                    </a:lnTo>
                    <a:lnTo>
                      <a:pt x="1321" y="1228"/>
                    </a:lnTo>
                    <a:lnTo>
                      <a:pt x="1342" y="1228"/>
                    </a:lnTo>
                    <a:lnTo>
                      <a:pt x="1361" y="1229"/>
                    </a:lnTo>
                    <a:lnTo>
                      <a:pt x="1382" y="1230"/>
                    </a:lnTo>
                    <a:lnTo>
                      <a:pt x="1402" y="1230"/>
                    </a:lnTo>
                    <a:lnTo>
                      <a:pt x="1421" y="1231"/>
                    </a:lnTo>
                    <a:lnTo>
                      <a:pt x="1441" y="1233"/>
                    </a:lnTo>
                    <a:lnTo>
                      <a:pt x="1461" y="1234"/>
                    </a:lnTo>
                    <a:lnTo>
                      <a:pt x="1480" y="1234"/>
                    </a:lnTo>
                    <a:lnTo>
                      <a:pt x="1500" y="1235"/>
                    </a:lnTo>
                    <a:lnTo>
                      <a:pt x="1507" y="1251"/>
                    </a:lnTo>
                    <a:lnTo>
                      <a:pt x="1515" y="1266"/>
                    </a:lnTo>
                    <a:lnTo>
                      <a:pt x="1524" y="1281"/>
                    </a:lnTo>
                    <a:lnTo>
                      <a:pt x="1534" y="1295"/>
                    </a:lnTo>
                    <a:lnTo>
                      <a:pt x="1545" y="1310"/>
                    </a:lnTo>
                    <a:lnTo>
                      <a:pt x="1556" y="1322"/>
                    </a:lnTo>
                    <a:lnTo>
                      <a:pt x="1568" y="1336"/>
                    </a:lnTo>
                    <a:lnTo>
                      <a:pt x="1580" y="1349"/>
                    </a:lnTo>
                    <a:lnTo>
                      <a:pt x="1593" y="1360"/>
                    </a:lnTo>
                    <a:lnTo>
                      <a:pt x="1607" y="1372"/>
                    </a:lnTo>
                    <a:lnTo>
                      <a:pt x="1621" y="1382"/>
                    </a:lnTo>
                    <a:lnTo>
                      <a:pt x="1635" y="1392"/>
                    </a:lnTo>
                    <a:lnTo>
                      <a:pt x="1650" y="1401"/>
                    </a:lnTo>
                    <a:lnTo>
                      <a:pt x="1665" y="1409"/>
                    </a:lnTo>
                    <a:lnTo>
                      <a:pt x="1680" y="1416"/>
                    </a:lnTo>
                    <a:lnTo>
                      <a:pt x="1696" y="1423"/>
                    </a:lnTo>
                    <a:lnTo>
                      <a:pt x="1711" y="1428"/>
                    </a:lnTo>
                    <a:lnTo>
                      <a:pt x="1727" y="1434"/>
                    </a:lnTo>
                    <a:lnTo>
                      <a:pt x="1743" y="1438"/>
                    </a:lnTo>
                    <a:lnTo>
                      <a:pt x="1760" y="1441"/>
                    </a:lnTo>
                    <a:lnTo>
                      <a:pt x="1776" y="1445"/>
                    </a:lnTo>
                    <a:lnTo>
                      <a:pt x="1794" y="1447"/>
                    </a:lnTo>
                    <a:lnTo>
                      <a:pt x="1810" y="1448"/>
                    </a:lnTo>
                    <a:lnTo>
                      <a:pt x="1827" y="1448"/>
                    </a:lnTo>
                    <a:lnTo>
                      <a:pt x="1844" y="1448"/>
                    </a:lnTo>
                    <a:lnTo>
                      <a:pt x="1861" y="1447"/>
                    </a:lnTo>
                    <a:lnTo>
                      <a:pt x="1878" y="1445"/>
                    </a:lnTo>
                    <a:lnTo>
                      <a:pt x="1894" y="1441"/>
                    </a:lnTo>
                    <a:lnTo>
                      <a:pt x="1910" y="1438"/>
                    </a:lnTo>
                    <a:lnTo>
                      <a:pt x="1926" y="1434"/>
                    </a:lnTo>
                    <a:lnTo>
                      <a:pt x="1941" y="1428"/>
                    </a:lnTo>
                    <a:lnTo>
                      <a:pt x="1956" y="1423"/>
                    </a:lnTo>
                    <a:lnTo>
                      <a:pt x="1971" y="1416"/>
                    </a:lnTo>
                    <a:lnTo>
                      <a:pt x="1985" y="1409"/>
                    </a:lnTo>
                    <a:lnTo>
                      <a:pt x="2000" y="1401"/>
                    </a:lnTo>
                    <a:lnTo>
                      <a:pt x="2013" y="1392"/>
                    </a:lnTo>
                    <a:lnTo>
                      <a:pt x="2027" y="1382"/>
                    </a:lnTo>
                    <a:lnTo>
                      <a:pt x="2039" y="1372"/>
                    </a:lnTo>
                    <a:lnTo>
                      <a:pt x="2051" y="1360"/>
                    </a:lnTo>
                    <a:lnTo>
                      <a:pt x="2062" y="1349"/>
                    </a:lnTo>
                    <a:lnTo>
                      <a:pt x="2076" y="1334"/>
                    </a:lnTo>
                    <a:lnTo>
                      <a:pt x="2089" y="1317"/>
                    </a:lnTo>
                    <a:lnTo>
                      <a:pt x="2100" y="1301"/>
                    </a:lnTo>
                    <a:lnTo>
                      <a:pt x="2111" y="1282"/>
                    </a:lnTo>
                    <a:lnTo>
                      <a:pt x="2120" y="1264"/>
                    </a:lnTo>
                    <a:lnTo>
                      <a:pt x="2128" y="1245"/>
                    </a:lnTo>
                    <a:lnTo>
                      <a:pt x="2135" y="1226"/>
                    </a:lnTo>
                    <a:lnTo>
                      <a:pt x="2141" y="1206"/>
                    </a:lnTo>
                    <a:lnTo>
                      <a:pt x="2153" y="1201"/>
                    </a:lnTo>
                    <a:lnTo>
                      <a:pt x="2165" y="1196"/>
                    </a:lnTo>
                    <a:lnTo>
                      <a:pt x="2176" y="1191"/>
                    </a:lnTo>
                    <a:lnTo>
                      <a:pt x="2188" y="1185"/>
                    </a:lnTo>
                    <a:lnTo>
                      <a:pt x="2200" y="1180"/>
                    </a:lnTo>
                    <a:lnTo>
                      <a:pt x="2210" y="1174"/>
                    </a:lnTo>
                    <a:lnTo>
                      <a:pt x="2220" y="1168"/>
                    </a:lnTo>
                    <a:lnTo>
                      <a:pt x="2230" y="1161"/>
                    </a:lnTo>
                    <a:lnTo>
                      <a:pt x="2248" y="1144"/>
                    </a:lnTo>
                    <a:lnTo>
                      <a:pt x="2263" y="1122"/>
                    </a:lnTo>
                    <a:lnTo>
                      <a:pt x="2276" y="1096"/>
                    </a:lnTo>
                    <a:lnTo>
                      <a:pt x="2285" y="1067"/>
                    </a:lnTo>
                    <a:lnTo>
                      <a:pt x="2292" y="1036"/>
                    </a:lnTo>
                    <a:lnTo>
                      <a:pt x="2296" y="1003"/>
                    </a:lnTo>
                    <a:lnTo>
                      <a:pt x="2299" y="971"/>
                    </a:lnTo>
                    <a:lnTo>
                      <a:pt x="2299" y="9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58" name="Freeform 1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102" y="2078"/>
                <a:ext cx="322" cy="116"/>
              </a:xfrm>
              <a:custGeom>
                <a:avLst/>
                <a:gdLst/>
                <a:ahLst/>
                <a:cxnLst>
                  <a:cxn ang="0">
                    <a:pos x="644" y="232"/>
                  </a:cxn>
                  <a:cxn ang="0">
                    <a:pos x="617" y="214"/>
                  </a:cxn>
                  <a:cxn ang="0">
                    <a:pos x="585" y="197"/>
                  </a:cxn>
                  <a:cxn ang="0">
                    <a:pos x="553" y="180"/>
                  </a:cxn>
                  <a:cxn ang="0">
                    <a:pos x="519" y="164"/>
                  </a:cxn>
                  <a:cxn ang="0">
                    <a:pos x="482" y="147"/>
                  </a:cxn>
                  <a:cxn ang="0">
                    <a:pos x="444" y="132"/>
                  </a:cxn>
                  <a:cxn ang="0">
                    <a:pos x="404" y="117"/>
                  </a:cxn>
                  <a:cxn ang="0">
                    <a:pos x="364" y="104"/>
                  </a:cxn>
                  <a:cxn ang="0">
                    <a:pos x="321" y="90"/>
                  </a:cxn>
                  <a:cxn ang="0">
                    <a:pos x="278" y="77"/>
                  </a:cxn>
                  <a:cxn ang="0">
                    <a:pos x="233" y="66"/>
                  </a:cxn>
                  <a:cxn ang="0">
                    <a:pos x="188" y="54"/>
                  </a:cxn>
                  <a:cxn ang="0">
                    <a:pos x="142" y="44"/>
                  </a:cxn>
                  <a:cxn ang="0">
                    <a:pos x="94" y="35"/>
                  </a:cxn>
                  <a:cxn ang="0">
                    <a:pos x="47" y="25"/>
                  </a:cxn>
                  <a:cxn ang="0">
                    <a:pos x="0" y="18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53" y="8"/>
                  </a:cxn>
                  <a:cxn ang="0">
                    <a:pos x="102" y="17"/>
                  </a:cxn>
                  <a:cxn ang="0">
                    <a:pos x="150" y="26"/>
                  </a:cxn>
                  <a:cxn ang="0">
                    <a:pos x="197" y="37"/>
                  </a:cxn>
                  <a:cxn ang="0">
                    <a:pos x="243" y="48"/>
                  </a:cxn>
                  <a:cxn ang="0">
                    <a:pos x="287" y="60"/>
                  </a:cxn>
                  <a:cxn ang="0">
                    <a:pos x="330" y="73"/>
                  </a:cxn>
                  <a:cxn ang="0">
                    <a:pos x="370" y="86"/>
                  </a:cxn>
                  <a:cxn ang="0">
                    <a:pos x="409" y="100"/>
                  </a:cxn>
                  <a:cxn ang="0">
                    <a:pos x="447" y="114"/>
                  </a:cxn>
                  <a:cxn ang="0">
                    <a:pos x="483" y="130"/>
                  </a:cxn>
                  <a:cxn ang="0">
                    <a:pos x="516" y="145"/>
                  </a:cxn>
                  <a:cxn ang="0">
                    <a:pos x="547" y="162"/>
                  </a:cxn>
                  <a:cxn ang="0">
                    <a:pos x="577" y="179"/>
                  </a:cxn>
                  <a:cxn ang="0">
                    <a:pos x="604" y="196"/>
                  </a:cxn>
                  <a:cxn ang="0">
                    <a:pos x="629" y="214"/>
                  </a:cxn>
                  <a:cxn ang="0">
                    <a:pos x="634" y="218"/>
                  </a:cxn>
                  <a:cxn ang="0">
                    <a:pos x="637" y="222"/>
                  </a:cxn>
                  <a:cxn ang="0">
                    <a:pos x="641" y="227"/>
                  </a:cxn>
                  <a:cxn ang="0">
                    <a:pos x="644" y="232"/>
                  </a:cxn>
                </a:cxnLst>
                <a:rect l="0" t="0" r="r" b="b"/>
                <a:pathLst>
                  <a:path w="644" h="232">
                    <a:moveTo>
                      <a:pt x="644" y="232"/>
                    </a:moveTo>
                    <a:lnTo>
                      <a:pt x="617" y="214"/>
                    </a:lnTo>
                    <a:lnTo>
                      <a:pt x="585" y="197"/>
                    </a:lnTo>
                    <a:lnTo>
                      <a:pt x="553" y="180"/>
                    </a:lnTo>
                    <a:lnTo>
                      <a:pt x="519" y="164"/>
                    </a:lnTo>
                    <a:lnTo>
                      <a:pt x="482" y="147"/>
                    </a:lnTo>
                    <a:lnTo>
                      <a:pt x="444" y="132"/>
                    </a:lnTo>
                    <a:lnTo>
                      <a:pt x="404" y="117"/>
                    </a:lnTo>
                    <a:lnTo>
                      <a:pt x="364" y="104"/>
                    </a:lnTo>
                    <a:lnTo>
                      <a:pt x="321" y="90"/>
                    </a:lnTo>
                    <a:lnTo>
                      <a:pt x="278" y="77"/>
                    </a:lnTo>
                    <a:lnTo>
                      <a:pt x="233" y="66"/>
                    </a:lnTo>
                    <a:lnTo>
                      <a:pt x="188" y="54"/>
                    </a:lnTo>
                    <a:lnTo>
                      <a:pt x="142" y="44"/>
                    </a:lnTo>
                    <a:lnTo>
                      <a:pt x="94" y="35"/>
                    </a:lnTo>
                    <a:lnTo>
                      <a:pt x="47" y="25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53" y="8"/>
                    </a:lnTo>
                    <a:lnTo>
                      <a:pt x="102" y="17"/>
                    </a:lnTo>
                    <a:lnTo>
                      <a:pt x="150" y="26"/>
                    </a:lnTo>
                    <a:lnTo>
                      <a:pt x="197" y="37"/>
                    </a:lnTo>
                    <a:lnTo>
                      <a:pt x="243" y="48"/>
                    </a:lnTo>
                    <a:lnTo>
                      <a:pt x="287" y="60"/>
                    </a:lnTo>
                    <a:lnTo>
                      <a:pt x="330" y="73"/>
                    </a:lnTo>
                    <a:lnTo>
                      <a:pt x="370" y="86"/>
                    </a:lnTo>
                    <a:lnTo>
                      <a:pt x="409" y="100"/>
                    </a:lnTo>
                    <a:lnTo>
                      <a:pt x="447" y="114"/>
                    </a:lnTo>
                    <a:lnTo>
                      <a:pt x="483" y="130"/>
                    </a:lnTo>
                    <a:lnTo>
                      <a:pt x="516" y="145"/>
                    </a:lnTo>
                    <a:lnTo>
                      <a:pt x="547" y="162"/>
                    </a:lnTo>
                    <a:lnTo>
                      <a:pt x="577" y="179"/>
                    </a:lnTo>
                    <a:lnTo>
                      <a:pt x="604" y="196"/>
                    </a:lnTo>
                    <a:lnTo>
                      <a:pt x="629" y="214"/>
                    </a:lnTo>
                    <a:lnTo>
                      <a:pt x="634" y="218"/>
                    </a:lnTo>
                    <a:lnTo>
                      <a:pt x="637" y="222"/>
                    </a:lnTo>
                    <a:lnTo>
                      <a:pt x="641" y="227"/>
                    </a:lnTo>
                    <a:lnTo>
                      <a:pt x="644" y="2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59" name="Freeform 1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049" y="1926"/>
                <a:ext cx="32" cy="18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1" y="3"/>
                  </a:cxn>
                  <a:cxn ang="0">
                    <a:pos x="45" y="8"/>
                  </a:cxn>
                  <a:cxn ang="0">
                    <a:pos x="46" y="13"/>
                  </a:cxn>
                  <a:cxn ang="0">
                    <a:pos x="63" y="332"/>
                  </a:cxn>
                  <a:cxn ang="0">
                    <a:pos x="63" y="332"/>
                  </a:cxn>
                  <a:cxn ang="0">
                    <a:pos x="60" y="335"/>
                  </a:cxn>
                  <a:cxn ang="0">
                    <a:pos x="55" y="339"/>
                  </a:cxn>
                  <a:cxn ang="0">
                    <a:pos x="51" y="342"/>
                  </a:cxn>
                  <a:cxn ang="0">
                    <a:pos x="45" y="345"/>
                  </a:cxn>
                  <a:cxn ang="0">
                    <a:pos x="39" y="349"/>
                  </a:cxn>
                  <a:cxn ang="0">
                    <a:pos x="33" y="352"/>
                  </a:cxn>
                  <a:cxn ang="0">
                    <a:pos x="26" y="356"/>
                  </a:cxn>
                  <a:cxn ang="0">
                    <a:pos x="20" y="359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rect l="0" t="0" r="r" b="b"/>
                <a:pathLst>
                  <a:path w="63" h="359">
                    <a:moveTo>
                      <a:pt x="11" y="0"/>
                    </a:moveTo>
                    <a:lnTo>
                      <a:pt x="33" y="0"/>
                    </a:lnTo>
                    <a:lnTo>
                      <a:pt x="38" y="1"/>
                    </a:lnTo>
                    <a:lnTo>
                      <a:pt x="41" y="3"/>
                    </a:lnTo>
                    <a:lnTo>
                      <a:pt x="45" y="8"/>
                    </a:lnTo>
                    <a:lnTo>
                      <a:pt x="46" y="13"/>
                    </a:lnTo>
                    <a:lnTo>
                      <a:pt x="63" y="332"/>
                    </a:lnTo>
                    <a:lnTo>
                      <a:pt x="63" y="332"/>
                    </a:lnTo>
                    <a:lnTo>
                      <a:pt x="60" y="335"/>
                    </a:lnTo>
                    <a:lnTo>
                      <a:pt x="55" y="339"/>
                    </a:lnTo>
                    <a:lnTo>
                      <a:pt x="51" y="342"/>
                    </a:lnTo>
                    <a:lnTo>
                      <a:pt x="45" y="345"/>
                    </a:lnTo>
                    <a:lnTo>
                      <a:pt x="39" y="349"/>
                    </a:lnTo>
                    <a:lnTo>
                      <a:pt x="33" y="352"/>
                    </a:lnTo>
                    <a:lnTo>
                      <a:pt x="26" y="356"/>
                    </a:lnTo>
                    <a:lnTo>
                      <a:pt x="20" y="35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0" name="Freeform 1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55" y="2085"/>
                <a:ext cx="160" cy="44"/>
              </a:xfrm>
              <a:custGeom>
                <a:avLst/>
                <a:gdLst/>
                <a:ahLst/>
                <a:cxnLst>
                  <a:cxn ang="0">
                    <a:pos x="40" y="86"/>
                  </a:cxn>
                  <a:cxn ang="0">
                    <a:pos x="36" y="81"/>
                  </a:cxn>
                  <a:cxn ang="0">
                    <a:pos x="33" y="76"/>
                  </a:cxn>
                  <a:cxn ang="0">
                    <a:pos x="29" y="69"/>
                  </a:cxn>
                  <a:cxn ang="0">
                    <a:pos x="25" y="62"/>
                  </a:cxn>
                  <a:cxn ang="0">
                    <a:pos x="19" y="54"/>
                  </a:cxn>
                  <a:cxn ang="0">
                    <a:pos x="13" y="46"/>
                  </a:cxn>
                  <a:cxn ang="0">
                    <a:pos x="7" y="39"/>
                  </a:cxn>
                  <a:cxn ang="0">
                    <a:pos x="0" y="31"/>
                  </a:cxn>
                  <a:cxn ang="0">
                    <a:pos x="0" y="20"/>
                  </a:cxn>
                  <a:cxn ang="0">
                    <a:pos x="278" y="0"/>
                  </a:cxn>
                  <a:cxn ang="0">
                    <a:pos x="321" y="69"/>
                  </a:cxn>
                  <a:cxn ang="0">
                    <a:pos x="309" y="71"/>
                  </a:cxn>
                  <a:cxn ang="0">
                    <a:pos x="298" y="73"/>
                  </a:cxn>
                  <a:cxn ang="0">
                    <a:pos x="286" y="76"/>
                  </a:cxn>
                  <a:cxn ang="0">
                    <a:pos x="274" y="77"/>
                  </a:cxn>
                  <a:cxn ang="0">
                    <a:pos x="261" y="79"/>
                  </a:cxn>
                  <a:cxn ang="0">
                    <a:pos x="248" y="80"/>
                  </a:cxn>
                  <a:cxn ang="0">
                    <a:pos x="236" y="81"/>
                  </a:cxn>
                  <a:cxn ang="0">
                    <a:pos x="223" y="84"/>
                  </a:cxn>
                  <a:cxn ang="0">
                    <a:pos x="209" y="85"/>
                  </a:cxn>
                  <a:cxn ang="0">
                    <a:pos x="195" y="86"/>
                  </a:cxn>
                  <a:cxn ang="0">
                    <a:pos x="181" y="86"/>
                  </a:cxn>
                  <a:cxn ang="0">
                    <a:pos x="168" y="87"/>
                  </a:cxn>
                  <a:cxn ang="0">
                    <a:pos x="154" y="87"/>
                  </a:cxn>
                  <a:cxn ang="0">
                    <a:pos x="139" y="88"/>
                  </a:cxn>
                  <a:cxn ang="0">
                    <a:pos x="125" y="88"/>
                  </a:cxn>
                  <a:cxn ang="0">
                    <a:pos x="110" y="88"/>
                  </a:cxn>
                  <a:cxn ang="0">
                    <a:pos x="101" y="88"/>
                  </a:cxn>
                  <a:cxn ang="0">
                    <a:pos x="92" y="88"/>
                  </a:cxn>
                  <a:cxn ang="0">
                    <a:pos x="82" y="88"/>
                  </a:cxn>
                  <a:cxn ang="0">
                    <a:pos x="74" y="87"/>
                  </a:cxn>
                  <a:cxn ang="0">
                    <a:pos x="65" y="87"/>
                  </a:cxn>
                  <a:cxn ang="0">
                    <a:pos x="57" y="87"/>
                  </a:cxn>
                  <a:cxn ang="0">
                    <a:pos x="48" y="86"/>
                  </a:cxn>
                  <a:cxn ang="0">
                    <a:pos x="40" y="86"/>
                  </a:cxn>
                </a:cxnLst>
                <a:rect l="0" t="0" r="r" b="b"/>
                <a:pathLst>
                  <a:path w="321" h="88">
                    <a:moveTo>
                      <a:pt x="40" y="86"/>
                    </a:moveTo>
                    <a:lnTo>
                      <a:pt x="36" y="81"/>
                    </a:lnTo>
                    <a:lnTo>
                      <a:pt x="33" y="76"/>
                    </a:lnTo>
                    <a:lnTo>
                      <a:pt x="29" y="69"/>
                    </a:lnTo>
                    <a:lnTo>
                      <a:pt x="25" y="62"/>
                    </a:lnTo>
                    <a:lnTo>
                      <a:pt x="19" y="54"/>
                    </a:lnTo>
                    <a:lnTo>
                      <a:pt x="13" y="46"/>
                    </a:lnTo>
                    <a:lnTo>
                      <a:pt x="7" y="39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278" y="0"/>
                    </a:lnTo>
                    <a:lnTo>
                      <a:pt x="321" y="69"/>
                    </a:lnTo>
                    <a:lnTo>
                      <a:pt x="309" y="71"/>
                    </a:lnTo>
                    <a:lnTo>
                      <a:pt x="298" y="73"/>
                    </a:lnTo>
                    <a:lnTo>
                      <a:pt x="286" y="76"/>
                    </a:lnTo>
                    <a:lnTo>
                      <a:pt x="274" y="77"/>
                    </a:lnTo>
                    <a:lnTo>
                      <a:pt x="261" y="79"/>
                    </a:lnTo>
                    <a:lnTo>
                      <a:pt x="248" y="80"/>
                    </a:lnTo>
                    <a:lnTo>
                      <a:pt x="236" y="81"/>
                    </a:lnTo>
                    <a:lnTo>
                      <a:pt x="223" y="84"/>
                    </a:lnTo>
                    <a:lnTo>
                      <a:pt x="209" y="85"/>
                    </a:lnTo>
                    <a:lnTo>
                      <a:pt x="195" y="86"/>
                    </a:lnTo>
                    <a:lnTo>
                      <a:pt x="181" y="86"/>
                    </a:lnTo>
                    <a:lnTo>
                      <a:pt x="168" y="87"/>
                    </a:lnTo>
                    <a:lnTo>
                      <a:pt x="154" y="87"/>
                    </a:lnTo>
                    <a:lnTo>
                      <a:pt x="139" y="88"/>
                    </a:lnTo>
                    <a:lnTo>
                      <a:pt x="125" y="88"/>
                    </a:lnTo>
                    <a:lnTo>
                      <a:pt x="110" y="88"/>
                    </a:lnTo>
                    <a:lnTo>
                      <a:pt x="101" y="88"/>
                    </a:lnTo>
                    <a:lnTo>
                      <a:pt x="92" y="88"/>
                    </a:lnTo>
                    <a:lnTo>
                      <a:pt x="82" y="88"/>
                    </a:lnTo>
                    <a:lnTo>
                      <a:pt x="74" y="87"/>
                    </a:lnTo>
                    <a:lnTo>
                      <a:pt x="65" y="87"/>
                    </a:lnTo>
                    <a:lnTo>
                      <a:pt x="57" y="87"/>
                    </a:lnTo>
                    <a:lnTo>
                      <a:pt x="48" y="86"/>
                    </a:lnTo>
                    <a:lnTo>
                      <a:pt x="4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28" y="1813"/>
                <a:ext cx="201" cy="203"/>
              </a:xfrm>
              <a:custGeom>
                <a:avLst/>
                <a:gdLst/>
                <a:ahLst/>
                <a:cxnLst>
                  <a:cxn ang="0">
                    <a:pos x="209" y="1"/>
                  </a:cxn>
                  <a:cxn ang="0">
                    <a:pos x="248" y="9"/>
                  </a:cxn>
                  <a:cxn ang="0">
                    <a:pos x="285" y="24"/>
                  </a:cxn>
                  <a:cxn ang="0">
                    <a:pos x="318" y="46"/>
                  </a:cxn>
                  <a:cxn ang="0">
                    <a:pos x="348" y="75"/>
                  </a:cxn>
                  <a:cxn ang="0">
                    <a:pos x="373" y="107"/>
                  </a:cxn>
                  <a:cxn ang="0">
                    <a:pos x="390" y="144"/>
                  </a:cxn>
                  <a:cxn ang="0">
                    <a:pos x="399" y="182"/>
                  </a:cxn>
                  <a:cxn ang="0">
                    <a:pos x="400" y="229"/>
                  </a:cxn>
                  <a:cxn ang="0">
                    <a:pos x="388" y="288"/>
                  </a:cxn>
                  <a:cxn ang="0">
                    <a:pos x="363" y="342"/>
                  </a:cxn>
                  <a:cxn ang="0">
                    <a:pos x="331" y="385"/>
                  </a:cxn>
                  <a:cxn ang="0">
                    <a:pos x="306" y="402"/>
                  </a:cxn>
                  <a:cxn ang="0">
                    <a:pos x="294" y="405"/>
                  </a:cxn>
                  <a:cxn ang="0">
                    <a:pos x="282" y="407"/>
                  </a:cxn>
                  <a:cxn ang="0">
                    <a:pos x="270" y="403"/>
                  </a:cxn>
                  <a:cxn ang="0">
                    <a:pos x="241" y="382"/>
                  </a:cxn>
                  <a:cxn ang="0">
                    <a:pos x="209" y="328"/>
                  </a:cxn>
                  <a:cxn ang="0">
                    <a:pos x="193" y="272"/>
                  </a:cxn>
                  <a:cxn ang="0">
                    <a:pos x="186" y="233"/>
                  </a:cxn>
                  <a:cxn ang="0">
                    <a:pos x="184" y="215"/>
                  </a:cxn>
                  <a:cxn ang="0">
                    <a:pos x="174" y="193"/>
                  </a:cxn>
                  <a:cxn ang="0">
                    <a:pos x="162" y="181"/>
                  </a:cxn>
                  <a:cxn ang="0">
                    <a:pos x="151" y="174"/>
                  </a:cxn>
                  <a:cxn ang="0">
                    <a:pos x="141" y="169"/>
                  </a:cxn>
                  <a:cxn ang="0">
                    <a:pos x="129" y="167"/>
                  </a:cxn>
                  <a:cxn ang="0">
                    <a:pos x="0" y="167"/>
                  </a:cxn>
                  <a:cxn ang="0">
                    <a:pos x="7" y="132"/>
                  </a:cxn>
                  <a:cxn ang="0">
                    <a:pos x="21" y="100"/>
                  </a:cxn>
                  <a:cxn ang="0">
                    <a:pos x="39" y="73"/>
                  </a:cxn>
                  <a:cxn ang="0">
                    <a:pos x="61" y="47"/>
                  </a:cxn>
                  <a:cxn ang="0">
                    <a:pos x="89" y="28"/>
                  </a:cxn>
                  <a:cxn ang="0">
                    <a:pos x="119" y="13"/>
                  </a:cxn>
                  <a:cxn ang="0">
                    <a:pos x="152" y="3"/>
                  </a:cxn>
                  <a:cxn ang="0">
                    <a:pos x="188" y="0"/>
                  </a:cxn>
                </a:cxnLst>
                <a:rect l="0" t="0" r="r" b="b"/>
                <a:pathLst>
                  <a:path w="401" h="407">
                    <a:moveTo>
                      <a:pt x="188" y="0"/>
                    </a:moveTo>
                    <a:lnTo>
                      <a:pt x="209" y="1"/>
                    </a:lnTo>
                    <a:lnTo>
                      <a:pt x="229" y="3"/>
                    </a:lnTo>
                    <a:lnTo>
                      <a:pt x="248" y="9"/>
                    </a:lnTo>
                    <a:lnTo>
                      <a:pt x="267" y="16"/>
                    </a:lnTo>
                    <a:lnTo>
                      <a:pt x="285" y="24"/>
                    </a:lnTo>
                    <a:lnTo>
                      <a:pt x="302" y="35"/>
                    </a:lnTo>
                    <a:lnTo>
                      <a:pt x="318" y="46"/>
                    </a:lnTo>
                    <a:lnTo>
                      <a:pt x="335" y="60"/>
                    </a:lnTo>
                    <a:lnTo>
                      <a:pt x="348" y="75"/>
                    </a:lnTo>
                    <a:lnTo>
                      <a:pt x="361" y="91"/>
                    </a:lnTo>
                    <a:lnTo>
                      <a:pt x="373" y="107"/>
                    </a:lnTo>
                    <a:lnTo>
                      <a:pt x="382" y="126"/>
                    </a:lnTo>
                    <a:lnTo>
                      <a:pt x="390" y="144"/>
                    </a:lnTo>
                    <a:lnTo>
                      <a:pt x="396" y="162"/>
                    </a:lnTo>
                    <a:lnTo>
                      <a:pt x="399" y="182"/>
                    </a:lnTo>
                    <a:lnTo>
                      <a:pt x="401" y="202"/>
                    </a:lnTo>
                    <a:lnTo>
                      <a:pt x="400" y="229"/>
                    </a:lnTo>
                    <a:lnTo>
                      <a:pt x="396" y="259"/>
                    </a:lnTo>
                    <a:lnTo>
                      <a:pt x="388" y="288"/>
                    </a:lnTo>
                    <a:lnTo>
                      <a:pt x="377" y="316"/>
                    </a:lnTo>
                    <a:lnTo>
                      <a:pt x="363" y="342"/>
                    </a:lnTo>
                    <a:lnTo>
                      <a:pt x="348" y="365"/>
                    </a:lnTo>
                    <a:lnTo>
                      <a:pt x="331" y="385"/>
                    </a:lnTo>
                    <a:lnTo>
                      <a:pt x="313" y="399"/>
                    </a:lnTo>
                    <a:lnTo>
                      <a:pt x="306" y="402"/>
                    </a:lnTo>
                    <a:lnTo>
                      <a:pt x="300" y="404"/>
                    </a:lnTo>
                    <a:lnTo>
                      <a:pt x="294" y="405"/>
                    </a:lnTo>
                    <a:lnTo>
                      <a:pt x="288" y="407"/>
                    </a:lnTo>
                    <a:lnTo>
                      <a:pt x="282" y="407"/>
                    </a:lnTo>
                    <a:lnTo>
                      <a:pt x="276" y="405"/>
                    </a:lnTo>
                    <a:lnTo>
                      <a:pt x="270" y="403"/>
                    </a:lnTo>
                    <a:lnTo>
                      <a:pt x="264" y="401"/>
                    </a:lnTo>
                    <a:lnTo>
                      <a:pt x="241" y="382"/>
                    </a:lnTo>
                    <a:lnTo>
                      <a:pt x="223" y="357"/>
                    </a:lnTo>
                    <a:lnTo>
                      <a:pt x="209" y="328"/>
                    </a:lnTo>
                    <a:lnTo>
                      <a:pt x="200" y="299"/>
                    </a:lnTo>
                    <a:lnTo>
                      <a:pt x="193" y="272"/>
                    </a:lnTo>
                    <a:lnTo>
                      <a:pt x="188" y="249"/>
                    </a:lnTo>
                    <a:lnTo>
                      <a:pt x="186" y="233"/>
                    </a:lnTo>
                    <a:lnTo>
                      <a:pt x="186" y="227"/>
                    </a:lnTo>
                    <a:lnTo>
                      <a:pt x="184" y="215"/>
                    </a:lnTo>
                    <a:lnTo>
                      <a:pt x="180" y="204"/>
                    </a:lnTo>
                    <a:lnTo>
                      <a:pt x="174" y="193"/>
                    </a:lnTo>
                    <a:lnTo>
                      <a:pt x="166" y="184"/>
                    </a:lnTo>
                    <a:lnTo>
                      <a:pt x="162" y="181"/>
                    </a:lnTo>
                    <a:lnTo>
                      <a:pt x="156" y="177"/>
                    </a:lnTo>
                    <a:lnTo>
                      <a:pt x="151" y="174"/>
                    </a:lnTo>
                    <a:lnTo>
                      <a:pt x="146" y="172"/>
                    </a:lnTo>
                    <a:lnTo>
                      <a:pt x="141" y="169"/>
                    </a:lnTo>
                    <a:lnTo>
                      <a:pt x="135" y="168"/>
                    </a:lnTo>
                    <a:lnTo>
                      <a:pt x="129" y="167"/>
                    </a:lnTo>
                    <a:lnTo>
                      <a:pt x="124" y="167"/>
                    </a:lnTo>
                    <a:lnTo>
                      <a:pt x="0" y="167"/>
                    </a:lnTo>
                    <a:lnTo>
                      <a:pt x="4" y="150"/>
                    </a:lnTo>
                    <a:lnTo>
                      <a:pt x="7" y="132"/>
                    </a:lnTo>
                    <a:lnTo>
                      <a:pt x="13" y="116"/>
                    </a:lnTo>
                    <a:lnTo>
                      <a:pt x="21" y="100"/>
                    </a:lnTo>
                    <a:lnTo>
                      <a:pt x="29" y="86"/>
                    </a:lnTo>
                    <a:lnTo>
                      <a:pt x="39" y="73"/>
                    </a:lnTo>
                    <a:lnTo>
                      <a:pt x="50" y="60"/>
                    </a:lnTo>
                    <a:lnTo>
                      <a:pt x="61" y="47"/>
                    </a:lnTo>
                    <a:lnTo>
                      <a:pt x="75" y="37"/>
                    </a:lnTo>
                    <a:lnTo>
                      <a:pt x="89" y="28"/>
                    </a:lnTo>
                    <a:lnTo>
                      <a:pt x="104" y="20"/>
                    </a:lnTo>
                    <a:lnTo>
                      <a:pt x="119" y="13"/>
                    </a:lnTo>
                    <a:lnTo>
                      <a:pt x="135" y="7"/>
                    </a:lnTo>
                    <a:lnTo>
                      <a:pt x="152" y="3"/>
                    </a:lnTo>
                    <a:lnTo>
                      <a:pt x="170" y="1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11C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2" name="Freeform 1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745" y="1912"/>
                <a:ext cx="245" cy="168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1" y="168"/>
                  </a:cxn>
                  <a:cxn ang="0">
                    <a:pos x="8" y="153"/>
                  </a:cxn>
                  <a:cxn ang="0">
                    <a:pos x="22" y="134"/>
                  </a:cxn>
                  <a:cxn ang="0">
                    <a:pos x="42" y="111"/>
                  </a:cxn>
                  <a:cxn ang="0">
                    <a:pos x="65" y="85"/>
                  </a:cxn>
                  <a:cxn ang="0">
                    <a:pos x="92" y="58"/>
                  </a:cxn>
                  <a:cxn ang="0">
                    <a:pos x="123" y="29"/>
                  </a:cxn>
                  <a:cxn ang="0">
                    <a:pos x="156" y="0"/>
                  </a:cxn>
                  <a:cxn ang="0">
                    <a:pos x="292" y="0"/>
                  </a:cxn>
                  <a:cxn ang="0">
                    <a:pos x="298" y="1"/>
                  </a:cxn>
                  <a:cxn ang="0">
                    <a:pos x="303" y="2"/>
                  </a:cxn>
                  <a:cxn ang="0">
                    <a:pos x="308" y="5"/>
                  </a:cxn>
                  <a:cxn ang="0">
                    <a:pos x="313" y="8"/>
                  </a:cxn>
                  <a:cxn ang="0">
                    <a:pos x="316" y="13"/>
                  </a:cxn>
                  <a:cxn ang="0">
                    <a:pos x="319" y="17"/>
                  </a:cxn>
                  <a:cxn ang="0">
                    <a:pos x="321" y="23"/>
                  </a:cxn>
                  <a:cxn ang="0">
                    <a:pos x="322" y="29"/>
                  </a:cxn>
                  <a:cxn ang="0">
                    <a:pos x="323" y="37"/>
                  </a:cxn>
                  <a:cxn ang="0">
                    <a:pos x="325" y="57"/>
                  </a:cxn>
                  <a:cxn ang="0">
                    <a:pos x="330" y="82"/>
                  </a:cxn>
                  <a:cxn ang="0">
                    <a:pos x="338" y="113"/>
                  </a:cxn>
                  <a:cxn ang="0">
                    <a:pos x="349" y="145"/>
                  </a:cxn>
                  <a:cxn ang="0">
                    <a:pos x="367" y="177"/>
                  </a:cxn>
                  <a:cxn ang="0">
                    <a:pos x="389" y="206"/>
                  </a:cxn>
                  <a:cxn ang="0">
                    <a:pos x="417" y="228"/>
                  </a:cxn>
                  <a:cxn ang="0">
                    <a:pos x="425" y="232"/>
                  </a:cxn>
                  <a:cxn ang="0">
                    <a:pos x="434" y="235"/>
                  </a:cxn>
                  <a:cxn ang="0">
                    <a:pos x="440" y="237"/>
                  </a:cxn>
                  <a:cxn ang="0">
                    <a:pos x="449" y="239"/>
                  </a:cxn>
                  <a:cxn ang="0">
                    <a:pos x="457" y="239"/>
                  </a:cxn>
                  <a:cxn ang="0">
                    <a:pos x="465" y="239"/>
                  </a:cxn>
                  <a:cxn ang="0">
                    <a:pos x="473" y="236"/>
                  </a:cxn>
                  <a:cxn ang="0">
                    <a:pos x="481" y="234"/>
                  </a:cxn>
                  <a:cxn ang="0">
                    <a:pos x="490" y="316"/>
                  </a:cxn>
                  <a:cxn ang="0">
                    <a:pos x="220" y="336"/>
                  </a:cxn>
                  <a:cxn ang="0">
                    <a:pos x="205" y="211"/>
                  </a:cxn>
                  <a:cxn ang="0">
                    <a:pos x="191" y="211"/>
                  </a:cxn>
                  <a:cxn ang="0">
                    <a:pos x="190" y="211"/>
                  </a:cxn>
                  <a:cxn ang="0">
                    <a:pos x="186" y="211"/>
                  </a:cxn>
                  <a:cxn ang="0">
                    <a:pos x="179" y="210"/>
                  </a:cxn>
                  <a:cxn ang="0">
                    <a:pos x="170" y="210"/>
                  </a:cxn>
                  <a:cxn ang="0">
                    <a:pos x="158" y="209"/>
                  </a:cxn>
                  <a:cxn ang="0">
                    <a:pos x="145" y="207"/>
                  </a:cxn>
                  <a:cxn ang="0">
                    <a:pos x="132" y="206"/>
                  </a:cxn>
                  <a:cxn ang="0">
                    <a:pos x="117" y="205"/>
                  </a:cxn>
                  <a:cxn ang="0">
                    <a:pos x="102" y="203"/>
                  </a:cxn>
                  <a:cxn ang="0">
                    <a:pos x="85" y="201"/>
                  </a:cxn>
                  <a:cxn ang="0">
                    <a:pos x="69" y="198"/>
                  </a:cxn>
                  <a:cxn ang="0">
                    <a:pos x="54" y="195"/>
                  </a:cxn>
                  <a:cxn ang="0">
                    <a:pos x="39" y="191"/>
                  </a:cxn>
                  <a:cxn ang="0">
                    <a:pos x="25" y="188"/>
                  </a:cxn>
                  <a:cxn ang="0">
                    <a:pos x="13" y="183"/>
                  </a:cxn>
                  <a:cxn ang="0">
                    <a:pos x="1" y="179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7"/>
                  </a:cxn>
                </a:cxnLst>
                <a:rect l="0" t="0" r="r" b="b"/>
                <a:pathLst>
                  <a:path w="490" h="336">
                    <a:moveTo>
                      <a:pt x="0" y="177"/>
                    </a:moveTo>
                    <a:lnTo>
                      <a:pt x="1" y="168"/>
                    </a:lnTo>
                    <a:lnTo>
                      <a:pt x="8" y="153"/>
                    </a:lnTo>
                    <a:lnTo>
                      <a:pt x="22" y="134"/>
                    </a:lnTo>
                    <a:lnTo>
                      <a:pt x="42" y="111"/>
                    </a:lnTo>
                    <a:lnTo>
                      <a:pt x="65" y="85"/>
                    </a:lnTo>
                    <a:lnTo>
                      <a:pt x="92" y="58"/>
                    </a:lnTo>
                    <a:lnTo>
                      <a:pt x="123" y="29"/>
                    </a:lnTo>
                    <a:lnTo>
                      <a:pt x="156" y="0"/>
                    </a:lnTo>
                    <a:lnTo>
                      <a:pt x="292" y="0"/>
                    </a:lnTo>
                    <a:lnTo>
                      <a:pt x="298" y="1"/>
                    </a:lnTo>
                    <a:lnTo>
                      <a:pt x="303" y="2"/>
                    </a:lnTo>
                    <a:lnTo>
                      <a:pt x="308" y="5"/>
                    </a:lnTo>
                    <a:lnTo>
                      <a:pt x="313" y="8"/>
                    </a:lnTo>
                    <a:lnTo>
                      <a:pt x="316" y="13"/>
                    </a:lnTo>
                    <a:lnTo>
                      <a:pt x="319" y="17"/>
                    </a:lnTo>
                    <a:lnTo>
                      <a:pt x="321" y="23"/>
                    </a:lnTo>
                    <a:lnTo>
                      <a:pt x="322" y="29"/>
                    </a:lnTo>
                    <a:lnTo>
                      <a:pt x="323" y="37"/>
                    </a:lnTo>
                    <a:lnTo>
                      <a:pt x="325" y="57"/>
                    </a:lnTo>
                    <a:lnTo>
                      <a:pt x="330" y="82"/>
                    </a:lnTo>
                    <a:lnTo>
                      <a:pt x="338" y="113"/>
                    </a:lnTo>
                    <a:lnTo>
                      <a:pt x="349" y="145"/>
                    </a:lnTo>
                    <a:lnTo>
                      <a:pt x="367" y="177"/>
                    </a:lnTo>
                    <a:lnTo>
                      <a:pt x="389" y="206"/>
                    </a:lnTo>
                    <a:lnTo>
                      <a:pt x="417" y="228"/>
                    </a:lnTo>
                    <a:lnTo>
                      <a:pt x="425" y="232"/>
                    </a:lnTo>
                    <a:lnTo>
                      <a:pt x="434" y="235"/>
                    </a:lnTo>
                    <a:lnTo>
                      <a:pt x="440" y="237"/>
                    </a:lnTo>
                    <a:lnTo>
                      <a:pt x="449" y="239"/>
                    </a:lnTo>
                    <a:lnTo>
                      <a:pt x="457" y="239"/>
                    </a:lnTo>
                    <a:lnTo>
                      <a:pt x="465" y="239"/>
                    </a:lnTo>
                    <a:lnTo>
                      <a:pt x="473" y="236"/>
                    </a:lnTo>
                    <a:lnTo>
                      <a:pt x="481" y="234"/>
                    </a:lnTo>
                    <a:lnTo>
                      <a:pt x="490" y="316"/>
                    </a:lnTo>
                    <a:lnTo>
                      <a:pt x="220" y="336"/>
                    </a:lnTo>
                    <a:lnTo>
                      <a:pt x="205" y="211"/>
                    </a:lnTo>
                    <a:lnTo>
                      <a:pt x="191" y="211"/>
                    </a:lnTo>
                    <a:lnTo>
                      <a:pt x="190" y="211"/>
                    </a:lnTo>
                    <a:lnTo>
                      <a:pt x="186" y="211"/>
                    </a:lnTo>
                    <a:lnTo>
                      <a:pt x="179" y="210"/>
                    </a:lnTo>
                    <a:lnTo>
                      <a:pt x="170" y="210"/>
                    </a:lnTo>
                    <a:lnTo>
                      <a:pt x="158" y="209"/>
                    </a:lnTo>
                    <a:lnTo>
                      <a:pt x="145" y="207"/>
                    </a:lnTo>
                    <a:lnTo>
                      <a:pt x="132" y="206"/>
                    </a:lnTo>
                    <a:lnTo>
                      <a:pt x="117" y="205"/>
                    </a:lnTo>
                    <a:lnTo>
                      <a:pt x="102" y="203"/>
                    </a:lnTo>
                    <a:lnTo>
                      <a:pt x="85" y="201"/>
                    </a:lnTo>
                    <a:lnTo>
                      <a:pt x="69" y="198"/>
                    </a:lnTo>
                    <a:lnTo>
                      <a:pt x="54" y="195"/>
                    </a:lnTo>
                    <a:lnTo>
                      <a:pt x="39" y="191"/>
                    </a:lnTo>
                    <a:lnTo>
                      <a:pt x="25" y="188"/>
                    </a:lnTo>
                    <a:lnTo>
                      <a:pt x="13" y="183"/>
                    </a:lnTo>
                    <a:lnTo>
                      <a:pt x="1" y="179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3" name="Freeform 1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03" y="2103"/>
                <a:ext cx="53" cy="24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6" y="0"/>
                  </a:cxn>
                  <a:cxn ang="0">
                    <a:pos x="61" y="2"/>
                  </a:cxn>
                  <a:cxn ang="0">
                    <a:pos x="67" y="4"/>
                  </a:cxn>
                  <a:cxn ang="0">
                    <a:pos x="72" y="8"/>
                  </a:cxn>
                  <a:cxn ang="0">
                    <a:pos x="72" y="11"/>
                  </a:cxn>
                  <a:cxn ang="0">
                    <a:pos x="76" y="12"/>
                  </a:cxn>
                  <a:cxn ang="0">
                    <a:pos x="84" y="20"/>
                  </a:cxn>
                  <a:cxn ang="0">
                    <a:pos x="91" y="28"/>
                  </a:cxn>
                  <a:cxn ang="0">
                    <a:pos x="99" y="38"/>
                  </a:cxn>
                  <a:cxn ang="0">
                    <a:pos x="106" y="49"/>
                  </a:cxn>
                  <a:cxn ang="0">
                    <a:pos x="92" y="48"/>
                  </a:cxn>
                  <a:cxn ang="0">
                    <a:pos x="78" y="46"/>
                  </a:cxn>
                  <a:cxn ang="0">
                    <a:pos x="64" y="44"/>
                  </a:cxn>
                  <a:cxn ang="0">
                    <a:pos x="50" y="43"/>
                  </a:cxn>
                  <a:cxn ang="0">
                    <a:pos x="38" y="41"/>
                  </a:cxn>
                  <a:cxn ang="0">
                    <a:pos x="25" y="38"/>
                  </a:cxn>
                  <a:cxn ang="0">
                    <a:pos x="12" y="36"/>
                  </a:cxn>
                  <a:cxn ang="0">
                    <a:pos x="0" y="34"/>
                  </a:cxn>
                  <a:cxn ang="0">
                    <a:pos x="33" y="22"/>
                  </a:cxn>
                  <a:cxn ang="0">
                    <a:pos x="30" y="12"/>
                  </a:cxn>
                  <a:cxn ang="0">
                    <a:pos x="32" y="10"/>
                  </a:cxn>
                  <a:cxn ang="0">
                    <a:pos x="37" y="7"/>
                  </a:cxn>
                  <a:cxn ang="0">
                    <a:pos x="42" y="4"/>
                  </a:cxn>
                  <a:cxn ang="0">
                    <a:pos x="53" y="0"/>
                  </a:cxn>
                </a:cxnLst>
                <a:rect l="0" t="0" r="r" b="b"/>
                <a:pathLst>
                  <a:path w="106" h="49">
                    <a:moveTo>
                      <a:pt x="53" y="0"/>
                    </a:moveTo>
                    <a:lnTo>
                      <a:pt x="56" y="0"/>
                    </a:lnTo>
                    <a:lnTo>
                      <a:pt x="61" y="2"/>
                    </a:lnTo>
                    <a:lnTo>
                      <a:pt x="67" y="4"/>
                    </a:lnTo>
                    <a:lnTo>
                      <a:pt x="72" y="8"/>
                    </a:lnTo>
                    <a:lnTo>
                      <a:pt x="72" y="11"/>
                    </a:lnTo>
                    <a:lnTo>
                      <a:pt x="76" y="12"/>
                    </a:lnTo>
                    <a:lnTo>
                      <a:pt x="84" y="20"/>
                    </a:lnTo>
                    <a:lnTo>
                      <a:pt x="91" y="28"/>
                    </a:lnTo>
                    <a:lnTo>
                      <a:pt x="99" y="38"/>
                    </a:lnTo>
                    <a:lnTo>
                      <a:pt x="106" y="49"/>
                    </a:lnTo>
                    <a:lnTo>
                      <a:pt x="92" y="48"/>
                    </a:lnTo>
                    <a:lnTo>
                      <a:pt x="78" y="46"/>
                    </a:lnTo>
                    <a:lnTo>
                      <a:pt x="64" y="44"/>
                    </a:lnTo>
                    <a:lnTo>
                      <a:pt x="50" y="43"/>
                    </a:lnTo>
                    <a:lnTo>
                      <a:pt x="38" y="41"/>
                    </a:lnTo>
                    <a:lnTo>
                      <a:pt x="25" y="38"/>
                    </a:lnTo>
                    <a:lnTo>
                      <a:pt x="12" y="36"/>
                    </a:lnTo>
                    <a:lnTo>
                      <a:pt x="0" y="34"/>
                    </a:lnTo>
                    <a:lnTo>
                      <a:pt x="33" y="22"/>
                    </a:lnTo>
                    <a:lnTo>
                      <a:pt x="30" y="12"/>
                    </a:lnTo>
                    <a:lnTo>
                      <a:pt x="32" y="10"/>
                    </a:lnTo>
                    <a:lnTo>
                      <a:pt x="37" y="7"/>
                    </a:lnTo>
                    <a:lnTo>
                      <a:pt x="42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4" name="Freeform 1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764" y="2054"/>
                <a:ext cx="42" cy="5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2"/>
                  </a:cxn>
                  <a:cxn ang="0">
                    <a:pos x="83" y="89"/>
                  </a:cxn>
                  <a:cxn ang="0">
                    <a:pos x="82" y="91"/>
                  </a:cxn>
                  <a:cxn ang="0">
                    <a:pos x="81" y="93"/>
                  </a:cxn>
                  <a:cxn ang="0">
                    <a:pos x="80" y="94"/>
                  </a:cxn>
                  <a:cxn ang="0">
                    <a:pos x="80" y="96"/>
                  </a:cxn>
                  <a:cxn ang="0">
                    <a:pos x="65" y="102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5" y="3"/>
                  </a:cxn>
                </a:cxnLst>
                <a:rect l="0" t="0" r="r" b="b"/>
                <a:pathLst>
                  <a:path w="83" h="102">
                    <a:moveTo>
                      <a:pt x="5" y="3"/>
                    </a:moveTo>
                    <a:lnTo>
                      <a:pt x="8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83" y="89"/>
                    </a:lnTo>
                    <a:lnTo>
                      <a:pt x="82" y="91"/>
                    </a:lnTo>
                    <a:lnTo>
                      <a:pt x="81" y="93"/>
                    </a:lnTo>
                    <a:lnTo>
                      <a:pt x="80" y="94"/>
                    </a:lnTo>
                    <a:lnTo>
                      <a:pt x="80" y="96"/>
                    </a:lnTo>
                    <a:lnTo>
                      <a:pt x="65" y="102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5" name="Freeform 1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70"/>
                <a:ext cx="329" cy="91"/>
              </a:xfrm>
              <a:custGeom>
                <a:avLst/>
                <a:gdLst/>
                <a:ahLst/>
                <a:cxnLst>
                  <a:cxn ang="0">
                    <a:pos x="657" y="18"/>
                  </a:cxn>
                  <a:cxn ang="0">
                    <a:pos x="605" y="24"/>
                  </a:cxn>
                  <a:cxn ang="0">
                    <a:pos x="554" y="31"/>
                  </a:cxn>
                  <a:cxn ang="0">
                    <a:pos x="506" y="38"/>
                  </a:cxn>
                  <a:cxn ang="0">
                    <a:pos x="457" y="46"/>
                  </a:cxn>
                  <a:cxn ang="0">
                    <a:pos x="411" y="54"/>
                  </a:cxn>
                  <a:cxn ang="0">
                    <a:pos x="366" y="63"/>
                  </a:cxn>
                  <a:cxn ang="0">
                    <a:pos x="322" y="72"/>
                  </a:cxn>
                  <a:cxn ang="0">
                    <a:pos x="280" y="83"/>
                  </a:cxn>
                  <a:cxn ang="0">
                    <a:pos x="239" y="93"/>
                  </a:cxn>
                  <a:cxn ang="0">
                    <a:pos x="200" y="104"/>
                  </a:cxn>
                  <a:cxn ang="0">
                    <a:pos x="163" y="116"/>
                  </a:cxn>
                  <a:cxn ang="0">
                    <a:pos x="126" y="128"/>
                  </a:cxn>
                  <a:cxn ang="0">
                    <a:pos x="93" y="140"/>
                  </a:cxn>
                  <a:cxn ang="0">
                    <a:pos x="59" y="154"/>
                  </a:cxn>
                  <a:cxn ang="0">
                    <a:pos x="28" y="168"/>
                  </a:cxn>
                  <a:cxn ang="0">
                    <a:pos x="0" y="182"/>
                  </a:cxn>
                  <a:cxn ang="0">
                    <a:pos x="28" y="166"/>
                  </a:cxn>
                  <a:cxn ang="0">
                    <a:pos x="58" y="150"/>
                  </a:cxn>
                  <a:cxn ang="0">
                    <a:pos x="91" y="135"/>
                  </a:cxn>
                  <a:cxn ang="0">
                    <a:pos x="125" y="121"/>
                  </a:cxn>
                  <a:cxn ang="0">
                    <a:pos x="161" y="107"/>
                  </a:cxn>
                  <a:cxn ang="0">
                    <a:pos x="198" y="93"/>
                  </a:cxn>
                  <a:cxn ang="0">
                    <a:pos x="237" y="82"/>
                  </a:cxn>
                  <a:cxn ang="0">
                    <a:pos x="279" y="69"/>
                  </a:cxn>
                  <a:cxn ang="0">
                    <a:pos x="321" y="59"/>
                  </a:cxn>
                  <a:cxn ang="0">
                    <a:pos x="365" y="47"/>
                  </a:cxn>
                  <a:cxn ang="0">
                    <a:pos x="410" y="38"/>
                  </a:cxn>
                  <a:cxn ang="0">
                    <a:pos x="456" y="29"/>
                  </a:cxn>
                  <a:cxn ang="0">
                    <a:pos x="504" y="21"/>
                  </a:cxn>
                  <a:cxn ang="0">
                    <a:pos x="554" y="13"/>
                  </a:cxn>
                  <a:cxn ang="0">
                    <a:pos x="604" y="6"/>
                  </a:cxn>
                  <a:cxn ang="0">
                    <a:pos x="656" y="0"/>
                  </a:cxn>
                  <a:cxn ang="0">
                    <a:pos x="656" y="4"/>
                  </a:cxn>
                  <a:cxn ang="0">
                    <a:pos x="656" y="9"/>
                  </a:cxn>
                  <a:cxn ang="0">
                    <a:pos x="656" y="14"/>
                  </a:cxn>
                  <a:cxn ang="0">
                    <a:pos x="657" y="18"/>
                  </a:cxn>
                </a:cxnLst>
                <a:rect l="0" t="0" r="r" b="b"/>
                <a:pathLst>
                  <a:path w="657" h="182">
                    <a:moveTo>
                      <a:pt x="657" y="18"/>
                    </a:moveTo>
                    <a:lnTo>
                      <a:pt x="605" y="24"/>
                    </a:lnTo>
                    <a:lnTo>
                      <a:pt x="554" y="31"/>
                    </a:lnTo>
                    <a:lnTo>
                      <a:pt x="506" y="38"/>
                    </a:lnTo>
                    <a:lnTo>
                      <a:pt x="457" y="46"/>
                    </a:lnTo>
                    <a:lnTo>
                      <a:pt x="411" y="54"/>
                    </a:lnTo>
                    <a:lnTo>
                      <a:pt x="366" y="63"/>
                    </a:lnTo>
                    <a:lnTo>
                      <a:pt x="322" y="72"/>
                    </a:lnTo>
                    <a:lnTo>
                      <a:pt x="280" y="83"/>
                    </a:lnTo>
                    <a:lnTo>
                      <a:pt x="239" y="93"/>
                    </a:lnTo>
                    <a:lnTo>
                      <a:pt x="200" y="104"/>
                    </a:lnTo>
                    <a:lnTo>
                      <a:pt x="163" y="116"/>
                    </a:lnTo>
                    <a:lnTo>
                      <a:pt x="126" y="128"/>
                    </a:lnTo>
                    <a:lnTo>
                      <a:pt x="93" y="140"/>
                    </a:lnTo>
                    <a:lnTo>
                      <a:pt x="59" y="154"/>
                    </a:lnTo>
                    <a:lnTo>
                      <a:pt x="28" y="168"/>
                    </a:lnTo>
                    <a:lnTo>
                      <a:pt x="0" y="182"/>
                    </a:lnTo>
                    <a:lnTo>
                      <a:pt x="28" y="166"/>
                    </a:lnTo>
                    <a:lnTo>
                      <a:pt x="58" y="150"/>
                    </a:lnTo>
                    <a:lnTo>
                      <a:pt x="91" y="135"/>
                    </a:lnTo>
                    <a:lnTo>
                      <a:pt x="125" y="121"/>
                    </a:lnTo>
                    <a:lnTo>
                      <a:pt x="161" y="107"/>
                    </a:lnTo>
                    <a:lnTo>
                      <a:pt x="198" y="93"/>
                    </a:lnTo>
                    <a:lnTo>
                      <a:pt x="237" y="82"/>
                    </a:lnTo>
                    <a:lnTo>
                      <a:pt x="279" y="69"/>
                    </a:lnTo>
                    <a:lnTo>
                      <a:pt x="321" y="59"/>
                    </a:lnTo>
                    <a:lnTo>
                      <a:pt x="365" y="47"/>
                    </a:lnTo>
                    <a:lnTo>
                      <a:pt x="410" y="38"/>
                    </a:lnTo>
                    <a:lnTo>
                      <a:pt x="456" y="29"/>
                    </a:lnTo>
                    <a:lnTo>
                      <a:pt x="504" y="21"/>
                    </a:lnTo>
                    <a:lnTo>
                      <a:pt x="554" y="13"/>
                    </a:lnTo>
                    <a:lnTo>
                      <a:pt x="604" y="6"/>
                    </a:lnTo>
                    <a:lnTo>
                      <a:pt x="656" y="0"/>
                    </a:lnTo>
                    <a:lnTo>
                      <a:pt x="656" y="4"/>
                    </a:lnTo>
                    <a:lnTo>
                      <a:pt x="656" y="9"/>
                    </a:lnTo>
                    <a:lnTo>
                      <a:pt x="656" y="14"/>
                    </a:lnTo>
                    <a:lnTo>
                      <a:pt x="65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6" name="Freeform 2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428" y="2197"/>
                <a:ext cx="310" cy="310"/>
              </a:xfrm>
              <a:custGeom>
                <a:avLst/>
                <a:gdLst/>
                <a:ahLst/>
                <a:cxnLst>
                  <a:cxn ang="0">
                    <a:pos x="313" y="620"/>
                  </a:cxn>
                  <a:cxn ang="0">
                    <a:pos x="281" y="617"/>
                  </a:cxn>
                  <a:cxn ang="0">
                    <a:pos x="251" y="611"/>
                  </a:cxn>
                  <a:cxn ang="0">
                    <a:pos x="222" y="602"/>
                  </a:cxn>
                  <a:cxn ang="0">
                    <a:pos x="193" y="590"/>
                  </a:cxn>
                  <a:cxn ang="0">
                    <a:pos x="166" y="576"/>
                  </a:cxn>
                  <a:cxn ang="0">
                    <a:pos x="140" y="559"/>
                  </a:cxn>
                  <a:cxn ang="0">
                    <a:pos x="114" y="539"/>
                  </a:cxn>
                  <a:cxn ang="0">
                    <a:pos x="81" y="506"/>
                  </a:cxn>
                  <a:cxn ang="0">
                    <a:pos x="44" y="455"/>
                  </a:cxn>
                  <a:cxn ang="0">
                    <a:pos x="19" y="400"/>
                  </a:cxn>
                  <a:cxn ang="0">
                    <a:pos x="4" y="341"/>
                  </a:cxn>
                  <a:cxn ang="0">
                    <a:pos x="0" y="279"/>
                  </a:cxn>
                  <a:cxn ang="0">
                    <a:pos x="8" y="220"/>
                  </a:cxn>
                  <a:cxn ang="0">
                    <a:pos x="28" y="165"/>
                  </a:cxn>
                  <a:cxn ang="0">
                    <a:pos x="59" y="114"/>
                  </a:cxn>
                  <a:cxn ang="0">
                    <a:pos x="89" y="81"/>
                  </a:cxn>
                  <a:cxn ang="0">
                    <a:pos x="112" y="61"/>
                  </a:cxn>
                  <a:cxn ang="0">
                    <a:pos x="136" y="44"/>
                  </a:cxn>
                  <a:cxn ang="0">
                    <a:pos x="162" y="30"/>
                  </a:cxn>
                  <a:cxn ang="0">
                    <a:pos x="189" y="19"/>
                  </a:cxn>
                  <a:cxn ang="0">
                    <a:pos x="218" y="10"/>
                  </a:cxn>
                  <a:cxn ang="0">
                    <a:pos x="247" y="4"/>
                  </a:cxn>
                  <a:cxn ang="0">
                    <a:pos x="278" y="0"/>
                  </a:cxn>
                  <a:cxn ang="0">
                    <a:pos x="308" y="0"/>
                  </a:cxn>
                  <a:cxn ang="0">
                    <a:pos x="339" y="4"/>
                  </a:cxn>
                  <a:cxn ang="0">
                    <a:pos x="369" y="10"/>
                  </a:cxn>
                  <a:cxn ang="0">
                    <a:pos x="399" y="19"/>
                  </a:cxn>
                  <a:cxn ang="0">
                    <a:pos x="428" y="30"/>
                  </a:cxn>
                  <a:cxn ang="0">
                    <a:pos x="454" y="44"/>
                  </a:cxn>
                  <a:cxn ang="0">
                    <a:pos x="481" y="61"/>
                  </a:cxn>
                  <a:cxn ang="0">
                    <a:pos x="506" y="81"/>
                  </a:cxn>
                  <a:cxn ang="0">
                    <a:pos x="540" y="114"/>
                  </a:cxn>
                  <a:cxn ang="0">
                    <a:pos x="575" y="165"/>
                  </a:cxn>
                  <a:cxn ang="0">
                    <a:pos x="602" y="220"/>
                  </a:cxn>
                  <a:cxn ang="0">
                    <a:pos x="617" y="279"/>
                  </a:cxn>
                  <a:cxn ang="0">
                    <a:pos x="620" y="341"/>
                  </a:cxn>
                  <a:cxn ang="0">
                    <a:pos x="611" y="402"/>
                  </a:cxn>
                  <a:cxn ang="0">
                    <a:pos x="590" y="458"/>
                  </a:cxn>
                  <a:cxn ang="0">
                    <a:pos x="560" y="507"/>
                  </a:cxn>
                  <a:cxn ang="0">
                    <a:pos x="520" y="549"/>
                  </a:cxn>
                  <a:cxn ang="0">
                    <a:pos x="473" y="582"/>
                  </a:cxn>
                  <a:cxn ang="0">
                    <a:pos x="419" y="606"/>
                  </a:cxn>
                  <a:cxn ang="0">
                    <a:pos x="359" y="619"/>
                  </a:cxn>
                </a:cxnLst>
                <a:rect l="0" t="0" r="r" b="b"/>
                <a:pathLst>
                  <a:path w="620" h="620">
                    <a:moveTo>
                      <a:pt x="328" y="620"/>
                    </a:moveTo>
                    <a:lnTo>
                      <a:pt x="313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7" y="606"/>
                    </a:lnTo>
                    <a:lnTo>
                      <a:pt x="222" y="602"/>
                    </a:lnTo>
                    <a:lnTo>
                      <a:pt x="208" y="597"/>
                    </a:lnTo>
                    <a:lnTo>
                      <a:pt x="193" y="590"/>
                    </a:lnTo>
                    <a:lnTo>
                      <a:pt x="179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40" y="559"/>
                    </a:lnTo>
                    <a:lnTo>
                      <a:pt x="127" y="550"/>
                    </a:lnTo>
                    <a:lnTo>
                      <a:pt x="114" y="539"/>
                    </a:lnTo>
                    <a:lnTo>
                      <a:pt x="103" y="529"/>
                    </a:lnTo>
                    <a:lnTo>
                      <a:pt x="81" y="506"/>
                    </a:lnTo>
                    <a:lnTo>
                      <a:pt x="61" y="482"/>
                    </a:lnTo>
                    <a:lnTo>
                      <a:pt x="44" y="455"/>
                    </a:lnTo>
                    <a:lnTo>
                      <a:pt x="30" y="429"/>
                    </a:lnTo>
                    <a:lnTo>
                      <a:pt x="19" y="400"/>
                    </a:lnTo>
                    <a:lnTo>
                      <a:pt x="9" y="371"/>
                    </a:lnTo>
                    <a:lnTo>
                      <a:pt x="4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2" y="249"/>
                    </a:lnTo>
                    <a:lnTo>
                      <a:pt x="8" y="220"/>
                    </a:lnTo>
                    <a:lnTo>
                      <a:pt x="17" y="192"/>
                    </a:lnTo>
                    <a:lnTo>
                      <a:pt x="28" y="165"/>
                    </a:lnTo>
                    <a:lnTo>
                      <a:pt x="43" y="139"/>
                    </a:lnTo>
                    <a:lnTo>
                      <a:pt x="59" y="114"/>
                    </a:lnTo>
                    <a:lnTo>
                      <a:pt x="79" y="91"/>
                    </a:lnTo>
                    <a:lnTo>
                      <a:pt x="89" y="81"/>
                    </a:lnTo>
                    <a:lnTo>
                      <a:pt x="100" y="71"/>
                    </a:lnTo>
                    <a:lnTo>
                      <a:pt x="112" y="61"/>
                    </a:lnTo>
                    <a:lnTo>
                      <a:pt x="124" y="52"/>
                    </a:lnTo>
                    <a:lnTo>
                      <a:pt x="136" y="44"/>
                    </a:lnTo>
                    <a:lnTo>
                      <a:pt x="149" y="37"/>
                    </a:lnTo>
                    <a:lnTo>
                      <a:pt x="162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2" y="6"/>
                    </a:lnTo>
                    <a:lnTo>
                      <a:pt x="247" y="4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3" y="23"/>
                    </a:lnTo>
                    <a:lnTo>
                      <a:pt x="428" y="30"/>
                    </a:lnTo>
                    <a:lnTo>
                      <a:pt x="442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1" y="61"/>
                    </a:lnTo>
                    <a:lnTo>
                      <a:pt x="494" y="71"/>
                    </a:lnTo>
                    <a:lnTo>
                      <a:pt x="506" y="81"/>
                    </a:lnTo>
                    <a:lnTo>
                      <a:pt x="518" y="91"/>
                    </a:lnTo>
                    <a:lnTo>
                      <a:pt x="540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2" y="220"/>
                    </a:lnTo>
                    <a:lnTo>
                      <a:pt x="611" y="249"/>
                    </a:lnTo>
                    <a:lnTo>
                      <a:pt x="617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7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7" y="483"/>
                    </a:lnTo>
                    <a:lnTo>
                      <a:pt x="560" y="507"/>
                    </a:lnTo>
                    <a:lnTo>
                      <a:pt x="542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3" y="582"/>
                    </a:lnTo>
                    <a:lnTo>
                      <a:pt x="446" y="596"/>
                    </a:lnTo>
                    <a:lnTo>
                      <a:pt x="419" y="606"/>
                    </a:lnTo>
                    <a:lnTo>
                      <a:pt x="390" y="614"/>
                    </a:lnTo>
                    <a:lnTo>
                      <a:pt x="359" y="619"/>
                    </a:lnTo>
                    <a:lnTo>
                      <a:pt x="328" y="620"/>
                    </a:lnTo>
                    <a:close/>
                  </a:path>
                </a:pathLst>
              </a:custGeom>
              <a:solidFill>
                <a:srgbClr val="193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7" name="Freeform 2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056" y="2197"/>
                <a:ext cx="310" cy="310"/>
              </a:xfrm>
              <a:custGeom>
                <a:avLst/>
                <a:gdLst/>
                <a:ahLst/>
                <a:cxnLst>
                  <a:cxn ang="0">
                    <a:pos x="312" y="620"/>
                  </a:cxn>
                  <a:cxn ang="0">
                    <a:pos x="281" y="617"/>
                  </a:cxn>
                  <a:cxn ang="0">
                    <a:pos x="251" y="611"/>
                  </a:cxn>
                  <a:cxn ang="0">
                    <a:pos x="221" y="602"/>
                  </a:cxn>
                  <a:cxn ang="0">
                    <a:pos x="192" y="590"/>
                  </a:cxn>
                  <a:cxn ang="0">
                    <a:pos x="166" y="576"/>
                  </a:cxn>
                  <a:cxn ang="0">
                    <a:pos x="139" y="559"/>
                  </a:cxn>
                  <a:cxn ang="0">
                    <a:pos x="114" y="539"/>
                  </a:cxn>
                  <a:cxn ang="0">
                    <a:pos x="80" y="506"/>
                  </a:cxn>
                  <a:cxn ang="0">
                    <a:pos x="45" y="455"/>
                  </a:cxn>
                  <a:cxn ang="0">
                    <a:pos x="18" y="400"/>
                  </a:cxn>
                  <a:cxn ang="0">
                    <a:pos x="3" y="341"/>
                  </a:cxn>
                  <a:cxn ang="0">
                    <a:pos x="0" y="279"/>
                  </a:cxn>
                  <a:cxn ang="0">
                    <a:pos x="8" y="220"/>
                  </a:cxn>
                  <a:cxn ang="0">
                    <a:pos x="27" y="165"/>
                  </a:cxn>
                  <a:cxn ang="0">
                    <a:pos x="58" y="114"/>
                  </a:cxn>
                  <a:cxn ang="0">
                    <a:pos x="88" y="81"/>
                  </a:cxn>
                  <a:cxn ang="0">
                    <a:pos x="111" y="61"/>
                  </a:cxn>
                  <a:cxn ang="0">
                    <a:pos x="136" y="44"/>
                  </a:cxn>
                  <a:cxn ang="0">
                    <a:pos x="161" y="30"/>
                  </a:cxn>
                  <a:cxn ang="0">
                    <a:pos x="189" y="19"/>
                  </a:cxn>
                  <a:cxn ang="0">
                    <a:pos x="218" y="10"/>
                  </a:cxn>
                  <a:cxn ang="0">
                    <a:pos x="246" y="4"/>
                  </a:cxn>
                  <a:cxn ang="0">
                    <a:pos x="277" y="0"/>
                  </a:cxn>
                  <a:cxn ang="0">
                    <a:pos x="307" y="0"/>
                  </a:cxn>
                  <a:cxn ang="0">
                    <a:pos x="339" y="4"/>
                  </a:cxn>
                  <a:cxn ang="0">
                    <a:pos x="369" y="10"/>
                  </a:cxn>
                  <a:cxn ang="0">
                    <a:pos x="399" y="19"/>
                  </a:cxn>
                  <a:cxn ang="0">
                    <a:pos x="427" y="30"/>
                  </a:cxn>
                  <a:cxn ang="0">
                    <a:pos x="454" y="44"/>
                  </a:cxn>
                  <a:cxn ang="0">
                    <a:pos x="480" y="61"/>
                  </a:cxn>
                  <a:cxn ang="0">
                    <a:pos x="506" y="81"/>
                  </a:cxn>
                  <a:cxn ang="0">
                    <a:pos x="539" y="114"/>
                  </a:cxn>
                  <a:cxn ang="0">
                    <a:pos x="575" y="165"/>
                  </a:cxn>
                  <a:cxn ang="0">
                    <a:pos x="601" y="220"/>
                  </a:cxn>
                  <a:cxn ang="0">
                    <a:pos x="616" y="279"/>
                  </a:cxn>
                  <a:cxn ang="0">
                    <a:pos x="620" y="341"/>
                  </a:cxn>
                  <a:cxn ang="0">
                    <a:pos x="611" y="402"/>
                  </a:cxn>
                  <a:cxn ang="0">
                    <a:pos x="590" y="458"/>
                  </a:cxn>
                  <a:cxn ang="0">
                    <a:pos x="560" y="507"/>
                  </a:cxn>
                  <a:cxn ang="0">
                    <a:pos x="520" y="549"/>
                  </a:cxn>
                  <a:cxn ang="0">
                    <a:pos x="472" y="582"/>
                  </a:cxn>
                  <a:cxn ang="0">
                    <a:pos x="418" y="606"/>
                  </a:cxn>
                  <a:cxn ang="0">
                    <a:pos x="358" y="619"/>
                  </a:cxn>
                </a:cxnLst>
                <a:rect l="0" t="0" r="r" b="b"/>
                <a:pathLst>
                  <a:path w="620" h="620">
                    <a:moveTo>
                      <a:pt x="327" y="620"/>
                    </a:moveTo>
                    <a:lnTo>
                      <a:pt x="312" y="620"/>
                    </a:lnTo>
                    <a:lnTo>
                      <a:pt x="296" y="619"/>
                    </a:lnTo>
                    <a:lnTo>
                      <a:pt x="281" y="617"/>
                    </a:lnTo>
                    <a:lnTo>
                      <a:pt x="266" y="614"/>
                    </a:lnTo>
                    <a:lnTo>
                      <a:pt x="251" y="611"/>
                    </a:lnTo>
                    <a:lnTo>
                      <a:pt x="236" y="606"/>
                    </a:lnTo>
                    <a:lnTo>
                      <a:pt x="221" y="602"/>
                    </a:lnTo>
                    <a:lnTo>
                      <a:pt x="207" y="597"/>
                    </a:lnTo>
                    <a:lnTo>
                      <a:pt x="192" y="590"/>
                    </a:lnTo>
                    <a:lnTo>
                      <a:pt x="178" y="583"/>
                    </a:lnTo>
                    <a:lnTo>
                      <a:pt x="166" y="576"/>
                    </a:lnTo>
                    <a:lnTo>
                      <a:pt x="152" y="568"/>
                    </a:lnTo>
                    <a:lnTo>
                      <a:pt x="139" y="559"/>
                    </a:lnTo>
                    <a:lnTo>
                      <a:pt x="126" y="550"/>
                    </a:lnTo>
                    <a:lnTo>
                      <a:pt x="114" y="539"/>
                    </a:lnTo>
                    <a:lnTo>
                      <a:pt x="102" y="529"/>
                    </a:lnTo>
                    <a:lnTo>
                      <a:pt x="80" y="506"/>
                    </a:lnTo>
                    <a:lnTo>
                      <a:pt x="61" y="482"/>
                    </a:lnTo>
                    <a:lnTo>
                      <a:pt x="45" y="455"/>
                    </a:lnTo>
                    <a:lnTo>
                      <a:pt x="30" y="429"/>
                    </a:lnTo>
                    <a:lnTo>
                      <a:pt x="18" y="400"/>
                    </a:lnTo>
                    <a:lnTo>
                      <a:pt x="9" y="371"/>
                    </a:lnTo>
                    <a:lnTo>
                      <a:pt x="3" y="341"/>
                    </a:lnTo>
                    <a:lnTo>
                      <a:pt x="0" y="310"/>
                    </a:lnTo>
                    <a:lnTo>
                      <a:pt x="0" y="279"/>
                    </a:lnTo>
                    <a:lnTo>
                      <a:pt x="2" y="249"/>
                    </a:lnTo>
                    <a:lnTo>
                      <a:pt x="8" y="220"/>
                    </a:lnTo>
                    <a:lnTo>
                      <a:pt x="17" y="192"/>
                    </a:lnTo>
                    <a:lnTo>
                      <a:pt x="27" y="165"/>
                    </a:lnTo>
                    <a:lnTo>
                      <a:pt x="42" y="139"/>
                    </a:lnTo>
                    <a:lnTo>
                      <a:pt x="58" y="114"/>
                    </a:lnTo>
                    <a:lnTo>
                      <a:pt x="78" y="91"/>
                    </a:lnTo>
                    <a:lnTo>
                      <a:pt x="88" y="81"/>
                    </a:lnTo>
                    <a:lnTo>
                      <a:pt x="100" y="71"/>
                    </a:lnTo>
                    <a:lnTo>
                      <a:pt x="111" y="61"/>
                    </a:lnTo>
                    <a:lnTo>
                      <a:pt x="123" y="52"/>
                    </a:lnTo>
                    <a:lnTo>
                      <a:pt x="136" y="44"/>
                    </a:lnTo>
                    <a:lnTo>
                      <a:pt x="148" y="37"/>
                    </a:lnTo>
                    <a:lnTo>
                      <a:pt x="161" y="30"/>
                    </a:lnTo>
                    <a:lnTo>
                      <a:pt x="175" y="23"/>
                    </a:lnTo>
                    <a:lnTo>
                      <a:pt x="189" y="19"/>
                    </a:lnTo>
                    <a:lnTo>
                      <a:pt x="203" y="14"/>
                    </a:lnTo>
                    <a:lnTo>
                      <a:pt x="218" y="10"/>
                    </a:lnTo>
                    <a:lnTo>
                      <a:pt x="231" y="6"/>
                    </a:lnTo>
                    <a:lnTo>
                      <a:pt x="246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7" y="0"/>
                    </a:lnTo>
                    <a:lnTo>
                      <a:pt x="324" y="1"/>
                    </a:lnTo>
                    <a:lnTo>
                      <a:pt x="339" y="4"/>
                    </a:lnTo>
                    <a:lnTo>
                      <a:pt x="354" y="6"/>
                    </a:lnTo>
                    <a:lnTo>
                      <a:pt x="369" y="10"/>
                    </a:lnTo>
                    <a:lnTo>
                      <a:pt x="384" y="14"/>
                    </a:lnTo>
                    <a:lnTo>
                      <a:pt x="399" y="19"/>
                    </a:lnTo>
                    <a:lnTo>
                      <a:pt x="412" y="23"/>
                    </a:lnTo>
                    <a:lnTo>
                      <a:pt x="427" y="30"/>
                    </a:lnTo>
                    <a:lnTo>
                      <a:pt x="441" y="37"/>
                    </a:lnTo>
                    <a:lnTo>
                      <a:pt x="454" y="44"/>
                    </a:lnTo>
                    <a:lnTo>
                      <a:pt x="468" y="52"/>
                    </a:lnTo>
                    <a:lnTo>
                      <a:pt x="480" y="61"/>
                    </a:lnTo>
                    <a:lnTo>
                      <a:pt x="493" y="71"/>
                    </a:lnTo>
                    <a:lnTo>
                      <a:pt x="506" y="81"/>
                    </a:lnTo>
                    <a:lnTo>
                      <a:pt x="517" y="91"/>
                    </a:lnTo>
                    <a:lnTo>
                      <a:pt x="539" y="114"/>
                    </a:lnTo>
                    <a:lnTo>
                      <a:pt x="559" y="139"/>
                    </a:lnTo>
                    <a:lnTo>
                      <a:pt x="575" y="165"/>
                    </a:lnTo>
                    <a:lnTo>
                      <a:pt x="590" y="192"/>
                    </a:lnTo>
                    <a:lnTo>
                      <a:pt x="601" y="220"/>
                    </a:lnTo>
                    <a:lnTo>
                      <a:pt x="611" y="249"/>
                    </a:lnTo>
                    <a:lnTo>
                      <a:pt x="616" y="279"/>
                    </a:lnTo>
                    <a:lnTo>
                      <a:pt x="620" y="310"/>
                    </a:lnTo>
                    <a:lnTo>
                      <a:pt x="620" y="341"/>
                    </a:lnTo>
                    <a:lnTo>
                      <a:pt x="616" y="372"/>
                    </a:lnTo>
                    <a:lnTo>
                      <a:pt x="611" y="402"/>
                    </a:lnTo>
                    <a:lnTo>
                      <a:pt x="603" y="430"/>
                    </a:lnTo>
                    <a:lnTo>
                      <a:pt x="590" y="458"/>
                    </a:lnTo>
                    <a:lnTo>
                      <a:pt x="576" y="483"/>
                    </a:lnTo>
                    <a:lnTo>
                      <a:pt x="560" y="507"/>
                    </a:lnTo>
                    <a:lnTo>
                      <a:pt x="541" y="529"/>
                    </a:lnTo>
                    <a:lnTo>
                      <a:pt x="520" y="549"/>
                    </a:lnTo>
                    <a:lnTo>
                      <a:pt x="498" y="567"/>
                    </a:lnTo>
                    <a:lnTo>
                      <a:pt x="472" y="582"/>
                    </a:lnTo>
                    <a:lnTo>
                      <a:pt x="446" y="596"/>
                    </a:lnTo>
                    <a:lnTo>
                      <a:pt x="418" y="606"/>
                    </a:lnTo>
                    <a:lnTo>
                      <a:pt x="389" y="614"/>
                    </a:lnTo>
                    <a:lnTo>
                      <a:pt x="358" y="619"/>
                    </a:lnTo>
                    <a:lnTo>
                      <a:pt x="327" y="620"/>
                    </a:lnTo>
                    <a:close/>
                  </a:path>
                </a:pathLst>
              </a:custGeom>
              <a:solidFill>
                <a:srgbClr val="193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8" name="Freeform 2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321" y="2095"/>
                <a:ext cx="1120" cy="305"/>
              </a:xfrm>
              <a:custGeom>
                <a:avLst/>
                <a:gdLst/>
                <a:ahLst/>
                <a:cxnLst>
                  <a:cxn ang="0">
                    <a:pos x="2231" y="441"/>
                  </a:cxn>
                  <a:cxn ang="0">
                    <a:pos x="2194" y="530"/>
                  </a:cxn>
                  <a:cxn ang="0">
                    <a:pos x="2158" y="557"/>
                  </a:cxn>
                  <a:cxn ang="0">
                    <a:pos x="2126" y="574"/>
                  </a:cxn>
                  <a:cxn ang="0">
                    <a:pos x="2120" y="530"/>
                  </a:cxn>
                  <a:cxn ang="0">
                    <a:pos x="2099" y="416"/>
                  </a:cxn>
                  <a:cxn ang="0">
                    <a:pos x="2030" y="300"/>
                  </a:cxn>
                  <a:cxn ang="0">
                    <a:pos x="1967" y="241"/>
                  </a:cxn>
                  <a:cxn ang="0">
                    <a:pos x="1908" y="206"/>
                  </a:cxn>
                  <a:cxn ang="0">
                    <a:pos x="1844" y="185"/>
                  </a:cxn>
                  <a:cxn ang="0">
                    <a:pos x="1778" y="174"/>
                  </a:cxn>
                  <a:cxn ang="0">
                    <a:pos x="1660" y="189"/>
                  </a:cxn>
                  <a:cxn ang="0">
                    <a:pos x="1548" y="253"/>
                  </a:cxn>
                  <a:cxn ang="0">
                    <a:pos x="1470" y="353"/>
                  </a:cxn>
                  <a:cxn ang="0">
                    <a:pos x="1437" y="481"/>
                  </a:cxn>
                  <a:cxn ang="0">
                    <a:pos x="1450" y="588"/>
                  </a:cxn>
                  <a:cxn ang="0">
                    <a:pos x="1401" y="608"/>
                  </a:cxn>
                  <a:cxn ang="0">
                    <a:pos x="1325" y="605"/>
                  </a:cxn>
                  <a:cxn ang="0">
                    <a:pos x="1246" y="603"/>
                  </a:cxn>
                  <a:cxn ang="0">
                    <a:pos x="1165" y="602"/>
                  </a:cxn>
                  <a:cxn ang="0">
                    <a:pos x="1089" y="602"/>
                  </a:cxn>
                  <a:cxn ang="0">
                    <a:pos x="1017" y="603"/>
                  </a:cxn>
                  <a:cxn ang="0">
                    <a:pos x="945" y="604"/>
                  </a:cxn>
                  <a:cxn ang="0">
                    <a:pos x="874" y="606"/>
                  </a:cxn>
                  <a:cxn ang="0">
                    <a:pos x="865" y="538"/>
                  </a:cxn>
                  <a:cxn ang="0">
                    <a:pos x="844" y="416"/>
                  </a:cxn>
                  <a:cxn ang="0">
                    <a:pos x="775" y="300"/>
                  </a:cxn>
                  <a:cxn ang="0">
                    <a:pos x="710" y="241"/>
                  </a:cxn>
                  <a:cxn ang="0">
                    <a:pos x="651" y="206"/>
                  </a:cxn>
                  <a:cxn ang="0">
                    <a:pos x="589" y="185"/>
                  </a:cxn>
                  <a:cxn ang="0">
                    <a:pos x="522" y="174"/>
                  </a:cxn>
                  <a:cxn ang="0">
                    <a:pos x="405" y="189"/>
                  </a:cxn>
                  <a:cxn ang="0">
                    <a:pos x="293" y="253"/>
                  </a:cxn>
                  <a:cxn ang="0">
                    <a:pos x="214" y="353"/>
                  </a:cxn>
                  <a:cxn ang="0">
                    <a:pos x="182" y="481"/>
                  </a:cxn>
                  <a:cxn ang="0">
                    <a:pos x="188" y="559"/>
                  </a:cxn>
                  <a:cxn ang="0">
                    <a:pos x="131" y="552"/>
                  </a:cxn>
                  <a:cxn ang="0">
                    <a:pos x="67" y="514"/>
                  </a:cxn>
                  <a:cxn ang="0">
                    <a:pos x="28" y="464"/>
                  </a:cxn>
                  <a:cxn ang="0">
                    <a:pos x="5" y="377"/>
                  </a:cxn>
                  <a:cxn ang="0">
                    <a:pos x="2" y="278"/>
                  </a:cxn>
                  <a:cxn ang="0">
                    <a:pos x="28" y="234"/>
                  </a:cxn>
                  <a:cxn ang="0">
                    <a:pos x="86" y="191"/>
                  </a:cxn>
                  <a:cxn ang="0">
                    <a:pos x="161" y="151"/>
                  </a:cxn>
                  <a:cxn ang="0">
                    <a:pos x="249" y="114"/>
                  </a:cxn>
                  <a:cxn ang="0">
                    <a:pos x="352" y="81"/>
                  </a:cxn>
                  <a:cxn ang="0">
                    <a:pos x="464" y="52"/>
                  </a:cxn>
                  <a:cxn ang="0">
                    <a:pos x="589" y="28"/>
                  </a:cxn>
                  <a:cxn ang="0">
                    <a:pos x="724" y="8"/>
                  </a:cxn>
                  <a:cxn ang="0">
                    <a:pos x="802" y="11"/>
                  </a:cxn>
                  <a:cxn ang="0">
                    <a:pos x="825" y="30"/>
                  </a:cxn>
                  <a:cxn ang="0">
                    <a:pos x="905" y="66"/>
                  </a:cxn>
                  <a:cxn ang="0">
                    <a:pos x="1080" y="96"/>
                  </a:cxn>
                  <a:cxn ang="0">
                    <a:pos x="1278" y="96"/>
                  </a:cxn>
                  <a:cxn ang="0">
                    <a:pos x="1451" y="66"/>
                  </a:cxn>
                  <a:cxn ang="0">
                    <a:pos x="1531" y="27"/>
                  </a:cxn>
                  <a:cxn ang="0">
                    <a:pos x="1601" y="22"/>
                  </a:cxn>
                  <a:cxn ang="0">
                    <a:pos x="1801" y="65"/>
                  </a:cxn>
                  <a:cxn ang="0">
                    <a:pos x="1982" y="122"/>
                  </a:cxn>
                  <a:cxn ang="0">
                    <a:pos x="2134" y="191"/>
                  </a:cxn>
                  <a:cxn ang="0">
                    <a:pos x="2224" y="244"/>
                  </a:cxn>
                  <a:cxn ang="0">
                    <a:pos x="2239" y="346"/>
                  </a:cxn>
                </a:cxnLst>
                <a:rect l="0" t="0" r="r" b="b"/>
                <a:pathLst>
                  <a:path w="2239" h="611">
                    <a:moveTo>
                      <a:pt x="2239" y="346"/>
                    </a:moveTo>
                    <a:lnTo>
                      <a:pt x="2238" y="379"/>
                    </a:lnTo>
                    <a:lnTo>
                      <a:pt x="2235" y="411"/>
                    </a:lnTo>
                    <a:lnTo>
                      <a:pt x="2231" y="441"/>
                    </a:lnTo>
                    <a:lnTo>
                      <a:pt x="2224" y="468"/>
                    </a:lnTo>
                    <a:lnTo>
                      <a:pt x="2216" y="493"/>
                    </a:lnTo>
                    <a:lnTo>
                      <a:pt x="2205" y="514"/>
                    </a:lnTo>
                    <a:lnTo>
                      <a:pt x="2194" y="530"/>
                    </a:lnTo>
                    <a:lnTo>
                      <a:pt x="2181" y="543"/>
                    </a:lnTo>
                    <a:lnTo>
                      <a:pt x="2174" y="547"/>
                    </a:lnTo>
                    <a:lnTo>
                      <a:pt x="2166" y="552"/>
                    </a:lnTo>
                    <a:lnTo>
                      <a:pt x="2158" y="557"/>
                    </a:lnTo>
                    <a:lnTo>
                      <a:pt x="2151" y="561"/>
                    </a:lnTo>
                    <a:lnTo>
                      <a:pt x="2142" y="565"/>
                    </a:lnTo>
                    <a:lnTo>
                      <a:pt x="2134" y="569"/>
                    </a:lnTo>
                    <a:lnTo>
                      <a:pt x="2126" y="574"/>
                    </a:lnTo>
                    <a:lnTo>
                      <a:pt x="2117" y="577"/>
                    </a:lnTo>
                    <a:lnTo>
                      <a:pt x="2119" y="561"/>
                    </a:lnTo>
                    <a:lnTo>
                      <a:pt x="2120" y="546"/>
                    </a:lnTo>
                    <a:lnTo>
                      <a:pt x="2120" y="530"/>
                    </a:lnTo>
                    <a:lnTo>
                      <a:pt x="2119" y="515"/>
                    </a:lnTo>
                    <a:lnTo>
                      <a:pt x="2115" y="482"/>
                    </a:lnTo>
                    <a:lnTo>
                      <a:pt x="2108" y="448"/>
                    </a:lnTo>
                    <a:lnTo>
                      <a:pt x="2099" y="416"/>
                    </a:lnTo>
                    <a:lnTo>
                      <a:pt x="2087" y="385"/>
                    </a:lnTo>
                    <a:lnTo>
                      <a:pt x="2070" y="355"/>
                    </a:lnTo>
                    <a:lnTo>
                      <a:pt x="2052" y="326"/>
                    </a:lnTo>
                    <a:lnTo>
                      <a:pt x="2030" y="300"/>
                    </a:lnTo>
                    <a:lnTo>
                      <a:pt x="2006" y="274"/>
                    </a:lnTo>
                    <a:lnTo>
                      <a:pt x="1993" y="263"/>
                    </a:lnTo>
                    <a:lnTo>
                      <a:pt x="1979" y="251"/>
                    </a:lnTo>
                    <a:lnTo>
                      <a:pt x="1967" y="241"/>
                    </a:lnTo>
                    <a:lnTo>
                      <a:pt x="1952" y="232"/>
                    </a:lnTo>
                    <a:lnTo>
                      <a:pt x="1938" y="223"/>
                    </a:lnTo>
                    <a:lnTo>
                      <a:pt x="1923" y="215"/>
                    </a:lnTo>
                    <a:lnTo>
                      <a:pt x="1908" y="206"/>
                    </a:lnTo>
                    <a:lnTo>
                      <a:pt x="1892" y="200"/>
                    </a:lnTo>
                    <a:lnTo>
                      <a:pt x="1877" y="194"/>
                    </a:lnTo>
                    <a:lnTo>
                      <a:pt x="1861" y="189"/>
                    </a:lnTo>
                    <a:lnTo>
                      <a:pt x="1844" y="185"/>
                    </a:lnTo>
                    <a:lnTo>
                      <a:pt x="1827" y="181"/>
                    </a:lnTo>
                    <a:lnTo>
                      <a:pt x="1811" y="178"/>
                    </a:lnTo>
                    <a:lnTo>
                      <a:pt x="1794" y="175"/>
                    </a:lnTo>
                    <a:lnTo>
                      <a:pt x="1778" y="174"/>
                    </a:lnTo>
                    <a:lnTo>
                      <a:pt x="1760" y="174"/>
                    </a:lnTo>
                    <a:lnTo>
                      <a:pt x="1726" y="177"/>
                    </a:lnTo>
                    <a:lnTo>
                      <a:pt x="1692" y="181"/>
                    </a:lnTo>
                    <a:lnTo>
                      <a:pt x="1660" y="189"/>
                    </a:lnTo>
                    <a:lnTo>
                      <a:pt x="1629" y="201"/>
                    </a:lnTo>
                    <a:lnTo>
                      <a:pt x="1600" y="216"/>
                    </a:lnTo>
                    <a:lnTo>
                      <a:pt x="1572" y="233"/>
                    </a:lnTo>
                    <a:lnTo>
                      <a:pt x="1548" y="253"/>
                    </a:lnTo>
                    <a:lnTo>
                      <a:pt x="1525" y="274"/>
                    </a:lnTo>
                    <a:lnTo>
                      <a:pt x="1504" y="299"/>
                    </a:lnTo>
                    <a:lnTo>
                      <a:pt x="1486" y="325"/>
                    </a:lnTo>
                    <a:lnTo>
                      <a:pt x="1470" y="353"/>
                    </a:lnTo>
                    <a:lnTo>
                      <a:pt x="1457" y="383"/>
                    </a:lnTo>
                    <a:lnTo>
                      <a:pt x="1448" y="414"/>
                    </a:lnTo>
                    <a:lnTo>
                      <a:pt x="1441" y="446"/>
                    </a:lnTo>
                    <a:lnTo>
                      <a:pt x="1437" y="481"/>
                    </a:lnTo>
                    <a:lnTo>
                      <a:pt x="1437" y="515"/>
                    </a:lnTo>
                    <a:lnTo>
                      <a:pt x="1440" y="539"/>
                    </a:lnTo>
                    <a:lnTo>
                      <a:pt x="1444" y="564"/>
                    </a:lnTo>
                    <a:lnTo>
                      <a:pt x="1450" y="588"/>
                    </a:lnTo>
                    <a:lnTo>
                      <a:pt x="1457" y="611"/>
                    </a:lnTo>
                    <a:lnTo>
                      <a:pt x="1439" y="610"/>
                    </a:lnTo>
                    <a:lnTo>
                      <a:pt x="1420" y="610"/>
                    </a:lnTo>
                    <a:lnTo>
                      <a:pt x="1401" y="608"/>
                    </a:lnTo>
                    <a:lnTo>
                      <a:pt x="1382" y="607"/>
                    </a:lnTo>
                    <a:lnTo>
                      <a:pt x="1363" y="606"/>
                    </a:lnTo>
                    <a:lnTo>
                      <a:pt x="1343" y="606"/>
                    </a:lnTo>
                    <a:lnTo>
                      <a:pt x="1325" y="605"/>
                    </a:lnTo>
                    <a:lnTo>
                      <a:pt x="1305" y="604"/>
                    </a:lnTo>
                    <a:lnTo>
                      <a:pt x="1285" y="604"/>
                    </a:lnTo>
                    <a:lnTo>
                      <a:pt x="1266" y="603"/>
                    </a:lnTo>
                    <a:lnTo>
                      <a:pt x="1246" y="603"/>
                    </a:lnTo>
                    <a:lnTo>
                      <a:pt x="1225" y="603"/>
                    </a:lnTo>
                    <a:lnTo>
                      <a:pt x="1206" y="602"/>
                    </a:lnTo>
                    <a:lnTo>
                      <a:pt x="1186" y="602"/>
                    </a:lnTo>
                    <a:lnTo>
                      <a:pt x="1165" y="602"/>
                    </a:lnTo>
                    <a:lnTo>
                      <a:pt x="1146" y="602"/>
                    </a:lnTo>
                    <a:lnTo>
                      <a:pt x="1127" y="602"/>
                    </a:lnTo>
                    <a:lnTo>
                      <a:pt x="1109" y="602"/>
                    </a:lnTo>
                    <a:lnTo>
                      <a:pt x="1089" y="602"/>
                    </a:lnTo>
                    <a:lnTo>
                      <a:pt x="1071" y="602"/>
                    </a:lnTo>
                    <a:lnTo>
                      <a:pt x="1054" y="603"/>
                    </a:lnTo>
                    <a:lnTo>
                      <a:pt x="1035" y="603"/>
                    </a:lnTo>
                    <a:lnTo>
                      <a:pt x="1017" y="603"/>
                    </a:lnTo>
                    <a:lnTo>
                      <a:pt x="998" y="603"/>
                    </a:lnTo>
                    <a:lnTo>
                      <a:pt x="981" y="604"/>
                    </a:lnTo>
                    <a:lnTo>
                      <a:pt x="963" y="604"/>
                    </a:lnTo>
                    <a:lnTo>
                      <a:pt x="945" y="604"/>
                    </a:lnTo>
                    <a:lnTo>
                      <a:pt x="927" y="605"/>
                    </a:lnTo>
                    <a:lnTo>
                      <a:pt x="909" y="605"/>
                    </a:lnTo>
                    <a:lnTo>
                      <a:pt x="891" y="605"/>
                    </a:lnTo>
                    <a:lnTo>
                      <a:pt x="874" y="606"/>
                    </a:lnTo>
                    <a:lnTo>
                      <a:pt x="856" y="606"/>
                    </a:lnTo>
                    <a:lnTo>
                      <a:pt x="860" y="584"/>
                    </a:lnTo>
                    <a:lnTo>
                      <a:pt x="863" y="561"/>
                    </a:lnTo>
                    <a:lnTo>
                      <a:pt x="865" y="538"/>
                    </a:lnTo>
                    <a:lnTo>
                      <a:pt x="863" y="515"/>
                    </a:lnTo>
                    <a:lnTo>
                      <a:pt x="860" y="482"/>
                    </a:lnTo>
                    <a:lnTo>
                      <a:pt x="853" y="448"/>
                    </a:lnTo>
                    <a:lnTo>
                      <a:pt x="844" y="416"/>
                    </a:lnTo>
                    <a:lnTo>
                      <a:pt x="831" y="385"/>
                    </a:lnTo>
                    <a:lnTo>
                      <a:pt x="815" y="355"/>
                    </a:lnTo>
                    <a:lnTo>
                      <a:pt x="797" y="326"/>
                    </a:lnTo>
                    <a:lnTo>
                      <a:pt x="775" y="300"/>
                    </a:lnTo>
                    <a:lnTo>
                      <a:pt x="750" y="274"/>
                    </a:lnTo>
                    <a:lnTo>
                      <a:pt x="738" y="263"/>
                    </a:lnTo>
                    <a:lnTo>
                      <a:pt x="724" y="251"/>
                    </a:lnTo>
                    <a:lnTo>
                      <a:pt x="710" y="241"/>
                    </a:lnTo>
                    <a:lnTo>
                      <a:pt x="696" y="232"/>
                    </a:lnTo>
                    <a:lnTo>
                      <a:pt x="681" y="223"/>
                    </a:lnTo>
                    <a:lnTo>
                      <a:pt x="667" y="215"/>
                    </a:lnTo>
                    <a:lnTo>
                      <a:pt x="651" y="206"/>
                    </a:lnTo>
                    <a:lnTo>
                      <a:pt x="636" y="200"/>
                    </a:lnTo>
                    <a:lnTo>
                      <a:pt x="620" y="194"/>
                    </a:lnTo>
                    <a:lnTo>
                      <a:pt x="605" y="189"/>
                    </a:lnTo>
                    <a:lnTo>
                      <a:pt x="589" y="185"/>
                    </a:lnTo>
                    <a:lnTo>
                      <a:pt x="572" y="181"/>
                    </a:lnTo>
                    <a:lnTo>
                      <a:pt x="556" y="178"/>
                    </a:lnTo>
                    <a:lnTo>
                      <a:pt x="538" y="175"/>
                    </a:lnTo>
                    <a:lnTo>
                      <a:pt x="522" y="174"/>
                    </a:lnTo>
                    <a:lnTo>
                      <a:pt x="505" y="174"/>
                    </a:lnTo>
                    <a:lnTo>
                      <a:pt x="470" y="177"/>
                    </a:lnTo>
                    <a:lnTo>
                      <a:pt x="437" y="181"/>
                    </a:lnTo>
                    <a:lnTo>
                      <a:pt x="405" y="189"/>
                    </a:lnTo>
                    <a:lnTo>
                      <a:pt x="373" y="201"/>
                    </a:lnTo>
                    <a:lnTo>
                      <a:pt x="345" y="216"/>
                    </a:lnTo>
                    <a:lnTo>
                      <a:pt x="317" y="233"/>
                    </a:lnTo>
                    <a:lnTo>
                      <a:pt x="293" y="253"/>
                    </a:lnTo>
                    <a:lnTo>
                      <a:pt x="270" y="274"/>
                    </a:lnTo>
                    <a:lnTo>
                      <a:pt x="249" y="299"/>
                    </a:lnTo>
                    <a:lnTo>
                      <a:pt x="230" y="325"/>
                    </a:lnTo>
                    <a:lnTo>
                      <a:pt x="214" y="353"/>
                    </a:lnTo>
                    <a:lnTo>
                      <a:pt x="202" y="383"/>
                    </a:lnTo>
                    <a:lnTo>
                      <a:pt x="192" y="414"/>
                    </a:lnTo>
                    <a:lnTo>
                      <a:pt x="185" y="446"/>
                    </a:lnTo>
                    <a:lnTo>
                      <a:pt x="182" y="481"/>
                    </a:lnTo>
                    <a:lnTo>
                      <a:pt x="182" y="515"/>
                    </a:lnTo>
                    <a:lnTo>
                      <a:pt x="183" y="530"/>
                    </a:lnTo>
                    <a:lnTo>
                      <a:pt x="185" y="544"/>
                    </a:lnTo>
                    <a:lnTo>
                      <a:pt x="188" y="559"/>
                    </a:lnTo>
                    <a:lnTo>
                      <a:pt x="191" y="574"/>
                    </a:lnTo>
                    <a:lnTo>
                      <a:pt x="171" y="567"/>
                    </a:lnTo>
                    <a:lnTo>
                      <a:pt x="150" y="560"/>
                    </a:lnTo>
                    <a:lnTo>
                      <a:pt x="131" y="552"/>
                    </a:lnTo>
                    <a:lnTo>
                      <a:pt x="114" y="544"/>
                    </a:lnTo>
                    <a:lnTo>
                      <a:pt x="97" y="535"/>
                    </a:lnTo>
                    <a:lnTo>
                      <a:pt x="81" y="524"/>
                    </a:lnTo>
                    <a:lnTo>
                      <a:pt x="67" y="514"/>
                    </a:lnTo>
                    <a:lnTo>
                      <a:pt x="53" y="504"/>
                    </a:lnTo>
                    <a:lnTo>
                      <a:pt x="44" y="494"/>
                    </a:lnTo>
                    <a:lnTo>
                      <a:pt x="36" y="481"/>
                    </a:lnTo>
                    <a:lnTo>
                      <a:pt x="28" y="464"/>
                    </a:lnTo>
                    <a:lnTo>
                      <a:pt x="21" y="446"/>
                    </a:lnTo>
                    <a:lnTo>
                      <a:pt x="15" y="425"/>
                    </a:lnTo>
                    <a:lnTo>
                      <a:pt x="9" y="401"/>
                    </a:lnTo>
                    <a:lnTo>
                      <a:pt x="5" y="377"/>
                    </a:lnTo>
                    <a:lnTo>
                      <a:pt x="2" y="350"/>
                    </a:lnTo>
                    <a:lnTo>
                      <a:pt x="0" y="324"/>
                    </a:lnTo>
                    <a:lnTo>
                      <a:pt x="0" y="300"/>
                    </a:lnTo>
                    <a:lnTo>
                      <a:pt x="2" y="278"/>
                    </a:lnTo>
                    <a:lnTo>
                      <a:pt x="5" y="257"/>
                    </a:lnTo>
                    <a:lnTo>
                      <a:pt x="5" y="257"/>
                    </a:lnTo>
                    <a:lnTo>
                      <a:pt x="16" y="246"/>
                    </a:lnTo>
                    <a:lnTo>
                      <a:pt x="28" y="234"/>
                    </a:lnTo>
                    <a:lnTo>
                      <a:pt x="41" y="224"/>
                    </a:lnTo>
                    <a:lnTo>
                      <a:pt x="55" y="212"/>
                    </a:lnTo>
                    <a:lnTo>
                      <a:pt x="70" y="202"/>
                    </a:lnTo>
                    <a:lnTo>
                      <a:pt x="86" y="191"/>
                    </a:lnTo>
                    <a:lnTo>
                      <a:pt x="104" y="181"/>
                    </a:lnTo>
                    <a:lnTo>
                      <a:pt x="122" y="171"/>
                    </a:lnTo>
                    <a:lnTo>
                      <a:pt x="141" y="160"/>
                    </a:lnTo>
                    <a:lnTo>
                      <a:pt x="161" y="151"/>
                    </a:lnTo>
                    <a:lnTo>
                      <a:pt x="182" y="142"/>
                    </a:lnTo>
                    <a:lnTo>
                      <a:pt x="204" y="133"/>
                    </a:lnTo>
                    <a:lnTo>
                      <a:pt x="226" y="124"/>
                    </a:lnTo>
                    <a:lnTo>
                      <a:pt x="249" y="114"/>
                    </a:lnTo>
                    <a:lnTo>
                      <a:pt x="273" y="105"/>
                    </a:lnTo>
                    <a:lnTo>
                      <a:pt x="298" y="97"/>
                    </a:lnTo>
                    <a:lnTo>
                      <a:pt x="325" y="89"/>
                    </a:lnTo>
                    <a:lnTo>
                      <a:pt x="352" y="81"/>
                    </a:lnTo>
                    <a:lnTo>
                      <a:pt x="378" y="74"/>
                    </a:lnTo>
                    <a:lnTo>
                      <a:pt x="407" y="66"/>
                    </a:lnTo>
                    <a:lnTo>
                      <a:pt x="436" y="59"/>
                    </a:lnTo>
                    <a:lnTo>
                      <a:pt x="464" y="52"/>
                    </a:lnTo>
                    <a:lnTo>
                      <a:pt x="494" y="45"/>
                    </a:lnTo>
                    <a:lnTo>
                      <a:pt x="526" y="39"/>
                    </a:lnTo>
                    <a:lnTo>
                      <a:pt x="557" y="34"/>
                    </a:lnTo>
                    <a:lnTo>
                      <a:pt x="589" y="28"/>
                    </a:lnTo>
                    <a:lnTo>
                      <a:pt x="622" y="22"/>
                    </a:lnTo>
                    <a:lnTo>
                      <a:pt x="656" y="18"/>
                    </a:lnTo>
                    <a:lnTo>
                      <a:pt x="689" y="13"/>
                    </a:lnTo>
                    <a:lnTo>
                      <a:pt x="724" y="8"/>
                    </a:lnTo>
                    <a:lnTo>
                      <a:pt x="758" y="4"/>
                    </a:lnTo>
                    <a:lnTo>
                      <a:pt x="794" y="0"/>
                    </a:lnTo>
                    <a:lnTo>
                      <a:pt x="798" y="5"/>
                    </a:lnTo>
                    <a:lnTo>
                      <a:pt x="802" y="11"/>
                    </a:lnTo>
                    <a:lnTo>
                      <a:pt x="807" y="15"/>
                    </a:lnTo>
                    <a:lnTo>
                      <a:pt x="813" y="21"/>
                    </a:lnTo>
                    <a:lnTo>
                      <a:pt x="818" y="26"/>
                    </a:lnTo>
                    <a:lnTo>
                      <a:pt x="825" y="30"/>
                    </a:lnTo>
                    <a:lnTo>
                      <a:pt x="832" y="35"/>
                    </a:lnTo>
                    <a:lnTo>
                      <a:pt x="840" y="39"/>
                    </a:lnTo>
                    <a:lnTo>
                      <a:pt x="870" y="53"/>
                    </a:lnTo>
                    <a:lnTo>
                      <a:pt x="905" y="66"/>
                    </a:lnTo>
                    <a:lnTo>
                      <a:pt x="944" y="76"/>
                    </a:lnTo>
                    <a:lnTo>
                      <a:pt x="987" y="84"/>
                    </a:lnTo>
                    <a:lnTo>
                      <a:pt x="1033" y="90"/>
                    </a:lnTo>
                    <a:lnTo>
                      <a:pt x="1080" y="96"/>
                    </a:lnTo>
                    <a:lnTo>
                      <a:pt x="1130" y="98"/>
                    </a:lnTo>
                    <a:lnTo>
                      <a:pt x="1180" y="99"/>
                    </a:lnTo>
                    <a:lnTo>
                      <a:pt x="1230" y="98"/>
                    </a:lnTo>
                    <a:lnTo>
                      <a:pt x="1278" y="96"/>
                    </a:lnTo>
                    <a:lnTo>
                      <a:pt x="1326" y="90"/>
                    </a:lnTo>
                    <a:lnTo>
                      <a:pt x="1371" y="84"/>
                    </a:lnTo>
                    <a:lnTo>
                      <a:pt x="1413" y="76"/>
                    </a:lnTo>
                    <a:lnTo>
                      <a:pt x="1451" y="66"/>
                    </a:lnTo>
                    <a:lnTo>
                      <a:pt x="1485" y="53"/>
                    </a:lnTo>
                    <a:lnTo>
                      <a:pt x="1512" y="39"/>
                    </a:lnTo>
                    <a:lnTo>
                      <a:pt x="1522" y="34"/>
                    </a:lnTo>
                    <a:lnTo>
                      <a:pt x="1531" y="27"/>
                    </a:lnTo>
                    <a:lnTo>
                      <a:pt x="1538" y="21"/>
                    </a:lnTo>
                    <a:lnTo>
                      <a:pt x="1545" y="14"/>
                    </a:lnTo>
                    <a:lnTo>
                      <a:pt x="1550" y="14"/>
                    </a:lnTo>
                    <a:lnTo>
                      <a:pt x="1601" y="22"/>
                    </a:lnTo>
                    <a:lnTo>
                      <a:pt x="1652" y="31"/>
                    </a:lnTo>
                    <a:lnTo>
                      <a:pt x="1703" y="42"/>
                    </a:lnTo>
                    <a:lnTo>
                      <a:pt x="1752" y="53"/>
                    </a:lnTo>
                    <a:lnTo>
                      <a:pt x="1801" y="65"/>
                    </a:lnTo>
                    <a:lnTo>
                      <a:pt x="1848" y="79"/>
                    </a:lnTo>
                    <a:lnTo>
                      <a:pt x="1894" y="92"/>
                    </a:lnTo>
                    <a:lnTo>
                      <a:pt x="1938" y="107"/>
                    </a:lnTo>
                    <a:lnTo>
                      <a:pt x="1982" y="122"/>
                    </a:lnTo>
                    <a:lnTo>
                      <a:pt x="2022" y="140"/>
                    </a:lnTo>
                    <a:lnTo>
                      <a:pt x="2061" y="156"/>
                    </a:lnTo>
                    <a:lnTo>
                      <a:pt x="2098" y="174"/>
                    </a:lnTo>
                    <a:lnTo>
                      <a:pt x="2134" y="191"/>
                    </a:lnTo>
                    <a:lnTo>
                      <a:pt x="2165" y="210"/>
                    </a:lnTo>
                    <a:lnTo>
                      <a:pt x="2195" y="228"/>
                    </a:lnTo>
                    <a:lnTo>
                      <a:pt x="2221" y="248"/>
                    </a:lnTo>
                    <a:lnTo>
                      <a:pt x="2224" y="244"/>
                    </a:lnTo>
                    <a:lnTo>
                      <a:pt x="2229" y="266"/>
                    </a:lnTo>
                    <a:lnTo>
                      <a:pt x="2234" y="292"/>
                    </a:lnTo>
                    <a:lnTo>
                      <a:pt x="2238" y="318"/>
                    </a:lnTo>
                    <a:lnTo>
                      <a:pt x="2239" y="346"/>
                    </a:lnTo>
                    <a:close/>
                  </a:path>
                </a:pathLst>
              </a:custGeom>
              <a:solidFill>
                <a:srgbClr val="11C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69" name="Freeform 2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01" y="1939"/>
                <a:ext cx="23" cy="3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2" y="1"/>
                  </a:cxn>
                  <a:cxn ang="0">
                    <a:pos x="19" y="6"/>
                  </a:cxn>
                  <a:cxn ang="0">
                    <a:pos x="25" y="14"/>
                  </a:cxn>
                  <a:cxn ang="0">
                    <a:pos x="30" y="23"/>
                  </a:cxn>
                  <a:cxn ang="0">
                    <a:pos x="31" y="35"/>
                  </a:cxn>
                  <a:cxn ang="0">
                    <a:pos x="31" y="36"/>
                  </a:cxn>
                  <a:cxn ang="0">
                    <a:pos x="31" y="38"/>
                  </a:cxn>
                  <a:cxn ang="0">
                    <a:pos x="31" y="39"/>
                  </a:cxn>
                  <a:cxn ang="0">
                    <a:pos x="31" y="42"/>
                  </a:cxn>
                  <a:cxn ang="0">
                    <a:pos x="29" y="35"/>
                  </a:cxn>
                  <a:cxn ang="0">
                    <a:pos x="25" y="30"/>
                  </a:cxn>
                  <a:cxn ang="0">
                    <a:pos x="20" y="27"/>
                  </a:cxn>
                  <a:cxn ang="0">
                    <a:pos x="15" y="26"/>
                  </a:cxn>
                  <a:cxn ang="0">
                    <a:pos x="8" y="28"/>
                  </a:cxn>
                  <a:cxn ang="0">
                    <a:pos x="4" y="32"/>
                  </a:cxn>
                  <a:cxn ang="0">
                    <a:pos x="0" y="39"/>
                  </a:cxn>
                  <a:cxn ang="0">
                    <a:pos x="0" y="47"/>
                  </a:cxn>
                  <a:cxn ang="0">
                    <a:pos x="2" y="56"/>
                  </a:cxn>
                  <a:cxn ang="0">
                    <a:pos x="6" y="62"/>
                  </a:cxn>
                  <a:cxn ang="0">
                    <a:pos x="10" y="67"/>
                  </a:cxn>
                  <a:cxn ang="0">
                    <a:pos x="17" y="69"/>
                  </a:cxn>
                  <a:cxn ang="0">
                    <a:pos x="17" y="69"/>
                  </a:cxn>
                  <a:cxn ang="0">
                    <a:pos x="17" y="69"/>
                  </a:cxn>
                  <a:cxn ang="0">
                    <a:pos x="17" y="69"/>
                  </a:cxn>
                  <a:cxn ang="0">
                    <a:pos x="17" y="69"/>
                  </a:cxn>
                  <a:cxn ang="0">
                    <a:pos x="19" y="69"/>
                  </a:cxn>
                  <a:cxn ang="0">
                    <a:pos x="20" y="69"/>
                  </a:cxn>
                  <a:cxn ang="0">
                    <a:pos x="21" y="69"/>
                  </a:cxn>
                  <a:cxn ang="0">
                    <a:pos x="22" y="69"/>
                  </a:cxn>
                  <a:cxn ang="0">
                    <a:pos x="32" y="67"/>
                  </a:cxn>
                  <a:cxn ang="0">
                    <a:pos x="40" y="59"/>
                  </a:cxn>
                  <a:cxn ang="0">
                    <a:pos x="45" y="49"/>
                  </a:cxn>
                  <a:cxn ang="0">
                    <a:pos x="46" y="35"/>
                  </a:cxn>
                  <a:cxn ang="0">
                    <a:pos x="44" y="21"/>
                  </a:cxn>
                  <a:cxn ang="0">
                    <a:pos x="37" y="11"/>
                  </a:cxn>
                  <a:cxn ang="0">
                    <a:pos x="29" y="3"/>
                  </a:cxn>
                  <a:cxn ang="0">
                    <a:pos x="19" y="0"/>
                  </a:cxn>
                </a:cxnLst>
                <a:rect l="0" t="0" r="r" b="b"/>
                <a:pathLst>
                  <a:path w="46" h="69">
                    <a:moveTo>
                      <a:pt x="19" y="0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9" y="6"/>
                    </a:lnTo>
                    <a:lnTo>
                      <a:pt x="25" y="14"/>
                    </a:lnTo>
                    <a:lnTo>
                      <a:pt x="30" y="23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1" y="42"/>
                    </a:lnTo>
                    <a:lnTo>
                      <a:pt x="29" y="35"/>
                    </a:lnTo>
                    <a:lnTo>
                      <a:pt x="25" y="30"/>
                    </a:lnTo>
                    <a:lnTo>
                      <a:pt x="20" y="27"/>
                    </a:lnTo>
                    <a:lnTo>
                      <a:pt x="15" y="26"/>
                    </a:lnTo>
                    <a:lnTo>
                      <a:pt x="8" y="28"/>
                    </a:lnTo>
                    <a:lnTo>
                      <a:pt x="4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6"/>
                    </a:lnTo>
                    <a:lnTo>
                      <a:pt x="6" y="62"/>
                    </a:lnTo>
                    <a:lnTo>
                      <a:pt x="10" y="67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2" y="69"/>
                    </a:lnTo>
                    <a:lnTo>
                      <a:pt x="32" y="67"/>
                    </a:lnTo>
                    <a:lnTo>
                      <a:pt x="40" y="59"/>
                    </a:lnTo>
                    <a:lnTo>
                      <a:pt x="45" y="49"/>
                    </a:lnTo>
                    <a:lnTo>
                      <a:pt x="46" y="35"/>
                    </a:lnTo>
                    <a:lnTo>
                      <a:pt x="44" y="21"/>
                    </a:lnTo>
                    <a:lnTo>
                      <a:pt x="37" y="11"/>
                    </a:lnTo>
                    <a:lnTo>
                      <a:pt x="2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0" name="Freeform 2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61" y="1940"/>
                <a:ext cx="22" cy="35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8" y="67"/>
                  </a:cxn>
                  <a:cxn ang="0">
                    <a:pos x="20" y="69"/>
                  </a:cxn>
                  <a:cxn ang="0">
                    <a:pos x="21" y="69"/>
                  </a:cxn>
                  <a:cxn ang="0">
                    <a:pos x="21" y="69"/>
                  </a:cxn>
                  <a:cxn ang="0">
                    <a:pos x="22" y="69"/>
                  </a:cxn>
                  <a:cxn ang="0">
                    <a:pos x="32" y="66"/>
                  </a:cxn>
                  <a:cxn ang="0">
                    <a:pos x="39" y="58"/>
                  </a:cxn>
                  <a:cxn ang="0">
                    <a:pos x="44" y="47"/>
                  </a:cxn>
                  <a:cxn ang="0">
                    <a:pos x="45" y="34"/>
                  </a:cxn>
                  <a:cxn ang="0">
                    <a:pos x="43" y="20"/>
                  </a:cxn>
                  <a:cxn ang="0">
                    <a:pos x="37" y="10"/>
                  </a:cxn>
                  <a:cxn ang="0">
                    <a:pos x="29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18" y="5"/>
                  </a:cxn>
                  <a:cxn ang="0">
                    <a:pos x="25" y="13"/>
                  </a:cxn>
                  <a:cxn ang="0">
                    <a:pos x="30" y="23"/>
                  </a:cxn>
                  <a:cxn ang="0">
                    <a:pos x="31" y="34"/>
                  </a:cxn>
                  <a:cxn ang="0">
                    <a:pos x="32" y="35"/>
                  </a:cxn>
                  <a:cxn ang="0">
                    <a:pos x="32" y="38"/>
                  </a:cxn>
                  <a:cxn ang="0">
                    <a:pos x="32" y="39"/>
                  </a:cxn>
                  <a:cxn ang="0">
                    <a:pos x="31" y="40"/>
                  </a:cxn>
                  <a:cxn ang="0">
                    <a:pos x="29" y="34"/>
                  </a:cxn>
                  <a:cxn ang="0">
                    <a:pos x="25" y="29"/>
                  </a:cxn>
                  <a:cxn ang="0">
                    <a:pos x="21" y="26"/>
                  </a:cxn>
                  <a:cxn ang="0">
                    <a:pos x="15" y="25"/>
                  </a:cxn>
                  <a:cxn ang="0">
                    <a:pos x="9" y="26"/>
                  </a:cxn>
                  <a:cxn ang="0">
                    <a:pos x="5" y="31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2" y="55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7" y="67"/>
                  </a:cxn>
                </a:cxnLst>
                <a:rect l="0" t="0" r="r" b="b"/>
                <a:pathLst>
                  <a:path w="45" h="69">
                    <a:moveTo>
                      <a:pt x="17" y="67"/>
                    </a:move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2" y="69"/>
                    </a:lnTo>
                    <a:lnTo>
                      <a:pt x="32" y="66"/>
                    </a:lnTo>
                    <a:lnTo>
                      <a:pt x="39" y="58"/>
                    </a:lnTo>
                    <a:lnTo>
                      <a:pt x="44" y="47"/>
                    </a:lnTo>
                    <a:lnTo>
                      <a:pt x="45" y="34"/>
                    </a:lnTo>
                    <a:lnTo>
                      <a:pt x="43" y="20"/>
                    </a:lnTo>
                    <a:lnTo>
                      <a:pt x="37" y="10"/>
                    </a:lnTo>
                    <a:lnTo>
                      <a:pt x="29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18" y="5"/>
                    </a:lnTo>
                    <a:lnTo>
                      <a:pt x="25" y="13"/>
                    </a:lnTo>
                    <a:lnTo>
                      <a:pt x="30" y="23"/>
                    </a:lnTo>
                    <a:lnTo>
                      <a:pt x="31" y="34"/>
                    </a:lnTo>
                    <a:lnTo>
                      <a:pt x="32" y="35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1" y="40"/>
                    </a:lnTo>
                    <a:lnTo>
                      <a:pt x="29" y="34"/>
                    </a:lnTo>
                    <a:lnTo>
                      <a:pt x="25" y="29"/>
                    </a:lnTo>
                    <a:lnTo>
                      <a:pt x="21" y="26"/>
                    </a:lnTo>
                    <a:lnTo>
                      <a:pt x="15" y="25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2"/>
                    </a:lnTo>
                    <a:lnTo>
                      <a:pt x="10" y="66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1" name="Freeform 2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481" y="2251"/>
                <a:ext cx="204" cy="202"/>
              </a:xfrm>
              <a:custGeom>
                <a:avLst/>
                <a:gdLst/>
                <a:ahLst/>
                <a:cxnLst>
                  <a:cxn ang="0">
                    <a:pos x="172" y="2"/>
                  </a:cxn>
                  <a:cxn ang="0">
                    <a:pos x="133" y="10"/>
                  </a:cxn>
                  <a:cxn ang="0">
                    <a:pos x="97" y="25"/>
                  </a:cxn>
                  <a:cxn ang="0">
                    <a:pos x="66" y="47"/>
                  </a:cxn>
                  <a:cxn ang="0">
                    <a:pos x="41" y="74"/>
                  </a:cxn>
                  <a:cxn ang="0">
                    <a:pos x="20" y="106"/>
                  </a:cxn>
                  <a:cxn ang="0">
                    <a:pos x="6" y="143"/>
                  </a:cxn>
                  <a:cxn ang="0">
                    <a:pos x="0" y="182"/>
                  </a:cxn>
                  <a:cxn ang="0">
                    <a:pos x="3" y="223"/>
                  </a:cxn>
                  <a:cxn ang="0">
                    <a:pos x="13" y="262"/>
                  </a:cxn>
                  <a:cxn ang="0">
                    <a:pos x="30" y="299"/>
                  </a:cxn>
                  <a:cxn ang="0">
                    <a:pos x="54" y="332"/>
                  </a:cxn>
                  <a:cxn ang="0">
                    <a:pos x="84" y="361"/>
                  </a:cxn>
                  <a:cxn ang="0">
                    <a:pos x="118" y="383"/>
                  </a:cxn>
                  <a:cxn ang="0">
                    <a:pos x="155" y="398"/>
                  </a:cxn>
                  <a:cxn ang="0">
                    <a:pos x="194" y="405"/>
                  </a:cxn>
                  <a:cxn ang="0">
                    <a:pos x="235" y="405"/>
                  </a:cxn>
                  <a:cxn ang="0">
                    <a:pos x="275" y="398"/>
                  </a:cxn>
                  <a:cxn ang="0">
                    <a:pos x="309" y="383"/>
                  </a:cxn>
                  <a:cxn ang="0">
                    <a:pos x="341" y="361"/>
                  </a:cxn>
                  <a:cxn ang="0">
                    <a:pos x="368" y="332"/>
                  </a:cxn>
                  <a:cxn ang="0">
                    <a:pos x="389" y="299"/>
                  </a:cxn>
                  <a:cxn ang="0">
                    <a:pos x="403" y="262"/>
                  </a:cxn>
                  <a:cxn ang="0">
                    <a:pos x="407" y="223"/>
                  </a:cxn>
                  <a:cxn ang="0">
                    <a:pos x="405" y="184"/>
                  </a:cxn>
                  <a:cxn ang="0">
                    <a:pos x="396" y="144"/>
                  </a:cxn>
                  <a:cxn ang="0">
                    <a:pos x="378" y="108"/>
                  </a:cxn>
                  <a:cxn ang="0">
                    <a:pos x="354" y="74"/>
                  </a:cxn>
                  <a:cxn ang="0">
                    <a:pos x="324" y="45"/>
                  </a:cxn>
                  <a:cxn ang="0">
                    <a:pos x="291" y="23"/>
                  </a:cxn>
                  <a:cxn ang="0">
                    <a:pos x="253" y="8"/>
                  </a:cxn>
                  <a:cxn ang="0">
                    <a:pos x="214" y="2"/>
                  </a:cxn>
                </a:cxnLst>
                <a:rect l="0" t="0" r="r" b="b"/>
                <a:pathLst>
                  <a:path w="407" h="406">
                    <a:moveTo>
                      <a:pt x="193" y="0"/>
                    </a:moveTo>
                    <a:lnTo>
                      <a:pt x="172" y="2"/>
                    </a:lnTo>
                    <a:lnTo>
                      <a:pt x="152" y="5"/>
                    </a:lnTo>
                    <a:lnTo>
                      <a:pt x="133" y="10"/>
                    </a:lnTo>
                    <a:lnTo>
                      <a:pt x="114" y="17"/>
                    </a:lnTo>
                    <a:lnTo>
                      <a:pt x="97" y="25"/>
                    </a:lnTo>
                    <a:lnTo>
                      <a:pt x="81" y="35"/>
                    </a:lnTo>
                    <a:lnTo>
                      <a:pt x="66" y="47"/>
                    </a:lnTo>
                    <a:lnTo>
                      <a:pt x="52" y="60"/>
                    </a:lnTo>
                    <a:lnTo>
                      <a:pt x="41" y="74"/>
                    </a:lnTo>
                    <a:lnTo>
                      <a:pt x="29" y="90"/>
                    </a:lnTo>
                    <a:lnTo>
                      <a:pt x="20" y="106"/>
                    </a:lnTo>
                    <a:lnTo>
                      <a:pt x="12" y="125"/>
                    </a:lnTo>
                    <a:lnTo>
                      <a:pt x="6" y="143"/>
                    </a:lnTo>
                    <a:lnTo>
                      <a:pt x="3" y="163"/>
                    </a:lnTo>
                    <a:lnTo>
                      <a:pt x="0" y="182"/>
                    </a:lnTo>
                    <a:lnTo>
                      <a:pt x="0" y="203"/>
                    </a:lnTo>
                    <a:lnTo>
                      <a:pt x="3" y="223"/>
                    </a:lnTo>
                    <a:lnTo>
                      <a:pt x="7" y="243"/>
                    </a:lnTo>
                    <a:lnTo>
                      <a:pt x="13" y="262"/>
                    </a:lnTo>
                    <a:lnTo>
                      <a:pt x="21" y="280"/>
                    </a:lnTo>
                    <a:lnTo>
                      <a:pt x="30" y="299"/>
                    </a:lnTo>
                    <a:lnTo>
                      <a:pt x="41" y="316"/>
                    </a:lnTo>
                    <a:lnTo>
                      <a:pt x="54" y="332"/>
                    </a:lnTo>
                    <a:lnTo>
                      <a:pt x="68" y="347"/>
                    </a:lnTo>
                    <a:lnTo>
                      <a:pt x="84" y="361"/>
                    </a:lnTo>
                    <a:lnTo>
                      <a:pt x="101" y="373"/>
                    </a:lnTo>
                    <a:lnTo>
                      <a:pt x="118" y="383"/>
                    </a:lnTo>
                    <a:lnTo>
                      <a:pt x="136" y="391"/>
                    </a:lnTo>
                    <a:lnTo>
                      <a:pt x="155" y="398"/>
                    </a:lnTo>
                    <a:lnTo>
                      <a:pt x="174" y="402"/>
                    </a:lnTo>
                    <a:lnTo>
                      <a:pt x="194" y="405"/>
                    </a:lnTo>
                    <a:lnTo>
                      <a:pt x="215" y="406"/>
                    </a:lnTo>
                    <a:lnTo>
                      <a:pt x="235" y="405"/>
                    </a:lnTo>
                    <a:lnTo>
                      <a:pt x="255" y="402"/>
                    </a:lnTo>
                    <a:lnTo>
                      <a:pt x="275" y="398"/>
                    </a:lnTo>
                    <a:lnTo>
                      <a:pt x="292" y="391"/>
                    </a:lnTo>
                    <a:lnTo>
                      <a:pt x="309" y="383"/>
                    </a:lnTo>
                    <a:lnTo>
                      <a:pt x="326" y="373"/>
                    </a:lnTo>
                    <a:lnTo>
                      <a:pt x="341" y="361"/>
                    </a:lnTo>
                    <a:lnTo>
                      <a:pt x="355" y="347"/>
                    </a:lnTo>
                    <a:lnTo>
                      <a:pt x="368" y="332"/>
                    </a:lnTo>
                    <a:lnTo>
                      <a:pt x="380" y="316"/>
                    </a:lnTo>
                    <a:lnTo>
                      <a:pt x="389" y="299"/>
                    </a:lnTo>
                    <a:lnTo>
                      <a:pt x="397" y="280"/>
                    </a:lnTo>
                    <a:lnTo>
                      <a:pt x="403" y="262"/>
                    </a:lnTo>
                    <a:lnTo>
                      <a:pt x="406" y="243"/>
                    </a:lnTo>
                    <a:lnTo>
                      <a:pt x="407" y="223"/>
                    </a:lnTo>
                    <a:lnTo>
                      <a:pt x="407" y="203"/>
                    </a:lnTo>
                    <a:lnTo>
                      <a:pt x="405" y="184"/>
                    </a:lnTo>
                    <a:lnTo>
                      <a:pt x="401" y="163"/>
                    </a:lnTo>
                    <a:lnTo>
                      <a:pt x="396" y="144"/>
                    </a:lnTo>
                    <a:lnTo>
                      <a:pt x="388" y="126"/>
                    </a:lnTo>
                    <a:lnTo>
                      <a:pt x="378" y="108"/>
                    </a:lnTo>
                    <a:lnTo>
                      <a:pt x="368" y="90"/>
                    </a:lnTo>
                    <a:lnTo>
                      <a:pt x="354" y="74"/>
                    </a:lnTo>
                    <a:lnTo>
                      <a:pt x="340" y="59"/>
                    </a:lnTo>
                    <a:lnTo>
                      <a:pt x="324" y="45"/>
                    </a:lnTo>
                    <a:lnTo>
                      <a:pt x="308" y="34"/>
                    </a:lnTo>
                    <a:lnTo>
                      <a:pt x="291" y="23"/>
                    </a:lnTo>
                    <a:lnTo>
                      <a:pt x="272" y="15"/>
                    </a:lnTo>
                    <a:lnTo>
                      <a:pt x="253" y="8"/>
                    </a:lnTo>
                    <a:lnTo>
                      <a:pt x="233" y="4"/>
                    </a:lnTo>
                    <a:lnTo>
                      <a:pt x="214" y="2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2" name="Freeform 2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497" y="2266"/>
                <a:ext cx="173" cy="172"/>
              </a:xfrm>
              <a:custGeom>
                <a:avLst/>
                <a:gdLst/>
                <a:ahLst/>
                <a:cxnLst>
                  <a:cxn ang="0">
                    <a:pos x="183" y="346"/>
                  </a:cxn>
                  <a:cxn ang="0">
                    <a:pos x="165" y="345"/>
                  </a:cxn>
                  <a:cxn ang="0">
                    <a:pos x="148" y="343"/>
                  </a:cxn>
                  <a:cxn ang="0">
                    <a:pos x="132" y="338"/>
                  </a:cxn>
                  <a:cxn ang="0">
                    <a:pos x="116" y="332"/>
                  </a:cxn>
                  <a:cxn ang="0">
                    <a:pos x="101" y="325"/>
                  </a:cxn>
                  <a:cxn ang="0">
                    <a:pos x="86" y="317"/>
                  </a:cxn>
                  <a:cxn ang="0">
                    <a:pos x="72" y="307"/>
                  </a:cxn>
                  <a:cxn ang="0">
                    <a:pos x="58" y="295"/>
                  </a:cxn>
                  <a:cxn ang="0">
                    <a:pos x="45" y="283"/>
                  </a:cxn>
                  <a:cxn ang="0">
                    <a:pos x="35" y="269"/>
                  </a:cxn>
                  <a:cxn ang="0">
                    <a:pos x="26" y="255"/>
                  </a:cxn>
                  <a:cxn ang="0">
                    <a:pos x="18" y="239"/>
                  </a:cxn>
                  <a:cxn ang="0">
                    <a:pos x="11" y="224"/>
                  </a:cxn>
                  <a:cxn ang="0">
                    <a:pos x="5" y="207"/>
                  </a:cxn>
                  <a:cxn ang="0">
                    <a:pos x="2" y="190"/>
                  </a:cxn>
                  <a:cxn ang="0">
                    <a:pos x="0" y="173"/>
                  </a:cxn>
                  <a:cxn ang="0">
                    <a:pos x="0" y="156"/>
                  </a:cxn>
                  <a:cxn ang="0">
                    <a:pos x="2" y="139"/>
                  </a:cxn>
                  <a:cxn ang="0">
                    <a:pos x="5" y="122"/>
                  </a:cxn>
                  <a:cxn ang="0">
                    <a:pos x="10" y="106"/>
                  </a:cxn>
                  <a:cxn ang="0">
                    <a:pos x="16" y="91"/>
                  </a:cxn>
                  <a:cxn ang="0">
                    <a:pos x="23" y="78"/>
                  </a:cxn>
                  <a:cxn ang="0">
                    <a:pos x="34" y="64"/>
                  </a:cxn>
                  <a:cxn ang="0">
                    <a:pos x="44" y="51"/>
                  </a:cxn>
                  <a:cxn ang="0">
                    <a:pos x="57" y="40"/>
                  </a:cxn>
                  <a:cxn ang="0">
                    <a:pos x="70" y="29"/>
                  </a:cxn>
                  <a:cxn ang="0">
                    <a:pos x="83" y="21"/>
                  </a:cxn>
                  <a:cxn ang="0">
                    <a:pos x="98" y="13"/>
                  </a:cxn>
                  <a:cxn ang="0">
                    <a:pos x="114" y="8"/>
                  </a:cxn>
                  <a:cxn ang="0">
                    <a:pos x="131" y="4"/>
                  </a:cxn>
                  <a:cxn ang="0">
                    <a:pos x="147" y="2"/>
                  </a:cxn>
                  <a:cxn ang="0">
                    <a:pos x="164" y="0"/>
                  </a:cxn>
                  <a:cxn ang="0">
                    <a:pos x="181" y="2"/>
                  </a:cxn>
                  <a:cxn ang="0">
                    <a:pos x="199" y="4"/>
                  </a:cxn>
                  <a:cxn ang="0">
                    <a:pos x="215" y="8"/>
                  </a:cxn>
                  <a:cxn ang="0">
                    <a:pos x="231" y="13"/>
                  </a:cxn>
                  <a:cxn ang="0">
                    <a:pos x="246" y="21"/>
                  </a:cxn>
                  <a:cxn ang="0">
                    <a:pos x="261" y="29"/>
                  </a:cxn>
                  <a:cxn ang="0">
                    <a:pos x="275" y="40"/>
                  </a:cxn>
                  <a:cxn ang="0">
                    <a:pos x="289" y="51"/>
                  </a:cxn>
                  <a:cxn ang="0">
                    <a:pos x="301" y="64"/>
                  </a:cxn>
                  <a:cxn ang="0">
                    <a:pos x="312" y="78"/>
                  </a:cxn>
                  <a:cxn ang="0">
                    <a:pos x="321" y="91"/>
                  </a:cxn>
                  <a:cxn ang="0">
                    <a:pos x="329" y="106"/>
                  </a:cxn>
                  <a:cxn ang="0">
                    <a:pos x="336" y="122"/>
                  </a:cxn>
                  <a:cxn ang="0">
                    <a:pos x="340" y="139"/>
                  </a:cxn>
                  <a:cxn ang="0">
                    <a:pos x="344" y="156"/>
                  </a:cxn>
                  <a:cxn ang="0">
                    <a:pos x="346" y="173"/>
                  </a:cxn>
                  <a:cxn ang="0">
                    <a:pos x="344" y="208"/>
                  </a:cxn>
                  <a:cxn ang="0">
                    <a:pos x="336" y="240"/>
                  </a:cxn>
                  <a:cxn ang="0">
                    <a:pos x="322" y="270"/>
                  </a:cxn>
                  <a:cxn ang="0">
                    <a:pos x="302" y="295"/>
                  </a:cxn>
                  <a:cxn ang="0">
                    <a:pos x="277" y="316"/>
                  </a:cxn>
                  <a:cxn ang="0">
                    <a:pos x="249" y="332"/>
                  </a:cxn>
                  <a:cxn ang="0">
                    <a:pos x="217" y="343"/>
                  </a:cxn>
                  <a:cxn ang="0">
                    <a:pos x="183" y="346"/>
                  </a:cxn>
                </a:cxnLst>
                <a:rect l="0" t="0" r="r" b="b"/>
                <a:pathLst>
                  <a:path w="346" h="346">
                    <a:moveTo>
                      <a:pt x="183" y="346"/>
                    </a:moveTo>
                    <a:lnTo>
                      <a:pt x="165" y="345"/>
                    </a:lnTo>
                    <a:lnTo>
                      <a:pt x="148" y="343"/>
                    </a:lnTo>
                    <a:lnTo>
                      <a:pt x="132" y="338"/>
                    </a:lnTo>
                    <a:lnTo>
                      <a:pt x="116" y="332"/>
                    </a:lnTo>
                    <a:lnTo>
                      <a:pt x="101" y="325"/>
                    </a:lnTo>
                    <a:lnTo>
                      <a:pt x="86" y="317"/>
                    </a:lnTo>
                    <a:lnTo>
                      <a:pt x="72" y="307"/>
                    </a:lnTo>
                    <a:lnTo>
                      <a:pt x="58" y="295"/>
                    </a:lnTo>
                    <a:lnTo>
                      <a:pt x="45" y="283"/>
                    </a:lnTo>
                    <a:lnTo>
                      <a:pt x="35" y="269"/>
                    </a:lnTo>
                    <a:lnTo>
                      <a:pt x="26" y="255"/>
                    </a:lnTo>
                    <a:lnTo>
                      <a:pt x="18" y="239"/>
                    </a:lnTo>
                    <a:lnTo>
                      <a:pt x="11" y="224"/>
                    </a:lnTo>
                    <a:lnTo>
                      <a:pt x="5" y="207"/>
                    </a:lnTo>
                    <a:lnTo>
                      <a:pt x="2" y="190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2" y="139"/>
                    </a:lnTo>
                    <a:lnTo>
                      <a:pt x="5" y="122"/>
                    </a:lnTo>
                    <a:lnTo>
                      <a:pt x="10" y="106"/>
                    </a:lnTo>
                    <a:lnTo>
                      <a:pt x="16" y="91"/>
                    </a:lnTo>
                    <a:lnTo>
                      <a:pt x="23" y="78"/>
                    </a:lnTo>
                    <a:lnTo>
                      <a:pt x="34" y="64"/>
                    </a:lnTo>
                    <a:lnTo>
                      <a:pt x="44" y="51"/>
                    </a:lnTo>
                    <a:lnTo>
                      <a:pt x="57" y="40"/>
                    </a:lnTo>
                    <a:lnTo>
                      <a:pt x="70" y="29"/>
                    </a:lnTo>
                    <a:lnTo>
                      <a:pt x="83" y="21"/>
                    </a:lnTo>
                    <a:lnTo>
                      <a:pt x="98" y="13"/>
                    </a:lnTo>
                    <a:lnTo>
                      <a:pt x="114" y="8"/>
                    </a:lnTo>
                    <a:lnTo>
                      <a:pt x="131" y="4"/>
                    </a:lnTo>
                    <a:lnTo>
                      <a:pt x="147" y="2"/>
                    </a:lnTo>
                    <a:lnTo>
                      <a:pt x="164" y="0"/>
                    </a:lnTo>
                    <a:lnTo>
                      <a:pt x="181" y="2"/>
                    </a:lnTo>
                    <a:lnTo>
                      <a:pt x="199" y="4"/>
                    </a:lnTo>
                    <a:lnTo>
                      <a:pt x="215" y="8"/>
                    </a:lnTo>
                    <a:lnTo>
                      <a:pt x="231" y="13"/>
                    </a:lnTo>
                    <a:lnTo>
                      <a:pt x="246" y="21"/>
                    </a:lnTo>
                    <a:lnTo>
                      <a:pt x="261" y="29"/>
                    </a:lnTo>
                    <a:lnTo>
                      <a:pt x="275" y="40"/>
                    </a:lnTo>
                    <a:lnTo>
                      <a:pt x="289" y="51"/>
                    </a:lnTo>
                    <a:lnTo>
                      <a:pt x="301" y="64"/>
                    </a:lnTo>
                    <a:lnTo>
                      <a:pt x="312" y="78"/>
                    </a:lnTo>
                    <a:lnTo>
                      <a:pt x="321" y="91"/>
                    </a:lnTo>
                    <a:lnTo>
                      <a:pt x="329" y="106"/>
                    </a:lnTo>
                    <a:lnTo>
                      <a:pt x="336" y="122"/>
                    </a:lnTo>
                    <a:lnTo>
                      <a:pt x="340" y="139"/>
                    </a:lnTo>
                    <a:lnTo>
                      <a:pt x="344" y="156"/>
                    </a:lnTo>
                    <a:lnTo>
                      <a:pt x="346" y="173"/>
                    </a:lnTo>
                    <a:lnTo>
                      <a:pt x="344" y="208"/>
                    </a:lnTo>
                    <a:lnTo>
                      <a:pt x="336" y="240"/>
                    </a:lnTo>
                    <a:lnTo>
                      <a:pt x="322" y="270"/>
                    </a:lnTo>
                    <a:lnTo>
                      <a:pt x="302" y="295"/>
                    </a:lnTo>
                    <a:lnTo>
                      <a:pt x="277" y="316"/>
                    </a:lnTo>
                    <a:lnTo>
                      <a:pt x="249" y="332"/>
                    </a:lnTo>
                    <a:lnTo>
                      <a:pt x="217" y="343"/>
                    </a:lnTo>
                    <a:lnTo>
                      <a:pt x="183" y="3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3" name="Freeform 2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506" y="2275"/>
                <a:ext cx="154" cy="154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114" y="3"/>
                  </a:cxn>
                  <a:cxn ang="0">
                    <a:pos x="86" y="13"/>
                  </a:cxn>
                  <a:cxn ang="0">
                    <a:pos x="61" y="26"/>
                  </a:cxn>
                  <a:cxn ang="0">
                    <a:pos x="39" y="45"/>
                  </a:cxn>
                  <a:cxn ang="0">
                    <a:pos x="22" y="68"/>
                  </a:cxn>
                  <a:cxn ang="0">
                    <a:pos x="9" y="93"/>
                  </a:cxn>
                  <a:cxn ang="0">
                    <a:pos x="1" y="122"/>
                  </a:cxn>
                  <a:cxn ang="0">
                    <a:pos x="0" y="153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9" y="198"/>
                  </a:cxn>
                  <a:cxn ang="0">
                    <a:pos x="15" y="212"/>
                  </a:cxn>
                  <a:cxn ang="0">
                    <a:pos x="22" y="225"/>
                  </a:cxn>
                  <a:cxn ang="0">
                    <a:pos x="30" y="238"/>
                  </a:cxn>
                  <a:cxn ang="0">
                    <a:pos x="40" y="250"/>
                  </a:cxn>
                  <a:cxn ang="0">
                    <a:pos x="51" y="261"/>
                  </a:cxn>
                  <a:cxn ang="0">
                    <a:pos x="62" y="272"/>
                  </a:cxn>
                  <a:cxn ang="0">
                    <a:pos x="75" y="280"/>
                  </a:cxn>
                  <a:cxn ang="0">
                    <a:pos x="89" y="288"/>
                  </a:cxn>
                  <a:cxn ang="0">
                    <a:pos x="103" y="294"/>
                  </a:cxn>
                  <a:cxn ang="0">
                    <a:pos x="116" y="299"/>
                  </a:cxn>
                  <a:cxn ang="0">
                    <a:pos x="131" y="303"/>
                  </a:cxn>
                  <a:cxn ang="0">
                    <a:pos x="146" y="304"/>
                  </a:cxn>
                  <a:cxn ang="0">
                    <a:pos x="161" y="305"/>
                  </a:cxn>
                  <a:cxn ang="0">
                    <a:pos x="176" y="304"/>
                  </a:cxn>
                  <a:cxn ang="0">
                    <a:pos x="191" y="303"/>
                  </a:cxn>
                  <a:cxn ang="0">
                    <a:pos x="205" y="299"/>
                  </a:cxn>
                  <a:cxn ang="0">
                    <a:pos x="219" y="294"/>
                  </a:cxn>
                  <a:cxn ang="0">
                    <a:pos x="233" y="288"/>
                  </a:cxn>
                  <a:cxn ang="0">
                    <a:pos x="244" y="280"/>
                  </a:cxn>
                  <a:cxn ang="0">
                    <a:pos x="257" y="272"/>
                  </a:cxn>
                  <a:cxn ang="0">
                    <a:pos x="267" y="261"/>
                  </a:cxn>
                  <a:cxn ang="0">
                    <a:pos x="277" y="250"/>
                  </a:cxn>
                  <a:cxn ang="0">
                    <a:pos x="285" y="238"/>
                  </a:cxn>
                  <a:cxn ang="0">
                    <a:pos x="292" y="225"/>
                  </a:cxn>
                  <a:cxn ang="0">
                    <a:pos x="297" y="212"/>
                  </a:cxn>
                  <a:cxn ang="0">
                    <a:pos x="302" y="198"/>
                  </a:cxn>
                  <a:cxn ang="0">
                    <a:pos x="304" y="183"/>
                  </a:cxn>
                  <a:cxn ang="0">
                    <a:pos x="305" y="168"/>
                  </a:cxn>
                  <a:cxn ang="0">
                    <a:pos x="305" y="153"/>
                  </a:cxn>
                  <a:cxn ang="0">
                    <a:pos x="304" y="138"/>
                  </a:cxn>
                  <a:cxn ang="0">
                    <a:pos x="301" y="123"/>
                  </a:cxn>
                  <a:cxn ang="0">
                    <a:pos x="296" y="108"/>
                  </a:cxn>
                  <a:cxn ang="0">
                    <a:pos x="290" y="94"/>
                  </a:cxn>
                  <a:cxn ang="0">
                    <a:pos x="284" y="81"/>
                  </a:cxn>
                  <a:cxn ang="0">
                    <a:pos x="275" y="68"/>
                  </a:cxn>
                  <a:cxn ang="0">
                    <a:pos x="266" y="56"/>
                  </a:cxn>
                  <a:cxn ang="0">
                    <a:pos x="255" y="45"/>
                  </a:cxn>
                  <a:cxn ang="0">
                    <a:pos x="243" y="35"/>
                  </a:cxn>
                  <a:cxn ang="0">
                    <a:pos x="231" y="25"/>
                  </a:cxn>
                  <a:cxn ang="0">
                    <a:pos x="218" y="18"/>
                  </a:cxn>
                  <a:cxn ang="0">
                    <a:pos x="204" y="11"/>
                  </a:cxn>
                  <a:cxn ang="0">
                    <a:pos x="190" y="7"/>
                  </a:cxn>
                  <a:cxn ang="0">
                    <a:pos x="175" y="3"/>
                  </a:cxn>
                  <a:cxn ang="0">
                    <a:pos x="160" y="1"/>
                  </a:cxn>
                  <a:cxn ang="0">
                    <a:pos x="145" y="0"/>
                  </a:cxn>
                </a:cxnLst>
                <a:rect l="0" t="0" r="r" b="b"/>
                <a:pathLst>
                  <a:path w="305" h="305">
                    <a:moveTo>
                      <a:pt x="145" y="0"/>
                    </a:moveTo>
                    <a:lnTo>
                      <a:pt x="114" y="3"/>
                    </a:lnTo>
                    <a:lnTo>
                      <a:pt x="86" y="13"/>
                    </a:lnTo>
                    <a:lnTo>
                      <a:pt x="61" y="26"/>
                    </a:lnTo>
                    <a:lnTo>
                      <a:pt x="39" y="45"/>
                    </a:lnTo>
                    <a:lnTo>
                      <a:pt x="22" y="68"/>
                    </a:lnTo>
                    <a:lnTo>
                      <a:pt x="9" y="93"/>
                    </a:lnTo>
                    <a:lnTo>
                      <a:pt x="1" y="122"/>
                    </a:lnTo>
                    <a:lnTo>
                      <a:pt x="0" y="153"/>
                    </a:lnTo>
                    <a:lnTo>
                      <a:pt x="1" y="168"/>
                    </a:lnTo>
                    <a:lnTo>
                      <a:pt x="5" y="183"/>
                    </a:lnTo>
                    <a:lnTo>
                      <a:pt x="9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51" y="261"/>
                    </a:lnTo>
                    <a:lnTo>
                      <a:pt x="62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3" y="294"/>
                    </a:lnTo>
                    <a:lnTo>
                      <a:pt x="116" y="299"/>
                    </a:lnTo>
                    <a:lnTo>
                      <a:pt x="131" y="303"/>
                    </a:lnTo>
                    <a:lnTo>
                      <a:pt x="146" y="304"/>
                    </a:lnTo>
                    <a:lnTo>
                      <a:pt x="161" y="305"/>
                    </a:lnTo>
                    <a:lnTo>
                      <a:pt x="176" y="304"/>
                    </a:lnTo>
                    <a:lnTo>
                      <a:pt x="191" y="303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4" y="280"/>
                    </a:lnTo>
                    <a:lnTo>
                      <a:pt x="257" y="272"/>
                    </a:lnTo>
                    <a:lnTo>
                      <a:pt x="267" y="261"/>
                    </a:lnTo>
                    <a:lnTo>
                      <a:pt x="277" y="250"/>
                    </a:lnTo>
                    <a:lnTo>
                      <a:pt x="285" y="238"/>
                    </a:lnTo>
                    <a:lnTo>
                      <a:pt x="292" y="225"/>
                    </a:lnTo>
                    <a:lnTo>
                      <a:pt x="297" y="212"/>
                    </a:lnTo>
                    <a:lnTo>
                      <a:pt x="302" y="198"/>
                    </a:lnTo>
                    <a:lnTo>
                      <a:pt x="304" y="183"/>
                    </a:lnTo>
                    <a:lnTo>
                      <a:pt x="305" y="168"/>
                    </a:lnTo>
                    <a:lnTo>
                      <a:pt x="305" y="153"/>
                    </a:lnTo>
                    <a:lnTo>
                      <a:pt x="304" y="138"/>
                    </a:lnTo>
                    <a:lnTo>
                      <a:pt x="301" y="123"/>
                    </a:lnTo>
                    <a:lnTo>
                      <a:pt x="296" y="108"/>
                    </a:lnTo>
                    <a:lnTo>
                      <a:pt x="290" y="94"/>
                    </a:lnTo>
                    <a:lnTo>
                      <a:pt x="284" y="81"/>
                    </a:lnTo>
                    <a:lnTo>
                      <a:pt x="275" y="68"/>
                    </a:lnTo>
                    <a:lnTo>
                      <a:pt x="266" y="56"/>
                    </a:lnTo>
                    <a:lnTo>
                      <a:pt x="255" y="45"/>
                    </a:lnTo>
                    <a:lnTo>
                      <a:pt x="243" y="35"/>
                    </a:lnTo>
                    <a:lnTo>
                      <a:pt x="231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0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4" name="Freeform 2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522" y="2291"/>
                <a:ext cx="122" cy="122"/>
              </a:xfrm>
              <a:custGeom>
                <a:avLst/>
                <a:gdLst/>
                <a:ahLst/>
                <a:cxnLst>
                  <a:cxn ang="0">
                    <a:pos x="129" y="244"/>
                  </a:cxn>
                  <a:cxn ang="0">
                    <a:pos x="117" y="243"/>
                  </a:cxn>
                  <a:cxn ang="0">
                    <a:pos x="105" y="242"/>
                  </a:cxn>
                  <a:cxn ang="0">
                    <a:pos x="92" y="239"/>
                  </a:cxn>
                  <a:cxn ang="0">
                    <a:pos x="82" y="235"/>
                  </a:cxn>
                  <a:cxn ang="0">
                    <a:pos x="70" y="230"/>
                  </a:cxn>
                  <a:cxn ang="0">
                    <a:pos x="60" y="224"/>
                  </a:cxn>
                  <a:cxn ang="0">
                    <a:pos x="50" y="217"/>
                  </a:cxn>
                  <a:cxn ang="0">
                    <a:pos x="40" y="209"/>
                  </a:cxn>
                  <a:cxn ang="0">
                    <a:pos x="32" y="199"/>
                  </a:cxn>
                  <a:cxn ang="0">
                    <a:pos x="24" y="190"/>
                  </a:cxn>
                  <a:cxn ang="0">
                    <a:pos x="17" y="180"/>
                  </a:cxn>
                  <a:cxn ang="0">
                    <a:pos x="12" y="168"/>
                  </a:cxn>
                  <a:cxn ang="0">
                    <a:pos x="7" y="158"/>
                  </a:cxn>
                  <a:cxn ang="0">
                    <a:pos x="4" y="146"/>
                  </a:cxn>
                  <a:cxn ang="0">
                    <a:pos x="1" y="134"/>
                  </a:cxn>
                  <a:cxn ang="0">
                    <a:pos x="0" y="122"/>
                  </a:cxn>
                  <a:cxn ang="0">
                    <a:pos x="1" y="98"/>
                  </a:cxn>
                  <a:cxn ang="0">
                    <a:pos x="7" y="75"/>
                  </a:cxn>
                  <a:cxn ang="0">
                    <a:pos x="16" y="54"/>
                  </a:cxn>
                  <a:cxn ang="0">
                    <a:pos x="31" y="36"/>
                  </a:cxn>
                  <a:cxn ang="0">
                    <a:pos x="39" y="28"/>
                  </a:cxn>
                  <a:cxn ang="0">
                    <a:pos x="49" y="21"/>
                  </a:cxn>
                  <a:cxn ang="0">
                    <a:pos x="59" y="14"/>
                  </a:cxn>
                  <a:cxn ang="0">
                    <a:pos x="69" y="9"/>
                  </a:cxn>
                  <a:cxn ang="0">
                    <a:pos x="81" y="6"/>
                  </a:cxn>
                  <a:cxn ang="0">
                    <a:pos x="91" y="2"/>
                  </a:cxn>
                  <a:cxn ang="0">
                    <a:pos x="104" y="1"/>
                  </a:cxn>
                  <a:cxn ang="0">
                    <a:pos x="115" y="0"/>
                  </a:cxn>
                  <a:cxn ang="0">
                    <a:pos x="127" y="1"/>
                  </a:cxn>
                  <a:cxn ang="0">
                    <a:pos x="140" y="2"/>
                  </a:cxn>
                  <a:cxn ang="0">
                    <a:pos x="151" y="6"/>
                  </a:cxn>
                  <a:cxn ang="0">
                    <a:pos x="163" y="9"/>
                  </a:cxn>
                  <a:cxn ang="0">
                    <a:pos x="173" y="14"/>
                  </a:cxn>
                  <a:cxn ang="0">
                    <a:pos x="185" y="21"/>
                  </a:cxn>
                  <a:cxn ang="0">
                    <a:pos x="195" y="28"/>
                  </a:cxn>
                  <a:cxn ang="0">
                    <a:pos x="204" y="36"/>
                  </a:cxn>
                  <a:cxn ang="0">
                    <a:pos x="212" y="45"/>
                  </a:cxn>
                  <a:cxn ang="0">
                    <a:pos x="220" y="54"/>
                  </a:cxn>
                  <a:cxn ang="0">
                    <a:pos x="227" y="65"/>
                  </a:cxn>
                  <a:cxn ang="0">
                    <a:pos x="233" y="75"/>
                  </a:cxn>
                  <a:cxn ang="0">
                    <a:pos x="238" y="86"/>
                  </a:cxn>
                  <a:cxn ang="0">
                    <a:pos x="241" y="98"/>
                  </a:cxn>
                  <a:cxn ang="0">
                    <a:pos x="243" y="111"/>
                  </a:cxn>
                  <a:cxn ang="0">
                    <a:pos x="244" y="122"/>
                  </a:cxn>
                  <a:cxn ang="0">
                    <a:pos x="243" y="146"/>
                  </a:cxn>
                  <a:cxn ang="0">
                    <a:pos x="238" y="169"/>
                  </a:cxn>
                  <a:cxn ang="0">
                    <a:pos x="227" y="190"/>
                  </a:cxn>
                  <a:cxn ang="0">
                    <a:pos x="213" y="209"/>
                  </a:cxn>
                  <a:cxn ang="0">
                    <a:pos x="196" y="224"/>
                  </a:cxn>
                  <a:cxn ang="0">
                    <a:pos x="176" y="235"/>
                  </a:cxn>
                  <a:cxn ang="0">
                    <a:pos x="153" y="242"/>
                  </a:cxn>
                  <a:cxn ang="0">
                    <a:pos x="129" y="244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7" y="243"/>
                    </a:lnTo>
                    <a:lnTo>
                      <a:pt x="105" y="242"/>
                    </a:lnTo>
                    <a:lnTo>
                      <a:pt x="92" y="239"/>
                    </a:lnTo>
                    <a:lnTo>
                      <a:pt x="82" y="235"/>
                    </a:lnTo>
                    <a:lnTo>
                      <a:pt x="70" y="230"/>
                    </a:lnTo>
                    <a:lnTo>
                      <a:pt x="60" y="224"/>
                    </a:lnTo>
                    <a:lnTo>
                      <a:pt x="50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2" y="168"/>
                    </a:lnTo>
                    <a:lnTo>
                      <a:pt x="7" y="158"/>
                    </a:lnTo>
                    <a:lnTo>
                      <a:pt x="4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9" y="21"/>
                    </a:lnTo>
                    <a:lnTo>
                      <a:pt x="59" y="14"/>
                    </a:lnTo>
                    <a:lnTo>
                      <a:pt x="69" y="9"/>
                    </a:lnTo>
                    <a:lnTo>
                      <a:pt x="81" y="6"/>
                    </a:lnTo>
                    <a:lnTo>
                      <a:pt x="91" y="2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1"/>
                    </a:lnTo>
                    <a:lnTo>
                      <a:pt x="140" y="2"/>
                    </a:lnTo>
                    <a:lnTo>
                      <a:pt x="151" y="6"/>
                    </a:lnTo>
                    <a:lnTo>
                      <a:pt x="163" y="9"/>
                    </a:lnTo>
                    <a:lnTo>
                      <a:pt x="173" y="14"/>
                    </a:lnTo>
                    <a:lnTo>
                      <a:pt x="185" y="21"/>
                    </a:lnTo>
                    <a:lnTo>
                      <a:pt x="195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3" y="75"/>
                    </a:lnTo>
                    <a:lnTo>
                      <a:pt x="238" y="86"/>
                    </a:lnTo>
                    <a:lnTo>
                      <a:pt x="241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8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5" name="Freeform 2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109" y="2251"/>
                <a:ext cx="203" cy="202"/>
              </a:xfrm>
              <a:custGeom>
                <a:avLst/>
                <a:gdLst/>
                <a:ahLst/>
                <a:cxnLst>
                  <a:cxn ang="0">
                    <a:pos x="170" y="2"/>
                  </a:cxn>
                  <a:cxn ang="0">
                    <a:pos x="131" y="10"/>
                  </a:cxn>
                  <a:cxn ang="0">
                    <a:pos x="96" y="25"/>
                  </a:cxn>
                  <a:cxn ang="0">
                    <a:pos x="64" y="47"/>
                  </a:cxn>
                  <a:cxn ang="0">
                    <a:pos x="39" y="74"/>
                  </a:cxn>
                  <a:cxn ang="0">
                    <a:pos x="18" y="106"/>
                  </a:cxn>
                  <a:cxn ang="0">
                    <a:pos x="6" y="143"/>
                  </a:cxn>
                  <a:cxn ang="0">
                    <a:pos x="0" y="182"/>
                  </a:cxn>
                  <a:cxn ang="0">
                    <a:pos x="2" y="223"/>
                  </a:cxn>
                  <a:cxn ang="0">
                    <a:pos x="11" y="262"/>
                  </a:cxn>
                  <a:cxn ang="0">
                    <a:pos x="29" y="299"/>
                  </a:cxn>
                  <a:cxn ang="0">
                    <a:pos x="53" y="332"/>
                  </a:cxn>
                  <a:cxn ang="0">
                    <a:pos x="83" y="361"/>
                  </a:cxn>
                  <a:cxn ang="0">
                    <a:pos x="116" y="383"/>
                  </a:cxn>
                  <a:cxn ang="0">
                    <a:pos x="154" y="398"/>
                  </a:cxn>
                  <a:cxn ang="0">
                    <a:pos x="194" y="405"/>
                  </a:cxn>
                  <a:cxn ang="0">
                    <a:pos x="234" y="405"/>
                  </a:cxn>
                  <a:cxn ang="0">
                    <a:pos x="273" y="398"/>
                  </a:cxn>
                  <a:cxn ang="0">
                    <a:pos x="308" y="383"/>
                  </a:cxn>
                  <a:cxn ang="0">
                    <a:pos x="340" y="361"/>
                  </a:cxn>
                  <a:cxn ang="0">
                    <a:pos x="366" y="332"/>
                  </a:cxn>
                  <a:cxn ang="0">
                    <a:pos x="387" y="299"/>
                  </a:cxn>
                  <a:cxn ang="0">
                    <a:pos x="401" y="262"/>
                  </a:cxn>
                  <a:cxn ang="0">
                    <a:pos x="406" y="223"/>
                  </a:cxn>
                  <a:cxn ang="0">
                    <a:pos x="403" y="184"/>
                  </a:cxn>
                  <a:cxn ang="0">
                    <a:pos x="394" y="144"/>
                  </a:cxn>
                  <a:cxn ang="0">
                    <a:pos x="377" y="108"/>
                  </a:cxn>
                  <a:cxn ang="0">
                    <a:pos x="353" y="74"/>
                  </a:cxn>
                  <a:cxn ang="0">
                    <a:pos x="323" y="45"/>
                  </a:cxn>
                  <a:cxn ang="0">
                    <a:pos x="289" y="23"/>
                  </a:cxn>
                  <a:cxn ang="0">
                    <a:pos x="251" y="8"/>
                  </a:cxn>
                  <a:cxn ang="0">
                    <a:pos x="212" y="2"/>
                  </a:cxn>
                </a:cxnLst>
                <a:rect l="0" t="0" r="r" b="b"/>
                <a:pathLst>
                  <a:path w="406" h="406">
                    <a:moveTo>
                      <a:pt x="191" y="0"/>
                    </a:moveTo>
                    <a:lnTo>
                      <a:pt x="170" y="2"/>
                    </a:lnTo>
                    <a:lnTo>
                      <a:pt x="151" y="5"/>
                    </a:lnTo>
                    <a:lnTo>
                      <a:pt x="131" y="10"/>
                    </a:lnTo>
                    <a:lnTo>
                      <a:pt x="113" y="17"/>
                    </a:lnTo>
                    <a:lnTo>
                      <a:pt x="96" y="25"/>
                    </a:lnTo>
                    <a:lnTo>
                      <a:pt x="79" y="35"/>
                    </a:lnTo>
                    <a:lnTo>
                      <a:pt x="64" y="47"/>
                    </a:lnTo>
                    <a:lnTo>
                      <a:pt x="51" y="60"/>
                    </a:lnTo>
                    <a:lnTo>
                      <a:pt x="39" y="74"/>
                    </a:lnTo>
                    <a:lnTo>
                      <a:pt x="28" y="90"/>
                    </a:lnTo>
                    <a:lnTo>
                      <a:pt x="18" y="106"/>
                    </a:lnTo>
                    <a:lnTo>
                      <a:pt x="11" y="125"/>
                    </a:lnTo>
                    <a:lnTo>
                      <a:pt x="6" y="143"/>
                    </a:lnTo>
                    <a:lnTo>
                      <a:pt x="1" y="163"/>
                    </a:lnTo>
                    <a:lnTo>
                      <a:pt x="0" y="182"/>
                    </a:lnTo>
                    <a:lnTo>
                      <a:pt x="0" y="203"/>
                    </a:lnTo>
                    <a:lnTo>
                      <a:pt x="2" y="223"/>
                    </a:lnTo>
                    <a:lnTo>
                      <a:pt x="6" y="243"/>
                    </a:lnTo>
                    <a:lnTo>
                      <a:pt x="11" y="262"/>
                    </a:lnTo>
                    <a:lnTo>
                      <a:pt x="19" y="280"/>
                    </a:lnTo>
                    <a:lnTo>
                      <a:pt x="29" y="299"/>
                    </a:lnTo>
                    <a:lnTo>
                      <a:pt x="39" y="316"/>
                    </a:lnTo>
                    <a:lnTo>
                      <a:pt x="53" y="332"/>
                    </a:lnTo>
                    <a:lnTo>
                      <a:pt x="67" y="347"/>
                    </a:lnTo>
                    <a:lnTo>
                      <a:pt x="83" y="361"/>
                    </a:lnTo>
                    <a:lnTo>
                      <a:pt x="99" y="373"/>
                    </a:lnTo>
                    <a:lnTo>
                      <a:pt x="116" y="383"/>
                    </a:lnTo>
                    <a:lnTo>
                      <a:pt x="135" y="391"/>
                    </a:lnTo>
                    <a:lnTo>
                      <a:pt x="154" y="398"/>
                    </a:lnTo>
                    <a:lnTo>
                      <a:pt x="174" y="402"/>
                    </a:lnTo>
                    <a:lnTo>
                      <a:pt x="194" y="405"/>
                    </a:lnTo>
                    <a:lnTo>
                      <a:pt x="214" y="406"/>
                    </a:lnTo>
                    <a:lnTo>
                      <a:pt x="234" y="405"/>
                    </a:lnTo>
                    <a:lnTo>
                      <a:pt x="253" y="402"/>
                    </a:lnTo>
                    <a:lnTo>
                      <a:pt x="273" y="398"/>
                    </a:lnTo>
                    <a:lnTo>
                      <a:pt x="292" y="391"/>
                    </a:lnTo>
                    <a:lnTo>
                      <a:pt x="308" y="383"/>
                    </a:lnTo>
                    <a:lnTo>
                      <a:pt x="325" y="373"/>
                    </a:lnTo>
                    <a:lnTo>
                      <a:pt x="340" y="361"/>
                    </a:lnTo>
                    <a:lnTo>
                      <a:pt x="354" y="347"/>
                    </a:lnTo>
                    <a:lnTo>
                      <a:pt x="366" y="332"/>
                    </a:lnTo>
                    <a:lnTo>
                      <a:pt x="378" y="316"/>
                    </a:lnTo>
                    <a:lnTo>
                      <a:pt x="387" y="299"/>
                    </a:lnTo>
                    <a:lnTo>
                      <a:pt x="395" y="280"/>
                    </a:lnTo>
                    <a:lnTo>
                      <a:pt x="401" y="262"/>
                    </a:lnTo>
                    <a:lnTo>
                      <a:pt x="404" y="243"/>
                    </a:lnTo>
                    <a:lnTo>
                      <a:pt x="406" y="223"/>
                    </a:lnTo>
                    <a:lnTo>
                      <a:pt x="406" y="203"/>
                    </a:lnTo>
                    <a:lnTo>
                      <a:pt x="403" y="184"/>
                    </a:lnTo>
                    <a:lnTo>
                      <a:pt x="400" y="163"/>
                    </a:lnTo>
                    <a:lnTo>
                      <a:pt x="394" y="144"/>
                    </a:lnTo>
                    <a:lnTo>
                      <a:pt x="386" y="126"/>
                    </a:lnTo>
                    <a:lnTo>
                      <a:pt x="377" y="108"/>
                    </a:lnTo>
                    <a:lnTo>
                      <a:pt x="366" y="90"/>
                    </a:lnTo>
                    <a:lnTo>
                      <a:pt x="353" y="74"/>
                    </a:lnTo>
                    <a:lnTo>
                      <a:pt x="339" y="59"/>
                    </a:lnTo>
                    <a:lnTo>
                      <a:pt x="323" y="45"/>
                    </a:lnTo>
                    <a:lnTo>
                      <a:pt x="306" y="34"/>
                    </a:lnTo>
                    <a:lnTo>
                      <a:pt x="289" y="23"/>
                    </a:lnTo>
                    <a:lnTo>
                      <a:pt x="271" y="15"/>
                    </a:lnTo>
                    <a:lnTo>
                      <a:pt x="251" y="8"/>
                    </a:lnTo>
                    <a:lnTo>
                      <a:pt x="232" y="4"/>
                    </a:lnTo>
                    <a:lnTo>
                      <a:pt x="212" y="2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6" name="Freeform 3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124" y="2266"/>
                <a:ext cx="173" cy="172"/>
              </a:xfrm>
              <a:custGeom>
                <a:avLst/>
                <a:gdLst/>
                <a:ahLst/>
                <a:cxnLst>
                  <a:cxn ang="0">
                    <a:pos x="182" y="346"/>
                  </a:cxn>
                  <a:cxn ang="0">
                    <a:pos x="165" y="345"/>
                  </a:cxn>
                  <a:cxn ang="0">
                    <a:pos x="147" y="343"/>
                  </a:cxn>
                  <a:cxn ang="0">
                    <a:pos x="131" y="338"/>
                  </a:cxn>
                  <a:cxn ang="0">
                    <a:pos x="115" y="332"/>
                  </a:cxn>
                  <a:cxn ang="0">
                    <a:pos x="100" y="325"/>
                  </a:cxn>
                  <a:cxn ang="0">
                    <a:pos x="85" y="317"/>
                  </a:cxn>
                  <a:cxn ang="0">
                    <a:pos x="71" y="307"/>
                  </a:cxn>
                  <a:cxn ang="0">
                    <a:pos x="57" y="295"/>
                  </a:cxn>
                  <a:cxn ang="0">
                    <a:pos x="45" y="283"/>
                  </a:cxn>
                  <a:cxn ang="0">
                    <a:pos x="34" y="269"/>
                  </a:cxn>
                  <a:cxn ang="0">
                    <a:pos x="25" y="255"/>
                  </a:cxn>
                  <a:cxn ang="0">
                    <a:pos x="17" y="239"/>
                  </a:cxn>
                  <a:cxn ang="0">
                    <a:pos x="10" y="224"/>
                  </a:cxn>
                  <a:cxn ang="0">
                    <a:pos x="4" y="207"/>
                  </a:cxn>
                  <a:cxn ang="0">
                    <a:pos x="1" y="190"/>
                  </a:cxn>
                  <a:cxn ang="0">
                    <a:pos x="0" y="173"/>
                  </a:cxn>
                  <a:cxn ang="0">
                    <a:pos x="0" y="156"/>
                  </a:cxn>
                  <a:cxn ang="0">
                    <a:pos x="1" y="139"/>
                  </a:cxn>
                  <a:cxn ang="0">
                    <a:pos x="4" y="122"/>
                  </a:cxn>
                  <a:cxn ang="0">
                    <a:pos x="9" y="106"/>
                  </a:cxn>
                  <a:cxn ang="0">
                    <a:pos x="16" y="91"/>
                  </a:cxn>
                  <a:cxn ang="0">
                    <a:pos x="23" y="78"/>
                  </a:cxn>
                  <a:cxn ang="0">
                    <a:pos x="33" y="64"/>
                  </a:cxn>
                  <a:cxn ang="0">
                    <a:pos x="44" y="51"/>
                  </a:cxn>
                  <a:cxn ang="0">
                    <a:pos x="56" y="40"/>
                  </a:cxn>
                  <a:cxn ang="0">
                    <a:pos x="69" y="29"/>
                  </a:cxn>
                  <a:cxn ang="0">
                    <a:pos x="83" y="21"/>
                  </a:cxn>
                  <a:cxn ang="0">
                    <a:pos x="98" y="13"/>
                  </a:cxn>
                  <a:cxn ang="0">
                    <a:pos x="114" y="8"/>
                  </a:cxn>
                  <a:cxn ang="0">
                    <a:pos x="130" y="4"/>
                  </a:cxn>
                  <a:cxn ang="0">
                    <a:pos x="146" y="2"/>
                  </a:cxn>
                  <a:cxn ang="0">
                    <a:pos x="164" y="0"/>
                  </a:cxn>
                  <a:cxn ang="0">
                    <a:pos x="181" y="2"/>
                  </a:cxn>
                  <a:cxn ang="0">
                    <a:pos x="198" y="4"/>
                  </a:cxn>
                  <a:cxn ang="0">
                    <a:pos x="214" y="8"/>
                  </a:cxn>
                  <a:cxn ang="0">
                    <a:pos x="230" y="13"/>
                  </a:cxn>
                  <a:cxn ang="0">
                    <a:pos x="245" y="21"/>
                  </a:cxn>
                  <a:cxn ang="0">
                    <a:pos x="260" y="29"/>
                  </a:cxn>
                  <a:cxn ang="0">
                    <a:pos x="274" y="40"/>
                  </a:cxn>
                  <a:cxn ang="0">
                    <a:pos x="288" y="51"/>
                  </a:cxn>
                  <a:cxn ang="0">
                    <a:pos x="301" y="64"/>
                  </a:cxn>
                  <a:cxn ang="0">
                    <a:pos x="311" y="78"/>
                  </a:cxn>
                  <a:cxn ang="0">
                    <a:pos x="320" y="91"/>
                  </a:cxn>
                  <a:cxn ang="0">
                    <a:pos x="328" y="106"/>
                  </a:cxn>
                  <a:cxn ang="0">
                    <a:pos x="335" y="122"/>
                  </a:cxn>
                  <a:cxn ang="0">
                    <a:pos x="340" y="139"/>
                  </a:cxn>
                  <a:cxn ang="0">
                    <a:pos x="343" y="156"/>
                  </a:cxn>
                  <a:cxn ang="0">
                    <a:pos x="346" y="173"/>
                  </a:cxn>
                  <a:cxn ang="0">
                    <a:pos x="343" y="208"/>
                  </a:cxn>
                  <a:cxn ang="0">
                    <a:pos x="335" y="240"/>
                  </a:cxn>
                  <a:cxn ang="0">
                    <a:pos x="321" y="270"/>
                  </a:cxn>
                  <a:cxn ang="0">
                    <a:pos x="302" y="295"/>
                  </a:cxn>
                  <a:cxn ang="0">
                    <a:pos x="276" y="316"/>
                  </a:cxn>
                  <a:cxn ang="0">
                    <a:pos x="249" y="332"/>
                  </a:cxn>
                  <a:cxn ang="0">
                    <a:pos x="217" y="343"/>
                  </a:cxn>
                  <a:cxn ang="0">
                    <a:pos x="182" y="346"/>
                  </a:cxn>
                </a:cxnLst>
                <a:rect l="0" t="0" r="r" b="b"/>
                <a:pathLst>
                  <a:path w="346" h="346">
                    <a:moveTo>
                      <a:pt x="182" y="346"/>
                    </a:moveTo>
                    <a:lnTo>
                      <a:pt x="165" y="345"/>
                    </a:lnTo>
                    <a:lnTo>
                      <a:pt x="147" y="343"/>
                    </a:lnTo>
                    <a:lnTo>
                      <a:pt x="131" y="338"/>
                    </a:lnTo>
                    <a:lnTo>
                      <a:pt x="115" y="332"/>
                    </a:lnTo>
                    <a:lnTo>
                      <a:pt x="100" y="325"/>
                    </a:lnTo>
                    <a:lnTo>
                      <a:pt x="85" y="317"/>
                    </a:lnTo>
                    <a:lnTo>
                      <a:pt x="71" y="307"/>
                    </a:lnTo>
                    <a:lnTo>
                      <a:pt x="57" y="295"/>
                    </a:lnTo>
                    <a:lnTo>
                      <a:pt x="45" y="283"/>
                    </a:lnTo>
                    <a:lnTo>
                      <a:pt x="34" y="269"/>
                    </a:lnTo>
                    <a:lnTo>
                      <a:pt x="25" y="255"/>
                    </a:lnTo>
                    <a:lnTo>
                      <a:pt x="17" y="239"/>
                    </a:lnTo>
                    <a:lnTo>
                      <a:pt x="10" y="224"/>
                    </a:lnTo>
                    <a:lnTo>
                      <a:pt x="4" y="207"/>
                    </a:lnTo>
                    <a:lnTo>
                      <a:pt x="1" y="190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1" y="139"/>
                    </a:lnTo>
                    <a:lnTo>
                      <a:pt x="4" y="122"/>
                    </a:lnTo>
                    <a:lnTo>
                      <a:pt x="9" y="106"/>
                    </a:lnTo>
                    <a:lnTo>
                      <a:pt x="16" y="91"/>
                    </a:lnTo>
                    <a:lnTo>
                      <a:pt x="23" y="78"/>
                    </a:lnTo>
                    <a:lnTo>
                      <a:pt x="33" y="64"/>
                    </a:lnTo>
                    <a:lnTo>
                      <a:pt x="44" y="51"/>
                    </a:lnTo>
                    <a:lnTo>
                      <a:pt x="56" y="40"/>
                    </a:lnTo>
                    <a:lnTo>
                      <a:pt x="69" y="29"/>
                    </a:lnTo>
                    <a:lnTo>
                      <a:pt x="83" y="21"/>
                    </a:lnTo>
                    <a:lnTo>
                      <a:pt x="98" y="13"/>
                    </a:lnTo>
                    <a:lnTo>
                      <a:pt x="114" y="8"/>
                    </a:lnTo>
                    <a:lnTo>
                      <a:pt x="130" y="4"/>
                    </a:lnTo>
                    <a:lnTo>
                      <a:pt x="146" y="2"/>
                    </a:lnTo>
                    <a:lnTo>
                      <a:pt x="164" y="0"/>
                    </a:lnTo>
                    <a:lnTo>
                      <a:pt x="181" y="2"/>
                    </a:lnTo>
                    <a:lnTo>
                      <a:pt x="198" y="4"/>
                    </a:lnTo>
                    <a:lnTo>
                      <a:pt x="214" y="8"/>
                    </a:lnTo>
                    <a:lnTo>
                      <a:pt x="230" y="13"/>
                    </a:lnTo>
                    <a:lnTo>
                      <a:pt x="245" y="21"/>
                    </a:lnTo>
                    <a:lnTo>
                      <a:pt x="260" y="29"/>
                    </a:lnTo>
                    <a:lnTo>
                      <a:pt x="274" y="40"/>
                    </a:lnTo>
                    <a:lnTo>
                      <a:pt x="288" y="51"/>
                    </a:lnTo>
                    <a:lnTo>
                      <a:pt x="301" y="64"/>
                    </a:lnTo>
                    <a:lnTo>
                      <a:pt x="311" y="78"/>
                    </a:lnTo>
                    <a:lnTo>
                      <a:pt x="320" y="91"/>
                    </a:lnTo>
                    <a:lnTo>
                      <a:pt x="328" y="106"/>
                    </a:lnTo>
                    <a:lnTo>
                      <a:pt x="335" y="122"/>
                    </a:lnTo>
                    <a:lnTo>
                      <a:pt x="340" y="139"/>
                    </a:lnTo>
                    <a:lnTo>
                      <a:pt x="343" y="156"/>
                    </a:lnTo>
                    <a:lnTo>
                      <a:pt x="346" y="173"/>
                    </a:lnTo>
                    <a:lnTo>
                      <a:pt x="343" y="208"/>
                    </a:lnTo>
                    <a:lnTo>
                      <a:pt x="335" y="240"/>
                    </a:lnTo>
                    <a:lnTo>
                      <a:pt x="321" y="270"/>
                    </a:lnTo>
                    <a:lnTo>
                      <a:pt x="302" y="295"/>
                    </a:lnTo>
                    <a:lnTo>
                      <a:pt x="276" y="316"/>
                    </a:lnTo>
                    <a:lnTo>
                      <a:pt x="249" y="332"/>
                    </a:lnTo>
                    <a:lnTo>
                      <a:pt x="217" y="343"/>
                    </a:lnTo>
                    <a:lnTo>
                      <a:pt x="182" y="3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7" name="Freeform 3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134" y="2275"/>
                <a:ext cx="154" cy="154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15" y="3"/>
                  </a:cxn>
                  <a:cxn ang="0">
                    <a:pos x="87" y="13"/>
                  </a:cxn>
                  <a:cxn ang="0">
                    <a:pos x="62" y="26"/>
                  </a:cxn>
                  <a:cxn ang="0">
                    <a:pos x="40" y="45"/>
                  </a:cxn>
                  <a:cxn ang="0">
                    <a:pos x="22" y="68"/>
                  </a:cxn>
                  <a:cxn ang="0">
                    <a:pos x="10" y="93"/>
                  </a:cxn>
                  <a:cxn ang="0">
                    <a:pos x="2" y="122"/>
                  </a:cxn>
                  <a:cxn ang="0">
                    <a:pos x="0" y="153"/>
                  </a:cxn>
                  <a:cxn ang="0">
                    <a:pos x="2" y="168"/>
                  </a:cxn>
                  <a:cxn ang="0">
                    <a:pos x="5" y="183"/>
                  </a:cxn>
                  <a:cxn ang="0">
                    <a:pos x="10" y="198"/>
                  </a:cxn>
                  <a:cxn ang="0">
                    <a:pos x="15" y="212"/>
                  </a:cxn>
                  <a:cxn ang="0">
                    <a:pos x="22" y="225"/>
                  </a:cxn>
                  <a:cxn ang="0">
                    <a:pos x="30" y="238"/>
                  </a:cxn>
                  <a:cxn ang="0">
                    <a:pos x="41" y="250"/>
                  </a:cxn>
                  <a:cxn ang="0">
                    <a:pos x="51" y="261"/>
                  </a:cxn>
                  <a:cxn ang="0">
                    <a:pos x="63" y="272"/>
                  </a:cxn>
                  <a:cxn ang="0">
                    <a:pos x="75" y="280"/>
                  </a:cxn>
                  <a:cxn ang="0">
                    <a:pos x="89" y="288"/>
                  </a:cxn>
                  <a:cxn ang="0">
                    <a:pos x="103" y="294"/>
                  </a:cxn>
                  <a:cxn ang="0">
                    <a:pos x="117" y="299"/>
                  </a:cxn>
                  <a:cxn ang="0">
                    <a:pos x="132" y="303"/>
                  </a:cxn>
                  <a:cxn ang="0">
                    <a:pos x="147" y="304"/>
                  </a:cxn>
                  <a:cxn ang="0">
                    <a:pos x="162" y="305"/>
                  </a:cxn>
                  <a:cxn ang="0">
                    <a:pos x="177" y="304"/>
                  </a:cxn>
                  <a:cxn ang="0">
                    <a:pos x="192" y="303"/>
                  </a:cxn>
                  <a:cxn ang="0">
                    <a:pos x="206" y="299"/>
                  </a:cxn>
                  <a:cxn ang="0">
                    <a:pos x="219" y="294"/>
                  </a:cxn>
                  <a:cxn ang="0">
                    <a:pos x="233" y="288"/>
                  </a:cxn>
                  <a:cxn ang="0">
                    <a:pos x="245" y="280"/>
                  </a:cxn>
                  <a:cxn ang="0">
                    <a:pos x="257" y="272"/>
                  </a:cxn>
                  <a:cxn ang="0">
                    <a:pos x="268" y="261"/>
                  </a:cxn>
                  <a:cxn ang="0">
                    <a:pos x="277" y="250"/>
                  </a:cxn>
                  <a:cxn ang="0">
                    <a:pos x="285" y="238"/>
                  </a:cxn>
                  <a:cxn ang="0">
                    <a:pos x="292" y="225"/>
                  </a:cxn>
                  <a:cxn ang="0">
                    <a:pos x="298" y="212"/>
                  </a:cxn>
                  <a:cxn ang="0">
                    <a:pos x="302" y="198"/>
                  </a:cxn>
                  <a:cxn ang="0">
                    <a:pos x="305" y="183"/>
                  </a:cxn>
                  <a:cxn ang="0">
                    <a:pos x="306" y="168"/>
                  </a:cxn>
                  <a:cxn ang="0">
                    <a:pos x="306" y="153"/>
                  </a:cxn>
                  <a:cxn ang="0">
                    <a:pos x="305" y="138"/>
                  </a:cxn>
                  <a:cxn ang="0">
                    <a:pos x="301" y="123"/>
                  </a:cxn>
                  <a:cxn ang="0">
                    <a:pos x="297" y="108"/>
                  </a:cxn>
                  <a:cxn ang="0">
                    <a:pos x="291" y="94"/>
                  </a:cxn>
                  <a:cxn ang="0">
                    <a:pos x="284" y="81"/>
                  </a:cxn>
                  <a:cxn ang="0">
                    <a:pos x="276" y="68"/>
                  </a:cxn>
                  <a:cxn ang="0">
                    <a:pos x="267" y="56"/>
                  </a:cxn>
                  <a:cxn ang="0">
                    <a:pos x="255" y="45"/>
                  </a:cxn>
                  <a:cxn ang="0">
                    <a:pos x="244" y="35"/>
                  </a:cxn>
                  <a:cxn ang="0">
                    <a:pos x="231" y="25"/>
                  </a:cxn>
                  <a:cxn ang="0">
                    <a:pos x="218" y="18"/>
                  </a:cxn>
                  <a:cxn ang="0">
                    <a:pos x="204" y="11"/>
                  </a:cxn>
                  <a:cxn ang="0">
                    <a:pos x="191" y="7"/>
                  </a:cxn>
                  <a:cxn ang="0">
                    <a:pos x="176" y="3"/>
                  </a:cxn>
                  <a:cxn ang="0">
                    <a:pos x="161" y="1"/>
                  </a:cxn>
                  <a:cxn ang="0">
                    <a:pos x="146" y="0"/>
                  </a:cxn>
                </a:cxnLst>
                <a:rect l="0" t="0" r="r" b="b"/>
                <a:pathLst>
                  <a:path w="306" h="305">
                    <a:moveTo>
                      <a:pt x="146" y="0"/>
                    </a:moveTo>
                    <a:lnTo>
                      <a:pt x="115" y="3"/>
                    </a:lnTo>
                    <a:lnTo>
                      <a:pt x="87" y="13"/>
                    </a:lnTo>
                    <a:lnTo>
                      <a:pt x="62" y="26"/>
                    </a:lnTo>
                    <a:lnTo>
                      <a:pt x="40" y="45"/>
                    </a:lnTo>
                    <a:lnTo>
                      <a:pt x="22" y="68"/>
                    </a:lnTo>
                    <a:lnTo>
                      <a:pt x="10" y="93"/>
                    </a:lnTo>
                    <a:lnTo>
                      <a:pt x="2" y="122"/>
                    </a:lnTo>
                    <a:lnTo>
                      <a:pt x="0" y="153"/>
                    </a:lnTo>
                    <a:lnTo>
                      <a:pt x="2" y="168"/>
                    </a:lnTo>
                    <a:lnTo>
                      <a:pt x="5" y="183"/>
                    </a:lnTo>
                    <a:lnTo>
                      <a:pt x="10" y="198"/>
                    </a:lnTo>
                    <a:lnTo>
                      <a:pt x="15" y="212"/>
                    </a:lnTo>
                    <a:lnTo>
                      <a:pt x="22" y="225"/>
                    </a:lnTo>
                    <a:lnTo>
                      <a:pt x="30" y="238"/>
                    </a:lnTo>
                    <a:lnTo>
                      <a:pt x="41" y="250"/>
                    </a:lnTo>
                    <a:lnTo>
                      <a:pt x="51" y="261"/>
                    </a:lnTo>
                    <a:lnTo>
                      <a:pt x="63" y="272"/>
                    </a:lnTo>
                    <a:lnTo>
                      <a:pt x="75" y="280"/>
                    </a:lnTo>
                    <a:lnTo>
                      <a:pt x="89" y="288"/>
                    </a:lnTo>
                    <a:lnTo>
                      <a:pt x="103" y="294"/>
                    </a:lnTo>
                    <a:lnTo>
                      <a:pt x="117" y="299"/>
                    </a:lnTo>
                    <a:lnTo>
                      <a:pt x="132" y="303"/>
                    </a:lnTo>
                    <a:lnTo>
                      <a:pt x="147" y="304"/>
                    </a:lnTo>
                    <a:lnTo>
                      <a:pt x="162" y="305"/>
                    </a:lnTo>
                    <a:lnTo>
                      <a:pt x="177" y="304"/>
                    </a:lnTo>
                    <a:lnTo>
                      <a:pt x="192" y="303"/>
                    </a:lnTo>
                    <a:lnTo>
                      <a:pt x="206" y="299"/>
                    </a:lnTo>
                    <a:lnTo>
                      <a:pt x="219" y="294"/>
                    </a:lnTo>
                    <a:lnTo>
                      <a:pt x="233" y="288"/>
                    </a:lnTo>
                    <a:lnTo>
                      <a:pt x="245" y="280"/>
                    </a:lnTo>
                    <a:lnTo>
                      <a:pt x="257" y="272"/>
                    </a:lnTo>
                    <a:lnTo>
                      <a:pt x="268" y="261"/>
                    </a:lnTo>
                    <a:lnTo>
                      <a:pt x="277" y="250"/>
                    </a:lnTo>
                    <a:lnTo>
                      <a:pt x="285" y="238"/>
                    </a:lnTo>
                    <a:lnTo>
                      <a:pt x="292" y="225"/>
                    </a:lnTo>
                    <a:lnTo>
                      <a:pt x="298" y="212"/>
                    </a:lnTo>
                    <a:lnTo>
                      <a:pt x="302" y="198"/>
                    </a:lnTo>
                    <a:lnTo>
                      <a:pt x="305" y="183"/>
                    </a:lnTo>
                    <a:lnTo>
                      <a:pt x="306" y="168"/>
                    </a:lnTo>
                    <a:lnTo>
                      <a:pt x="306" y="153"/>
                    </a:lnTo>
                    <a:lnTo>
                      <a:pt x="305" y="138"/>
                    </a:lnTo>
                    <a:lnTo>
                      <a:pt x="301" y="123"/>
                    </a:lnTo>
                    <a:lnTo>
                      <a:pt x="297" y="108"/>
                    </a:lnTo>
                    <a:lnTo>
                      <a:pt x="291" y="94"/>
                    </a:lnTo>
                    <a:lnTo>
                      <a:pt x="284" y="81"/>
                    </a:lnTo>
                    <a:lnTo>
                      <a:pt x="276" y="68"/>
                    </a:lnTo>
                    <a:lnTo>
                      <a:pt x="267" y="56"/>
                    </a:lnTo>
                    <a:lnTo>
                      <a:pt x="255" y="45"/>
                    </a:lnTo>
                    <a:lnTo>
                      <a:pt x="244" y="35"/>
                    </a:lnTo>
                    <a:lnTo>
                      <a:pt x="231" y="25"/>
                    </a:lnTo>
                    <a:lnTo>
                      <a:pt x="218" y="18"/>
                    </a:lnTo>
                    <a:lnTo>
                      <a:pt x="204" y="11"/>
                    </a:lnTo>
                    <a:lnTo>
                      <a:pt x="191" y="7"/>
                    </a:lnTo>
                    <a:lnTo>
                      <a:pt x="176" y="3"/>
                    </a:lnTo>
                    <a:lnTo>
                      <a:pt x="161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8" name="Freeform 3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150" y="2291"/>
                <a:ext cx="122" cy="122"/>
              </a:xfrm>
              <a:custGeom>
                <a:avLst/>
                <a:gdLst/>
                <a:ahLst/>
                <a:cxnLst>
                  <a:cxn ang="0">
                    <a:pos x="129" y="244"/>
                  </a:cxn>
                  <a:cxn ang="0">
                    <a:pos x="116" y="243"/>
                  </a:cxn>
                  <a:cxn ang="0">
                    <a:pos x="104" y="242"/>
                  </a:cxn>
                  <a:cxn ang="0">
                    <a:pos x="92" y="239"/>
                  </a:cxn>
                  <a:cxn ang="0">
                    <a:pos x="81" y="235"/>
                  </a:cxn>
                  <a:cxn ang="0">
                    <a:pos x="70" y="230"/>
                  </a:cxn>
                  <a:cxn ang="0">
                    <a:pos x="59" y="224"/>
                  </a:cxn>
                  <a:cxn ang="0">
                    <a:pos x="49" y="217"/>
                  </a:cxn>
                  <a:cxn ang="0">
                    <a:pos x="40" y="209"/>
                  </a:cxn>
                  <a:cxn ang="0">
                    <a:pos x="32" y="199"/>
                  </a:cxn>
                  <a:cxn ang="0">
                    <a:pos x="24" y="190"/>
                  </a:cxn>
                  <a:cxn ang="0">
                    <a:pos x="17" y="180"/>
                  </a:cxn>
                  <a:cxn ang="0">
                    <a:pos x="11" y="168"/>
                  </a:cxn>
                  <a:cxn ang="0">
                    <a:pos x="6" y="158"/>
                  </a:cxn>
                  <a:cxn ang="0">
                    <a:pos x="3" y="146"/>
                  </a:cxn>
                  <a:cxn ang="0">
                    <a:pos x="1" y="134"/>
                  </a:cxn>
                  <a:cxn ang="0">
                    <a:pos x="0" y="122"/>
                  </a:cxn>
                  <a:cxn ang="0">
                    <a:pos x="1" y="98"/>
                  </a:cxn>
                  <a:cxn ang="0">
                    <a:pos x="6" y="75"/>
                  </a:cxn>
                  <a:cxn ang="0">
                    <a:pos x="16" y="54"/>
                  </a:cxn>
                  <a:cxn ang="0">
                    <a:pos x="31" y="36"/>
                  </a:cxn>
                  <a:cxn ang="0">
                    <a:pos x="39" y="28"/>
                  </a:cxn>
                  <a:cxn ang="0">
                    <a:pos x="48" y="21"/>
                  </a:cxn>
                  <a:cxn ang="0">
                    <a:pos x="58" y="14"/>
                  </a:cxn>
                  <a:cxn ang="0">
                    <a:pos x="69" y="9"/>
                  </a:cxn>
                  <a:cxn ang="0">
                    <a:pos x="80" y="6"/>
                  </a:cxn>
                  <a:cxn ang="0">
                    <a:pos x="91" y="2"/>
                  </a:cxn>
                  <a:cxn ang="0">
                    <a:pos x="103" y="1"/>
                  </a:cxn>
                  <a:cxn ang="0">
                    <a:pos x="115" y="0"/>
                  </a:cxn>
                  <a:cxn ang="0">
                    <a:pos x="126" y="1"/>
                  </a:cxn>
                  <a:cxn ang="0">
                    <a:pos x="139" y="2"/>
                  </a:cxn>
                  <a:cxn ang="0">
                    <a:pos x="151" y="6"/>
                  </a:cxn>
                  <a:cxn ang="0">
                    <a:pos x="162" y="9"/>
                  </a:cxn>
                  <a:cxn ang="0">
                    <a:pos x="174" y="14"/>
                  </a:cxn>
                  <a:cxn ang="0">
                    <a:pos x="184" y="21"/>
                  </a:cxn>
                  <a:cxn ang="0">
                    <a:pos x="194" y="28"/>
                  </a:cxn>
                  <a:cxn ang="0">
                    <a:pos x="204" y="36"/>
                  </a:cxn>
                  <a:cxn ang="0">
                    <a:pos x="212" y="45"/>
                  </a:cxn>
                  <a:cxn ang="0">
                    <a:pos x="220" y="54"/>
                  </a:cxn>
                  <a:cxn ang="0">
                    <a:pos x="227" y="65"/>
                  </a:cxn>
                  <a:cxn ang="0">
                    <a:pos x="232" y="75"/>
                  </a:cxn>
                  <a:cxn ang="0">
                    <a:pos x="237" y="86"/>
                  </a:cxn>
                  <a:cxn ang="0">
                    <a:pos x="240" y="98"/>
                  </a:cxn>
                  <a:cxn ang="0">
                    <a:pos x="243" y="111"/>
                  </a:cxn>
                  <a:cxn ang="0">
                    <a:pos x="244" y="122"/>
                  </a:cxn>
                  <a:cxn ang="0">
                    <a:pos x="243" y="146"/>
                  </a:cxn>
                  <a:cxn ang="0">
                    <a:pos x="237" y="169"/>
                  </a:cxn>
                  <a:cxn ang="0">
                    <a:pos x="227" y="190"/>
                  </a:cxn>
                  <a:cxn ang="0">
                    <a:pos x="213" y="209"/>
                  </a:cxn>
                  <a:cxn ang="0">
                    <a:pos x="196" y="224"/>
                  </a:cxn>
                  <a:cxn ang="0">
                    <a:pos x="176" y="235"/>
                  </a:cxn>
                  <a:cxn ang="0">
                    <a:pos x="153" y="242"/>
                  </a:cxn>
                  <a:cxn ang="0">
                    <a:pos x="129" y="244"/>
                  </a:cxn>
                </a:cxnLst>
                <a:rect l="0" t="0" r="r" b="b"/>
                <a:pathLst>
                  <a:path w="244" h="244">
                    <a:moveTo>
                      <a:pt x="129" y="244"/>
                    </a:moveTo>
                    <a:lnTo>
                      <a:pt x="116" y="243"/>
                    </a:lnTo>
                    <a:lnTo>
                      <a:pt x="104" y="242"/>
                    </a:lnTo>
                    <a:lnTo>
                      <a:pt x="92" y="239"/>
                    </a:lnTo>
                    <a:lnTo>
                      <a:pt x="81" y="235"/>
                    </a:lnTo>
                    <a:lnTo>
                      <a:pt x="70" y="230"/>
                    </a:lnTo>
                    <a:lnTo>
                      <a:pt x="59" y="224"/>
                    </a:lnTo>
                    <a:lnTo>
                      <a:pt x="49" y="217"/>
                    </a:lnTo>
                    <a:lnTo>
                      <a:pt x="40" y="209"/>
                    </a:lnTo>
                    <a:lnTo>
                      <a:pt x="32" y="199"/>
                    </a:lnTo>
                    <a:lnTo>
                      <a:pt x="24" y="190"/>
                    </a:lnTo>
                    <a:lnTo>
                      <a:pt x="17" y="180"/>
                    </a:lnTo>
                    <a:lnTo>
                      <a:pt x="11" y="168"/>
                    </a:lnTo>
                    <a:lnTo>
                      <a:pt x="6" y="158"/>
                    </a:lnTo>
                    <a:lnTo>
                      <a:pt x="3" y="146"/>
                    </a:lnTo>
                    <a:lnTo>
                      <a:pt x="1" y="134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6" y="75"/>
                    </a:lnTo>
                    <a:lnTo>
                      <a:pt x="16" y="54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8" y="14"/>
                    </a:lnTo>
                    <a:lnTo>
                      <a:pt x="69" y="9"/>
                    </a:lnTo>
                    <a:lnTo>
                      <a:pt x="80" y="6"/>
                    </a:lnTo>
                    <a:lnTo>
                      <a:pt x="91" y="2"/>
                    </a:lnTo>
                    <a:lnTo>
                      <a:pt x="103" y="1"/>
                    </a:lnTo>
                    <a:lnTo>
                      <a:pt x="115" y="0"/>
                    </a:lnTo>
                    <a:lnTo>
                      <a:pt x="126" y="1"/>
                    </a:lnTo>
                    <a:lnTo>
                      <a:pt x="139" y="2"/>
                    </a:lnTo>
                    <a:lnTo>
                      <a:pt x="151" y="6"/>
                    </a:lnTo>
                    <a:lnTo>
                      <a:pt x="162" y="9"/>
                    </a:lnTo>
                    <a:lnTo>
                      <a:pt x="174" y="14"/>
                    </a:lnTo>
                    <a:lnTo>
                      <a:pt x="184" y="21"/>
                    </a:lnTo>
                    <a:lnTo>
                      <a:pt x="194" y="28"/>
                    </a:lnTo>
                    <a:lnTo>
                      <a:pt x="204" y="36"/>
                    </a:lnTo>
                    <a:lnTo>
                      <a:pt x="212" y="45"/>
                    </a:lnTo>
                    <a:lnTo>
                      <a:pt x="220" y="54"/>
                    </a:lnTo>
                    <a:lnTo>
                      <a:pt x="227" y="65"/>
                    </a:lnTo>
                    <a:lnTo>
                      <a:pt x="232" y="75"/>
                    </a:lnTo>
                    <a:lnTo>
                      <a:pt x="237" y="86"/>
                    </a:lnTo>
                    <a:lnTo>
                      <a:pt x="240" y="98"/>
                    </a:lnTo>
                    <a:lnTo>
                      <a:pt x="243" y="111"/>
                    </a:lnTo>
                    <a:lnTo>
                      <a:pt x="244" y="122"/>
                    </a:lnTo>
                    <a:lnTo>
                      <a:pt x="243" y="146"/>
                    </a:lnTo>
                    <a:lnTo>
                      <a:pt x="237" y="169"/>
                    </a:lnTo>
                    <a:lnTo>
                      <a:pt x="227" y="190"/>
                    </a:lnTo>
                    <a:lnTo>
                      <a:pt x="213" y="209"/>
                    </a:lnTo>
                    <a:lnTo>
                      <a:pt x="196" y="224"/>
                    </a:lnTo>
                    <a:lnTo>
                      <a:pt x="176" y="235"/>
                    </a:lnTo>
                    <a:lnTo>
                      <a:pt x="153" y="242"/>
                    </a:lnTo>
                    <a:lnTo>
                      <a:pt x="129" y="2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79" name="Freeform 3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14" y="2197"/>
                <a:ext cx="152" cy="15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14" y="4"/>
                  </a:cxn>
                  <a:cxn ang="0">
                    <a:pos x="86" y="13"/>
                  </a:cxn>
                  <a:cxn ang="0">
                    <a:pos x="61" y="27"/>
                  </a:cxn>
                  <a:cxn ang="0">
                    <a:pos x="39" y="45"/>
                  </a:cxn>
                  <a:cxn ang="0">
                    <a:pos x="21" y="68"/>
                  </a:cxn>
                  <a:cxn ang="0">
                    <a:pos x="9" y="94"/>
                  </a:cxn>
                  <a:cxn ang="0">
                    <a:pos x="1" y="122"/>
                  </a:cxn>
                  <a:cxn ang="0">
                    <a:pos x="0" y="154"/>
                  </a:cxn>
                  <a:cxn ang="0">
                    <a:pos x="1" y="168"/>
                  </a:cxn>
                  <a:cxn ang="0">
                    <a:pos x="4" y="183"/>
                  </a:cxn>
                  <a:cxn ang="0">
                    <a:pos x="9" y="197"/>
                  </a:cxn>
                  <a:cxn ang="0">
                    <a:pos x="15" y="211"/>
                  </a:cxn>
                  <a:cxn ang="0">
                    <a:pos x="21" y="225"/>
                  </a:cxn>
                  <a:cxn ang="0">
                    <a:pos x="30" y="238"/>
                  </a:cxn>
                  <a:cxn ang="0">
                    <a:pos x="40" y="249"/>
                  </a:cxn>
                  <a:cxn ang="0">
                    <a:pos x="50" y="261"/>
                  </a:cxn>
                  <a:cxn ang="0">
                    <a:pos x="62" y="271"/>
                  </a:cxn>
                  <a:cxn ang="0">
                    <a:pos x="75" y="280"/>
                  </a:cxn>
                  <a:cxn ang="0">
                    <a:pos x="88" y="287"/>
                  </a:cxn>
                  <a:cxn ang="0">
                    <a:pos x="102" y="294"/>
                  </a:cxn>
                  <a:cxn ang="0">
                    <a:pos x="116" y="299"/>
                  </a:cxn>
                  <a:cxn ang="0">
                    <a:pos x="131" y="302"/>
                  </a:cxn>
                  <a:cxn ang="0">
                    <a:pos x="145" y="304"/>
                  </a:cxn>
                  <a:cxn ang="0">
                    <a:pos x="160" y="306"/>
                  </a:cxn>
                  <a:cxn ang="0">
                    <a:pos x="175" y="304"/>
                  </a:cxn>
                  <a:cxn ang="0">
                    <a:pos x="190" y="302"/>
                  </a:cxn>
                  <a:cxn ang="0">
                    <a:pos x="205" y="299"/>
                  </a:cxn>
                  <a:cxn ang="0">
                    <a:pos x="219" y="294"/>
                  </a:cxn>
                  <a:cxn ang="0">
                    <a:pos x="231" y="287"/>
                  </a:cxn>
                  <a:cxn ang="0">
                    <a:pos x="244" y="280"/>
                  </a:cxn>
                  <a:cxn ang="0">
                    <a:pos x="256" y="271"/>
                  </a:cxn>
                  <a:cxn ang="0">
                    <a:pos x="266" y="261"/>
                  </a:cxn>
                  <a:cxn ang="0">
                    <a:pos x="275" y="249"/>
                  </a:cxn>
                  <a:cxn ang="0">
                    <a:pos x="283" y="238"/>
                  </a:cxn>
                  <a:cxn ang="0">
                    <a:pos x="290" y="225"/>
                  </a:cxn>
                  <a:cxn ang="0">
                    <a:pos x="296" y="211"/>
                  </a:cxn>
                  <a:cxn ang="0">
                    <a:pos x="300" y="197"/>
                  </a:cxn>
                  <a:cxn ang="0">
                    <a:pos x="303" y="183"/>
                  </a:cxn>
                  <a:cxn ang="0">
                    <a:pos x="304" y="168"/>
                  </a:cxn>
                  <a:cxn ang="0">
                    <a:pos x="304" y="154"/>
                  </a:cxn>
                  <a:cxn ang="0">
                    <a:pos x="303" y="139"/>
                  </a:cxn>
                  <a:cxn ang="0">
                    <a:pos x="299" y="124"/>
                  </a:cxn>
                  <a:cxn ang="0">
                    <a:pos x="295" y="109"/>
                  </a:cxn>
                  <a:cxn ang="0">
                    <a:pos x="289" y="95"/>
                  </a:cxn>
                  <a:cxn ang="0">
                    <a:pos x="282" y="81"/>
                  </a:cxn>
                  <a:cxn ang="0">
                    <a:pos x="274" y="68"/>
                  </a:cxn>
                  <a:cxn ang="0">
                    <a:pos x="265" y="57"/>
                  </a:cxn>
                  <a:cxn ang="0">
                    <a:pos x="253" y="45"/>
                  </a:cxn>
                  <a:cxn ang="0">
                    <a:pos x="242" y="35"/>
                  </a:cxn>
                  <a:cxn ang="0">
                    <a:pos x="229" y="26"/>
                  </a:cxn>
                  <a:cxn ang="0">
                    <a:pos x="216" y="19"/>
                  </a:cxn>
                  <a:cxn ang="0">
                    <a:pos x="202" y="12"/>
                  </a:cxn>
                  <a:cxn ang="0">
                    <a:pos x="189" y="7"/>
                  </a:cxn>
                  <a:cxn ang="0">
                    <a:pos x="174" y="4"/>
                  </a:cxn>
                  <a:cxn ang="0">
                    <a:pos x="159" y="1"/>
                  </a:cxn>
                  <a:cxn ang="0">
                    <a:pos x="144" y="0"/>
                  </a:cxn>
                </a:cxnLst>
                <a:rect l="0" t="0" r="r" b="b"/>
                <a:pathLst>
                  <a:path w="304" h="306">
                    <a:moveTo>
                      <a:pt x="144" y="0"/>
                    </a:moveTo>
                    <a:lnTo>
                      <a:pt x="114" y="4"/>
                    </a:lnTo>
                    <a:lnTo>
                      <a:pt x="86" y="13"/>
                    </a:lnTo>
                    <a:lnTo>
                      <a:pt x="61" y="27"/>
                    </a:lnTo>
                    <a:lnTo>
                      <a:pt x="39" y="45"/>
                    </a:lnTo>
                    <a:lnTo>
                      <a:pt x="21" y="68"/>
                    </a:lnTo>
                    <a:lnTo>
                      <a:pt x="9" y="94"/>
                    </a:lnTo>
                    <a:lnTo>
                      <a:pt x="1" y="122"/>
                    </a:lnTo>
                    <a:lnTo>
                      <a:pt x="0" y="154"/>
                    </a:lnTo>
                    <a:lnTo>
                      <a:pt x="1" y="168"/>
                    </a:lnTo>
                    <a:lnTo>
                      <a:pt x="4" y="183"/>
                    </a:lnTo>
                    <a:lnTo>
                      <a:pt x="9" y="197"/>
                    </a:lnTo>
                    <a:lnTo>
                      <a:pt x="15" y="211"/>
                    </a:lnTo>
                    <a:lnTo>
                      <a:pt x="21" y="225"/>
                    </a:lnTo>
                    <a:lnTo>
                      <a:pt x="30" y="238"/>
                    </a:lnTo>
                    <a:lnTo>
                      <a:pt x="40" y="249"/>
                    </a:lnTo>
                    <a:lnTo>
                      <a:pt x="50" y="261"/>
                    </a:lnTo>
                    <a:lnTo>
                      <a:pt x="62" y="271"/>
                    </a:lnTo>
                    <a:lnTo>
                      <a:pt x="75" y="280"/>
                    </a:lnTo>
                    <a:lnTo>
                      <a:pt x="88" y="287"/>
                    </a:lnTo>
                    <a:lnTo>
                      <a:pt x="102" y="294"/>
                    </a:lnTo>
                    <a:lnTo>
                      <a:pt x="116" y="299"/>
                    </a:lnTo>
                    <a:lnTo>
                      <a:pt x="131" y="302"/>
                    </a:lnTo>
                    <a:lnTo>
                      <a:pt x="145" y="304"/>
                    </a:lnTo>
                    <a:lnTo>
                      <a:pt x="160" y="306"/>
                    </a:lnTo>
                    <a:lnTo>
                      <a:pt x="175" y="304"/>
                    </a:lnTo>
                    <a:lnTo>
                      <a:pt x="190" y="302"/>
                    </a:lnTo>
                    <a:lnTo>
                      <a:pt x="205" y="299"/>
                    </a:lnTo>
                    <a:lnTo>
                      <a:pt x="219" y="294"/>
                    </a:lnTo>
                    <a:lnTo>
                      <a:pt x="231" y="287"/>
                    </a:lnTo>
                    <a:lnTo>
                      <a:pt x="244" y="280"/>
                    </a:lnTo>
                    <a:lnTo>
                      <a:pt x="256" y="271"/>
                    </a:lnTo>
                    <a:lnTo>
                      <a:pt x="266" y="261"/>
                    </a:lnTo>
                    <a:lnTo>
                      <a:pt x="275" y="249"/>
                    </a:lnTo>
                    <a:lnTo>
                      <a:pt x="283" y="238"/>
                    </a:lnTo>
                    <a:lnTo>
                      <a:pt x="290" y="225"/>
                    </a:lnTo>
                    <a:lnTo>
                      <a:pt x="296" y="211"/>
                    </a:lnTo>
                    <a:lnTo>
                      <a:pt x="300" y="197"/>
                    </a:lnTo>
                    <a:lnTo>
                      <a:pt x="303" y="183"/>
                    </a:lnTo>
                    <a:lnTo>
                      <a:pt x="304" y="168"/>
                    </a:lnTo>
                    <a:lnTo>
                      <a:pt x="304" y="154"/>
                    </a:lnTo>
                    <a:lnTo>
                      <a:pt x="303" y="139"/>
                    </a:lnTo>
                    <a:lnTo>
                      <a:pt x="299" y="124"/>
                    </a:lnTo>
                    <a:lnTo>
                      <a:pt x="295" y="109"/>
                    </a:lnTo>
                    <a:lnTo>
                      <a:pt x="289" y="95"/>
                    </a:lnTo>
                    <a:lnTo>
                      <a:pt x="282" y="81"/>
                    </a:lnTo>
                    <a:lnTo>
                      <a:pt x="274" y="68"/>
                    </a:lnTo>
                    <a:lnTo>
                      <a:pt x="265" y="57"/>
                    </a:lnTo>
                    <a:lnTo>
                      <a:pt x="253" y="45"/>
                    </a:lnTo>
                    <a:lnTo>
                      <a:pt x="242" y="35"/>
                    </a:lnTo>
                    <a:lnTo>
                      <a:pt x="229" y="26"/>
                    </a:lnTo>
                    <a:lnTo>
                      <a:pt x="216" y="19"/>
                    </a:lnTo>
                    <a:lnTo>
                      <a:pt x="202" y="12"/>
                    </a:lnTo>
                    <a:lnTo>
                      <a:pt x="189" y="7"/>
                    </a:lnTo>
                    <a:lnTo>
                      <a:pt x="174" y="4"/>
                    </a:lnTo>
                    <a:lnTo>
                      <a:pt x="159" y="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80" name="Freeform 3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30" y="2213"/>
                <a:ext cx="121" cy="121"/>
              </a:xfrm>
              <a:custGeom>
                <a:avLst/>
                <a:gdLst/>
                <a:ahLst/>
                <a:cxnLst>
                  <a:cxn ang="0">
                    <a:pos x="128" y="243"/>
                  </a:cxn>
                  <a:cxn ang="0">
                    <a:pos x="116" y="242"/>
                  </a:cxn>
                  <a:cxn ang="0">
                    <a:pos x="103" y="241"/>
                  </a:cxn>
                  <a:cxn ang="0">
                    <a:pos x="92" y="238"/>
                  </a:cxn>
                  <a:cxn ang="0">
                    <a:pos x="80" y="234"/>
                  </a:cxn>
                  <a:cxn ang="0">
                    <a:pos x="70" y="230"/>
                  </a:cxn>
                  <a:cxn ang="0">
                    <a:pos x="60" y="223"/>
                  </a:cxn>
                  <a:cxn ang="0">
                    <a:pos x="49" y="216"/>
                  </a:cxn>
                  <a:cxn ang="0">
                    <a:pos x="40" y="208"/>
                  </a:cxn>
                  <a:cxn ang="0">
                    <a:pos x="32" y="199"/>
                  </a:cxn>
                  <a:cxn ang="0">
                    <a:pos x="24" y="189"/>
                  </a:cxn>
                  <a:cxn ang="0">
                    <a:pos x="17" y="179"/>
                  </a:cxn>
                  <a:cxn ang="0">
                    <a:pos x="11" y="169"/>
                  </a:cxn>
                  <a:cxn ang="0">
                    <a:pos x="7" y="157"/>
                  </a:cxn>
                  <a:cxn ang="0">
                    <a:pos x="3" y="147"/>
                  </a:cxn>
                  <a:cxn ang="0">
                    <a:pos x="1" y="134"/>
                  </a:cxn>
                  <a:cxn ang="0">
                    <a:pos x="0" y="123"/>
                  </a:cxn>
                  <a:cxn ang="0">
                    <a:pos x="1" y="98"/>
                  </a:cxn>
                  <a:cxn ang="0">
                    <a:pos x="7" y="75"/>
                  </a:cxn>
                  <a:cxn ang="0">
                    <a:pos x="17" y="55"/>
                  </a:cxn>
                  <a:cxn ang="0">
                    <a:pos x="31" y="36"/>
                  </a:cxn>
                  <a:cxn ang="0">
                    <a:pos x="39" y="28"/>
                  </a:cxn>
                  <a:cxn ang="0">
                    <a:pos x="48" y="21"/>
                  </a:cxn>
                  <a:cxn ang="0">
                    <a:pos x="58" y="14"/>
                  </a:cxn>
                  <a:cxn ang="0">
                    <a:pos x="69" y="10"/>
                  </a:cxn>
                  <a:cxn ang="0">
                    <a:pos x="79" y="6"/>
                  </a:cxn>
                  <a:cxn ang="0">
                    <a:pos x="91" y="3"/>
                  </a:cxn>
                  <a:cxn ang="0">
                    <a:pos x="102" y="2"/>
                  </a:cxn>
                  <a:cxn ang="0">
                    <a:pos x="114" y="0"/>
                  </a:cxn>
                  <a:cxn ang="0">
                    <a:pos x="125" y="2"/>
                  </a:cxn>
                  <a:cxn ang="0">
                    <a:pos x="138" y="3"/>
                  </a:cxn>
                  <a:cxn ang="0">
                    <a:pos x="150" y="6"/>
                  </a:cxn>
                  <a:cxn ang="0">
                    <a:pos x="161" y="10"/>
                  </a:cxn>
                  <a:cxn ang="0">
                    <a:pos x="173" y="14"/>
                  </a:cxn>
                  <a:cxn ang="0">
                    <a:pos x="183" y="21"/>
                  </a:cxn>
                  <a:cxn ang="0">
                    <a:pos x="193" y="28"/>
                  </a:cxn>
                  <a:cxn ang="0">
                    <a:pos x="203" y="36"/>
                  </a:cxn>
                  <a:cxn ang="0">
                    <a:pos x="211" y="45"/>
                  </a:cxn>
                  <a:cxn ang="0">
                    <a:pos x="219" y="55"/>
                  </a:cxn>
                  <a:cxn ang="0">
                    <a:pos x="226" y="65"/>
                  </a:cxn>
                  <a:cxn ang="0">
                    <a:pos x="231" y="75"/>
                  </a:cxn>
                  <a:cxn ang="0">
                    <a:pos x="236" y="87"/>
                  </a:cxn>
                  <a:cxn ang="0">
                    <a:pos x="239" y="98"/>
                  </a:cxn>
                  <a:cxn ang="0">
                    <a:pos x="242" y="110"/>
                  </a:cxn>
                  <a:cxn ang="0">
                    <a:pos x="243" y="123"/>
                  </a:cxn>
                  <a:cxn ang="0">
                    <a:pos x="242" y="147"/>
                  </a:cxn>
                  <a:cxn ang="0">
                    <a:pos x="236" y="170"/>
                  </a:cxn>
                  <a:cxn ang="0">
                    <a:pos x="226" y="190"/>
                  </a:cxn>
                  <a:cxn ang="0">
                    <a:pos x="212" y="208"/>
                  </a:cxn>
                  <a:cxn ang="0">
                    <a:pos x="195" y="223"/>
                  </a:cxn>
                  <a:cxn ang="0">
                    <a:pos x="175" y="234"/>
                  </a:cxn>
                  <a:cxn ang="0">
                    <a:pos x="152" y="241"/>
                  </a:cxn>
                  <a:cxn ang="0">
                    <a:pos x="128" y="243"/>
                  </a:cxn>
                </a:cxnLst>
                <a:rect l="0" t="0" r="r" b="b"/>
                <a:pathLst>
                  <a:path w="243" h="243">
                    <a:moveTo>
                      <a:pt x="128" y="243"/>
                    </a:moveTo>
                    <a:lnTo>
                      <a:pt x="116" y="242"/>
                    </a:lnTo>
                    <a:lnTo>
                      <a:pt x="103" y="241"/>
                    </a:lnTo>
                    <a:lnTo>
                      <a:pt x="92" y="238"/>
                    </a:lnTo>
                    <a:lnTo>
                      <a:pt x="80" y="234"/>
                    </a:lnTo>
                    <a:lnTo>
                      <a:pt x="70" y="230"/>
                    </a:lnTo>
                    <a:lnTo>
                      <a:pt x="60" y="223"/>
                    </a:lnTo>
                    <a:lnTo>
                      <a:pt x="49" y="216"/>
                    </a:lnTo>
                    <a:lnTo>
                      <a:pt x="40" y="208"/>
                    </a:lnTo>
                    <a:lnTo>
                      <a:pt x="32" y="199"/>
                    </a:lnTo>
                    <a:lnTo>
                      <a:pt x="24" y="189"/>
                    </a:lnTo>
                    <a:lnTo>
                      <a:pt x="17" y="179"/>
                    </a:lnTo>
                    <a:lnTo>
                      <a:pt x="11" y="169"/>
                    </a:lnTo>
                    <a:lnTo>
                      <a:pt x="7" y="157"/>
                    </a:lnTo>
                    <a:lnTo>
                      <a:pt x="3" y="147"/>
                    </a:lnTo>
                    <a:lnTo>
                      <a:pt x="1" y="134"/>
                    </a:lnTo>
                    <a:lnTo>
                      <a:pt x="0" y="123"/>
                    </a:lnTo>
                    <a:lnTo>
                      <a:pt x="1" y="98"/>
                    </a:lnTo>
                    <a:lnTo>
                      <a:pt x="7" y="75"/>
                    </a:lnTo>
                    <a:lnTo>
                      <a:pt x="17" y="55"/>
                    </a:lnTo>
                    <a:lnTo>
                      <a:pt x="31" y="36"/>
                    </a:lnTo>
                    <a:lnTo>
                      <a:pt x="39" y="28"/>
                    </a:lnTo>
                    <a:lnTo>
                      <a:pt x="48" y="21"/>
                    </a:lnTo>
                    <a:lnTo>
                      <a:pt x="58" y="14"/>
                    </a:lnTo>
                    <a:lnTo>
                      <a:pt x="69" y="10"/>
                    </a:lnTo>
                    <a:lnTo>
                      <a:pt x="79" y="6"/>
                    </a:lnTo>
                    <a:lnTo>
                      <a:pt x="91" y="3"/>
                    </a:lnTo>
                    <a:lnTo>
                      <a:pt x="102" y="2"/>
                    </a:lnTo>
                    <a:lnTo>
                      <a:pt x="114" y="0"/>
                    </a:lnTo>
                    <a:lnTo>
                      <a:pt x="125" y="2"/>
                    </a:lnTo>
                    <a:lnTo>
                      <a:pt x="138" y="3"/>
                    </a:lnTo>
                    <a:lnTo>
                      <a:pt x="150" y="6"/>
                    </a:lnTo>
                    <a:lnTo>
                      <a:pt x="161" y="10"/>
                    </a:lnTo>
                    <a:lnTo>
                      <a:pt x="173" y="14"/>
                    </a:lnTo>
                    <a:lnTo>
                      <a:pt x="183" y="21"/>
                    </a:lnTo>
                    <a:lnTo>
                      <a:pt x="193" y="28"/>
                    </a:lnTo>
                    <a:lnTo>
                      <a:pt x="203" y="36"/>
                    </a:lnTo>
                    <a:lnTo>
                      <a:pt x="211" y="45"/>
                    </a:lnTo>
                    <a:lnTo>
                      <a:pt x="219" y="55"/>
                    </a:lnTo>
                    <a:lnTo>
                      <a:pt x="226" y="65"/>
                    </a:lnTo>
                    <a:lnTo>
                      <a:pt x="231" y="75"/>
                    </a:lnTo>
                    <a:lnTo>
                      <a:pt x="236" y="87"/>
                    </a:lnTo>
                    <a:lnTo>
                      <a:pt x="239" y="98"/>
                    </a:lnTo>
                    <a:lnTo>
                      <a:pt x="242" y="110"/>
                    </a:lnTo>
                    <a:lnTo>
                      <a:pt x="243" y="123"/>
                    </a:lnTo>
                    <a:lnTo>
                      <a:pt x="242" y="147"/>
                    </a:lnTo>
                    <a:lnTo>
                      <a:pt x="236" y="170"/>
                    </a:lnTo>
                    <a:lnTo>
                      <a:pt x="226" y="190"/>
                    </a:lnTo>
                    <a:lnTo>
                      <a:pt x="212" y="208"/>
                    </a:lnTo>
                    <a:lnTo>
                      <a:pt x="195" y="223"/>
                    </a:lnTo>
                    <a:lnTo>
                      <a:pt x="175" y="234"/>
                    </a:lnTo>
                    <a:lnTo>
                      <a:pt x="152" y="241"/>
                    </a:lnTo>
                    <a:lnTo>
                      <a:pt x="128" y="2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81" name="Freeform 3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938" y="1913"/>
                <a:ext cx="67" cy="6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0" y="2"/>
                  </a:cxn>
                  <a:cxn ang="0">
                    <a:pos x="38" y="6"/>
                  </a:cxn>
                  <a:cxn ang="0">
                    <a:pos x="27" y="12"/>
                  </a:cxn>
                  <a:cxn ang="0">
                    <a:pos x="18" y="20"/>
                  </a:cxn>
                  <a:cxn ang="0">
                    <a:pos x="10" y="30"/>
                  </a:cxn>
                  <a:cxn ang="0">
                    <a:pos x="4" y="42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3" y="82"/>
                  </a:cxn>
                  <a:cxn ang="0">
                    <a:pos x="7" y="94"/>
                  </a:cxn>
                  <a:cxn ang="0">
                    <a:pos x="14" y="105"/>
                  </a:cxn>
                  <a:cxn ang="0">
                    <a:pos x="22" y="116"/>
                  </a:cxn>
                  <a:cxn ang="0">
                    <a:pos x="28" y="120"/>
                  </a:cxn>
                  <a:cxn ang="0">
                    <a:pos x="34" y="124"/>
                  </a:cxn>
                  <a:cxn ang="0">
                    <a:pos x="39" y="128"/>
                  </a:cxn>
                  <a:cxn ang="0">
                    <a:pos x="45" y="131"/>
                  </a:cxn>
                  <a:cxn ang="0">
                    <a:pos x="52" y="133"/>
                  </a:cxn>
                  <a:cxn ang="0">
                    <a:pos x="58" y="135"/>
                  </a:cxn>
                  <a:cxn ang="0">
                    <a:pos x="65" y="136"/>
                  </a:cxn>
                  <a:cxn ang="0">
                    <a:pos x="72" y="136"/>
                  </a:cxn>
                  <a:cxn ang="0">
                    <a:pos x="79" y="136"/>
                  </a:cxn>
                  <a:cxn ang="0">
                    <a:pos x="84" y="135"/>
                  </a:cxn>
                  <a:cxn ang="0">
                    <a:pos x="91" y="133"/>
                  </a:cxn>
                  <a:cxn ang="0">
                    <a:pos x="97" y="131"/>
                  </a:cxn>
                  <a:cxn ang="0">
                    <a:pos x="103" y="128"/>
                  </a:cxn>
                  <a:cxn ang="0">
                    <a:pos x="109" y="124"/>
                  </a:cxn>
                  <a:cxn ang="0">
                    <a:pos x="113" y="120"/>
                  </a:cxn>
                  <a:cxn ang="0">
                    <a:pos x="118" y="116"/>
                  </a:cxn>
                  <a:cxn ang="0">
                    <a:pos x="126" y="105"/>
                  </a:cxn>
                  <a:cxn ang="0">
                    <a:pos x="132" y="94"/>
                  </a:cxn>
                  <a:cxn ang="0">
                    <a:pos x="135" y="82"/>
                  </a:cxn>
                  <a:cxn ang="0">
                    <a:pos x="135" y="68"/>
                  </a:cxn>
                  <a:cxn ang="0">
                    <a:pos x="133" y="55"/>
                  </a:cxn>
                  <a:cxn ang="0">
                    <a:pos x="129" y="42"/>
                  </a:cxn>
                  <a:cxn ang="0">
                    <a:pos x="122" y="30"/>
                  </a:cxn>
                  <a:cxn ang="0">
                    <a:pos x="113" y="20"/>
                  </a:cxn>
                  <a:cxn ang="0">
                    <a:pos x="107" y="15"/>
                  </a:cxn>
                  <a:cxn ang="0">
                    <a:pos x="102" y="12"/>
                  </a:cxn>
                  <a:cxn ang="0">
                    <a:pos x="96" y="8"/>
                  </a:cxn>
                  <a:cxn ang="0">
                    <a:pos x="90" y="5"/>
                  </a:cxn>
                  <a:cxn ang="0">
                    <a:pos x="83" y="3"/>
                  </a:cxn>
                  <a:cxn ang="0">
                    <a:pos x="78" y="2"/>
                  </a:cxn>
                  <a:cxn ang="0">
                    <a:pos x="71" y="0"/>
                  </a:cxn>
                  <a:cxn ang="0">
                    <a:pos x="64" y="0"/>
                  </a:cxn>
                </a:cxnLst>
                <a:rect l="0" t="0" r="r" b="b"/>
                <a:pathLst>
                  <a:path w="135" h="136">
                    <a:moveTo>
                      <a:pt x="64" y="0"/>
                    </a:moveTo>
                    <a:lnTo>
                      <a:pt x="50" y="2"/>
                    </a:lnTo>
                    <a:lnTo>
                      <a:pt x="38" y="6"/>
                    </a:lnTo>
                    <a:lnTo>
                      <a:pt x="27" y="12"/>
                    </a:lnTo>
                    <a:lnTo>
                      <a:pt x="18" y="20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3" y="82"/>
                    </a:lnTo>
                    <a:lnTo>
                      <a:pt x="7" y="94"/>
                    </a:lnTo>
                    <a:lnTo>
                      <a:pt x="14" y="105"/>
                    </a:lnTo>
                    <a:lnTo>
                      <a:pt x="22" y="116"/>
                    </a:lnTo>
                    <a:lnTo>
                      <a:pt x="28" y="120"/>
                    </a:lnTo>
                    <a:lnTo>
                      <a:pt x="34" y="124"/>
                    </a:lnTo>
                    <a:lnTo>
                      <a:pt x="39" y="128"/>
                    </a:lnTo>
                    <a:lnTo>
                      <a:pt x="45" y="131"/>
                    </a:lnTo>
                    <a:lnTo>
                      <a:pt x="52" y="133"/>
                    </a:lnTo>
                    <a:lnTo>
                      <a:pt x="58" y="135"/>
                    </a:lnTo>
                    <a:lnTo>
                      <a:pt x="65" y="136"/>
                    </a:lnTo>
                    <a:lnTo>
                      <a:pt x="72" y="136"/>
                    </a:lnTo>
                    <a:lnTo>
                      <a:pt x="79" y="136"/>
                    </a:lnTo>
                    <a:lnTo>
                      <a:pt x="84" y="135"/>
                    </a:lnTo>
                    <a:lnTo>
                      <a:pt x="91" y="133"/>
                    </a:lnTo>
                    <a:lnTo>
                      <a:pt x="97" y="131"/>
                    </a:lnTo>
                    <a:lnTo>
                      <a:pt x="103" y="128"/>
                    </a:lnTo>
                    <a:lnTo>
                      <a:pt x="109" y="124"/>
                    </a:lnTo>
                    <a:lnTo>
                      <a:pt x="113" y="120"/>
                    </a:lnTo>
                    <a:lnTo>
                      <a:pt x="118" y="116"/>
                    </a:lnTo>
                    <a:lnTo>
                      <a:pt x="126" y="105"/>
                    </a:lnTo>
                    <a:lnTo>
                      <a:pt x="132" y="94"/>
                    </a:lnTo>
                    <a:lnTo>
                      <a:pt x="135" y="82"/>
                    </a:lnTo>
                    <a:lnTo>
                      <a:pt x="135" y="68"/>
                    </a:lnTo>
                    <a:lnTo>
                      <a:pt x="133" y="55"/>
                    </a:lnTo>
                    <a:lnTo>
                      <a:pt x="129" y="42"/>
                    </a:lnTo>
                    <a:lnTo>
                      <a:pt x="122" y="30"/>
                    </a:lnTo>
                    <a:lnTo>
                      <a:pt x="113" y="20"/>
                    </a:lnTo>
                    <a:lnTo>
                      <a:pt x="107" y="15"/>
                    </a:lnTo>
                    <a:lnTo>
                      <a:pt x="102" y="12"/>
                    </a:lnTo>
                    <a:lnTo>
                      <a:pt x="96" y="8"/>
                    </a:lnTo>
                    <a:lnTo>
                      <a:pt x="90" y="5"/>
                    </a:lnTo>
                    <a:lnTo>
                      <a:pt x="83" y="3"/>
                    </a:lnTo>
                    <a:lnTo>
                      <a:pt x="78" y="2"/>
                    </a:lnTo>
                    <a:lnTo>
                      <a:pt x="71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82" name="Freeform 3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918" y="1901"/>
                <a:ext cx="102" cy="85"/>
              </a:xfrm>
              <a:custGeom>
                <a:avLst/>
                <a:gdLst/>
                <a:ahLst/>
                <a:cxnLst>
                  <a:cxn ang="0">
                    <a:pos x="57" y="108"/>
                  </a:cxn>
                  <a:cxn ang="0">
                    <a:pos x="52" y="108"/>
                  </a:cxn>
                  <a:cxn ang="0">
                    <a:pos x="46" y="107"/>
                  </a:cxn>
                  <a:cxn ang="0">
                    <a:pos x="42" y="106"/>
                  </a:cxn>
                  <a:cxn ang="0">
                    <a:pos x="36" y="104"/>
                  </a:cxn>
                  <a:cxn ang="0">
                    <a:pos x="31" y="102"/>
                  </a:cxn>
                  <a:cxn ang="0">
                    <a:pos x="27" y="99"/>
                  </a:cxn>
                  <a:cxn ang="0">
                    <a:pos x="22" y="96"/>
                  </a:cxn>
                  <a:cxn ang="0">
                    <a:pos x="17" y="92"/>
                  </a:cxn>
                  <a:cxn ang="0">
                    <a:pos x="10" y="84"/>
                  </a:cxn>
                  <a:cxn ang="0">
                    <a:pos x="5" y="75"/>
                  </a:cxn>
                  <a:cxn ang="0">
                    <a:pos x="1" y="65"/>
                  </a:cxn>
                  <a:cxn ang="0">
                    <a:pos x="0" y="54"/>
                  </a:cxn>
                  <a:cxn ang="0">
                    <a:pos x="0" y="44"/>
                  </a:cxn>
                  <a:cxn ang="0">
                    <a:pos x="2" y="34"/>
                  </a:cxn>
                  <a:cxn ang="0">
                    <a:pos x="7" y="24"/>
                  </a:cxn>
                  <a:cxn ang="0">
                    <a:pos x="14" y="16"/>
                  </a:cxn>
                  <a:cxn ang="0">
                    <a:pos x="17" y="13"/>
                  </a:cxn>
                  <a:cxn ang="0">
                    <a:pos x="22" y="9"/>
                  </a:cxn>
                  <a:cxn ang="0">
                    <a:pos x="25" y="7"/>
                  </a:cxn>
                  <a:cxn ang="0">
                    <a:pos x="30" y="5"/>
                  </a:cxn>
                  <a:cxn ang="0">
                    <a:pos x="35" y="3"/>
                  </a:cxn>
                  <a:cxn ang="0">
                    <a:pos x="40" y="1"/>
                  </a:cxn>
                  <a:cxn ang="0">
                    <a:pos x="45" y="0"/>
                  </a:cxn>
                  <a:cxn ang="0">
                    <a:pos x="51" y="0"/>
                  </a:cxn>
                  <a:cxn ang="0">
                    <a:pos x="57" y="0"/>
                  </a:cxn>
                  <a:cxn ang="0">
                    <a:pos x="62" y="1"/>
                  </a:cxn>
                  <a:cxn ang="0">
                    <a:pos x="67" y="3"/>
                  </a:cxn>
                  <a:cxn ang="0">
                    <a:pos x="73" y="5"/>
                  </a:cxn>
                  <a:cxn ang="0">
                    <a:pos x="77" y="7"/>
                  </a:cxn>
                  <a:cxn ang="0">
                    <a:pos x="82" y="9"/>
                  </a:cxn>
                  <a:cxn ang="0">
                    <a:pos x="85" y="13"/>
                  </a:cxn>
                  <a:cxn ang="0">
                    <a:pos x="90" y="16"/>
                  </a:cxn>
                  <a:cxn ang="0">
                    <a:pos x="97" y="24"/>
                  </a:cxn>
                  <a:cxn ang="0">
                    <a:pos x="103" y="34"/>
                  </a:cxn>
                  <a:cxn ang="0">
                    <a:pos x="106" y="44"/>
                  </a:cxn>
                  <a:cxn ang="0">
                    <a:pos x="107" y="54"/>
                  </a:cxn>
                  <a:cxn ang="0">
                    <a:pos x="107" y="65"/>
                  </a:cxn>
                  <a:cxn ang="0">
                    <a:pos x="105" y="75"/>
                  </a:cxn>
                  <a:cxn ang="0">
                    <a:pos x="100" y="84"/>
                  </a:cxn>
                  <a:cxn ang="0">
                    <a:pos x="95" y="92"/>
                  </a:cxn>
                  <a:cxn ang="0">
                    <a:pos x="87" y="99"/>
                  </a:cxn>
                  <a:cxn ang="0">
                    <a:pos x="77" y="104"/>
                  </a:cxn>
                  <a:cxn ang="0">
                    <a:pos x="67" y="107"/>
                  </a:cxn>
                  <a:cxn ang="0">
                    <a:pos x="57" y="108"/>
                  </a:cxn>
                </a:cxnLst>
                <a:rect l="0" t="0" r="r" b="b"/>
                <a:pathLst>
                  <a:path w="107" h="108">
                    <a:moveTo>
                      <a:pt x="57" y="108"/>
                    </a:moveTo>
                    <a:lnTo>
                      <a:pt x="52" y="108"/>
                    </a:lnTo>
                    <a:lnTo>
                      <a:pt x="46" y="107"/>
                    </a:lnTo>
                    <a:lnTo>
                      <a:pt x="42" y="106"/>
                    </a:lnTo>
                    <a:lnTo>
                      <a:pt x="36" y="104"/>
                    </a:lnTo>
                    <a:lnTo>
                      <a:pt x="31" y="102"/>
                    </a:lnTo>
                    <a:lnTo>
                      <a:pt x="27" y="99"/>
                    </a:lnTo>
                    <a:lnTo>
                      <a:pt x="22" y="96"/>
                    </a:lnTo>
                    <a:lnTo>
                      <a:pt x="17" y="92"/>
                    </a:lnTo>
                    <a:lnTo>
                      <a:pt x="10" y="84"/>
                    </a:lnTo>
                    <a:lnTo>
                      <a:pt x="5" y="75"/>
                    </a:lnTo>
                    <a:lnTo>
                      <a:pt x="1" y="65"/>
                    </a:lnTo>
                    <a:lnTo>
                      <a:pt x="0" y="54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7" y="24"/>
                    </a:lnTo>
                    <a:lnTo>
                      <a:pt x="14" y="16"/>
                    </a:lnTo>
                    <a:lnTo>
                      <a:pt x="17" y="13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30" y="5"/>
                    </a:lnTo>
                    <a:lnTo>
                      <a:pt x="35" y="3"/>
                    </a:lnTo>
                    <a:lnTo>
                      <a:pt x="40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1"/>
                    </a:lnTo>
                    <a:lnTo>
                      <a:pt x="67" y="3"/>
                    </a:lnTo>
                    <a:lnTo>
                      <a:pt x="73" y="5"/>
                    </a:lnTo>
                    <a:lnTo>
                      <a:pt x="77" y="7"/>
                    </a:lnTo>
                    <a:lnTo>
                      <a:pt x="82" y="9"/>
                    </a:lnTo>
                    <a:lnTo>
                      <a:pt x="85" y="13"/>
                    </a:lnTo>
                    <a:lnTo>
                      <a:pt x="90" y="16"/>
                    </a:lnTo>
                    <a:lnTo>
                      <a:pt x="97" y="24"/>
                    </a:lnTo>
                    <a:lnTo>
                      <a:pt x="103" y="34"/>
                    </a:lnTo>
                    <a:lnTo>
                      <a:pt x="106" y="44"/>
                    </a:lnTo>
                    <a:lnTo>
                      <a:pt x="107" y="54"/>
                    </a:lnTo>
                    <a:lnTo>
                      <a:pt x="107" y="65"/>
                    </a:lnTo>
                    <a:lnTo>
                      <a:pt x="105" y="75"/>
                    </a:lnTo>
                    <a:lnTo>
                      <a:pt x="100" y="84"/>
                    </a:lnTo>
                    <a:lnTo>
                      <a:pt x="95" y="92"/>
                    </a:lnTo>
                    <a:lnTo>
                      <a:pt x="87" y="99"/>
                    </a:lnTo>
                    <a:lnTo>
                      <a:pt x="77" y="104"/>
                    </a:lnTo>
                    <a:lnTo>
                      <a:pt x="67" y="107"/>
                    </a:lnTo>
                    <a:lnTo>
                      <a:pt x="57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  <p:sp>
            <p:nvSpPr>
              <p:cNvPr id="84" name="Freeform 3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867" y="2028"/>
                <a:ext cx="38" cy="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" y="24"/>
                  </a:cxn>
                  <a:cxn ang="0">
                    <a:pos x="4" y="25"/>
                  </a:cxn>
                  <a:cxn ang="0">
                    <a:pos x="10" y="27"/>
                  </a:cxn>
                  <a:cxn ang="0">
                    <a:pos x="17" y="29"/>
                  </a:cxn>
                  <a:cxn ang="0">
                    <a:pos x="25" y="29"/>
                  </a:cxn>
                  <a:cxn ang="0">
                    <a:pos x="33" y="29"/>
                  </a:cxn>
                  <a:cxn ang="0">
                    <a:pos x="41" y="27"/>
                  </a:cxn>
                  <a:cxn ang="0">
                    <a:pos x="48" y="24"/>
                  </a:cxn>
                  <a:cxn ang="0">
                    <a:pos x="60" y="15"/>
                  </a:cxn>
                  <a:cxn ang="0">
                    <a:pos x="68" y="8"/>
                  </a:cxn>
                  <a:cxn ang="0">
                    <a:pos x="73" y="2"/>
                  </a:cxn>
                  <a:cxn ang="0">
                    <a:pos x="75" y="0"/>
                  </a:cxn>
                  <a:cxn ang="0">
                    <a:pos x="73" y="9"/>
                  </a:cxn>
                  <a:cxn ang="0">
                    <a:pos x="70" y="30"/>
                  </a:cxn>
                  <a:cxn ang="0">
                    <a:pos x="62" y="49"/>
                  </a:cxn>
                  <a:cxn ang="0">
                    <a:pos x="47" y="57"/>
                  </a:cxn>
                  <a:cxn ang="0">
                    <a:pos x="38" y="55"/>
                  </a:cxn>
                  <a:cxn ang="0">
                    <a:pos x="30" y="52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8" y="34"/>
                  </a:cxn>
                  <a:cxn ang="0">
                    <a:pos x="3" y="29"/>
                  </a:cxn>
                  <a:cxn ang="0">
                    <a:pos x="1" y="25"/>
                  </a:cxn>
                  <a:cxn ang="0">
                    <a:pos x="0" y="24"/>
                  </a:cxn>
                </a:cxnLst>
                <a:rect l="0" t="0" r="r" b="b"/>
                <a:pathLst>
                  <a:path w="75" h="57">
                    <a:moveTo>
                      <a:pt x="0" y="24"/>
                    </a:moveTo>
                    <a:lnTo>
                      <a:pt x="1" y="24"/>
                    </a:lnTo>
                    <a:lnTo>
                      <a:pt x="4" y="25"/>
                    </a:lnTo>
                    <a:lnTo>
                      <a:pt x="10" y="27"/>
                    </a:lnTo>
                    <a:lnTo>
                      <a:pt x="17" y="29"/>
                    </a:lnTo>
                    <a:lnTo>
                      <a:pt x="25" y="29"/>
                    </a:lnTo>
                    <a:lnTo>
                      <a:pt x="33" y="29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0" y="15"/>
                    </a:lnTo>
                    <a:lnTo>
                      <a:pt x="68" y="8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3" y="9"/>
                    </a:lnTo>
                    <a:lnTo>
                      <a:pt x="70" y="30"/>
                    </a:lnTo>
                    <a:lnTo>
                      <a:pt x="62" y="49"/>
                    </a:lnTo>
                    <a:lnTo>
                      <a:pt x="47" y="57"/>
                    </a:lnTo>
                    <a:lnTo>
                      <a:pt x="38" y="55"/>
                    </a:lnTo>
                    <a:lnTo>
                      <a:pt x="30" y="52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8" y="34"/>
                    </a:lnTo>
                    <a:lnTo>
                      <a:pt x="3" y="29"/>
                    </a:lnTo>
                    <a:lnTo>
                      <a:pt x="1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 w="18000">
                    <a:solidFill>
                      <a:srgbClr val="333399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/>
                  <a:cs typeface="Arial" charset="0"/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82017" y="4230478"/>
              <a:ext cx="1142409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Arial" charset="0"/>
                </a:rPr>
                <a:t>NISE</a:t>
              </a:r>
            </a:p>
          </p:txBody>
        </p:sp>
        <p:sp>
          <p:nvSpPr>
            <p:cNvPr id="32820" name="desklamp"/>
            <p:cNvSpPr>
              <a:spLocks noEditPoints="1" noChangeArrowheads="1"/>
            </p:cNvSpPr>
            <p:nvPr/>
          </p:nvSpPr>
          <p:spPr bwMode="auto">
            <a:xfrm>
              <a:off x="5267325" y="4800600"/>
              <a:ext cx="904875" cy="9048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821" name="TextBox 171"/>
            <p:cNvSpPr txBox="1">
              <a:spLocks noChangeArrowheads="1"/>
            </p:cNvSpPr>
            <p:nvPr/>
          </p:nvSpPr>
          <p:spPr bwMode="auto">
            <a:xfrm>
              <a:off x="4079875" y="5638800"/>
              <a:ext cx="2590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smtClean="0">
                  <a:solidFill>
                    <a:srgbClr val="000000"/>
                  </a:solidFill>
                  <a:latin typeface="Arial Narrow" panose="020B0606020202030204" pitchFamily="34" charset="0"/>
                  <a:cs typeface="+mn-cs"/>
                </a:rPr>
                <a:t>Directory of Industries &amp; Businesses</a:t>
              </a:r>
            </a:p>
          </p:txBody>
        </p:sp>
      </p:grpSp>
      <p:cxnSp>
        <p:nvCxnSpPr>
          <p:cNvPr id="174" name="Straight Connector 173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4725194" y="5744369"/>
            <a:ext cx="396875" cy="1587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6764337" y="4770438"/>
            <a:ext cx="396875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6629400" y="2286000"/>
            <a:ext cx="2514600" cy="4019550"/>
            <a:chOff x="6629400" y="2286000"/>
            <a:chExt cx="2514600" cy="4019729"/>
          </a:xfrm>
        </p:grpSpPr>
        <p:grpSp>
          <p:nvGrpSpPr>
            <p:cNvPr id="32785" name="Group 75"/>
            <p:cNvGrpSpPr>
              <a:grpSpLocks noChangeAspect="1"/>
            </p:cNvGrpSpPr>
            <p:nvPr/>
          </p:nvGrpSpPr>
          <p:grpSpPr bwMode="auto">
            <a:xfrm>
              <a:off x="6858000" y="2286000"/>
              <a:ext cx="2286000" cy="1911350"/>
              <a:chOff x="4320" y="1440"/>
              <a:chExt cx="1440" cy="1204"/>
            </a:xfrm>
          </p:grpSpPr>
          <p:sp>
            <p:nvSpPr>
              <p:cNvPr id="32789" name="AutoShape 74"/>
              <p:cNvSpPr>
                <a:spLocks noChangeAspect="1" noChangeArrowheads="1" noTextEdit="1"/>
              </p:cNvSpPr>
              <p:nvPr/>
            </p:nvSpPr>
            <p:spPr bwMode="auto">
              <a:xfrm>
                <a:off x="4320" y="1440"/>
                <a:ext cx="1440" cy="1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0" name="Freeform 76"/>
              <p:cNvSpPr>
                <a:spLocks/>
              </p:cNvSpPr>
              <p:nvPr/>
            </p:nvSpPr>
            <p:spPr bwMode="auto">
              <a:xfrm>
                <a:off x="4324" y="1440"/>
                <a:ext cx="1435" cy="1204"/>
              </a:xfrm>
              <a:custGeom>
                <a:avLst/>
                <a:gdLst>
                  <a:gd name="T0" fmla="*/ 1 w 2868"/>
                  <a:gd name="T1" fmla="*/ 1 h 2408"/>
                  <a:gd name="T2" fmla="*/ 1 w 2868"/>
                  <a:gd name="T3" fmla="*/ 1 h 2408"/>
                  <a:gd name="T4" fmla="*/ 1 w 2868"/>
                  <a:gd name="T5" fmla="*/ 1 h 2408"/>
                  <a:gd name="T6" fmla="*/ 1 w 2868"/>
                  <a:gd name="T7" fmla="*/ 1 h 2408"/>
                  <a:gd name="T8" fmla="*/ 1 w 2868"/>
                  <a:gd name="T9" fmla="*/ 1 h 2408"/>
                  <a:gd name="T10" fmla="*/ 1 w 2868"/>
                  <a:gd name="T11" fmla="*/ 1 h 2408"/>
                  <a:gd name="T12" fmla="*/ 1 w 2868"/>
                  <a:gd name="T13" fmla="*/ 1 h 2408"/>
                  <a:gd name="T14" fmla="*/ 1 w 2868"/>
                  <a:gd name="T15" fmla="*/ 1 h 2408"/>
                  <a:gd name="T16" fmla="*/ 1 w 2868"/>
                  <a:gd name="T17" fmla="*/ 1 h 2408"/>
                  <a:gd name="T18" fmla="*/ 1 w 2868"/>
                  <a:gd name="T19" fmla="*/ 1 h 2408"/>
                  <a:gd name="T20" fmla="*/ 1 w 2868"/>
                  <a:gd name="T21" fmla="*/ 1 h 2408"/>
                  <a:gd name="T22" fmla="*/ 1 w 2868"/>
                  <a:gd name="T23" fmla="*/ 1 h 2408"/>
                  <a:gd name="T24" fmla="*/ 1 w 2868"/>
                  <a:gd name="T25" fmla="*/ 1 h 2408"/>
                  <a:gd name="T26" fmla="*/ 1 w 2868"/>
                  <a:gd name="T27" fmla="*/ 0 h 2408"/>
                  <a:gd name="T28" fmla="*/ 1 w 2868"/>
                  <a:gd name="T29" fmla="*/ 1 h 2408"/>
                  <a:gd name="T30" fmla="*/ 1 w 2868"/>
                  <a:gd name="T31" fmla="*/ 1 h 2408"/>
                  <a:gd name="T32" fmla="*/ 1 w 2868"/>
                  <a:gd name="T33" fmla="*/ 1 h 2408"/>
                  <a:gd name="T34" fmla="*/ 1 w 2868"/>
                  <a:gd name="T35" fmla="*/ 1 h 2408"/>
                  <a:gd name="T36" fmla="*/ 1 w 2868"/>
                  <a:gd name="T37" fmla="*/ 1 h 2408"/>
                  <a:gd name="T38" fmla="*/ 1 w 2868"/>
                  <a:gd name="T39" fmla="*/ 1 h 2408"/>
                  <a:gd name="T40" fmla="*/ 1 w 2868"/>
                  <a:gd name="T41" fmla="*/ 1 h 2408"/>
                  <a:gd name="T42" fmla="*/ 1 w 2868"/>
                  <a:gd name="T43" fmla="*/ 1 h 2408"/>
                  <a:gd name="T44" fmla="*/ 1 w 2868"/>
                  <a:gd name="T45" fmla="*/ 1 h 2408"/>
                  <a:gd name="T46" fmla="*/ 1 w 2868"/>
                  <a:gd name="T47" fmla="*/ 1 h 2408"/>
                  <a:gd name="T48" fmla="*/ 1 w 2868"/>
                  <a:gd name="T49" fmla="*/ 1 h 2408"/>
                  <a:gd name="T50" fmla="*/ 1 w 2868"/>
                  <a:gd name="T51" fmla="*/ 1 h 2408"/>
                  <a:gd name="T52" fmla="*/ 1 w 2868"/>
                  <a:gd name="T53" fmla="*/ 1 h 2408"/>
                  <a:gd name="T54" fmla="*/ 1 w 2868"/>
                  <a:gd name="T55" fmla="*/ 1 h 2408"/>
                  <a:gd name="T56" fmla="*/ 1 w 2868"/>
                  <a:gd name="T57" fmla="*/ 1 h 2408"/>
                  <a:gd name="T58" fmla="*/ 1 w 2868"/>
                  <a:gd name="T59" fmla="*/ 1 h 2408"/>
                  <a:gd name="T60" fmla="*/ 1 w 2868"/>
                  <a:gd name="T61" fmla="*/ 1 h 2408"/>
                  <a:gd name="T62" fmla="*/ 1 w 2868"/>
                  <a:gd name="T63" fmla="*/ 1 h 2408"/>
                  <a:gd name="T64" fmla="*/ 1 w 2868"/>
                  <a:gd name="T65" fmla="*/ 1 h 2408"/>
                  <a:gd name="T66" fmla="*/ 1 w 2868"/>
                  <a:gd name="T67" fmla="*/ 1 h 2408"/>
                  <a:gd name="T68" fmla="*/ 1 w 2868"/>
                  <a:gd name="T69" fmla="*/ 1 h 2408"/>
                  <a:gd name="T70" fmla="*/ 1 w 2868"/>
                  <a:gd name="T71" fmla="*/ 1 h 2408"/>
                  <a:gd name="T72" fmla="*/ 1 w 2868"/>
                  <a:gd name="T73" fmla="*/ 1 h 2408"/>
                  <a:gd name="T74" fmla="*/ 1 w 2868"/>
                  <a:gd name="T75" fmla="*/ 1 h 2408"/>
                  <a:gd name="T76" fmla="*/ 1 w 2868"/>
                  <a:gd name="T77" fmla="*/ 1 h 2408"/>
                  <a:gd name="T78" fmla="*/ 1 w 2868"/>
                  <a:gd name="T79" fmla="*/ 1 h 2408"/>
                  <a:gd name="T80" fmla="*/ 1 w 2868"/>
                  <a:gd name="T81" fmla="*/ 1 h 2408"/>
                  <a:gd name="T82" fmla="*/ 1 w 2868"/>
                  <a:gd name="T83" fmla="*/ 1 h 2408"/>
                  <a:gd name="T84" fmla="*/ 1 w 2868"/>
                  <a:gd name="T85" fmla="*/ 1 h 2408"/>
                  <a:gd name="T86" fmla="*/ 1 w 2868"/>
                  <a:gd name="T87" fmla="*/ 1 h 2408"/>
                  <a:gd name="T88" fmla="*/ 1 w 2868"/>
                  <a:gd name="T89" fmla="*/ 1 h 2408"/>
                  <a:gd name="T90" fmla="*/ 1 w 2868"/>
                  <a:gd name="T91" fmla="*/ 1 h 2408"/>
                  <a:gd name="T92" fmla="*/ 1 w 2868"/>
                  <a:gd name="T93" fmla="*/ 1 h 2408"/>
                  <a:gd name="T94" fmla="*/ 1 w 2868"/>
                  <a:gd name="T95" fmla="*/ 1 h 2408"/>
                  <a:gd name="T96" fmla="*/ 1 w 2868"/>
                  <a:gd name="T97" fmla="*/ 1 h 2408"/>
                  <a:gd name="T98" fmla="*/ 1 w 2868"/>
                  <a:gd name="T99" fmla="*/ 1 h 2408"/>
                  <a:gd name="T100" fmla="*/ 1 w 2868"/>
                  <a:gd name="T101" fmla="*/ 1 h 2408"/>
                  <a:gd name="T102" fmla="*/ 1 w 2868"/>
                  <a:gd name="T103" fmla="*/ 1 h 2408"/>
                  <a:gd name="T104" fmla="*/ 1 w 2868"/>
                  <a:gd name="T105" fmla="*/ 1 h 2408"/>
                  <a:gd name="T106" fmla="*/ 1 w 2868"/>
                  <a:gd name="T107" fmla="*/ 1 h 2408"/>
                  <a:gd name="T108" fmla="*/ 1 w 2868"/>
                  <a:gd name="T109" fmla="*/ 1 h 2408"/>
                  <a:gd name="T110" fmla="*/ 1 w 2868"/>
                  <a:gd name="T111" fmla="*/ 1 h 2408"/>
                  <a:gd name="T112" fmla="*/ 1 w 2868"/>
                  <a:gd name="T113" fmla="*/ 1 h 2408"/>
                  <a:gd name="T114" fmla="*/ 1 w 2868"/>
                  <a:gd name="T115" fmla="*/ 1 h 2408"/>
                  <a:gd name="T116" fmla="*/ 1 w 2868"/>
                  <a:gd name="T117" fmla="*/ 1 h 2408"/>
                  <a:gd name="T118" fmla="*/ 1 w 2868"/>
                  <a:gd name="T119" fmla="*/ 1 h 2408"/>
                  <a:gd name="T120" fmla="*/ 1 w 2868"/>
                  <a:gd name="T121" fmla="*/ 1 h 24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68"/>
                  <a:gd name="T184" fmla="*/ 0 h 2408"/>
                  <a:gd name="T185" fmla="*/ 2868 w 2868"/>
                  <a:gd name="T186" fmla="*/ 2408 h 24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68" h="2408">
                    <a:moveTo>
                      <a:pt x="2868" y="1563"/>
                    </a:moveTo>
                    <a:lnTo>
                      <a:pt x="2867" y="1519"/>
                    </a:lnTo>
                    <a:lnTo>
                      <a:pt x="2864" y="1473"/>
                    </a:lnTo>
                    <a:lnTo>
                      <a:pt x="2858" y="1427"/>
                    </a:lnTo>
                    <a:lnTo>
                      <a:pt x="2849" y="1383"/>
                    </a:lnTo>
                    <a:lnTo>
                      <a:pt x="2839" y="1343"/>
                    </a:lnTo>
                    <a:lnTo>
                      <a:pt x="2826" y="1305"/>
                    </a:lnTo>
                    <a:lnTo>
                      <a:pt x="2811" y="1274"/>
                    </a:lnTo>
                    <a:lnTo>
                      <a:pt x="2792" y="1249"/>
                    </a:lnTo>
                    <a:lnTo>
                      <a:pt x="2759" y="1218"/>
                    </a:lnTo>
                    <a:lnTo>
                      <a:pt x="2723" y="1188"/>
                    </a:lnTo>
                    <a:lnTo>
                      <a:pt x="2684" y="1157"/>
                    </a:lnTo>
                    <a:lnTo>
                      <a:pt x="2642" y="1128"/>
                    </a:lnTo>
                    <a:lnTo>
                      <a:pt x="2599" y="1102"/>
                    </a:lnTo>
                    <a:lnTo>
                      <a:pt x="2552" y="1075"/>
                    </a:lnTo>
                    <a:lnTo>
                      <a:pt x="2503" y="1050"/>
                    </a:lnTo>
                    <a:lnTo>
                      <a:pt x="2452" y="1025"/>
                    </a:lnTo>
                    <a:lnTo>
                      <a:pt x="2399" y="1002"/>
                    </a:lnTo>
                    <a:lnTo>
                      <a:pt x="2343" y="981"/>
                    </a:lnTo>
                    <a:lnTo>
                      <a:pt x="2286" y="960"/>
                    </a:lnTo>
                    <a:lnTo>
                      <a:pt x="2225" y="941"/>
                    </a:lnTo>
                    <a:lnTo>
                      <a:pt x="2163" y="923"/>
                    </a:lnTo>
                    <a:lnTo>
                      <a:pt x="2100" y="906"/>
                    </a:lnTo>
                    <a:lnTo>
                      <a:pt x="2035" y="891"/>
                    </a:lnTo>
                    <a:lnTo>
                      <a:pt x="1968" y="877"/>
                    </a:lnTo>
                    <a:lnTo>
                      <a:pt x="1963" y="772"/>
                    </a:lnTo>
                    <a:lnTo>
                      <a:pt x="1829" y="772"/>
                    </a:lnTo>
                    <a:lnTo>
                      <a:pt x="1841" y="1044"/>
                    </a:lnTo>
                    <a:lnTo>
                      <a:pt x="1835" y="1046"/>
                    </a:lnTo>
                    <a:lnTo>
                      <a:pt x="1829" y="1048"/>
                    </a:lnTo>
                    <a:lnTo>
                      <a:pt x="1824" y="1050"/>
                    </a:lnTo>
                    <a:lnTo>
                      <a:pt x="1818" y="1052"/>
                    </a:lnTo>
                    <a:lnTo>
                      <a:pt x="1812" y="1056"/>
                    </a:lnTo>
                    <a:lnTo>
                      <a:pt x="1806" y="1057"/>
                    </a:lnTo>
                    <a:lnTo>
                      <a:pt x="1799" y="1059"/>
                    </a:lnTo>
                    <a:lnTo>
                      <a:pt x="1794" y="1061"/>
                    </a:lnTo>
                    <a:lnTo>
                      <a:pt x="1805" y="1054"/>
                    </a:lnTo>
                    <a:lnTo>
                      <a:pt x="1745" y="920"/>
                    </a:lnTo>
                    <a:lnTo>
                      <a:pt x="1729" y="741"/>
                    </a:lnTo>
                    <a:lnTo>
                      <a:pt x="1743" y="724"/>
                    </a:lnTo>
                    <a:lnTo>
                      <a:pt x="1756" y="705"/>
                    </a:lnTo>
                    <a:lnTo>
                      <a:pt x="1769" y="684"/>
                    </a:lnTo>
                    <a:lnTo>
                      <a:pt x="1781" y="661"/>
                    </a:lnTo>
                    <a:lnTo>
                      <a:pt x="1792" y="636"/>
                    </a:lnTo>
                    <a:lnTo>
                      <a:pt x="1802" y="609"/>
                    </a:lnTo>
                    <a:lnTo>
                      <a:pt x="1811" y="580"/>
                    </a:lnTo>
                    <a:lnTo>
                      <a:pt x="1819" y="552"/>
                    </a:lnTo>
                    <a:lnTo>
                      <a:pt x="1829" y="772"/>
                    </a:lnTo>
                    <a:lnTo>
                      <a:pt x="1963" y="772"/>
                    </a:lnTo>
                    <a:lnTo>
                      <a:pt x="1950" y="448"/>
                    </a:lnTo>
                    <a:lnTo>
                      <a:pt x="1949" y="435"/>
                    </a:lnTo>
                    <a:lnTo>
                      <a:pt x="1945" y="421"/>
                    </a:lnTo>
                    <a:lnTo>
                      <a:pt x="1939" y="410"/>
                    </a:lnTo>
                    <a:lnTo>
                      <a:pt x="1932" y="398"/>
                    </a:lnTo>
                    <a:lnTo>
                      <a:pt x="1923" y="389"/>
                    </a:lnTo>
                    <a:lnTo>
                      <a:pt x="1914" y="383"/>
                    </a:lnTo>
                    <a:lnTo>
                      <a:pt x="1903" y="379"/>
                    </a:lnTo>
                    <a:lnTo>
                      <a:pt x="1893" y="377"/>
                    </a:lnTo>
                    <a:lnTo>
                      <a:pt x="1867" y="377"/>
                    </a:lnTo>
                    <a:lnTo>
                      <a:pt x="1860" y="377"/>
                    </a:lnTo>
                    <a:lnTo>
                      <a:pt x="1852" y="379"/>
                    </a:lnTo>
                    <a:lnTo>
                      <a:pt x="1847" y="383"/>
                    </a:lnTo>
                    <a:lnTo>
                      <a:pt x="1840" y="387"/>
                    </a:lnTo>
                    <a:lnTo>
                      <a:pt x="1840" y="385"/>
                    </a:lnTo>
                    <a:lnTo>
                      <a:pt x="1837" y="347"/>
                    </a:lnTo>
                    <a:lnTo>
                      <a:pt x="1831" y="308"/>
                    </a:lnTo>
                    <a:lnTo>
                      <a:pt x="1822" y="272"/>
                    </a:lnTo>
                    <a:lnTo>
                      <a:pt x="1812" y="238"/>
                    </a:lnTo>
                    <a:lnTo>
                      <a:pt x="1799" y="203"/>
                    </a:lnTo>
                    <a:lnTo>
                      <a:pt x="1783" y="172"/>
                    </a:lnTo>
                    <a:lnTo>
                      <a:pt x="1765" y="142"/>
                    </a:lnTo>
                    <a:lnTo>
                      <a:pt x="1745" y="113"/>
                    </a:lnTo>
                    <a:lnTo>
                      <a:pt x="1722" y="88"/>
                    </a:lnTo>
                    <a:lnTo>
                      <a:pt x="1697" y="65"/>
                    </a:lnTo>
                    <a:lnTo>
                      <a:pt x="1673" y="46"/>
                    </a:lnTo>
                    <a:lnTo>
                      <a:pt x="1647" y="29"/>
                    </a:lnTo>
                    <a:lnTo>
                      <a:pt x="1619" y="17"/>
                    </a:lnTo>
                    <a:lnTo>
                      <a:pt x="1592" y="8"/>
                    </a:lnTo>
                    <a:lnTo>
                      <a:pt x="1563" y="2"/>
                    </a:lnTo>
                    <a:lnTo>
                      <a:pt x="1535" y="0"/>
                    </a:lnTo>
                    <a:lnTo>
                      <a:pt x="1507" y="2"/>
                    </a:lnTo>
                    <a:lnTo>
                      <a:pt x="1481" y="6"/>
                    </a:lnTo>
                    <a:lnTo>
                      <a:pt x="1455" y="15"/>
                    </a:lnTo>
                    <a:lnTo>
                      <a:pt x="1431" y="25"/>
                    </a:lnTo>
                    <a:lnTo>
                      <a:pt x="1408" y="40"/>
                    </a:lnTo>
                    <a:lnTo>
                      <a:pt x="1386" y="56"/>
                    </a:lnTo>
                    <a:lnTo>
                      <a:pt x="1366" y="75"/>
                    </a:lnTo>
                    <a:lnTo>
                      <a:pt x="1348" y="98"/>
                    </a:lnTo>
                    <a:lnTo>
                      <a:pt x="1329" y="121"/>
                    </a:lnTo>
                    <a:lnTo>
                      <a:pt x="1314" y="148"/>
                    </a:lnTo>
                    <a:lnTo>
                      <a:pt x="1300" y="174"/>
                    </a:lnTo>
                    <a:lnTo>
                      <a:pt x="1289" y="205"/>
                    </a:lnTo>
                    <a:lnTo>
                      <a:pt x="1279" y="236"/>
                    </a:lnTo>
                    <a:lnTo>
                      <a:pt x="1271" y="268"/>
                    </a:lnTo>
                    <a:lnTo>
                      <a:pt x="1266" y="303"/>
                    </a:lnTo>
                    <a:lnTo>
                      <a:pt x="1263" y="339"/>
                    </a:lnTo>
                    <a:lnTo>
                      <a:pt x="1234" y="372"/>
                    </a:lnTo>
                    <a:lnTo>
                      <a:pt x="1201" y="412"/>
                    </a:lnTo>
                    <a:lnTo>
                      <a:pt x="1165" y="458"/>
                    </a:lnTo>
                    <a:lnTo>
                      <a:pt x="1130" y="506"/>
                    </a:lnTo>
                    <a:lnTo>
                      <a:pt x="1099" y="554"/>
                    </a:lnTo>
                    <a:lnTo>
                      <a:pt x="1074" y="600"/>
                    </a:lnTo>
                    <a:lnTo>
                      <a:pt x="1058" y="642"/>
                    </a:lnTo>
                    <a:lnTo>
                      <a:pt x="1056" y="678"/>
                    </a:lnTo>
                    <a:lnTo>
                      <a:pt x="1058" y="692"/>
                    </a:lnTo>
                    <a:lnTo>
                      <a:pt x="1063" y="703"/>
                    </a:lnTo>
                    <a:lnTo>
                      <a:pt x="1070" y="713"/>
                    </a:lnTo>
                    <a:lnTo>
                      <a:pt x="1079" y="720"/>
                    </a:lnTo>
                    <a:lnTo>
                      <a:pt x="1091" y="728"/>
                    </a:lnTo>
                    <a:lnTo>
                      <a:pt x="1104" y="736"/>
                    </a:lnTo>
                    <a:lnTo>
                      <a:pt x="1120" y="741"/>
                    </a:lnTo>
                    <a:lnTo>
                      <a:pt x="1136" y="747"/>
                    </a:lnTo>
                    <a:lnTo>
                      <a:pt x="1152" y="753"/>
                    </a:lnTo>
                    <a:lnTo>
                      <a:pt x="1169" y="757"/>
                    </a:lnTo>
                    <a:lnTo>
                      <a:pt x="1186" y="762"/>
                    </a:lnTo>
                    <a:lnTo>
                      <a:pt x="1204" y="764"/>
                    </a:lnTo>
                    <a:lnTo>
                      <a:pt x="1220" y="768"/>
                    </a:lnTo>
                    <a:lnTo>
                      <a:pt x="1237" y="770"/>
                    </a:lnTo>
                    <a:lnTo>
                      <a:pt x="1253" y="774"/>
                    </a:lnTo>
                    <a:lnTo>
                      <a:pt x="1267" y="776"/>
                    </a:lnTo>
                    <a:lnTo>
                      <a:pt x="1281" y="776"/>
                    </a:lnTo>
                    <a:lnTo>
                      <a:pt x="1294" y="778"/>
                    </a:lnTo>
                    <a:lnTo>
                      <a:pt x="1306" y="780"/>
                    </a:lnTo>
                    <a:lnTo>
                      <a:pt x="1316" y="780"/>
                    </a:lnTo>
                    <a:lnTo>
                      <a:pt x="1332" y="965"/>
                    </a:lnTo>
                    <a:lnTo>
                      <a:pt x="1332" y="971"/>
                    </a:lnTo>
                    <a:lnTo>
                      <a:pt x="1322" y="967"/>
                    </a:lnTo>
                    <a:lnTo>
                      <a:pt x="1313" y="964"/>
                    </a:lnTo>
                    <a:lnTo>
                      <a:pt x="1303" y="964"/>
                    </a:lnTo>
                    <a:lnTo>
                      <a:pt x="1293" y="967"/>
                    </a:lnTo>
                    <a:lnTo>
                      <a:pt x="1287" y="969"/>
                    </a:lnTo>
                    <a:lnTo>
                      <a:pt x="1283" y="971"/>
                    </a:lnTo>
                    <a:lnTo>
                      <a:pt x="1279" y="973"/>
                    </a:lnTo>
                    <a:lnTo>
                      <a:pt x="1276" y="975"/>
                    </a:lnTo>
                    <a:lnTo>
                      <a:pt x="1192" y="822"/>
                    </a:lnTo>
                    <a:lnTo>
                      <a:pt x="1191" y="820"/>
                    </a:lnTo>
                    <a:lnTo>
                      <a:pt x="1185" y="814"/>
                    </a:lnTo>
                    <a:lnTo>
                      <a:pt x="1178" y="808"/>
                    </a:lnTo>
                    <a:lnTo>
                      <a:pt x="1171" y="805"/>
                    </a:lnTo>
                    <a:lnTo>
                      <a:pt x="1161" y="801"/>
                    </a:lnTo>
                    <a:lnTo>
                      <a:pt x="1152" y="801"/>
                    </a:lnTo>
                    <a:lnTo>
                      <a:pt x="1142" y="805"/>
                    </a:lnTo>
                    <a:lnTo>
                      <a:pt x="1132" y="808"/>
                    </a:lnTo>
                    <a:lnTo>
                      <a:pt x="1122" y="818"/>
                    </a:lnTo>
                    <a:lnTo>
                      <a:pt x="1107" y="843"/>
                    </a:lnTo>
                    <a:lnTo>
                      <a:pt x="1103" y="868"/>
                    </a:lnTo>
                    <a:lnTo>
                      <a:pt x="1106" y="891"/>
                    </a:lnTo>
                    <a:lnTo>
                      <a:pt x="1112" y="908"/>
                    </a:lnTo>
                    <a:lnTo>
                      <a:pt x="1115" y="914"/>
                    </a:lnTo>
                    <a:lnTo>
                      <a:pt x="1122" y="925"/>
                    </a:lnTo>
                    <a:lnTo>
                      <a:pt x="1132" y="944"/>
                    </a:lnTo>
                    <a:lnTo>
                      <a:pt x="1145" y="967"/>
                    </a:lnTo>
                    <a:lnTo>
                      <a:pt x="1158" y="990"/>
                    </a:lnTo>
                    <a:lnTo>
                      <a:pt x="1172" y="1015"/>
                    </a:lnTo>
                    <a:lnTo>
                      <a:pt x="1184" y="1036"/>
                    </a:lnTo>
                    <a:lnTo>
                      <a:pt x="1194" y="1054"/>
                    </a:lnTo>
                    <a:lnTo>
                      <a:pt x="1162" y="1042"/>
                    </a:lnTo>
                    <a:lnTo>
                      <a:pt x="1135" y="1029"/>
                    </a:lnTo>
                    <a:lnTo>
                      <a:pt x="1110" y="1013"/>
                    </a:lnTo>
                    <a:lnTo>
                      <a:pt x="1090" y="998"/>
                    </a:lnTo>
                    <a:lnTo>
                      <a:pt x="1074" y="983"/>
                    </a:lnTo>
                    <a:lnTo>
                      <a:pt x="1061" y="965"/>
                    </a:lnTo>
                    <a:lnTo>
                      <a:pt x="1054" y="948"/>
                    </a:lnTo>
                    <a:lnTo>
                      <a:pt x="1051" y="929"/>
                    </a:lnTo>
                    <a:lnTo>
                      <a:pt x="1050" y="916"/>
                    </a:lnTo>
                    <a:lnTo>
                      <a:pt x="1050" y="904"/>
                    </a:lnTo>
                    <a:lnTo>
                      <a:pt x="1050" y="893"/>
                    </a:lnTo>
                    <a:lnTo>
                      <a:pt x="1051" y="881"/>
                    </a:lnTo>
                    <a:lnTo>
                      <a:pt x="1053" y="849"/>
                    </a:lnTo>
                    <a:lnTo>
                      <a:pt x="1030" y="852"/>
                    </a:lnTo>
                    <a:lnTo>
                      <a:pt x="986" y="858"/>
                    </a:lnTo>
                    <a:lnTo>
                      <a:pt x="943" y="866"/>
                    </a:lnTo>
                    <a:lnTo>
                      <a:pt x="900" y="872"/>
                    </a:lnTo>
                    <a:lnTo>
                      <a:pt x="858" y="881"/>
                    </a:lnTo>
                    <a:lnTo>
                      <a:pt x="817" y="889"/>
                    </a:lnTo>
                    <a:lnTo>
                      <a:pt x="776" y="898"/>
                    </a:lnTo>
                    <a:lnTo>
                      <a:pt x="738" y="908"/>
                    </a:lnTo>
                    <a:lnTo>
                      <a:pt x="697" y="918"/>
                    </a:lnTo>
                    <a:lnTo>
                      <a:pt x="660" y="929"/>
                    </a:lnTo>
                    <a:lnTo>
                      <a:pt x="623" y="941"/>
                    </a:lnTo>
                    <a:lnTo>
                      <a:pt x="585" y="952"/>
                    </a:lnTo>
                    <a:lnTo>
                      <a:pt x="549" y="965"/>
                    </a:lnTo>
                    <a:lnTo>
                      <a:pt x="513" y="977"/>
                    </a:lnTo>
                    <a:lnTo>
                      <a:pt x="480" y="990"/>
                    </a:lnTo>
                    <a:lnTo>
                      <a:pt x="446" y="1006"/>
                    </a:lnTo>
                    <a:lnTo>
                      <a:pt x="414" y="1019"/>
                    </a:lnTo>
                    <a:lnTo>
                      <a:pt x="382" y="1034"/>
                    </a:lnTo>
                    <a:lnTo>
                      <a:pt x="351" y="1050"/>
                    </a:lnTo>
                    <a:lnTo>
                      <a:pt x="322" y="1065"/>
                    </a:lnTo>
                    <a:lnTo>
                      <a:pt x="293" y="1082"/>
                    </a:lnTo>
                    <a:lnTo>
                      <a:pt x="264" y="1100"/>
                    </a:lnTo>
                    <a:lnTo>
                      <a:pt x="238" y="1117"/>
                    </a:lnTo>
                    <a:lnTo>
                      <a:pt x="213" y="1134"/>
                    </a:lnTo>
                    <a:lnTo>
                      <a:pt x="188" y="1151"/>
                    </a:lnTo>
                    <a:lnTo>
                      <a:pt x="165" y="1170"/>
                    </a:lnTo>
                    <a:lnTo>
                      <a:pt x="142" y="1190"/>
                    </a:lnTo>
                    <a:lnTo>
                      <a:pt x="120" y="1209"/>
                    </a:lnTo>
                    <a:lnTo>
                      <a:pt x="100" y="1228"/>
                    </a:lnTo>
                    <a:lnTo>
                      <a:pt x="82" y="1249"/>
                    </a:lnTo>
                    <a:lnTo>
                      <a:pt x="64" y="1268"/>
                    </a:lnTo>
                    <a:lnTo>
                      <a:pt x="49" y="1289"/>
                    </a:lnTo>
                    <a:lnTo>
                      <a:pt x="33" y="1310"/>
                    </a:lnTo>
                    <a:lnTo>
                      <a:pt x="10" y="1370"/>
                    </a:lnTo>
                    <a:lnTo>
                      <a:pt x="0" y="1446"/>
                    </a:lnTo>
                    <a:lnTo>
                      <a:pt x="0" y="1519"/>
                    </a:lnTo>
                    <a:lnTo>
                      <a:pt x="1" y="1571"/>
                    </a:lnTo>
                    <a:lnTo>
                      <a:pt x="4" y="1611"/>
                    </a:lnTo>
                    <a:lnTo>
                      <a:pt x="10" y="1653"/>
                    </a:lnTo>
                    <a:lnTo>
                      <a:pt x="17" y="1695"/>
                    </a:lnTo>
                    <a:lnTo>
                      <a:pt x="26" y="1736"/>
                    </a:lnTo>
                    <a:lnTo>
                      <a:pt x="36" y="1774"/>
                    </a:lnTo>
                    <a:lnTo>
                      <a:pt x="49" y="1808"/>
                    </a:lnTo>
                    <a:lnTo>
                      <a:pt x="63" y="1839"/>
                    </a:lnTo>
                    <a:lnTo>
                      <a:pt x="79" y="1862"/>
                    </a:lnTo>
                    <a:lnTo>
                      <a:pt x="99" y="1883"/>
                    </a:lnTo>
                    <a:lnTo>
                      <a:pt x="120" y="1904"/>
                    </a:lnTo>
                    <a:lnTo>
                      <a:pt x="145" y="1923"/>
                    </a:lnTo>
                    <a:lnTo>
                      <a:pt x="169" y="1941"/>
                    </a:lnTo>
                    <a:lnTo>
                      <a:pt x="197" y="1956"/>
                    </a:lnTo>
                    <a:lnTo>
                      <a:pt x="225" y="1971"/>
                    </a:lnTo>
                    <a:lnTo>
                      <a:pt x="256" y="1985"/>
                    </a:lnTo>
                    <a:lnTo>
                      <a:pt x="287" y="1996"/>
                    </a:lnTo>
                    <a:lnTo>
                      <a:pt x="297" y="2031"/>
                    </a:lnTo>
                    <a:lnTo>
                      <a:pt x="307" y="2063"/>
                    </a:lnTo>
                    <a:lnTo>
                      <a:pt x="320" y="2096"/>
                    </a:lnTo>
                    <a:lnTo>
                      <a:pt x="335" y="2128"/>
                    </a:lnTo>
                    <a:lnTo>
                      <a:pt x="351" y="2159"/>
                    </a:lnTo>
                    <a:lnTo>
                      <a:pt x="366" y="2188"/>
                    </a:lnTo>
                    <a:lnTo>
                      <a:pt x="385" y="2216"/>
                    </a:lnTo>
                    <a:lnTo>
                      <a:pt x="405" y="2243"/>
                    </a:lnTo>
                    <a:lnTo>
                      <a:pt x="421" y="2262"/>
                    </a:lnTo>
                    <a:lnTo>
                      <a:pt x="438" y="2282"/>
                    </a:lnTo>
                    <a:lnTo>
                      <a:pt x="456" y="2299"/>
                    </a:lnTo>
                    <a:lnTo>
                      <a:pt x="473" y="2314"/>
                    </a:lnTo>
                    <a:lnTo>
                      <a:pt x="492" y="2329"/>
                    </a:lnTo>
                    <a:lnTo>
                      <a:pt x="510" y="2343"/>
                    </a:lnTo>
                    <a:lnTo>
                      <a:pt x="529" y="2354"/>
                    </a:lnTo>
                    <a:lnTo>
                      <a:pt x="549" y="2366"/>
                    </a:lnTo>
                    <a:lnTo>
                      <a:pt x="568" y="2375"/>
                    </a:lnTo>
                    <a:lnTo>
                      <a:pt x="588" y="2385"/>
                    </a:lnTo>
                    <a:lnTo>
                      <a:pt x="608" y="2391"/>
                    </a:lnTo>
                    <a:lnTo>
                      <a:pt x="630" y="2397"/>
                    </a:lnTo>
                    <a:lnTo>
                      <a:pt x="650" y="2402"/>
                    </a:lnTo>
                    <a:lnTo>
                      <a:pt x="671" y="2406"/>
                    </a:lnTo>
                    <a:lnTo>
                      <a:pt x="692" y="2408"/>
                    </a:lnTo>
                    <a:lnTo>
                      <a:pt x="713" y="2408"/>
                    </a:lnTo>
                    <a:lnTo>
                      <a:pt x="735" y="2408"/>
                    </a:lnTo>
                    <a:lnTo>
                      <a:pt x="755" y="2406"/>
                    </a:lnTo>
                    <a:lnTo>
                      <a:pt x="776" y="2402"/>
                    </a:lnTo>
                    <a:lnTo>
                      <a:pt x="797" y="2397"/>
                    </a:lnTo>
                    <a:lnTo>
                      <a:pt x="817" y="2391"/>
                    </a:lnTo>
                    <a:lnTo>
                      <a:pt x="835" y="2385"/>
                    </a:lnTo>
                    <a:lnTo>
                      <a:pt x="856" y="2375"/>
                    </a:lnTo>
                    <a:lnTo>
                      <a:pt x="874" y="2366"/>
                    </a:lnTo>
                    <a:lnTo>
                      <a:pt x="893" y="2354"/>
                    </a:lnTo>
                    <a:lnTo>
                      <a:pt x="910" y="2343"/>
                    </a:lnTo>
                    <a:lnTo>
                      <a:pt x="928" y="2329"/>
                    </a:lnTo>
                    <a:lnTo>
                      <a:pt x="945" y="2314"/>
                    </a:lnTo>
                    <a:lnTo>
                      <a:pt x="961" y="2299"/>
                    </a:lnTo>
                    <a:lnTo>
                      <a:pt x="976" y="2282"/>
                    </a:lnTo>
                    <a:lnTo>
                      <a:pt x="992" y="2262"/>
                    </a:lnTo>
                    <a:lnTo>
                      <a:pt x="1007" y="2243"/>
                    </a:lnTo>
                    <a:lnTo>
                      <a:pt x="1021" y="2222"/>
                    </a:lnTo>
                    <a:lnTo>
                      <a:pt x="1035" y="2199"/>
                    </a:lnTo>
                    <a:lnTo>
                      <a:pt x="1047" y="2174"/>
                    </a:lnTo>
                    <a:lnTo>
                      <a:pt x="1060" y="2149"/>
                    </a:lnTo>
                    <a:lnTo>
                      <a:pt x="1070" y="2124"/>
                    </a:lnTo>
                    <a:lnTo>
                      <a:pt x="1079" y="2100"/>
                    </a:lnTo>
                    <a:lnTo>
                      <a:pt x="1087" y="2073"/>
                    </a:lnTo>
                    <a:lnTo>
                      <a:pt x="1094" y="2046"/>
                    </a:lnTo>
                    <a:lnTo>
                      <a:pt x="1117" y="2046"/>
                    </a:lnTo>
                    <a:lnTo>
                      <a:pt x="1140" y="2044"/>
                    </a:lnTo>
                    <a:lnTo>
                      <a:pt x="1163" y="2044"/>
                    </a:lnTo>
                    <a:lnTo>
                      <a:pt x="1186" y="2044"/>
                    </a:lnTo>
                    <a:lnTo>
                      <a:pt x="1209" y="2042"/>
                    </a:lnTo>
                    <a:lnTo>
                      <a:pt x="1232" y="2042"/>
                    </a:lnTo>
                    <a:lnTo>
                      <a:pt x="1255" y="2042"/>
                    </a:lnTo>
                    <a:lnTo>
                      <a:pt x="1279" y="2040"/>
                    </a:lnTo>
                    <a:lnTo>
                      <a:pt x="1302" y="2040"/>
                    </a:lnTo>
                    <a:lnTo>
                      <a:pt x="1326" y="2040"/>
                    </a:lnTo>
                    <a:lnTo>
                      <a:pt x="1349" y="2040"/>
                    </a:lnTo>
                    <a:lnTo>
                      <a:pt x="1373" y="2038"/>
                    </a:lnTo>
                    <a:lnTo>
                      <a:pt x="1396" y="2038"/>
                    </a:lnTo>
                    <a:lnTo>
                      <a:pt x="1421" y="2038"/>
                    </a:lnTo>
                    <a:lnTo>
                      <a:pt x="1444" y="2038"/>
                    </a:lnTo>
                    <a:lnTo>
                      <a:pt x="1468" y="2038"/>
                    </a:lnTo>
                    <a:lnTo>
                      <a:pt x="1494" y="2038"/>
                    </a:lnTo>
                    <a:lnTo>
                      <a:pt x="1520" y="2038"/>
                    </a:lnTo>
                    <a:lnTo>
                      <a:pt x="1546" y="2038"/>
                    </a:lnTo>
                    <a:lnTo>
                      <a:pt x="1572" y="2040"/>
                    </a:lnTo>
                    <a:lnTo>
                      <a:pt x="1598" y="2040"/>
                    </a:lnTo>
                    <a:lnTo>
                      <a:pt x="1624" y="2040"/>
                    </a:lnTo>
                    <a:lnTo>
                      <a:pt x="1648" y="2042"/>
                    </a:lnTo>
                    <a:lnTo>
                      <a:pt x="1674" y="2042"/>
                    </a:lnTo>
                    <a:lnTo>
                      <a:pt x="1699" y="2044"/>
                    </a:lnTo>
                    <a:lnTo>
                      <a:pt x="1724" y="2046"/>
                    </a:lnTo>
                    <a:lnTo>
                      <a:pt x="1749" y="2046"/>
                    </a:lnTo>
                    <a:lnTo>
                      <a:pt x="1773" y="2048"/>
                    </a:lnTo>
                    <a:lnTo>
                      <a:pt x="1798" y="2050"/>
                    </a:lnTo>
                    <a:lnTo>
                      <a:pt x="1822" y="2052"/>
                    </a:lnTo>
                    <a:lnTo>
                      <a:pt x="1847" y="2052"/>
                    </a:lnTo>
                    <a:lnTo>
                      <a:pt x="1871" y="2054"/>
                    </a:lnTo>
                    <a:lnTo>
                      <a:pt x="1880" y="2080"/>
                    </a:lnTo>
                    <a:lnTo>
                      <a:pt x="1890" y="2105"/>
                    </a:lnTo>
                    <a:lnTo>
                      <a:pt x="1901" y="2130"/>
                    </a:lnTo>
                    <a:lnTo>
                      <a:pt x="1914" y="2153"/>
                    </a:lnTo>
                    <a:lnTo>
                      <a:pt x="1927" y="2178"/>
                    </a:lnTo>
                    <a:lnTo>
                      <a:pt x="1942" y="2199"/>
                    </a:lnTo>
                    <a:lnTo>
                      <a:pt x="1956" y="2222"/>
                    </a:lnTo>
                    <a:lnTo>
                      <a:pt x="1972" y="2243"/>
                    </a:lnTo>
                    <a:lnTo>
                      <a:pt x="1988" y="2262"/>
                    </a:lnTo>
                    <a:lnTo>
                      <a:pt x="2005" y="2282"/>
                    </a:lnTo>
                    <a:lnTo>
                      <a:pt x="2022" y="2299"/>
                    </a:lnTo>
                    <a:lnTo>
                      <a:pt x="2040" y="2314"/>
                    </a:lnTo>
                    <a:lnTo>
                      <a:pt x="2058" y="2329"/>
                    </a:lnTo>
                    <a:lnTo>
                      <a:pt x="2077" y="2343"/>
                    </a:lnTo>
                    <a:lnTo>
                      <a:pt x="2096" y="2354"/>
                    </a:lnTo>
                    <a:lnTo>
                      <a:pt x="2116" y="2366"/>
                    </a:lnTo>
                    <a:lnTo>
                      <a:pt x="2134" y="2375"/>
                    </a:lnTo>
                    <a:lnTo>
                      <a:pt x="2155" y="2385"/>
                    </a:lnTo>
                    <a:lnTo>
                      <a:pt x="2175" y="2391"/>
                    </a:lnTo>
                    <a:lnTo>
                      <a:pt x="2196" y="2397"/>
                    </a:lnTo>
                    <a:lnTo>
                      <a:pt x="2216" y="2402"/>
                    </a:lnTo>
                    <a:lnTo>
                      <a:pt x="2238" y="2406"/>
                    </a:lnTo>
                    <a:lnTo>
                      <a:pt x="2258" y="2408"/>
                    </a:lnTo>
                    <a:lnTo>
                      <a:pt x="2280" y="2408"/>
                    </a:lnTo>
                    <a:lnTo>
                      <a:pt x="2301" y="2408"/>
                    </a:lnTo>
                    <a:lnTo>
                      <a:pt x="2321" y="2406"/>
                    </a:lnTo>
                    <a:lnTo>
                      <a:pt x="2343" y="2402"/>
                    </a:lnTo>
                    <a:lnTo>
                      <a:pt x="2363" y="2397"/>
                    </a:lnTo>
                    <a:lnTo>
                      <a:pt x="2383" y="2391"/>
                    </a:lnTo>
                    <a:lnTo>
                      <a:pt x="2403" y="2385"/>
                    </a:lnTo>
                    <a:lnTo>
                      <a:pt x="2422" y="2375"/>
                    </a:lnTo>
                    <a:lnTo>
                      <a:pt x="2441" y="2366"/>
                    </a:lnTo>
                    <a:lnTo>
                      <a:pt x="2460" y="2354"/>
                    </a:lnTo>
                    <a:lnTo>
                      <a:pt x="2477" y="2343"/>
                    </a:lnTo>
                    <a:lnTo>
                      <a:pt x="2496" y="2329"/>
                    </a:lnTo>
                    <a:lnTo>
                      <a:pt x="2511" y="2314"/>
                    </a:lnTo>
                    <a:lnTo>
                      <a:pt x="2529" y="2299"/>
                    </a:lnTo>
                    <a:lnTo>
                      <a:pt x="2544" y="2282"/>
                    </a:lnTo>
                    <a:lnTo>
                      <a:pt x="2559" y="2262"/>
                    </a:lnTo>
                    <a:lnTo>
                      <a:pt x="2573" y="2243"/>
                    </a:lnTo>
                    <a:lnTo>
                      <a:pt x="2590" y="2218"/>
                    </a:lnTo>
                    <a:lnTo>
                      <a:pt x="2606" y="2190"/>
                    </a:lnTo>
                    <a:lnTo>
                      <a:pt x="2621" y="2163"/>
                    </a:lnTo>
                    <a:lnTo>
                      <a:pt x="2634" y="2132"/>
                    </a:lnTo>
                    <a:lnTo>
                      <a:pt x="2645" y="2101"/>
                    </a:lnTo>
                    <a:lnTo>
                      <a:pt x="2655" y="2071"/>
                    </a:lnTo>
                    <a:lnTo>
                      <a:pt x="2664" y="2038"/>
                    </a:lnTo>
                    <a:lnTo>
                      <a:pt x="2671" y="2006"/>
                    </a:lnTo>
                    <a:lnTo>
                      <a:pt x="2687" y="1998"/>
                    </a:lnTo>
                    <a:lnTo>
                      <a:pt x="2701" y="1988"/>
                    </a:lnTo>
                    <a:lnTo>
                      <a:pt x="2716" y="1981"/>
                    </a:lnTo>
                    <a:lnTo>
                      <a:pt x="2730" y="1971"/>
                    </a:lnTo>
                    <a:lnTo>
                      <a:pt x="2744" y="1962"/>
                    </a:lnTo>
                    <a:lnTo>
                      <a:pt x="2757" y="1952"/>
                    </a:lnTo>
                    <a:lnTo>
                      <a:pt x="2770" y="1942"/>
                    </a:lnTo>
                    <a:lnTo>
                      <a:pt x="2782" y="1931"/>
                    </a:lnTo>
                    <a:lnTo>
                      <a:pt x="2805" y="1902"/>
                    </a:lnTo>
                    <a:lnTo>
                      <a:pt x="2824" y="1866"/>
                    </a:lnTo>
                    <a:lnTo>
                      <a:pt x="2839" y="1822"/>
                    </a:lnTo>
                    <a:lnTo>
                      <a:pt x="2851" y="1774"/>
                    </a:lnTo>
                    <a:lnTo>
                      <a:pt x="2859" y="1722"/>
                    </a:lnTo>
                    <a:lnTo>
                      <a:pt x="2865" y="1669"/>
                    </a:lnTo>
                    <a:lnTo>
                      <a:pt x="2868" y="1615"/>
                    </a:lnTo>
                    <a:lnTo>
                      <a:pt x="2868" y="15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1" name="Freeform 77"/>
              <p:cNvSpPr>
                <a:spLocks/>
              </p:cNvSpPr>
              <p:nvPr/>
            </p:nvSpPr>
            <p:spPr bwMode="auto">
              <a:xfrm>
                <a:off x="5317" y="1906"/>
                <a:ext cx="402" cy="193"/>
              </a:xfrm>
              <a:custGeom>
                <a:avLst/>
                <a:gdLst>
                  <a:gd name="T0" fmla="*/ 1 w 804"/>
                  <a:gd name="T1" fmla="*/ 1 h 385"/>
                  <a:gd name="T2" fmla="*/ 1 w 804"/>
                  <a:gd name="T3" fmla="*/ 1 h 385"/>
                  <a:gd name="T4" fmla="*/ 1 w 804"/>
                  <a:gd name="T5" fmla="*/ 1 h 385"/>
                  <a:gd name="T6" fmla="*/ 1 w 804"/>
                  <a:gd name="T7" fmla="*/ 1 h 385"/>
                  <a:gd name="T8" fmla="*/ 1 w 804"/>
                  <a:gd name="T9" fmla="*/ 1 h 385"/>
                  <a:gd name="T10" fmla="*/ 1 w 804"/>
                  <a:gd name="T11" fmla="*/ 1 h 385"/>
                  <a:gd name="T12" fmla="*/ 1 w 804"/>
                  <a:gd name="T13" fmla="*/ 1 h 385"/>
                  <a:gd name="T14" fmla="*/ 1 w 804"/>
                  <a:gd name="T15" fmla="*/ 1 h 385"/>
                  <a:gd name="T16" fmla="*/ 1 w 804"/>
                  <a:gd name="T17" fmla="*/ 1 h 385"/>
                  <a:gd name="T18" fmla="*/ 1 w 804"/>
                  <a:gd name="T19" fmla="*/ 1 h 385"/>
                  <a:gd name="T20" fmla="*/ 1 w 804"/>
                  <a:gd name="T21" fmla="*/ 1 h 385"/>
                  <a:gd name="T22" fmla="*/ 1 w 804"/>
                  <a:gd name="T23" fmla="*/ 1 h 385"/>
                  <a:gd name="T24" fmla="*/ 1 w 804"/>
                  <a:gd name="T25" fmla="*/ 1 h 385"/>
                  <a:gd name="T26" fmla="*/ 1 w 804"/>
                  <a:gd name="T27" fmla="*/ 1 h 385"/>
                  <a:gd name="T28" fmla="*/ 1 w 804"/>
                  <a:gd name="T29" fmla="*/ 1 h 385"/>
                  <a:gd name="T30" fmla="*/ 1 w 804"/>
                  <a:gd name="T31" fmla="*/ 1 h 385"/>
                  <a:gd name="T32" fmla="*/ 0 w 804"/>
                  <a:gd name="T33" fmla="*/ 1 h 385"/>
                  <a:gd name="T34" fmla="*/ 1 w 804"/>
                  <a:gd name="T35" fmla="*/ 1 h 385"/>
                  <a:gd name="T36" fmla="*/ 1 w 804"/>
                  <a:gd name="T37" fmla="*/ 1 h 385"/>
                  <a:gd name="T38" fmla="*/ 1 w 804"/>
                  <a:gd name="T39" fmla="*/ 1 h 385"/>
                  <a:gd name="T40" fmla="*/ 1 w 804"/>
                  <a:gd name="T41" fmla="*/ 0 h 385"/>
                  <a:gd name="T42" fmla="*/ 1 w 804"/>
                  <a:gd name="T43" fmla="*/ 1 h 385"/>
                  <a:gd name="T44" fmla="*/ 1 w 804"/>
                  <a:gd name="T45" fmla="*/ 1 h 385"/>
                  <a:gd name="T46" fmla="*/ 1 w 804"/>
                  <a:gd name="T47" fmla="*/ 1 h 385"/>
                  <a:gd name="T48" fmla="*/ 1 w 804"/>
                  <a:gd name="T49" fmla="*/ 1 h 385"/>
                  <a:gd name="T50" fmla="*/ 1 w 804"/>
                  <a:gd name="T51" fmla="*/ 1 h 385"/>
                  <a:gd name="T52" fmla="*/ 1 w 804"/>
                  <a:gd name="T53" fmla="*/ 1 h 385"/>
                  <a:gd name="T54" fmla="*/ 1 w 804"/>
                  <a:gd name="T55" fmla="*/ 1 h 385"/>
                  <a:gd name="T56" fmla="*/ 1 w 804"/>
                  <a:gd name="T57" fmla="*/ 1 h 385"/>
                  <a:gd name="T58" fmla="*/ 1 w 804"/>
                  <a:gd name="T59" fmla="*/ 1 h 385"/>
                  <a:gd name="T60" fmla="*/ 1 w 804"/>
                  <a:gd name="T61" fmla="*/ 1 h 385"/>
                  <a:gd name="T62" fmla="*/ 1 w 804"/>
                  <a:gd name="T63" fmla="*/ 1 h 385"/>
                  <a:gd name="T64" fmla="*/ 1 w 804"/>
                  <a:gd name="T65" fmla="*/ 1 h 385"/>
                  <a:gd name="T66" fmla="*/ 1 w 804"/>
                  <a:gd name="T67" fmla="*/ 1 h 385"/>
                  <a:gd name="T68" fmla="*/ 1 w 804"/>
                  <a:gd name="T69" fmla="*/ 1 h 385"/>
                  <a:gd name="T70" fmla="*/ 1 w 804"/>
                  <a:gd name="T71" fmla="*/ 1 h 385"/>
                  <a:gd name="T72" fmla="*/ 1 w 804"/>
                  <a:gd name="T73" fmla="*/ 1 h 385"/>
                  <a:gd name="T74" fmla="*/ 1 w 804"/>
                  <a:gd name="T75" fmla="*/ 1 h 385"/>
                  <a:gd name="T76" fmla="*/ 1 w 804"/>
                  <a:gd name="T77" fmla="*/ 1 h 385"/>
                  <a:gd name="T78" fmla="*/ 1 w 804"/>
                  <a:gd name="T79" fmla="*/ 1 h 385"/>
                  <a:gd name="T80" fmla="*/ 1 w 804"/>
                  <a:gd name="T81" fmla="*/ 1 h 38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04"/>
                  <a:gd name="T124" fmla="*/ 0 h 385"/>
                  <a:gd name="T125" fmla="*/ 804 w 804"/>
                  <a:gd name="T126" fmla="*/ 385 h 38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04" h="385">
                    <a:moveTo>
                      <a:pt x="804" y="385"/>
                    </a:moveTo>
                    <a:lnTo>
                      <a:pt x="769" y="356"/>
                    </a:lnTo>
                    <a:lnTo>
                      <a:pt x="731" y="328"/>
                    </a:lnTo>
                    <a:lnTo>
                      <a:pt x="690" y="299"/>
                    </a:lnTo>
                    <a:lnTo>
                      <a:pt x="647" y="272"/>
                    </a:lnTo>
                    <a:lnTo>
                      <a:pt x="601" y="245"/>
                    </a:lnTo>
                    <a:lnTo>
                      <a:pt x="554" y="220"/>
                    </a:lnTo>
                    <a:lnTo>
                      <a:pt x="505" y="195"/>
                    </a:lnTo>
                    <a:lnTo>
                      <a:pt x="454" y="172"/>
                    </a:lnTo>
                    <a:lnTo>
                      <a:pt x="401" y="149"/>
                    </a:lnTo>
                    <a:lnTo>
                      <a:pt x="347" y="128"/>
                    </a:lnTo>
                    <a:lnTo>
                      <a:pt x="290" y="109"/>
                    </a:lnTo>
                    <a:lnTo>
                      <a:pt x="234" y="90"/>
                    </a:lnTo>
                    <a:lnTo>
                      <a:pt x="177" y="73"/>
                    </a:lnTo>
                    <a:lnTo>
                      <a:pt x="118" y="57"/>
                    </a:lnTo>
                    <a:lnTo>
                      <a:pt x="59" y="42"/>
                    </a:lnTo>
                    <a:lnTo>
                      <a:pt x="0" y="31"/>
                    </a:lnTo>
                    <a:lnTo>
                      <a:pt x="1" y="23"/>
                    </a:lnTo>
                    <a:lnTo>
                      <a:pt x="1" y="15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66" y="13"/>
                    </a:lnTo>
                    <a:lnTo>
                      <a:pt x="128" y="29"/>
                    </a:lnTo>
                    <a:lnTo>
                      <a:pt x="187" y="44"/>
                    </a:lnTo>
                    <a:lnTo>
                      <a:pt x="246" y="61"/>
                    </a:lnTo>
                    <a:lnTo>
                      <a:pt x="303" y="80"/>
                    </a:lnTo>
                    <a:lnTo>
                      <a:pt x="358" y="100"/>
                    </a:lnTo>
                    <a:lnTo>
                      <a:pt x="411" y="121"/>
                    </a:lnTo>
                    <a:lnTo>
                      <a:pt x="462" y="144"/>
                    </a:lnTo>
                    <a:lnTo>
                      <a:pt x="511" y="167"/>
                    </a:lnTo>
                    <a:lnTo>
                      <a:pt x="558" y="190"/>
                    </a:lnTo>
                    <a:lnTo>
                      <a:pt x="603" y="216"/>
                    </a:lnTo>
                    <a:lnTo>
                      <a:pt x="644" y="241"/>
                    </a:lnTo>
                    <a:lnTo>
                      <a:pt x="683" y="270"/>
                    </a:lnTo>
                    <a:lnTo>
                      <a:pt x="721" y="297"/>
                    </a:lnTo>
                    <a:lnTo>
                      <a:pt x="754" y="326"/>
                    </a:lnTo>
                    <a:lnTo>
                      <a:pt x="785" y="356"/>
                    </a:lnTo>
                    <a:lnTo>
                      <a:pt x="791" y="362"/>
                    </a:lnTo>
                    <a:lnTo>
                      <a:pt x="795" y="370"/>
                    </a:lnTo>
                    <a:lnTo>
                      <a:pt x="800" y="377"/>
                    </a:lnTo>
                    <a:lnTo>
                      <a:pt x="804" y="3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2" name="Freeform 78"/>
              <p:cNvSpPr>
                <a:spLocks/>
              </p:cNvSpPr>
              <p:nvPr/>
            </p:nvSpPr>
            <p:spPr bwMode="auto">
              <a:xfrm>
                <a:off x="5251" y="1654"/>
                <a:ext cx="40" cy="298"/>
              </a:xfrm>
              <a:custGeom>
                <a:avLst/>
                <a:gdLst>
                  <a:gd name="T0" fmla="*/ 1 w 79"/>
                  <a:gd name="T1" fmla="*/ 0 h 598"/>
                  <a:gd name="T2" fmla="*/ 1 w 79"/>
                  <a:gd name="T3" fmla="*/ 0 h 598"/>
                  <a:gd name="T4" fmla="*/ 1 w 79"/>
                  <a:gd name="T5" fmla="*/ 0 h 598"/>
                  <a:gd name="T6" fmla="*/ 1 w 79"/>
                  <a:gd name="T7" fmla="*/ 0 h 598"/>
                  <a:gd name="T8" fmla="*/ 1 w 79"/>
                  <a:gd name="T9" fmla="*/ 0 h 598"/>
                  <a:gd name="T10" fmla="*/ 1 w 79"/>
                  <a:gd name="T11" fmla="*/ 0 h 598"/>
                  <a:gd name="T12" fmla="*/ 1 w 79"/>
                  <a:gd name="T13" fmla="*/ 0 h 598"/>
                  <a:gd name="T14" fmla="*/ 1 w 79"/>
                  <a:gd name="T15" fmla="*/ 0 h 598"/>
                  <a:gd name="T16" fmla="*/ 1 w 79"/>
                  <a:gd name="T17" fmla="*/ 0 h 598"/>
                  <a:gd name="T18" fmla="*/ 1 w 79"/>
                  <a:gd name="T19" fmla="*/ 0 h 598"/>
                  <a:gd name="T20" fmla="*/ 1 w 79"/>
                  <a:gd name="T21" fmla="*/ 0 h 598"/>
                  <a:gd name="T22" fmla="*/ 1 w 79"/>
                  <a:gd name="T23" fmla="*/ 0 h 598"/>
                  <a:gd name="T24" fmla="*/ 1 w 79"/>
                  <a:gd name="T25" fmla="*/ 0 h 598"/>
                  <a:gd name="T26" fmla="*/ 1 w 79"/>
                  <a:gd name="T27" fmla="*/ 0 h 598"/>
                  <a:gd name="T28" fmla="*/ 1 w 79"/>
                  <a:gd name="T29" fmla="*/ 0 h 598"/>
                  <a:gd name="T30" fmla="*/ 1 w 79"/>
                  <a:gd name="T31" fmla="*/ 0 h 598"/>
                  <a:gd name="T32" fmla="*/ 0 w 79"/>
                  <a:gd name="T33" fmla="*/ 0 h 598"/>
                  <a:gd name="T34" fmla="*/ 1 w 79"/>
                  <a:gd name="T35" fmla="*/ 0 h 598"/>
                  <a:gd name="T36" fmla="*/ 1 w 79"/>
                  <a:gd name="T37" fmla="*/ 0 h 598"/>
                  <a:gd name="T38" fmla="*/ 1 w 79"/>
                  <a:gd name="T39" fmla="*/ 0 h 598"/>
                  <a:gd name="T40" fmla="*/ 1 w 79"/>
                  <a:gd name="T41" fmla="*/ 0 h 5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598"/>
                  <a:gd name="T65" fmla="*/ 79 w 79"/>
                  <a:gd name="T66" fmla="*/ 598 h 5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598">
                    <a:moveTo>
                      <a:pt x="14" y="0"/>
                    </a:moveTo>
                    <a:lnTo>
                      <a:pt x="42" y="0"/>
                    </a:lnTo>
                    <a:lnTo>
                      <a:pt x="47" y="2"/>
                    </a:lnTo>
                    <a:lnTo>
                      <a:pt x="52" y="6"/>
                    </a:lnTo>
                    <a:lnTo>
                      <a:pt x="56" y="14"/>
                    </a:lnTo>
                    <a:lnTo>
                      <a:pt x="57" y="21"/>
                    </a:lnTo>
                    <a:lnTo>
                      <a:pt x="79" y="552"/>
                    </a:lnTo>
                    <a:lnTo>
                      <a:pt x="75" y="558"/>
                    </a:lnTo>
                    <a:lnTo>
                      <a:pt x="69" y="563"/>
                    </a:lnTo>
                    <a:lnTo>
                      <a:pt x="63" y="569"/>
                    </a:lnTo>
                    <a:lnTo>
                      <a:pt x="56" y="575"/>
                    </a:lnTo>
                    <a:lnTo>
                      <a:pt x="49" y="581"/>
                    </a:lnTo>
                    <a:lnTo>
                      <a:pt x="42" y="586"/>
                    </a:lnTo>
                    <a:lnTo>
                      <a:pt x="33" y="592"/>
                    </a:lnTo>
                    <a:lnTo>
                      <a:pt x="24" y="598"/>
                    </a:lnTo>
                    <a:lnTo>
                      <a:pt x="0" y="21"/>
                    </a:lnTo>
                    <a:lnTo>
                      <a:pt x="1" y="14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3" name="Freeform 79"/>
              <p:cNvSpPr>
                <a:spLocks/>
              </p:cNvSpPr>
              <p:nvPr/>
            </p:nvSpPr>
            <p:spPr bwMode="auto">
              <a:xfrm>
                <a:off x="5009" y="1917"/>
                <a:ext cx="200" cy="74"/>
              </a:xfrm>
              <a:custGeom>
                <a:avLst/>
                <a:gdLst>
                  <a:gd name="T0" fmla="*/ 1 w 400"/>
                  <a:gd name="T1" fmla="*/ 1 h 148"/>
                  <a:gd name="T2" fmla="*/ 1 w 400"/>
                  <a:gd name="T3" fmla="*/ 1 h 148"/>
                  <a:gd name="T4" fmla="*/ 1 w 400"/>
                  <a:gd name="T5" fmla="*/ 1 h 148"/>
                  <a:gd name="T6" fmla="*/ 1 w 400"/>
                  <a:gd name="T7" fmla="*/ 1 h 148"/>
                  <a:gd name="T8" fmla="*/ 1 w 400"/>
                  <a:gd name="T9" fmla="*/ 1 h 148"/>
                  <a:gd name="T10" fmla="*/ 1 w 400"/>
                  <a:gd name="T11" fmla="*/ 1 h 148"/>
                  <a:gd name="T12" fmla="*/ 1 w 400"/>
                  <a:gd name="T13" fmla="*/ 1 h 148"/>
                  <a:gd name="T14" fmla="*/ 1 w 400"/>
                  <a:gd name="T15" fmla="*/ 1 h 148"/>
                  <a:gd name="T16" fmla="*/ 0 w 400"/>
                  <a:gd name="T17" fmla="*/ 1 h 148"/>
                  <a:gd name="T18" fmla="*/ 0 w 400"/>
                  <a:gd name="T19" fmla="*/ 1 h 148"/>
                  <a:gd name="T20" fmla="*/ 1 w 400"/>
                  <a:gd name="T21" fmla="*/ 0 h 148"/>
                  <a:gd name="T22" fmla="*/ 1 w 400"/>
                  <a:gd name="T23" fmla="*/ 1 h 148"/>
                  <a:gd name="T24" fmla="*/ 1 w 400"/>
                  <a:gd name="T25" fmla="*/ 1 h 148"/>
                  <a:gd name="T26" fmla="*/ 1 w 400"/>
                  <a:gd name="T27" fmla="*/ 1 h 148"/>
                  <a:gd name="T28" fmla="*/ 1 w 400"/>
                  <a:gd name="T29" fmla="*/ 1 h 148"/>
                  <a:gd name="T30" fmla="*/ 1 w 400"/>
                  <a:gd name="T31" fmla="*/ 1 h 148"/>
                  <a:gd name="T32" fmla="*/ 1 w 400"/>
                  <a:gd name="T33" fmla="*/ 1 h 148"/>
                  <a:gd name="T34" fmla="*/ 1 w 400"/>
                  <a:gd name="T35" fmla="*/ 1 h 148"/>
                  <a:gd name="T36" fmla="*/ 1 w 400"/>
                  <a:gd name="T37" fmla="*/ 1 h 148"/>
                  <a:gd name="T38" fmla="*/ 1 w 400"/>
                  <a:gd name="T39" fmla="*/ 1 h 148"/>
                  <a:gd name="T40" fmla="*/ 1 w 400"/>
                  <a:gd name="T41" fmla="*/ 1 h 148"/>
                  <a:gd name="T42" fmla="*/ 1 w 400"/>
                  <a:gd name="T43" fmla="*/ 1 h 148"/>
                  <a:gd name="T44" fmla="*/ 1 w 400"/>
                  <a:gd name="T45" fmla="*/ 1 h 148"/>
                  <a:gd name="T46" fmla="*/ 1 w 400"/>
                  <a:gd name="T47" fmla="*/ 1 h 148"/>
                  <a:gd name="T48" fmla="*/ 1 w 400"/>
                  <a:gd name="T49" fmla="*/ 1 h 148"/>
                  <a:gd name="T50" fmla="*/ 1 w 400"/>
                  <a:gd name="T51" fmla="*/ 1 h 148"/>
                  <a:gd name="T52" fmla="*/ 1 w 400"/>
                  <a:gd name="T53" fmla="*/ 1 h 148"/>
                  <a:gd name="T54" fmla="*/ 1 w 400"/>
                  <a:gd name="T55" fmla="*/ 1 h 148"/>
                  <a:gd name="T56" fmla="*/ 1 w 400"/>
                  <a:gd name="T57" fmla="*/ 1 h 148"/>
                  <a:gd name="T58" fmla="*/ 1 w 400"/>
                  <a:gd name="T59" fmla="*/ 1 h 148"/>
                  <a:gd name="T60" fmla="*/ 1 w 400"/>
                  <a:gd name="T61" fmla="*/ 1 h 148"/>
                  <a:gd name="T62" fmla="*/ 1 w 400"/>
                  <a:gd name="T63" fmla="*/ 1 h 148"/>
                  <a:gd name="T64" fmla="*/ 1 w 400"/>
                  <a:gd name="T65" fmla="*/ 1 h 148"/>
                  <a:gd name="T66" fmla="*/ 1 w 400"/>
                  <a:gd name="T67" fmla="*/ 1 h 148"/>
                  <a:gd name="T68" fmla="*/ 1 w 400"/>
                  <a:gd name="T69" fmla="*/ 1 h 148"/>
                  <a:gd name="T70" fmla="*/ 1 w 400"/>
                  <a:gd name="T71" fmla="*/ 1 h 1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0"/>
                  <a:gd name="T109" fmla="*/ 0 h 148"/>
                  <a:gd name="T110" fmla="*/ 400 w 400"/>
                  <a:gd name="T111" fmla="*/ 148 h 1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0" h="148">
                    <a:moveTo>
                      <a:pt x="49" y="144"/>
                    </a:moveTo>
                    <a:lnTo>
                      <a:pt x="45" y="136"/>
                    </a:lnTo>
                    <a:lnTo>
                      <a:pt x="40" y="126"/>
                    </a:lnTo>
                    <a:lnTo>
                      <a:pt x="36" y="115"/>
                    </a:lnTo>
                    <a:lnTo>
                      <a:pt x="30" y="103"/>
                    </a:lnTo>
                    <a:lnTo>
                      <a:pt x="23" y="90"/>
                    </a:lnTo>
                    <a:lnTo>
                      <a:pt x="16" y="77"/>
                    </a:lnTo>
                    <a:lnTo>
                      <a:pt x="9" y="65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47" y="0"/>
                    </a:lnTo>
                    <a:lnTo>
                      <a:pt x="400" y="115"/>
                    </a:lnTo>
                    <a:lnTo>
                      <a:pt x="386" y="119"/>
                    </a:lnTo>
                    <a:lnTo>
                      <a:pt x="371" y="123"/>
                    </a:lnTo>
                    <a:lnTo>
                      <a:pt x="357" y="126"/>
                    </a:lnTo>
                    <a:lnTo>
                      <a:pt x="341" y="128"/>
                    </a:lnTo>
                    <a:lnTo>
                      <a:pt x="325" y="132"/>
                    </a:lnTo>
                    <a:lnTo>
                      <a:pt x="309" y="134"/>
                    </a:lnTo>
                    <a:lnTo>
                      <a:pt x="294" y="136"/>
                    </a:lnTo>
                    <a:lnTo>
                      <a:pt x="278" y="140"/>
                    </a:lnTo>
                    <a:lnTo>
                      <a:pt x="261" y="142"/>
                    </a:lnTo>
                    <a:lnTo>
                      <a:pt x="243" y="144"/>
                    </a:lnTo>
                    <a:lnTo>
                      <a:pt x="226" y="144"/>
                    </a:lnTo>
                    <a:lnTo>
                      <a:pt x="209" y="146"/>
                    </a:lnTo>
                    <a:lnTo>
                      <a:pt x="191" y="146"/>
                    </a:lnTo>
                    <a:lnTo>
                      <a:pt x="173" y="148"/>
                    </a:lnTo>
                    <a:lnTo>
                      <a:pt x="156" y="148"/>
                    </a:lnTo>
                    <a:lnTo>
                      <a:pt x="137" y="148"/>
                    </a:lnTo>
                    <a:lnTo>
                      <a:pt x="125" y="148"/>
                    </a:lnTo>
                    <a:lnTo>
                      <a:pt x="114" y="148"/>
                    </a:lnTo>
                    <a:lnTo>
                      <a:pt x="102" y="148"/>
                    </a:lnTo>
                    <a:lnTo>
                      <a:pt x="92" y="146"/>
                    </a:lnTo>
                    <a:lnTo>
                      <a:pt x="81" y="146"/>
                    </a:lnTo>
                    <a:lnTo>
                      <a:pt x="71" y="146"/>
                    </a:lnTo>
                    <a:lnTo>
                      <a:pt x="59" y="144"/>
                    </a:lnTo>
                    <a:lnTo>
                      <a:pt x="49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4" name="Freeform 80"/>
              <p:cNvSpPr>
                <a:spLocks/>
              </p:cNvSpPr>
              <p:nvPr/>
            </p:nvSpPr>
            <p:spPr bwMode="auto">
              <a:xfrm>
                <a:off x="4975" y="1465"/>
                <a:ext cx="251" cy="338"/>
              </a:xfrm>
              <a:custGeom>
                <a:avLst/>
                <a:gdLst>
                  <a:gd name="T0" fmla="*/ 1 w 500"/>
                  <a:gd name="T1" fmla="*/ 1 h 676"/>
                  <a:gd name="T2" fmla="*/ 1 w 500"/>
                  <a:gd name="T3" fmla="*/ 1 h 676"/>
                  <a:gd name="T4" fmla="*/ 1 w 500"/>
                  <a:gd name="T5" fmla="*/ 1 h 676"/>
                  <a:gd name="T6" fmla="*/ 1 w 500"/>
                  <a:gd name="T7" fmla="*/ 1 h 676"/>
                  <a:gd name="T8" fmla="*/ 1 w 500"/>
                  <a:gd name="T9" fmla="*/ 1 h 676"/>
                  <a:gd name="T10" fmla="*/ 1 w 500"/>
                  <a:gd name="T11" fmla="*/ 1 h 676"/>
                  <a:gd name="T12" fmla="*/ 1 w 500"/>
                  <a:gd name="T13" fmla="*/ 1 h 676"/>
                  <a:gd name="T14" fmla="*/ 1 w 500"/>
                  <a:gd name="T15" fmla="*/ 1 h 676"/>
                  <a:gd name="T16" fmla="*/ 1 w 500"/>
                  <a:gd name="T17" fmla="*/ 1 h 676"/>
                  <a:gd name="T18" fmla="*/ 1 w 500"/>
                  <a:gd name="T19" fmla="*/ 1 h 676"/>
                  <a:gd name="T20" fmla="*/ 1 w 500"/>
                  <a:gd name="T21" fmla="*/ 1 h 676"/>
                  <a:gd name="T22" fmla="*/ 1 w 500"/>
                  <a:gd name="T23" fmla="*/ 1 h 676"/>
                  <a:gd name="T24" fmla="*/ 1 w 500"/>
                  <a:gd name="T25" fmla="*/ 1 h 676"/>
                  <a:gd name="T26" fmla="*/ 1 w 500"/>
                  <a:gd name="T27" fmla="*/ 1 h 676"/>
                  <a:gd name="T28" fmla="*/ 1 w 500"/>
                  <a:gd name="T29" fmla="*/ 1 h 676"/>
                  <a:gd name="T30" fmla="*/ 1 w 500"/>
                  <a:gd name="T31" fmla="*/ 1 h 676"/>
                  <a:gd name="T32" fmla="*/ 1 w 500"/>
                  <a:gd name="T33" fmla="*/ 1 h 676"/>
                  <a:gd name="T34" fmla="*/ 1 w 500"/>
                  <a:gd name="T35" fmla="*/ 1 h 676"/>
                  <a:gd name="T36" fmla="*/ 1 w 500"/>
                  <a:gd name="T37" fmla="*/ 1 h 676"/>
                  <a:gd name="T38" fmla="*/ 1 w 500"/>
                  <a:gd name="T39" fmla="*/ 1 h 676"/>
                  <a:gd name="T40" fmla="*/ 1 w 500"/>
                  <a:gd name="T41" fmla="*/ 1 h 676"/>
                  <a:gd name="T42" fmla="*/ 1 w 500"/>
                  <a:gd name="T43" fmla="*/ 1 h 676"/>
                  <a:gd name="T44" fmla="*/ 1 w 500"/>
                  <a:gd name="T45" fmla="*/ 1 h 676"/>
                  <a:gd name="T46" fmla="*/ 1 w 500"/>
                  <a:gd name="T47" fmla="*/ 1 h 676"/>
                  <a:gd name="T48" fmla="*/ 1 w 500"/>
                  <a:gd name="T49" fmla="*/ 1 h 676"/>
                  <a:gd name="T50" fmla="*/ 1 w 500"/>
                  <a:gd name="T51" fmla="*/ 1 h 676"/>
                  <a:gd name="T52" fmla="*/ 0 w 500"/>
                  <a:gd name="T53" fmla="*/ 1 h 676"/>
                  <a:gd name="T54" fmla="*/ 1 w 500"/>
                  <a:gd name="T55" fmla="*/ 1 h 676"/>
                  <a:gd name="T56" fmla="*/ 1 w 500"/>
                  <a:gd name="T57" fmla="*/ 1 h 676"/>
                  <a:gd name="T58" fmla="*/ 1 w 500"/>
                  <a:gd name="T59" fmla="*/ 1 h 676"/>
                  <a:gd name="T60" fmla="*/ 1 w 500"/>
                  <a:gd name="T61" fmla="*/ 1 h 676"/>
                  <a:gd name="T62" fmla="*/ 1 w 500"/>
                  <a:gd name="T63" fmla="*/ 1 h 676"/>
                  <a:gd name="T64" fmla="*/ 1 w 500"/>
                  <a:gd name="T65" fmla="*/ 1 h 676"/>
                  <a:gd name="T66" fmla="*/ 1 w 500"/>
                  <a:gd name="T67" fmla="*/ 1 h 676"/>
                  <a:gd name="T68" fmla="*/ 1 w 500"/>
                  <a:gd name="T69" fmla="*/ 0 h 6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0"/>
                  <a:gd name="T106" fmla="*/ 0 h 676"/>
                  <a:gd name="T107" fmla="*/ 500 w 500"/>
                  <a:gd name="T108" fmla="*/ 676 h 6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0" h="676">
                    <a:moveTo>
                      <a:pt x="234" y="0"/>
                    </a:moveTo>
                    <a:lnTo>
                      <a:pt x="260" y="2"/>
                    </a:lnTo>
                    <a:lnTo>
                      <a:pt x="284" y="6"/>
                    </a:lnTo>
                    <a:lnTo>
                      <a:pt x="309" y="15"/>
                    </a:lnTo>
                    <a:lnTo>
                      <a:pt x="332" y="27"/>
                    </a:lnTo>
                    <a:lnTo>
                      <a:pt x="355" y="40"/>
                    </a:lnTo>
                    <a:lnTo>
                      <a:pt x="376" y="57"/>
                    </a:lnTo>
                    <a:lnTo>
                      <a:pt x="397" y="76"/>
                    </a:lnTo>
                    <a:lnTo>
                      <a:pt x="417" y="99"/>
                    </a:lnTo>
                    <a:lnTo>
                      <a:pt x="434" y="124"/>
                    </a:lnTo>
                    <a:lnTo>
                      <a:pt x="450" y="151"/>
                    </a:lnTo>
                    <a:lnTo>
                      <a:pt x="464" y="178"/>
                    </a:lnTo>
                    <a:lnTo>
                      <a:pt x="476" y="209"/>
                    </a:lnTo>
                    <a:lnTo>
                      <a:pt x="486" y="239"/>
                    </a:lnTo>
                    <a:lnTo>
                      <a:pt x="493" y="270"/>
                    </a:lnTo>
                    <a:lnTo>
                      <a:pt x="497" y="302"/>
                    </a:lnTo>
                    <a:lnTo>
                      <a:pt x="500" y="335"/>
                    </a:lnTo>
                    <a:lnTo>
                      <a:pt x="499" y="381"/>
                    </a:lnTo>
                    <a:lnTo>
                      <a:pt x="493" y="431"/>
                    </a:lnTo>
                    <a:lnTo>
                      <a:pt x="483" y="479"/>
                    </a:lnTo>
                    <a:lnTo>
                      <a:pt x="470" y="525"/>
                    </a:lnTo>
                    <a:lnTo>
                      <a:pt x="453" y="569"/>
                    </a:lnTo>
                    <a:lnTo>
                      <a:pt x="434" y="607"/>
                    </a:lnTo>
                    <a:lnTo>
                      <a:pt x="412" y="640"/>
                    </a:lnTo>
                    <a:lnTo>
                      <a:pt x="389" y="663"/>
                    </a:lnTo>
                    <a:lnTo>
                      <a:pt x="381" y="668"/>
                    </a:lnTo>
                    <a:lnTo>
                      <a:pt x="374" y="672"/>
                    </a:lnTo>
                    <a:lnTo>
                      <a:pt x="366" y="674"/>
                    </a:lnTo>
                    <a:lnTo>
                      <a:pt x="359" y="676"/>
                    </a:lnTo>
                    <a:lnTo>
                      <a:pt x="351" y="676"/>
                    </a:lnTo>
                    <a:lnTo>
                      <a:pt x="343" y="674"/>
                    </a:lnTo>
                    <a:lnTo>
                      <a:pt x="336" y="670"/>
                    </a:lnTo>
                    <a:lnTo>
                      <a:pt x="329" y="666"/>
                    </a:lnTo>
                    <a:lnTo>
                      <a:pt x="300" y="636"/>
                    </a:lnTo>
                    <a:lnTo>
                      <a:pt x="277" y="594"/>
                    </a:lnTo>
                    <a:lnTo>
                      <a:pt x="260" y="546"/>
                    </a:lnTo>
                    <a:lnTo>
                      <a:pt x="248" y="498"/>
                    </a:lnTo>
                    <a:lnTo>
                      <a:pt x="240" y="452"/>
                    </a:lnTo>
                    <a:lnTo>
                      <a:pt x="234" y="414"/>
                    </a:lnTo>
                    <a:lnTo>
                      <a:pt x="231" y="387"/>
                    </a:lnTo>
                    <a:lnTo>
                      <a:pt x="231" y="377"/>
                    </a:lnTo>
                    <a:lnTo>
                      <a:pt x="228" y="358"/>
                    </a:lnTo>
                    <a:lnTo>
                      <a:pt x="224" y="339"/>
                    </a:lnTo>
                    <a:lnTo>
                      <a:pt x="217" y="322"/>
                    </a:lnTo>
                    <a:lnTo>
                      <a:pt x="207" y="306"/>
                    </a:lnTo>
                    <a:lnTo>
                      <a:pt x="201" y="301"/>
                    </a:lnTo>
                    <a:lnTo>
                      <a:pt x="194" y="295"/>
                    </a:lnTo>
                    <a:lnTo>
                      <a:pt x="188" y="289"/>
                    </a:lnTo>
                    <a:lnTo>
                      <a:pt x="181" y="285"/>
                    </a:lnTo>
                    <a:lnTo>
                      <a:pt x="175" y="281"/>
                    </a:lnTo>
                    <a:lnTo>
                      <a:pt x="168" y="279"/>
                    </a:lnTo>
                    <a:lnTo>
                      <a:pt x="161" y="278"/>
                    </a:lnTo>
                    <a:lnTo>
                      <a:pt x="153" y="278"/>
                    </a:lnTo>
                    <a:lnTo>
                      <a:pt x="0" y="278"/>
                    </a:lnTo>
                    <a:lnTo>
                      <a:pt x="4" y="249"/>
                    </a:lnTo>
                    <a:lnTo>
                      <a:pt x="8" y="220"/>
                    </a:lnTo>
                    <a:lnTo>
                      <a:pt x="15" y="193"/>
                    </a:lnTo>
                    <a:lnTo>
                      <a:pt x="25" y="166"/>
                    </a:lnTo>
                    <a:lnTo>
                      <a:pt x="35" y="143"/>
                    </a:lnTo>
                    <a:lnTo>
                      <a:pt x="48" y="120"/>
                    </a:lnTo>
                    <a:lnTo>
                      <a:pt x="61" y="99"/>
                    </a:lnTo>
                    <a:lnTo>
                      <a:pt x="76" y="78"/>
                    </a:lnTo>
                    <a:lnTo>
                      <a:pt x="93" y="61"/>
                    </a:lnTo>
                    <a:lnTo>
                      <a:pt x="110" y="46"/>
                    </a:lnTo>
                    <a:lnTo>
                      <a:pt x="129" y="32"/>
                    </a:lnTo>
                    <a:lnTo>
                      <a:pt x="148" y="21"/>
                    </a:lnTo>
                    <a:lnTo>
                      <a:pt x="168" y="11"/>
                    </a:lnTo>
                    <a:lnTo>
                      <a:pt x="189" y="6"/>
                    </a:lnTo>
                    <a:lnTo>
                      <a:pt x="211" y="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5" name="Freeform 81"/>
              <p:cNvSpPr>
                <a:spLocks/>
              </p:cNvSpPr>
              <p:nvPr/>
            </p:nvSpPr>
            <p:spPr bwMode="auto">
              <a:xfrm>
                <a:off x="4871" y="1630"/>
                <a:ext cx="306" cy="279"/>
              </a:xfrm>
              <a:custGeom>
                <a:avLst/>
                <a:gdLst>
                  <a:gd name="T0" fmla="*/ 0 w 611"/>
                  <a:gd name="T1" fmla="*/ 0 h 560"/>
                  <a:gd name="T2" fmla="*/ 1 w 611"/>
                  <a:gd name="T3" fmla="*/ 0 h 560"/>
                  <a:gd name="T4" fmla="*/ 1 w 611"/>
                  <a:gd name="T5" fmla="*/ 0 h 560"/>
                  <a:gd name="T6" fmla="*/ 1 w 611"/>
                  <a:gd name="T7" fmla="*/ 0 h 560"/>
                  <a:gd name="T8" fmla="*/ 1 w 611"/>
                  <a:gd name="T9" fmla="*/ 0 h 560"/>
                  <a:gd name="T10" fmla="*/ 1 w 611"/>
                  <a:gd name="T11" fmla="*/ 0 h 560"/>
                  <a:gd name="T12" fmla="*/ 1 w 611"/>
                  <a:gd name="T13" fmla="*/ 0 h 560"/>
                  <a:gd name="T14" fmla="*/ 1 w 611"/>
                  <a:gd name="T15" fmla="*/ 0 h 560"/>
                  <a:gd name="T16" fmla="*/ 1 w 611"/>
                  <a:gd name="T17" fmla="*/ 0 h 560"/>
                  <a:gd name="T18" fmla="*/ 1 w 611"/>
                  <a:gd name="T19" fmla="*/ 0 h 560"/>
                  <a:gd name="T20" fmla="*/ 1 w 611"/>
                  <a:gd name="T21" fmla="*/ 0 h 560"/>
                  <a:gd name="T22" fmla="*/ 1 w 611"/>
                  <a:gd name="T23" fmla="*/ 0 h 560"/>
                  <a:gd name="T24" fmla="*/ 1 w 611"/>
                  <a:gd name="T25" fmla="*/ 0 h 560"/>
                  <a:gd name="T26" fmla="*/ 1 w 611"/>
                  <a:gd name="T27" fmla="*/ 0 h 560"/>
                  <a:gd name="T28" fmla="*/ 1 w 611"/>
                  <a:gd name="T29" fmla="*/ 0 h 560"/>
                  <a:gd name="T30" fmla="*/ 1 w 611"/>
                  <a:gd name="T31" fmla="*/ 0 h 560"/>
                  <a:gd name="T32" fmla="*/ 1 w 611"/>
                  <a:gd name="T33" fmla="*/ 0 h 560"/>
                  <a:gd name="T34" fmla="*/ 1 w 611"/>
                  <a:gd name="T35" fmla="*/ 0 h 560"/>
                  <a:gd name="T36" fmla="*/ 1 w 611"/>
                  <a:gd name="T37" fmla="*/ 0 h 560"/>
                  <a:gd name="T38" fmla="*/ 1 w 611"/>
                  <a:gd name="T39" fmla="*/ 0 h 560"/>
                  <a:gd name="T40" fmla="*/ 1 w 611"/>
                  <a:gd name="T41" fmla="*/ 0 h 560"/>
                  <a:gd name="T42" fmla="*/ 1 w 611"/>
                  <a:gd name="T43" fmla="*/ 0 h 560"/>
                  <a:gd name="T44" fmla="*/ 1 w 611"/>
                  <a:gd name="T45" fmla="*/ 0 h 560"/>
                  <a:gd name="T46" fmla="*/ 1 w 611"/>
                  <a:gd name="T47" fmla="*/ 0 h 560"/>
                  <a:gd name="T48" fmla="*/ 1 w 611"/>
                  <a:gd name="T49" fmla="*/ 0 h 560"/>
                  <a:gd name="T50" fmla="*/ 1 w 611"/>
                  <a:gd name="T51" fmla="*/ 0 h 560"/>
                  <a:gd name="T52" fmla="*/ 1 w 611"/>
                  <a:gd name="T53" fmla="*/ 0 h 560"/>
                  <a:gd name="T54" fmla="*/ 1 w 611"/>
                  <a:gd name="T55" fmla="*/ 0 h 560"/>
                  <a:gd name="T56" fmla="*/ 1 w 611"/>
                  <a:gd name="T57" fmla="*/ 0 h 560"/>
                  <a:gd name="T58" fmla="*/ 1 w 611"/>
                  <a:gd name="T59" fmla="*/ 0 h 560"/>
                  <a:gd name="T60" fmla="*/ 1 w 611"/>
                  <a:gd name="T61" fmla="*/ 0 h 560"/>
                  <a:gd name="T62" fmla="*/ 1 w 611"/>
                  <a:gd name="T63" fmla="*/ 0 h 560"/>
                  <a:gd name="T64" fmla="*/ 1 w 611"/>
                  <a:gd name="T65" fmla="*/ 0 h 560"/>
                  <a:gd name="T66" fmla="*/ 1 w 611"/>
                  <a:gd name="T67" fmla="*/ 0 h 560"/>
                  <a:gd name="T68" fmla="*/ 1 w 611"/>
                  <a:gd name="T69" fmla="*/ 0 h 560"/>
                  <a:gd name="T70" fmla="*/ 1 w 611"/>
                  <a:gd name="T71" fmla="*/ 0 h 560"/>
                  <a:gd name="T72" fmla="*/ 1 w 611"/>
                  <a:gd name="T73" fmla="*/ 0 h 560"/>
                  <a:gd name="T74" fmla="*/ 1 w 611"/>
                  <a:gd name="T75" fmla="*/ 0 h 560"/>
                  <a:gd name="T76" fmla="*/ 1 w 611"/>
                  <a:gd name="T77" fmla="*/ 0 h 560"/>
                  <a:gd name="T78" fmla="*/ 1 w 611"/>
                  <a:gd name="T79" fmla="*/ 0 h 560"/>
                  <a:gd name="T80" fmla="*/ 1 w 611"/>
                  <a:gd name="T81" fmla="*/ 0 h 560"/>
                  <a:gd name="T82" fmla="*/ 1 w 611"/>
                  <a:gd name="T83" fmla="*/ 0 h 560"/>
                  <a:gd name="T84" fmla="*/ 1 w 611"/>
                  <a:gd name="T85" fmla="*/ 0 h 560"/>
                  <a:gd name="T86" fmla="*/ 1 w 611"/>
                  <a:gd name="T87" fmla="*/ 0 h 560"/>
                  <a:gd name="T88" fmla="*/ 1 w 611"/>
                  <a:gd name="T89" fmla="*/ 0 h 560"/>
                  <a:gd name="T90" fmla="*/ 1 w 611"/>
                  <a:gd name="T91" fmla="*/ 0 h 560"/>
                  <a:gd name="T92" fmla="*/ 1 w 611"/>
                  <a:gd name="T93" fmla="*/ 0 h 560"/>
                  <a:gd name="T94" fmla="*/ 1 w 611"/>
                  <a:gd name="T95" fmla="*/ 0 h 560"/>
                  <a:gd name="T96" fmla="*/ 1 w 611"/>
                  <a:gd name="T97" fmla="*/ 0 h 560"/>
                  <a:gd name="T98" fmla="*/ 1 w 611"/>
                  <a:gd name="T99" fmla="*/ 0 h 560"/>
                  <a:gd name="T100" fmla="*/ 1 w 611"/>
                  <a:gd name="T101" fmla="*/ 0 h 560"/>
                  <a:gd name="T102" fmla="*/ 1 w 611"/>
                  <a:gd name="T103" fmla="*/ 0 h 560"/>
                  <a:gd name="T104" fmla="*/ 1 w 611"/>
                  <a:gd name="T105" fmla="*/ 0 h 560"/>
                  <a:gd name="T106" fmla="*/ 1 w 611"/>
                  <a:gd name="T107" fmla="*/ 0 h 560"/>
                  <a:gd name="T108" fmla="*/ 0 w 611"/>
                  <a:gd name="T109" fmla="*/ 0 h 560"/>
                  <a:gd name="T110" fmla="*/ 0 w 611"/>
                  <a:gd name="T111" fmla="*/ 0 h 560"/>
                  <a:gd name="T112" fmla="*/ 0 w 611"/>
                  <a:gd name="T113" fmla="*/ 0 h 560"/>
                  <a:gd name="T114" fmla="*/ 0 w 611"/>
                  <a:gd name="T115" fmla="*/ 0 h 5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1"/>
                  <a:gd name="T175" fmla="*/ 0 h 560"/>
                  <a:gd name="T176" fmla="*/ 611 w 611"/>
                  <a:gd name="T177" fmla="*/ 560 h 5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1" h="560">
                    <a:moveTo>
                      <a:pt x="0" y="295"/>
                    </a:moveTo>
                    <a:lnTo>
                      <a:pt x="1" y="280"/>
                    </a:lnTo>
                    <a:lnTo>
                      <a:pt x="10" y="255"/>
                    </a:lnTo>
                    <a:lnTo>
                      <a:pt x="27" y="223"/>
                    </a:lnTo>
                    <a:lnTo>
                      <a:pt x="52" y="184"/>
                    </a:lnTo>
                    <a:lnTo>
                      <a:pt x="80" y="142"/>
                    </a:lnTo>
                    <a:lnTo>
                      <a:pt x="115" y="96"/>
                    </a:lnTo>
                    <a:lnTo>
                      <a:pt x="154" y="48"/>
                    </a:lnTo>
                    <a:lnTo>
                      <a:pt x="194" y="0"/>
                    </a:lnTo>
                    <a:lnTo>
                      <a:pt x="364" y="0"/>
                    </a:lnTo>
                    <a:lnTo>
                      <a:pt x="371" y="2"/>
                    </a:lnTo>
                    <a:lnTo>
                      <a:pt x="378" y="4"/>
                    </a:lnTo>
                    <a:lnTo>
                      <a:pt x="384" y="8"/>
                    </a:lnTo>
                    <a:lnTo>
                      <a:pt x="390" y="14"/>
                    </a:lnTo>
                    <a:lnTo>
                      <a:pt x="394" y="21"/>
                    </a:lnTo>
                    <a:lnTo>
                      <a:pt x="398" y="29"/>
                    </a:lnTo>
                    <a:lnTo>
                      <a:pt x="400" y="39"/>
                    </a:lnTo>
                    <a:lnTo>
                      <a:pt x="401" y="48"/>
                    </a:lnTo>
                    <a:lnTo>
                      <a:pt x="403" y="62"/>
                    </a:lnTo>
                    <a:lnTo>
                      <a:pt x="406" y="94"/>
                    </a:lnTo>
                    <a:lnTo>
                      <a:pt x="411" y="136"/>
                    </a:lnTo>
                    <a:lnTo>
                      <a:pt x="421" y="188"/>
                    </a:lnTo>
                    <a:lnTo>
                      <a:pt x="436" y="242"/>
                    </a:lnTo>
                    <a:lnTo>
                      <a:pt x="457" y="295"/>
                    </a:lnTo>
                    <a:lnTo>
                      <a:pt x="485" y="343"/>
                    </a:lnTo>
                    <a:lnTo>
                      <a:pt x="521" y="380"/>
                    </a:lnTo>
                    <a:lnTo>
                      <a:pt x="531" y="385"/>
                    </a:lnTo>
                    <a:lnTo>
                      <a:pt x="541" y="391"/>
                    </a:lnTo>
                    <a:lnTo>
                      <a:pt x="549" y="395"/>
                    </a:lnTo>
                    <a:lnTo>
                      <a:pt x="560" y="397"/>
                    </a:lnTo>
                    <a:lnTo>
                      <a:pt x="570" y="397"/>
                    </a:lnTo>
                    <a:lnTo>
                      <a:pt x="580" y="397"/>
                    </a:lnTo>
                    <a:lnTo>
                      <a:pt x="590" y="393"/>
                    </a:lnTo>
                    <a:lnTo>
                      <a:pt x="600" y="389"/>
                    </a:lnTo>
                    <a:lnTo>
                      <a:pt x="611" y="525"/>
                    </a:lnTo>
                    <a:lnTo>
                      <a:pt x="275" y="560"/>
                    </a:lnTo>
                    <a:lnTo>
                      <a:pt x="256" y="351"/>
                    </a:lnTo>
                    <a:lnTo>
                      <a:pt x="239" y="351"/>
                    </a:lnTo>
                    <a:lnTo>
                      <a:pt x="237" y="351"/>
                    </a:lnTo>
                    <a:lnTo>
                      <a:pt x="232" y="351"/>
                    </a:lnTo>
                    <a:lnTo>
                      <a:pt x="223" y="349"/>
                    </a:lnTo>
                    <a:lnTo>
                      <a:pt x="211" y="349"/>
                    </a:lnTo>
                    <a:lnTo>
                      <a:pt x="197" y="347"/>
                    </a:lnTo>
                    <a:lnTo>
                      <a:pt x="181" y="345"/>
                    </a:lnTo>
                    <a:lnTo>
                      <a:pt x="164" y="343"/>
                    </a:lnTo>
                    <a:lnTo>
                      <a:pt x="145" y="341"/>
                    </a:lnTo>
                    <a:lnTo>
                      <a:pt x="127" y="337"/>
                    </a:lnTo>
                    <a:lnTo>
                      <a:pt x="106" y="334"/>
                    </a:lnTo>
                    <a:lnTo>
                      <a:pt x="86" y="330"/>
                    </a:lnTo>
                    <a:lnTo>
                      <a:pt x="68" y="324"/>
                    </a:lnTo>
                    <a:lnTo>
                      <a:pt x="49" y="318"/>
                    </a:lnTo>
                    <a:lnTo>
                      <a:pt x="32" y="313"/>
                    </a:lnTo>
                    <a:lnTo>
                      <a:pt x="16" y="305"/>
                    </a:lnTo>
                    <a:lnTo>
                      <a:pt x="1" y="297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6" name="Freeform 82"/>
              <p:cNvSpPr>
                <a:spLocks/>
              </p:cNvSpPr>
              <p:nvPr/>
            </p:nvSpPr>
            <p:spPr bwMode="auto">
              <a:xfrm>
                <a:off x="4944" y="1947"/>
                <a:ext cx="67" cy="40"/>
              </a:xfrm>
              <a:custGeom>
                <a:avLst/>
                <a:gdLst>
                  <a:gd name="T0" fmla="*/ 1 w 132"/>
                  <a:gd name="T1" fmla="*/ 0 h 81"/>
                  <a:gd name="T2" fmla="*/ 1 w 132"/>
                  <a:gd name="T3" fmla="*/ 0 h 81"/>
                  <a:gd name="T4" fmla="*/ 1 w 132"/>
                  <a:gd name="T5" fmla="*/ 0 h 81"/>
                  <a:gd name="T6" fmla="*/ 1 w 132"/>
                  <a:gd name="T7" fmla="*/ 0 h 81"/>
                  <a:gd name="T8" fmla="*/ 1 w 132"/>
                  <a:gd name="T9" fmla="*/ 0 h 81"/>
                  <a:gd name="T10" fmla="*/ 1 w 132"/>
                  <a:gd name="T11" fmla="*/ 0 h 81"/>
                  <a:gd name="T12" fmla="*/ 1 w 132"/>
                  <a:gd name="T13" fmla="*/ 0 h 81"/>
                  <a:gd name="T14" fmla="*/ 1 w 132"/>
                  <a:gd name="T15" fmla="*/ 0 h 81"/>
                  <a:gd name="T16" fmla="*/ 1 w 132"/>
                  <a:gd name="T17" fmla="*/ 0 h 81"/>
                  <a:gd name="T18" fmla="*/ 1 w 132"/>
                  <a:gd name="T19" fmla="*/ 0 h 81"/>
                  <a:gd name="T20" fmla="*/ 1 w 132"/>
                  <a:gd name="T21" fmla="*/ 0 h 81"/>
                  <a:gd name="T22" fmla="*/ 1 w 132"/>
                  <a:gd name="T23" fmla="*/ 0 h 81"/>
                  <a:gd name="T24" fmla="*/ 1 w 132"/>
                  <a:gd name="T25" fmla="*/ 0 h 81"/>
                  <a:gd name="T26" fmla="*/ 1 w 132"/>
                  <a:gd name="T27" fmla="*/ 0 h 81"/>
                  <a:gd name="T28" fmla="*/ 1 w 132"/>
                  <a:gd name="T29" fmla="*/ 0 h 81"/>
                  <a:gd name="T30" fmla="*/ 1 w 132"/>
                  <a:gd name="T31" fmla="*/ 0 h 81"/>
                  <a:gd name="T32" fmla="*/ 1 w 132"/>
                  <a:gd name="T33" fmla="*/ 0 h 81"/>
                  <a:gd name="T34" fmla="*/ 1 w 132"/>
                  <a:gd name="T35" fmla="*/ 0 h 81"/>
                  <a:gd name="T36" fmla="*/ 0 w 132"/>
                  <a:gd name="T37" fmla="*/ 0 h 81"/>
                  <a:gd name="T38" fmla="*/ 1 w 132"/>
                  <a:gd name="T39" fmla="*/ 0 h 81"/>
                  <a:gd name="T40" fmla="*/ 1 w 132"/>
                  <a:gd name="T41" fmla="*/ 0 h 81"/>
                  <a:gd name="T42" fmla="*/ 1 w 132"/>
                  <a:gd name="T43" fmla="*/ 0 h 81"/>
                  <a:gd name="T44" fmla="*/ 1 w 132"/>
                  <a:gd name="T45" fmla="*/ 0 h 81"/>
                  <a:gd name="T46" fmla="*/ 1 w 132"/>
                  <a:gd name="T47" fmla="*/ 0 h 81"/>
                  <a:gd name="T48" fmla="*/ 1 w 132"/>
                  <a:gd name="T49" fmla="*/ 0 h 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2"/>
                  <a:gd name="T76" fmla="*/ 0 h 81"/>
                  <a:gd name="T77" fmla="*/ 132 w 132"/>
                  <a:gd name="T78" fmla="*/ 81 h 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2" h="81">
                    <a:moveTo>
                      <a:pt x="66" y="0"/>
                    </a:moveTo>
                    <a:lnTo>
                      <a:pt x="70" y="0"/>
                    </a:lnTo>
                    <a:lnTo>
                      <a:pt x="76" y="2"/>
                    </a:lnTo>
                    <a:lnTo>
                      <a:pt x="83" y="6"/>
                    </a:lnTo>
                    <a:lnTo>
                      <a:pt x="90" y="14"/>
                    </a:lnTo>
                    <a:lnTo>
                      <a:pt x="90" y="18"/>
                    </a:lnTo>
                    <a:lnTo>
                      <a:pt x="95" y="20"/>
                    </a:lnTo>
                    <a:lnTo>
                      <a:pt x="105" y="33"/>
                    </a:lnTo>
                    <a:lnTo>
                      <a:pt x="113" y="46"/>
                    </a:lnTo>
                    <a:lnTo>
                      <a:pt x="123" y="64"/>
                    </a:lnTo>
                    <a:lnTo>
                      <a:pt x="132" y="81"/>
                    </a:lnTo>
                    <a:lnTo>
                      <a:pt x="115" y="79"/>
                    </a:lnTo>
                    <a:lnTo>
                      <a:pt x="97" y="77"/>
                    </a:lnTo>
                    <a:lnTo>
                      <a:pt x="80" y="73"/>
                    </a:lnTo>
                    <a:lnTo>
                      <a:pt x="63" y="71"/>
                    </a:lnTo>
                    <a:lnTo>
                      <a:pt x="47" y="67"/>
                    </a:lnTo>
                    <a:lnTo>
                      <a:pt x="31" y="64"/>
                    </a:lnTo>
                    <a:lnTo>
                      <a:pt x="15" y="60"/>
                    </a:lnTo>
                    <a:lnTo>
                      <a:pt x="0" y="56"/>
                    </a:lnTo>
                    <a:lnTo>
                      <a:pt x="41" y="37"/>
                    </a:lnTo>
                    <a:lnTo>
                      <a:pt x="37" y="20"/>
                    </a:lnTo>
                    <a:lnTo>
                      <a:pt x="40" y="16"/>
                    </a:lnTo>
                    <a:lnTo>
                      <a:pt x="46" y="12"/>
                    </a:lnTo>
                    <a:lnTo>
                      <a:pt x="53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7" name="Freeform 83"/>
              <p:cNvSpPr>
                <a:spLocks/>
              </p:cNvSpPr>
              <p:nvPr/>
            </p:nvSpPr>
            <p:spPr bwMode="auto">
              <a:xfrm>
                <a:off x="4895" y="1866"/>
                <a:ext cx="52" cy="85"/>
              </a:xfrm>
              <a:custGeom>
                <a:avLst/>
                <a:gdLst>
                  <a:gd name="T0" fmla="*/ 1 w 103"/>
                  <a:gd name="T1" fmla="*/ 0 h 171"/>
                  <a:gd name="T2" fmla="*/ 1 w 103"/>
                  <a:gd name="T3" fmla="*/ 0 h 171"/>
                  <a:gd name="T4" fmla="*/ 1 w 103"/>
                  <a:gd name="T5" fmla="*/ 0 h 171"/>
                  <a:gd name="T6" fmla="*/ 1 w 103"/>
                  <a:gd name="T7" fmla="*/ 0 h 171"/>
                  <a:gd name="T8" fmla="*/ 1 w 103"/>
                  <a:gd name="T9" fmla="*/ 0 h 171"/>
                  <a:gd name="T10" fmla="*/ 1 w 103"/>
                  <a:gd name="T11" fmla="*/ 0 h 171"/>
                  <a:gd name="T12" fmla="*/ 1 w 103"/>
                  <a:gd name="T13" fmla="*/ 0 h 171"/>
                  <a:gd name="T14" fmla="*/ 1 w 103"/>
                  <a:gd name="T15" fmla="*/ 0 h 171"/>
                  <a:gd name="T16" fmla="*/ 1 w 103"/>
                  <a:gd name="T17" fmla="*/ 0 h 171"/>
                  <a:gd name="T18" fmla="*/ 1 w 103"/>
                  <a:gd name="T19" fmla="*/ 0 h 171"/>
                  <a:gd name="T20" fmla="*/ 1 w 103"/>
                  <a:gd name="T21" fmla="*/ 0 h 171"/>
                  <a:gd name="T22" fmla="*/ 1 w 103"/>
                  <a:gd name="T23" fmla="*/ 0 h 171"/>
                  <a:gd name="T24" fmla="*/ 0 w 103"/>
                  <a:gd name="T25" fmla="*/ 0 h 171"/>
                  <a:gd name="T26" fmla="*/ 0 w 103"/>
                  <a:gd name="T27" fmla="*/ 0 h 171"/>
                  <a:gd name="T28" fmla="*/ 1 w 103"/>
                  <a:gd name="T29" fmla="*/ 0 h 171"/>
                  <a:gd name="T30" fmla="*/ 1 w 103"/>
                  <a:gd name="T31" fmla="*/ 0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3"/>
                  <a:gd name="T49" fmla="*/ 0 h 171"/>
                  <a:gd name="T50" fmla="*/ 103 w 103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3" h="171">
                    <a:moveTo>
                      <a:pt x="6" y="6"/>
                    </a:move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103" y="150"/>
                    </a:lnTo>
                    <a:lnTo>
                      <a:pt x="102" y="152"/>
                    </a:lnTo>
                    <a:lnTo>
                      <a:pt x="101" y="156"/>
                    </a:lnTo>
                    <a:lnTo>
                      <a:pt x="99" y="158"/>
                    </a:lnTo>
                    <a:lnTo>
                      <a:pt x="99" y="161"/>
                    </a:lnTo>
                    <a:lnTo>
                      <a:pt x="80" y="171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8" name="Freeform 84"/>
              <p:cNvSpPr>
                <a:spLocks/>
              </p:cNvSpPr>
              <p:nvPr/>
            </p:nvSpPr>
            <p:spPr bwMode="auto">
              <a:xfrm>
                <a:off x="4421" y="1893"/>
                <a:ext cx="410" cy="151"/>
              </a:xfrm>
              <a:custGeom>
                <a:avLst/>
                <a:gdLst>
                  <a:gd name="T0" fmla="*/ 1 w 820"/>
                  <a:gd name="T1" fmla="*/ 0 h 303"/>
                  <a:gd name="T2" fmla="*/ 1 w 820"/>
                  <a:gd name="T3" fmla="*/ 0 h 303"/>
                  <a:gd name="T4" fmla="*/ 1 w 820"/>
                  <a:gd name="T5" fmla="*/ 0 h 303"/>
                  <a:gd name="T6" fmla="*/ 1 w 820"/>
                  <a:gd name="T7" fmla="*/ 0 h 303"/>
                  <a:gd name="T8" fmla="*/ 1 w 820"/>
                  <a:gd name="T9" fmla="*/ 0 h 303"/>
                  <a:gd name="T10" fmla="*/ 1 w 820"/>
                  <a:gd name="T11" fmla="*/ 0 h 303"/>
                  <a:gd name="T12" fmla="*/ 1 w 820"/>
                  <a:gd name="T13" fmla="*/ 0 h 303"/>
                  <a:gd name="T14" fmla="*/ 1 w 820"/>
                  <a:gd name="T15" fmla="*/ 0 h 303"/>
                  <a:gd name="T16" fmla="*/ 1 w 820"/>
                  <a:gd name="T17" fmla="*/ 0 h 303"/>
                  <a:gd name="T18" fmla="*/ 1 w 820"/>
                  <a:gd name="T19" fmla="*/ 0 h 303"/>
                  <a:gd name="T20" fmla="*/ 1 w 820"/>
                  <a:gd name="T21" fmla="*/ 0 h 303"/>
                  <a:gd name="T22" fmla="*/ 1 w 820"/>
                  <a:gd name="T23" fmla="*/ 0 h 303"/>
                  <a:gd name="T24" fmla="*/ 1 w 820"/>
                  <a:gd name="T25" fmla="*/ 0 h 303"/>
                  <a:gd name="T26" fmla="*/ 1 w 820"/>
                  <a:gd name="T27" fmla="*/ 0 h 303"/>
                  <a:gd name="T28" fmla="*/ 1 w 820"/>
                  <a:gd name="T29" fmla="*/ 0 h 303"/>
                  <a:gd name="T30" fmla="*/ 1 w 820"/>
                  <a:gd name="T31" fmla="*/ 0 h 303"/>
                  <a:gd name="T32" fmla="*/ 0 w 820"/>
                  <a:gd name="T33" fmla="*/ 0 h 303"/>
                  <a:gd name="T34" fmla="*/ 1 w 820"/>
                  <a:gd name="T35" fmla="*/ 0 h 303"/>
                  <a:gd name="T36" fmla="*/ 1 w 820"/>
                  <a:gd name="T37" fmla="*/ 0 h 303"/>
                  <a:gd name="T38" fmla="*/ 1 w 820"/>
                  <a:gd name="T39" fmla="*/ 0 h 303"/>
                  <a:gd name="T40" fmla="*/ 1 w 820"/>
                  <a:gd name="T41" fmla="*/ 0 h 303"/>
                  <a:gd name="T42" fmla="*/ 1 w 820"/>
                  <a:gd name="T43" fmla="*/ 0 h 303"/>
                  <a:gd name="T44" fmla="*/ 1 w 820"/>
                  <a:gd name="T45" fmla="*/ 0 h 303"/>
                  <a:gd name="T46" fmla="*/ 1 w 820"/>
                  <a:gd name="T47" fmla="*/ 0 h 303"/>
                  <a:gd name="T48" fmla="*/ 1 w 820"/>
                  <a:gd name="T49" fmla="*/ 0 h 303"/>
                  <a:gd name="T50" fmla="*/ 1 w 820"/>
                  <a:gd name="T51" fmla="*/ 0 h 303"/>
                  <a:gd name="T52" fmla="*/ 1 w 820"/>
                  <a:gd name="T53" fmla="*/ 0 h 303"/>
                  <a:gd name="T54" fmla="*/ 1 w 820"/>
                  <a:gd name="T55" fmla="*/ 0 h 303"/>
                  <a:gd name="T56" fmla="*/ 1 w 820"/>
                  <a:gd name="T57" fmla="*/ 0 h 303"/>
                  <a:gd name="T58" fmla="*/ 1 w 820"/>
                  <a:gd name="T59" fmla="*/ 0 h 303"/>
                  <a:gd name="T60" fmla="*/ 1 w 820"/>
                  <a:gd name="T61" fmla="*/ 0 h 303"/>
                  <a:gd name="T62" fmla="*/ 1 w 820"/>
                  <a:gd name="T63" fmla="*/ 0 h 303"/>
                  <a:gd name="T64" fmla="*/ 1 w 820"/>
                  <a:gd name="T65" fmla="*/ 0 h 303"/>
                  <a:gd name="T66" fmla="*/ 1 w 820"/>
                  <a:gd name="T67" fmla="*/ 0 h 303"/>
                  <a:gd name="T68" fmla="*/ 1 w 820"/>
                  <a:gd name="T69" fmla="*/ 0 h 303"/>
                  <a:gd name="T70" fmla="*/ 1 w 820"/>
                  <a:gd name="T71" fmla="*/ 0 h 303"/>
                  <a:gd name="T72" fmla="*/ 1 w 820"/>
                  <a:gd name="T73" fmla="*/ 0 h 3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0"/>
                  <a:gd name="T112" fmla="*/ 0 h 303"/>
                  <a:gd name="T113" fmla="*/ 820 w 820"/>
                  <a:gd name="T114" fmla="*/ 303 h 3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0" h="303">
                    <a:moveTo>
                      <a:pt x="820" y="31"/>
                    </a:moveTo>
                    <a:lnTo>
                      <a:pt x="755" y="40"/>
                    </a:lnTo>
                    <a:lnTo>
                      <a:pt x="692" y="52"/>
                    </a:lnTo>
                    <a:lnTo>
                      <a:pt x="631" y="63"/>
                    </a:lnTo>
                    <a:lnTo>
                      <a:pt x="571" y="77"/>
                    </a:lnTo>
                    <a:lnTo>
                      <a:pt x="513" y="90"/>
                    </a:lnTo>
                    <a:lnTo>
                      <a:pt x="457" y="105"/>
                    </a:lnTo>
                    <a:lnTo>
                      <a:pt x="403" y="121"/>
                    </a:lnTo>
                    <a:lnTo>
                      <a:pt x="349" y="138"/>
                    </a:lnTo>
                    <a:lnTo>
                      <a:pt x="299" y="155"/>
                    </a:lnTo>
                    <a:lnTo>
                      <a:pt x="250" y="173"/>
                    </a:lnTo>
                    <a:lnTo>
                      <a:pt x="204" y="194"/>
                    </a:lnTo>
                    <a:lnTo>
                      <a:pt x="158" y="213"/>
                    </a:lnTo>
                    <a:lnTo>
                      <a:pt x="116" y="234"/>
                    </a:lnTo>
                    <a:lnTo>
                      <a:pt x="75" y="257"/>
                    </a:lnTo>
                    <a:lnTo>
                      <a:pt x="36" y="280"/>
                    </a:lnTo>
                    <a:lnTo>
                      <a:pt x="0" y="303"/>
                    </a:lnTo>
                    <a:lnTo>
                      <a:pt x="36" y="276"/>
                    </a:lnTo>
                    <a:lnTo>
                      <a:pt x="73" y="249"/>
                    </a:lnTo>
                    <a:lnTo>
                      <a:pt x="113" y="224"/>
                    </a:lnTo>
                    <a:lnTo>
                      <a:pt x="157" y="201"/>
                    </a:lnTo>
                    <a:lnTo>
                      <a:pt x="201" y="178"/>
                    </a:lnTo>
                    <a:lnTo>
                      <a:pt x="247" y="155"/>
                    </a:lnTo>
                    <a:lnTo>
                      <a:pt x="296" y="136"/>
                    </a:lnTo>
                    <a:lnTo>
                      <a:pt x="348" y="115"/>
                    </a:lnTo>
                    <a:lnTo>
                      <a:pt x="401" y="98"/>
                    </a:lnTo>
                    <a:lnTo>
                      <a:pt x="456" y="79"/>
                    </a:lnTo>
                    <a:lnTo>
                      <a:pt x="512" y="63"/>
                    </a:lnTo>
                    <a:lnTo>
                      <a:pt x="570" y="48"/>
                    </a:lnTo>
                    <a:lnTo>
                      <a:pt x="630" y="35"/>
                    </a:lnTo>
                    <a:lnTo>
                      <a:pt x="692" y="21"/>
                    </a:lnTo>
                    <a:lnTo>
                      <a:pt x="754" y="10"/>
                    </a:lnTo>
                    <a:lnTo>
                      <a:pt x="818" y="0"/>
                    </a:lnTo>
                    <a:lnTo>
                      <a:pt x="818" y="8"/>
                    </a:lnTo>
                    <a:lnTo>
                      <a:pt x="818" y="15"/>
                    </a:lnTo>
                    <a:lnTo>
                      <a:pt x="818" y="23"/>
                    </a:lnTo>
                    <a:lnTo>
                      <a:pt x="82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799" name="Freeform 85"/>
              <p:cNvSpPr>
                <a:spLocks/>
              </p:cNvSpPr>
              <p:nvPr/>
            </p:nvSpPr>
            <p:spPr bwMode="auto">
              <a:xfrm>
                <a:off x="4476" y="2104"/>
                <a:ext cx="387" cy="515"/>
              </a:xfrm>
              <a:custGeom>
                <a:avLst/>
                <a:gdLst>
                  <a:gd name="T0" fmla="*/ 1 w 774"/>
                  <a:gd name="T1" fmla="*/ 1 h 1030"/>
                  <a:gd name="T2" fmla="*/ 1 w 774"/>
                  <a:gd name="T3" fmla="*/ 1 h 1030"/>
                  <a:gd name="T4" fmla="*/ 1 w 774"/>
                  <a:gd name="T5" fmla="*/ 1 h 1030"/>
                  <a:gd name="T6" fmla="*/ 1 w 774"/>
                  <a:gd name="T7" fmla="*/ 1 h 1030"/>
                  <a:gd name="T8" fmla="*/ 1 w 774"/>
                  <a:gd name="T9" fmla="*/ 1 h 1030"/>
                  <a:gd name="T10" fmla="*/ 1 w 774"/>
                  <a:gd name="T11" fmla="*/ 1 h 1030"/>
                  <a:gd name="T12" fmla="*/ 1 w 774"/>
                  <a:gd name="T13" fmla="*/ 1 h 1030"/>
                  <a:gd name="T14" fmla="*/ 1 w 774"/>
                  <a:gd name="T15" fmla="*/ 1 h 1030"/>
                  <a:gd name="T16" fmla="*/ 1 w 774"/>
                  <a:gd name="T17" fmla="*/ 1 h 1030"/>
                  <a:gd name="T18" fmla="*/ 1 w 774"/>
                  <a:gd name="T19" fmla="*/ 1 h 1030"/>
                  <a:gd name="T20" fmla="*/ 1 w 774"/>
                  <a:gd name="T21" fmla="*/ 1 h 1030"/>
                  <a:gd name="T22" fmla="*/ 1 w 774"/>
                  <a:gd name="T23" fmla="*/ 1 h 1030"/>
                  <a:gd name="T24" fmla="*/ 0 w 774"/>
                  <a:gd name="T25" fmla="*/ 1 h 1030"/>
                  <a:gd name="T26" fmla="*/ 1 w 774"/>
                  <a:gd name="T27" fmla="*/ 1 h 1030"/>
                  <a:gd name="T28" fmla="*/ 1 w 774"/>
                  <a:gd name="T29" fmla="*/ 1 h 1030"/>
                  <a:gd name="T30" fmla="*/ 1 w 774"/>
                  <a:gd name="T31" fmla="*/ 1 h 1030"/>
                  <a:gd name="T32" fmla="*/ 1 w 774"/>
                  <a:gd name="T33" fmla="*/ 1 h 1030"/>
                  <a:gd name="T34" fmla="*/ 1 w 774"/>
                  <a:gd name="T35" fmla="*/ 1 h 1030"/>
                  <a:gd name="T36" fmla="*/ 1 w 774"/>
                  <a:gd name="T37" fmla="*/ 1 h 1030"/>
                  <a:gd name="T38" fmla="*/ 1 w 774"/>
                  <a:gd name="T39" fmla="*/ 1 h 1030"/>
                  <a:gd name="T40" fmla="*/ 1 w 774"/>
                  <a:gd name="T41" fmla="*/ 1 h 1030"/>
                  <a:gd name="T42" fmla="*/ 1 w 774"/>
                  <a:gd name="T43" fmla="*/ 1 h 1030"/>
                  <a:gd name="T44" fmla="*/ 1 w 774"/>
                  <a:gd name="T45" fmla="*/ 1 h 1030"/>
                  <a:gd name="T46" fmla="*/ 1 w 774"/>
                  <a:gd name="T47" fmla="*/ 0 h 1030"/>
                  <a:gd name="T48" fmla="*/ 1 w 774"/>
                  <a:gd name="T49" fmla="*/ 0 h 1030"/>
                  <a:gd name="T50" fmla="*/ 1 w 774"/>
                  <a:gd name="T51" fmla="*/ 1 h 1030"/>
                  <a:gd name="T52" fmla="*/ 1 w 774"/>
                  <a:gd name="T53" fmla="*/ 1 h 1030"/>
                  <a:gd name="T54" fmla="*/ 1 w 774"/>
                  <a:gd name="T55" fmla="*/ 1 h 1030"/>
                  <a:gd name="T56" fmla="*/ 1 w 774"/>
                  <a:gd name="T57" fmla="*/ 1 h 1030"/>
                  <a:gd name="T58" fmla="*/ 1 w 774"/>
                  <a:gd name="T59" fmla="*/ 1 h 1030"/>
                  <a:gd name="T60" fmla="*/ 1 w 774"/>
                  <a:gd name="T61" fmla="*/ 1 h 1030"/>
                  <a:gd name="T62" fmla="*/ 1 w 774"/>
                  <a:gd name="T63" fmla="*/ 1 h 1030"/>
                  <a:gd name="T64" fmla="*/ 1 w 774"/>
                  <a:gd name="T65" fmla="*/ 1 h 1030"/>
                  <a:gd name="T66" fmla="*/ 1 w 774"/>
                  <a:gd name="T67" fmla="*/ 1 h 1030"/>
                  <a:gd name="T68" fmla="*/ 1 w 774"/>
                  <a:gd name="T69" fmla="*/ 1 h 1030"/>
                  <a:gd name="T70" fmla="*/ 1 w 774"/>
                  <a:gd name="T71" fmla="*/ 1 h 1030"/>
                  <a:gd name="T72" fmla="*/ 1 w 774"/>
                  <a:gd name="T73" fmla="*/ 1 h 1030"/>
                  <a:gd name="T74" fmla="*/ 1 w 774"/>
                  <a:gd name="T75" fmla="*/ 1 h 1030"/>
                  <a:gd name="T76" fmla="*/ 1 w 774"/>
                  <a:gd name="T77" fmla="*/ 1 h 1030"/>
                  <a:gd name="T78" fmla="*/ 1 w 774"/>
                  <a:gd name="T79" fmla="*/ 1 h 1030"/>
                  <a:gd name="T80" fmla="*/ 1 w 774"/>
                  <a:gd name="T81" fmla="*/ 1 h 1030"/>
                  <a:gd name="T82" fmla="*/ 1 w 774"/>
                  <a:gd name="T83" fmla="*/ 1 h 1030"/>
                  <a:gd name="T84" fmla="*/ 1 w 774"/>
                  <a:gd name="T85" fmla="*/ 1 h 1030"/>
                  <a:gd name="T86" fmla="*/ 1 w 774"/>
                  <a:gd name="T87" fmla="*/ 1 h 10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4"/>
                  <a:gd name="T133" fmla="*/ 0 h 1030"/>
                  <a:gd name="T134" fmla="*/ 774 w 774"/>
                  <a:gd name="T135" fmla="*/ 1030 h 10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4" h="1030">
                    <a:moveTo>
                      <a:pt x="409" y="1030"/>
                    </a:moveTo>
                    <a:lnTo>
                      <a:pt x="390" y="1030"/>
                    </a:lnTo>
                    <a:lnTo>
                      <a:pt x="370" y="1028"/>
                    </a:lnTo>
                    <a:lnTo>
                      <a:pt x="351" y="1024"/>
                    </a:lnTo>
                    <a:lnTo>
                      <a:pt x="332" y="1021"/>
                    </a:lnTo>
                    <a:lnTo>
                      <a:pt x="314" y="1015"/>
                    </a:lnTo>
                    <a:lnTo>
                      <a:pt x="295" y="1007"/>
                    </a:lnTo>
                    <a:lnTo>
                      <a:pt x="276" y="1000"/>
                    </a:lnTo>
                    <a:lnTo>
                      <a:pt x="259" y="992"/>
                    </a:lnTo>
                    <a:lnTo>
                      <a:pt x="240" y="980"/>
                    </a:lnTo>
                    <a:lnTo>
                      <a:pt x="223" y="969"/>
                    </a:lnTo>
                    <a:lnTo>
                      <a:pt x="207" y="957"/>
                    </a:lnTo>
                    <a:lnTo>
                      <a:pt x="190" y="944"/>
                    </a:lnTo>
                    <a:lnTo>
                      <a:pt x="174" y="929"/>
                    </a:lnTo>
                    <a:lnTo>
                      <a:pt x="158" y="913"/>
                    </a:lnTo>
                    <a:lnTo>
                      <a:pt x="143" y="896"/>
                    </a:lnTo>
                    <a:lnTo>
                      <a:pt x="128" y="879"/>
                    </a:lnTo>
                    <a:lnTo>
                      <a:pt x="101" y="841"/>
                    </a:lnTo>
                    <a:lnTo>
                      <a:pt x="76" y="800"/>
                    </a:lnTo>
                    <a:lnTo>
                      <a:pt x="55" y="756"/>
                    </a:lnTo>
                    <a:lnTo>
                      <a:pt x="38" y="712"/>
                    </a:lnTo>
                    <a:lnTo>
                      <a:pt x="23" y="664"/>
                    </a:lnTo>
                    <a:lnTo>
                      <a:pt x="12" y="616"/>
                    </a:lnTo>
                    <a:lnTo>
                      <a:pt x="4" y="567"/>
                    </a:lnTo>
                    <a:lnTo>
                      <a:pt x="0" y="515"/>
                    </a:lnTo>
                    <a:lnTo>
                      <a:pt x="0" y="463"/>
                    </a:lnTo>
                    <a:lnTo>
                      <a:pt x="3" y="413"/>
                    </a:lnTo>
                    <a:lnTo>
                      <a:pt x="10" y="365"/>
                    </a:lnTo>
                    <a:lnTo>
                      <a:pt x="22" y="318"/>
                    </a:lnTo>
                    <a:lnTo>
                      <a:pt x="35" y="274"/>
                    </a:lnTo>
                    <a:lnTo>
                      <a:pt x="53" y="229"/>
                    </a:lnTo>
                    <a:lnTo>
                      <a:pt x="74" y="189"/>
                    </a:lnTo>
                    <a:lnTo>
                      <a:pt x="98" y="151"/>
                    </a:lnTo>
                    <a:lnTo>
                      <a:pt x="111" y="134"/>
                    </a:lnTo>
                    <a:lnTo>
                      <a:pt x="125" y="116"/>
                    </a:lnTo>
                    <a:lnTo>
                      <a:pt x="140" y="101"/>
                    </a:lnTo>
                    <a:lnTo>
                      <a:pt x="154" y="86"/>
                    </a:lnTo>
                    <a:lnTo>
                      <a:pt x="170" y="72"/>
                    </a:lnTo>
                    <a:lnTo>
                      <a:pt x="186" y="61"/>
                    </a:lnTo>
                    <a:lnTo>
                      <a:pt x="202" y="49"/>
                    </a:lnTo>
                    <a:lnTo>
                      <a:pt x="219" y="38"/>
                    </a:lnTo>
                    <a:lnTo>
                      <a:pt x="236" y="30"/>
                    </a:lnTo>
                    <a:lnTo>
                      <a:pt x="253" y="23"/>
                    </a:lnTo>
                    <a:lnTo>
                      <a:pt x="272" y="15"/>
                    </a:lnTo>
                    <a:lnTo>
                      <a:pt x="289" y="9"/>
                    </a:lnTo>
                    <a:lnTo>
                      <a:pt x="308" y="5"/>
                    </a:lnTo>
                    <a:lnTo>
                      <a:pt x="327" y="1"/>
                    </a:lnTo>
                    <a:lnTo>
                      <a:pt x="347" y="0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404" y="1"/>
                    </a:lnTo>
                    <a:lnTo>
                      <a:pt x="423" y="5"/>
                    </a:lnTo>
                    <a:lnTo>
                      <a:pt x="442" y="9"/>
                    </a:lnTo>
                    <a:lnTo>
                      <a:pt x="461" y="15"/>
                    </a:lnTo>
                    <a:lnTo>
                      <a:pt x="479" y="23"/>
                    </a:lnTo>
                    <a:lnTo>
                      <a:pt x="498" y="30"/>
                    </a:lnTo>
                    <a:lnTo>
                      <a:pt x="515" y="38"/>
                    </a:lnTo>
                    <a:lnTo>
                      <a:pt x="534" y="49"/>
                    </a:lnTo>
                    <a:lnTo>
                      <a:pt x="551" y="61"/>
                    </a:lnTo>
                    <a:lnTo>
                      <a:pt x="567" y="72"/>
                    </a:lnTo>
                    <a:lnTo>
                      <a:pt x="584" y="86"/>
                    </a:lnTo>
                    <a:lnTo>
                      <a:pt x="600" y="101"/>
                    </a:lnTo>
                    <a:lnTo>
                      <a:pt x="616" y="116"/>
                    </a:lnTo>
                    <a:lnTo>
                      <a:pt x="632" y="134"/>
                    </a:lnTo>
                    <a:lnTo>
                      <a:pt x="646" y="151"/>
                    </a:lnTo>
                    <a:lnTo>
                      <a:pt x="673" y="189"/>
                    </a:lnTo>
                    <a:lnTo>
                      <a:pt x="698" y="229"/>
                    </a:lnTo>
                    <a:lnTo>
                      <a:pt x="718" y="274"/>
                    </a:lnTo>
                    <a:lnTo>
                      <a:pt x="737" y="318"/>
                    </a:lnTo>
                    <a:lnTo>
                      <a:pt x="751" y="365"/>
                    </a:lnTo>
                    <a:lnTo>
                      <a:pt x="763" y="413"/>
                    </a:lnTo>
                    <a:lnTo>
                      <a:pt x="770" y="463"/>
                    </a:lnTo>
                    <a:lnTo>
                      <a:pt x="774" y="515"/>
                    </a:lnTo>
                    <a:lnTo>
                      <a:pt x="774" y="567"/>
                    </a:lnTo>
                    <a:lnTo>
                      <a:pt x="770" y="618"/>
                    </a:lnTo>
                    <a:lnTo>
                      <a:pt x="763" y="668"/>
                    </a:lnTo>
                    <a:lnTo>
                      <a:pt x="753" y="714"/>
                    </a:lnTo>
                    <a:lnTo>
                      <a:pt x="737" y="760"/>
                    </a:lnTo>
                    <a:lnTo>
                      <a:pt x="719" y="802"/>
                    </a:lnTo>
                    <a:lnTo>
                      <a:pt x="699" y="842"/>
                    </a:lnTo>
                    <a:lnTo>
                      <a:pt x="676" y="879"/>
                    </a:lnTo>
                    <a:lnTo>
                      <a:pt x="649" y="911"/>
                    </a:lnTo>
                    <a:lnTo>
                      <a:pt x="622" y="942"/>
                    </a:lnTo>
                    <a:lnTo>
                      <a:pt x="590" y="967"/>
                    </a:lnTo>
                    <a:lnTo>
                      <a:pt x="557" y="990"/>
                    </a:lnTo>
                    <a:lnTo>
                      <a:pt x="522" y="1007"/>
                    </a:lnTo>
                    <a:lnTo>
                      <a:pt x="486" y="1021"/>
                    </a:lnTo>
                    <a:lnTo>
                      <a:pt x="448" y="1028"/>
                    </a:lnTo>
                    <a:lnTo>
                      <a:pt x="409" y="1030"/>
                    </a:lnTo>
                    <a:close/>
                  </a:path>
                </a:pathLst>
              </a:custGeom>
              <a:solidFill>
                <a:srgbClr val="19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0" name="Freeform 86"/>
              <p:cNvSpPr>
                <a:spLocks/>
              </p:cNvSpPr>
              <p:nvPr/>
            </p:nvSpPr>
            <p:spPr bwMode="auto">
              <a:xfrm>
                <a:off x="5259" y="2104"/>
                <a:ext cx="387" cy="515"/>
              </a:xfrm>
              <a:custGeom>
                <a:avLst/>
                <a:gdLst>
                  <a:gd name="T0" fmla="*/ 1 w 774"/>
                  <a:gd name="T1" fmla="*/ 1 h 1030"/>
                  <a:gd name="T2" fmla="*/ 1 w 774"/>
                  <a:gd name="T3" fmla="*/ 1 h 1030"/>
                  <a:gd name="T4" fmla="*/ 1 w 774"/>
                  <a:gd name="T5" fmla="*/ 1 h 1030"/>
                  <a:gd name="T6" fmla="*/ 1 w 774"/>
                  <a:gd name="T7" fmla="*/ 1 h 1030"/>
                  <a:gd name="T8" fmla="*/ 1 w 774"/>
                  <a:gd name="T9" fmla="*/ 1 h 1030"/>
                  <a:gd name="T10" fmla="*/ 1 w 774"/>
                  <a:gd name="T11" fmla="*/ 1 h 1030"/>
                  <a:gd name="T12" fmla="*/ 1 w 774"/>
                  <a:gd name="T13" fmla="*/ 1 h 1030"/>
                  <a:gd name="T14" fmla="*/ 1 w 774"/>
                  <a:gd name="T15" fmla="*/ 1 h 1030"/>
                  <a:gd name="T16" fmla="*/ 1 w 774"/>
                  <a:gd name="T17" fmla="*/ 1 h 1030"/>
                  <a:gd name="T18" fmla="*/ 1 w 774"/>
                  <a:gd name="T19" fmla="*/ 1 h 1030"/>
                  <a:gd name="T20" fmla="*/ 1 w 774"/>
                  <a:gd name="T21" fmla="*/ 1 h 1030"/>
                  <a:gd name="T22" fmla="*/ 1 w 774"/>
                  <a:gd name="T23" fmla="*/ 1 h 1030"/>
                  <a:gd name="T24" fmla="*/ 0 w 774"/>
                  <a:gd name="T25" fmla="*/ 1 h 1030"/>
                  <a:gd name="T26" fmla="*/ 1 w 774"/>
                  <a:gd name="T27" fmla="*/ 1 h 1030"/>
                  <a:gd name="T28" fmla="*/ 1 w 774"/>
                  <a:gd name="T29" fmla="*/ 1 h 1030"/>
                  <a:gd name="T30" fmla="*/ 1 w 774"/>
                  <a:gd name="T31" fmla="*/ 1 h 1030"/>
                  <a:gd name="T32" fmla="*/ 1 w 774"/>
                  <a:gd name="T33" fmla="*/ 1 h 1030"/>
                  <a:gd name="T34" fmla="*/ 1 w 774"/>
                  <a:gd name="T35" fmla="*/ 1 h 1030"/>
                  <a:gd name="T36" fmla="*/ 1 w 774"/>
                  <a:gd name="T37" fmla="*/ 1 h 1030"/>
                  <a:gd name="T38" fmla="*/ 1 w 774"/>
                  <a:gd name="T39" fmla="*/ 1 h 1030"/>
                  <a:gd name="T40" fmla="*/ 1 w 774"/>
                  <a:gd name="T41" fmla="*/ 1 h 1030"/>
                  <a:gd name="T42" fmla="*/ 1 w 774"/>
                  <a:gd name="T43" fmla="*/ 1 h 1030"/>
                  <a:gd name="T44" fmla="*/ 1 w 774"/>
                  <a:gd name="T45" fmla="*/ 1 h 1030"/>
                  <a:gd name="T46" fmla="*/ 1 w 774"/>
                  <a:gd name="T47" fmla="*/ 0 h 1030"/>
                  <a:gd name="T48" fmla="*/ 1 w 774"/>
                  <a:gd name="T49" fmla="*/ 0 h 1030"/>
                  <a:gd name="T50" fmla="*/ 1 w 774"/>
                  <a:gd name="T51" fmla="*/ 1 h 1030"/>
                  <a:gd name="T52" fmla="*/ 1 w 774"/>
                  <a:gd name="T53" fmla="*/ 1 h 1030"/>
                  <a:gd name="T54" fmla="*/ 1 w 774"/>
                  <a:gd name="T55" fmla="*/ 1 h 1030"/>
                  <a:gd name="T56" fmla="*/ 1 w 774"/>
                  <a:gd name="T57" fmla="*/ 1 h 1030"/>
                  <a:gd name="T58" fmla="*/ 1 w 774"/>
                  <a:gd name="T59" fmla="*/ 1 h 1030"/>
                  <a:gd name="T60" fmla="*/ 1 w 774"/>
                  <a:gd name="T61" fmla="*/ 1 h 1030"/>
                  <a:gd name="T62" fmla="*/ 1 w 774"/>
                  <a:gd name="T63" fmla="*/ 1 h 1030"/>
                  <a:gd name="T64" fmla="*/ 1 w 774"/>
                  <a:gd name="T65" fmla="*/ 1 h 1030"/>
                  <a:gd name="T66" fmla="*/ 1 w 774"/>
                  <a:gd name="T67" fmla="*/ 1 h 1030"/>
                  <a:gd name="T68" fmla="*/ 1 w 774"/>
                  <a:gd name="T69" fmla="*/ 1 h 1030"/>
                  <a:gd name="T70" fmla="*/ 1 w 774"/>
                  <a:gd name="T71" fmla="*/ 1 h 1030"/>
                  <a:gd name="T72" fmla="*/ 1 w 774"/>
                  <a:gd name="T73" fmla="*/ 1 h 1030"/>
                  <a:gd name="T74" fmla="*/ 1 w 774"/>
                  <a:gd name="T75" fmla="*/ 1 h 1030"/>
                  <a:gd name="T76" fmla="*/ 1 w 774"/>
                  <a:gd name="T77" fmla="*/ 1 h 1030"/>
                  <a:gd name="T78" fmla="*/ 1 w 774"/>
                  <a:gd name="T79" fmla="*/ 1 h 1030"/>
                  <a:gd name="T80" fmla="*/ 1 w 774"/>
                  <a:gd name="T81" fmla="*/ 1 h 1030"/>
                  <a:gd name="T82" fmla="*/ 1 w 774"/>
                  <a:gd name="T83" fmla="*/ 1 h 1030"/>
                  <a:gd name="T84" fmla="*/ 1 w 774"/>
                  <a:gd name="T85" fmla="*/ 1 h 1030"/>
                  <a:gd name="T86" fmla="*/ 1 w 774"/>
                  <a:gd name="T87" fmla="*/ 1 h 10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4"/>
                  <a:gd name="T133" fmla="*/ 0 h 1030"/>
                  <a:gd name="T134" fmla="*/ 774 w 774"/>
                  <a:gd name="T135" fmla="*/ 1030 h 10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4" h="1030">
                    <a:moveTo>
                      <a:pt x="408" y="1030"/>
                    </a:moveTo>
                    <a:lnTo>
                      <a:pt x="390" y="1030"/>
                    </a:lnTo>
                    <a:lnTo>
                      <a:pt x="369" y="1028"/>
                    </a:lnTo>
                    <a:lnTo>
                      <a:pt x="351" y="1024"/>
                    </a:lnTo>
                    <a:lnTo>
                      <a:pt x="332" y="1021"/>
                    </a:lnTo>
                    <a:lnTo>
                      <a:pt x="313" y="1015"/>
                    </a:lnTo>
                    <a:lnTo>
                      <a:pt x="295" y="1007"/>
                    </a:lnTo>
                    <a:lnTo>
                      <a:pt x="276" y="1000"/>
                    </a:lnTo>
                    <a:lnTo>
                      <a:pt x="259" y="992"/>
                    </a:lnTo>
                    <a:lnTo>
                      <a:pt x="240" y="980"/>
                    </a:lnTo>
                    <a:lnTo>
                      <a:pt x="223" y="969"/>
                    </a:lnTo>
                    <a:lnTo>
                      <a:pt x="207" y="957"/>
                    </a:lnTo>
                    <a:lnTo>
                      <a:pt x="190" y="944"/>
                    </a:lnTo>
                    <a:lnTo>
                      <a:pt x="174" y="929"/>
                    </a:lnTo>
                    <a:lnTo>
                      <a:pt x="158" y="913"/>
                    </a:lnTo>
                    <a:lnTo>
                      <a:pt x="142" y="896"/>
                    </a:lnTo>
                    <a:lnTo>
                      <a:pt x="128" y="879"/>
                    </a:lnTo>
                    <a:lnTo>
                      <a:pt x="100" y="841"/>
                    </a:lnTo>
                    <a:lnTo>
                      <a:pt x="76" y="800"/>
                    </a:lnTo>
                    <a:lnTo>
                      <a:pt x="56" y="756"/>
                    </a:lnTo>
                    <a:lnTo>
                      <a:pt x="37" y="712"/>
                    </a:lnTo>
                    <a:lnTo>
                      <a:pt x="23" y="664"/>
                    </a:lnTo>
                    <a:lnTo>
                      <a:pt x="11" y="616"/>
                    </a:lnTo>
                    <a:lnTo>
                      <a:pt x="4" y="567"/>
                    </a:lnTo>
                    <a:lnTo>
                      <a:pt x="0" y="515"/>
                    </a:lnTo>
                    <a:lnTo>
                      <a:pt x="0" y="463"/>
                    </a:lnTo>
                    <a:lnTo>
                      <a:pt x="3" y="413"/>
                    </a:lnTo>
                    <a:lnTo>
                      <a:pt x="10" y="365"/>
                    </a:lnTo>
                    <a:lnTo>
                      <a:pt x="21" y="318"/>
                    </a:lnTo>
                    <a:lnTo>
                      <a:pt x="34" y="274"/>
                    </a:lnTo>
                    <a:lnTo>
                      <a:pt x="53" y="229"/>
                    </a:lnTo>
                    <a:lnTo>
                      <a:pt x="73" y="189"/>
                    </a:lnTo>
                    <a:lnTo>
                      <a:pt x="98" y="151"/>
                    </a:lnTo>
                    <a:lnTo>
                      <a:pt x="111" y="134"/>
                    </a:lnTo>
                    <a:lnTo>
                      <a:pt x="125" y="116"/>
                    </a:lnTo>
                    <a:lnTo>
                      <a:pt x="139" y="101"/>
                    </a:lnTo>
                    <a:lnTo>
                      <a:pt x="154" y="86"/>
                    </a:lnTo>
                    <a:lnTo>
                      <a:pt x="170" y="72"/>
                    </a:lnTo>
                    <a:lnTo>
                      <a:pt x="185" y="61"/>
                    </a:lnTo>
                    <a:lnTo>
                      <a:pt x="201" y="49"/>
                    </a:lnTo>
                    <a:lnTo>
                      <a:pt x="218" y="38"/>
                    </a:lnTo>
                    <a:lnTo>
                      <a:pt x="236" y="30"/>
                    </a:lnTo>
                    <a:lnTo>
                      <a:pt x="253" y="23"/>
                    </a:lnTo>
                    <a:lnTo>
                      <a:pt x="272" y="15"/>
                    </a:lnTo>
                    <a:lnTo>
                      <a:pt x="289" y="9"/>
                    </a:lnTo>
                    <a:lnTo>
                      <a:pt x="308" y="5"/>
                    </a:lnTo>
                    <a:lnTo>
                      <a:pt x="326" y="1"/>
                    </a:lnTo>
                    <a:lnTo>
                      <a:pt x="346" y="0"/>
                    </a:lnTo>
                    <a:lnTo>
                      <a:pt x="365" y="0"/>
                    </a:lnTo>
                    <a:lnTo>
                      <a:pt x="384" y="0"/>
                    </a:lnTo>
                    <a:lnTo>
                      <a:pt x="404" y="1"/>
                    </a:lnTo>
                    <a:lnTo>
                      <a:pt x="423" y="5"/>
                    </a:lnTo>
                    <a:lnTo>
                      <a:pt x="441" y="9"/>
                    </a:lnTo>
                    <a:lnTo>
                      <a:pt x="460" y="15"/>
                    </a:lnTo>
                    <a:lnTo>
                      <a:pt x="479" y="23"/>
                    </a:lnTo>
                    <a:lnTo>
                      <a:pt x="498" y="30"/>
                    </a:lnTo>
                    <a:lnTo>
                      <a:pt x="515" y="38"/>
                    </a:lnTo>
                    <a:lnTo>
                      <a:pt x="533" y="49"/>
                    </a:lnTo>
                    <a:lnTo>
                      <a:pt x="551" y="61"/>
                    </a:lnTo>
                    <a:lnTo>
                      <a:pt x="567" y="72"/>
                    </a:lnTo>
                    <a:lnTo>
                      <a:pt x="584" y="86"/>
                    </a:lnTo>
                    <a:lnTo>
                      <a:pt x="600" y="101"/>
                    </a:lnTo>
                    <a:lnTo>
                      <a:pt x="615" y="116"/>
                    </a:lnTo>
                    <a:lnTo>
                      <a:pt x="631" y="134"/>
                    </a:lnTo>
                    <a:lnTo>
                      <a:pt x="646" y="151"/>
                    </a:lnTo>
                    <a:lnTo>
                      <a:pt x="673" y="189"/>
                    </a:lnTo>
                    <a:lnTo>
                      <a:pt x="697" y="229"/>
                    </a:lnTo>
                    <a:lnTo>
                      <a:pt x="718" y="274"/>
                    </a:lnTo>
                    <a:lnTo>
                      <a:pt x="736" y="318"/>
                    </a:lnTo>
                    <a:lnTo>
                      <a:pt x="751" y="365"/>
                    </a:lnTo>
                    <a:lnTo>
                      <a:pt x="762" y="413"/>
                    </a:lnTo>
                    <a:lnTo>
                      <a:pt x="769" y="463"/>
                    </a:lnTo>
                    <a:lnTo>
                      <a:pt x="774" y="515"/>
                    </a:lnTo>
                    <a:lnTo>
                      <a:pt x="774" y="567"/>
                    </a:lnTo>
                    <a:lnTo>
                      <a:pt x="769" y="618"/>
                    </a:lnTo>
                    <a:lnTo>
                      <a:pt x="762" y="668"/>
                    </a:lnTo>
                    <a:lnTo>
                      <a:pt x="752" y="714"/>
                    </a:lnTo>
                    <a:lnTo>
                      <a:pt x="736" y="760"/>
                    </a:lnTo>
                    <a:lnTo>
                      <a:pt x="719" y="802"/>
                    </a:lnTo>
                    <a:lnTo>
                      <a:pt x="699" y="842"/>
                    </a:lnTo>
                    <a:lnTo>
                      <a:pt x="676" y="879"/>
                    </a:lnTo>
                    <a:lnTo>
                      <a:pt x="649" y="911"/>
                    </a:lnTo>
                    <a:lnTo>
                      <a:pt x="621" y="942"/>
                    </a:lnTo>
                    <a:lnTo>
                      <a:pt x="590" y="967"/>
                    </a:lnTo>
                    <a:lnTo>
                      <a:pt x="556" y="990"/>
                    </a:lnTo>
                    <a:lnTo>
                      <a:pt x="522" y="1007"/>
                    </a:lnTo>
                    <a:lnTo>
                      <a:pt x="486" y="1021"/>
                    </a:lnTo>
                    <a:lnTo>
                      <a:pt x="447" y="1028"/>
                    </a:lnTo>
                    <a:lnTo>
                      <a:pt x="408" y="1030"/>
                    </a:lnTo>
                    <a:close/>
                  </a:path>
                </a:pathLst>
              </a:custGeom>
              <a:solidFill>
                <a:srgbClr val="193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1" name="Freeform 87"/>
              <p:cNvSpPr>
                <a:spLocks/>
              </p:cNvSpPr>
              <p:nvPr/>
            </p:nvSpPr>
            <p:spPr bwMode="auto">
              <a:xfrm>
                <a:off x="4343" y="1933"/>
                <a:ext cx="1397" cy="508"/>
              </a:xfrm>
              <a:custGeom>
                <a:avLst/>
                <a:gdLst>
                  <a:gd name="T0" fmla="*/ 1 w 2794"/>
                  <a:gd name="T1" fmla="*/ 1 h 1015"/>
                  <a:gd name="T2" fmla="*/ 1 w 2794"/>
                  <a:gd name="T3" fmla="*/ 1 h 1015"/>
                  <a:gd name="T4" fmla="*/ 1 w 2794"/>
                  <a:gd name="T5" fmla="*/ 1 h 1015"/>
                  <a:gd name="T6" fmla="*/ 1 w 2794"/>
                  <a:gd name="T7" fmla="*/ 1 h 1015"/>
                  <a:gd name="T8" fmla="*/ 1 w 2794"/>
                  <a:gd name="T9" fmla="*/ 1 h 1015"/>
                  <a:gd name="T10" fmla="*/ 1 w 2794"/>
                  <a:gd name="T11" fmla="*/ 1 h 1015"/>
                  <a:gd name="T12" fmla="*/ 1 w 2794"/>
                  <a:gd name="T13" fmla="*/ 1 h 1015"/>
                  <a:gd name="T14" fmla="*/ 1 w 2794"/>
                  <a:gd name="T15" fmla="*/ 1 h 1015"/>
                  <a:gd name="T16" fmla="*/ 1 w 2794"/>
                  <a:gd name="T17" fmla="*/ 1 h 1015"/>
                  <a:gd name="T18" fmla="*/ 1 w 2794"/>
                  <a:gd name="T19" fmla="*/ 1 h 1015"/>
                  <a:gd name="T20" fmla="*/ 1 w 2794"/>
                  <a:gd name="T21" fmla="*/ 1 h 1015"/>
                  <a:gd name="T22" fmla="*/ 1 w 2794"/>
                  <a:gd name="T23" fmla="*/ 1 h 1015"/>
                  <a:gd name="T24" fmla="*/ 1 w 2794"/>
                  <a:gd name="T25" fmla="*/ 1 h 1015"/>
                  <a:gd name="T26" fmla="*/ 1 w 2794"/>
                  <a:gd name="T27" fmla="*/ 1 h 1015"/>
                  <a:gd name="T28" fmla="*/ 1 w 2794"/>
                  <a:gd name="T29" fmla="*/ 1 h 1015"/>
                  <a:gd name="T30" fmla="*/ 1 w 2794"/>
                  <a:gd name="T31" fmla="*/ 1 h 1015"/>
                  <a:gd name="T32" fmla="*/ 1 w 2794"/>
                  <a:gd name="T33" fmla="*/ 1 h 1015"/>
                  <a:gd name="T34" fmla="*/ 1 w 2794"/>
                  <a:gd name="T35" fmla="*/ 1 h 1015"/>
                  <a:gd name="T36" fmla="*/ 1 w 2794"/>
                  <a:gd name="T37" fmla="*/ 1 h 1015"/>
                  <a:gd name="T38" fmla="*/ 1 w 2794"/>
                  <a:gd name="T39" fmla="*/ 1 h 1015"/>
                  <a:gd name="T40" fmla="*/ 1 w 2794"/>
                  <a:gd name="T41" fmla="*/ 1 h 1015"/>
                  <a:gd name="T42" fmla="*/ 1 w 2794"/>
                  <a:gd name="T43" fmla="*/ 1 h 1015"/>
                  <a:gd name="T44" fmla="*/ 1 w 2794"/>
                  <a:gd name="T45" fmla="*/ 1 h 1015"/>
                  <a:gd name="T46" fmla="*/ 1 w 2794"/>
                  <a:gd name="T47" fmla="*/ 1 h 1015"/>
                  <a:gd name="T48" fmla="*/ 1 w 2794"/>
                  <a:gd name="T49" fmla="*/ 1 h 1015"/>
                  <a:gd name="T50" fmla="*/ 1 w 2794"/>
                  <a:gd name="T51" fmla="*/ 1 h 1015"/>
                  <a:gd name="T52" fmla="*/ 1 w 2794"/>
                  <a:gd name="T53" fmla="*/ 1 h 1015"/>
                  <a:gd name="T54" fmla="*/ 1 w 2794"/>
                  <a:gd name="T55" fmla="*/ 1 h 1015"/>
                  <a:gd name="T56" fmla="*/ 1 w 2794"/>
                  <a:gd name="T57" fmla="*/ 1 h 1015"/>
                  <a:gd name="T58" fmla="*/ 1 w 2794"/>
                  <a:gd name="T59" fmla="*/ 1 h 1015"/>
                  <a:gd name="T60" fmla="*/ 1 w 2794"/>
                  <a:gd name="T61" fmla="*/ 1 h 1015"/>
                  <a:gd name="T62" fmla="*/ 1 w 2794"/>
                  <a:gd name="T63" fmla="*/ 1 h 1015"/>
                  <a:gd name="T64" fmla="*/ 1 w 2794"/>
                  <a:gd name="T65" fmla="*/ 1 h 1015"/>
                  <a:gd name="T66" fmla="*/ 1 w 2794"/>
                  <a:gd name="T67" fmla="*/ 1 h 1015"/>
                  <a:gd name="T68" fmla="*/ 1 w 2794"/>
                  <a:gd name="T69" fmla="*/ 1 h 1015"/>
                  <a:gd name="T70" fmla="*/ 1 w 2794"/>
                  <a:gd name="T71" fmla="*/ 1 h 1015"/>
                  <a:gd name="T72" fmla="*/ 1 w 2794"/>
                  <a:gd name="T73" fmla="*/ 1 h 1015"/>
                  <a:gd name="T74" fmla="*/ 1 w 2794"/>
                  <a:gd name="T75" fmla="*/ 1 h 1015"/>
                  <a:gd name="T76" fmla="*/ 1 w 2794"/>
                  <a:gd name="T77" fmla="*/ 1 h 1015"/>
                  <a:gd name="T78" fmla="*/ 1 w 2794"/>
                  <a:gd name="T79" fmla="*/ 1 h 1015"/>
                  <a:gd name="T80" fmla="*/ 1 w 2794"/>
                  <a:gd name="T81" fmla="*/ 1 h 1015"/>
                  <a:gd name="T82" fmla="*/ 1 w 2794"/>
                  <a:gd name="T83" fmla="*/ 1 h 1015"/>
                  <a:gd name="T84" fmla="*/ 1 w 2794"/>
                  <a:gd name="T85" fmla="*/ 1 h 1015"/>
                  <a:gd name="T86" fmla="*/ 1 w 2794"/>
                  <a:gd name="T87" fmla="*/ 1 h 1015"/>
                  <a:gd name="T88" fmla="*/ 1 w 2794"/>
                  <a:gd name="T89" fmla="*/ 1 h 1015"/>
                  <a:gd name="T90" fmla="*/ 1 w 2794"/>
                  <a:gd name="T91" fmla="*/ 1 h 1015"/>
                  <a:gd name="T92" fmla="*/ 1 w 2794"/>
                  <a:gd name="T93" fmla="*/ 1 h 1015"/>
                  <a:gd name="T94" fmla="*/ 1 w 2794"/>
                  <a:gd name="T95" fmla="*/ 1 h 1015"/>
                  <a:gd name="T96" fmla="*/ 1 w 2794"/>
                  <a:gd name="T97" fmla="*/ 1 h 1015"/>
                  <a:gd name="T98" fmla="*/ 1 w 2794"/>
                  <a:gd name="T99" fmla="*/ 1 h 1015"/>
                  <a:gd name="T100" fmla="*/ 1 w 2794"/>
                  <a:gd name="T101" fmla="*/ 1 h 1015"/>
                  <a:gd name="T102" fmla="*/ 1 w 2794"/>
                  <a:gd name="T103" fmla="*/ 1 h 1015"/>
                  <a:gd name="T104" fmla="*/ 1 w 2794"/>
                  <a:gd name="T105" fmla="*/ 1 h 1015"/>
                  <a:gd name="T106" fmla="*/ 1 w 2794"/>
                  <a:gd name="T107" fmla="*/ 1 h 1015"/>
                  <a:gd name="T108" fmla="*/ 1 w 2794"/>
                  <a:gd name="T109" fmla="*/ 1 h 1015"/>
                  <a:gd name="T110" fmla="*/ 1 w 2794"/>
                  <a:gd name="T111" fmla="*/ 1 h 1015"/>
                  <a:gd name="T112" fmla="*/ 1 w 2794"/>
                  <a:gd name="T113" fmla="*/ 1 h 1015"/>
                  <a:gd name="T114" fmla="*/ 1 w 2794"/>
                  <a:gd name="T115" fmla="*/ 1 h 1015"/>
                  <a:gd name="T116" fmla="*/ 1 w 2794"/>
                  <a:gd name="T117" fmla="*/ 1 h 1015"/>
                  <a:gd name="T118" fmla="*/ 1 w 2794"/>
                  <a:gd name="T119" fmla="*/ 1 h 1015"/>
                  <a:gd name="T120" fmla="*/ 1 w 2794"/>
                  <a:gd name="T121" fmla="*/ 1 h 1015"/>
                  <a:gd name="T122" fmla="*/ 1 w 2794"/>
                  <a:gd name="T123" fmla="*/ 1 h 10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94"/>
                  <a:gd name="T187" fmla="*/ 0 h 1015"/>
                  <a:gd name="T188" fmla="*/ 2794 w 2794"/>
                  <a:gd name="T189" fmla="*/ 1015 h 10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94" h="1015">
                    <a:moveTo>
                      <a:pt x="2794" y="574"/>
                    </a:moveTo>
                    <a:lnTo>
                      <a:pt x="2792" y="630"/>
                    </a:lnTo>
                    <a:lnTo>
                      <a:pt x="2789" y="683"/>
                    </a:lnTo>
                    <a:lnTo>
                      <a:pt x="2784" y="733"/>
                    </a:lnTo>
                    <a:lnTo>
                      <a:pt x="2775" y="777"/>
                    </a:lnTo>
                    <a:lnTo>
                      <a:pt x="2765" y="819"/>
                    </a:lnTo>
                    <a:lnTo>
                      <a:pt x="2752" y="854"/>
                    </a:lnTo>
                    <a:lnTo>
                      <a:pt x="2738" y="881"/>
                    </a:lnTo>
                    <a:lnTo>
                      <a:pt x="2722" y="902"/>
                    </a:lnTo>
                    <a:lnTo>
                      <a:pt x="2713" y="910"/>
                    </a:lnTo>
                    <a:lnTo>
                      <a:pt x="2703" y="917"/>
                    </a:lnTo>
                    <a:lnTo>
                      <a:pt x="2693" y="925"/>
                    </a:lnTo>
                    <a:lnTo>
                      <a:pt x="2684" y="933"/>
                    </a:lnTo>
                    <a:lnTo>
                      <a:pt x="2673" y="938"/>
                    </a:lnTo>
                    <a:lnTo>
                      <a:pt x="2663" y="946"/>
                    </a:lnTo>
                    <a:lnTo>
                      <a:pt x="2653" y="954"/>
                    </a:lnTo>
                    <a:lnTo>
                      <a:pt x="2641" y="959"/>
                    </a:lnTo>
                    <a:lnTo>
                      <a:pt x="2644" y="933"/>
                    </a:lnTo>
                    <a:lnTo>
                      <a:pt x="2646" y="908"/>
                    </a:lnTo>
                    <a:lnTo>
                      <a:pt x="2646" y="881"/>
                    </a:lnTo>
                    <a:lnTo>
                      <a:pt x="2644" y="856"/>
                    </a:lnTo>
                    <a:lnTo>
                      <a:pt x="2640" y="800"/>
                    </a:lnTo>
                    <a:lnTo>
                      <a:pt x="2631" y="745"/>
                    </a:lnTo>
                    <a:lnTo>
                      <a:pt x="2620" y="691"/>
                    </a:lnTo>
                    <a:lnTo>
                      <a:pt x="2604" y="639"/>
                    </a:lnTo>
                    <a:lnTo>
                      <a:pt x="2584" y="590"/>
                    </a:lnTo>
                    <a:lnTo>
                      <a:pt x="2561" y="542"/>
                    </a:lnTo>
                    <a:lnTo>
                      <a:pt x="2533" y="498"/>
                    </a:lnTo>
                    <a:lnTo>
                      <a:pt x="2503" y="456"/>
                    </a:lnTo>
                    <a:lnTo>
                      <a:pt x="2487" y="436"/>
                    </a:lnTo>
                    <a:lnTo>
                      <a:pt x="2470" y="417"/>
                    </a:lnTo>
                    <a:lnTo>
                      <a:pt x="2454" y="400"/>
                    </a:lnTo>
                    <a:lnTo>
                      <a:pt x="2436" y="385"/>
                    </a:lnTo>
                    <a:lnTo>
                      <a:pt x="2418" y="369"/>
                    </a:lnTo>
                    <a:lnTo>
                      <a:pt x="2400" y="356"/>
                    </a:lnTo>
                    <a:lnTo>
                      <a:pt x="2381" y="342"/>
                    </a:lnTo>
                    <a:lnTo>
                      <a:pt x="2361" y="331"/>
                    </a:lnTo>
                    <a:lnTo>
                      <a:pt x="2342" y="321"/>
                    </a:lnTo>
                    <a:lnTo>
                      <a:pt x="2322" y="314"/>
                    </a:lnTo>
                    <a:lnTo>
                      <a:pt x="2302" y="306"/>
                    </a:lnTo>
                    <a:lnTo>
                      <a:pt x="2280" y="300"/>
                    </a:lnTo>
                    <a:lnTo>
                      <a:pt x="2260" y="295"/>
                    </a:lnTo>
                    <a:lnTo>
                      <a:pt x="2238" y="291"/>
                    </a:lnTo>
                    <a:lnTo>
                      <a:pt x="2218" y="289"/>
                    </a:lnTo>
                    <a:lnTo>
                      <a:pt x="2197" y="289"/>
                    </a:lnTo>
                    <a:lnTo>
                      <a:pt x="2154" y="293"/>
                    </a:lnTo>
                    <a:lnTo>
                      <a:pt x="2112" y="300"/>
                    </a:lnTo>
                    <a:lnTo>
                      <a:pt x="2072" y="314"/>
                    </a:lnTo>
                    <a:lnTo>
                      <a:pt x="2033" y="333"/>
                    </a:lnTo>
                    <a:lnTo>
                      <a:pt x="1997" y="358"/>
                    </a:lnTo>
                    <a:lnTo>
                      <a:pt x="1962" y="387"/>
                    </a:lnTo>
                    <a:lnTo>
                      <a:pt x="1932" y="419"/>
                    </a:lnTo>
                    <a:lnTo>
                      <a:pt x="1903" y="456"/>
                    </a:lnTo>
                    <a:lnTo>
                      <a:pt x="1877" y="496"/>
                    </a:lnTo>
                    <a:lnTo>
                      <a:pt x="1854" y="540"/>
                    </a:lnTo>
                    <a:lnTo>
                      <a:pt x="1834" y="586"/>
                    </a:lnTo>
                    <a:lnTo>
                      <a:pt x="1818" y="636"/>
                    </a:lnTo>
                    <a:lnTo>
                      <a:pt x="1807" y="687"/>
                    </a:lnTo>
                    <a:lnTo>
                      <a:pt x="1798" y="741"/>
                    </a:lnTo>
                    <a:lnTo>
                      <a:pt x="1794" y="798"/>
                    </a:lnTo>
                    <a:lnTo>
                      <a:pt x="1794" y="856"/>
                    </a:lnTo>
                    <a:lnTo>
                      <a:pt x="1797" y="896"/>
                    </a:lnTo>
                    <a:lnTo>
                      <a:pt x="1803" y="936"/>
                    </a:lnTo>
                    <a:lnTo>
                      <a:pt x="1810" y="977"/>
                    </a:lnTo>
                    <a:lnTo>
                      <a:pt x="1818" y="1015"/>
                    </a:lnTo>
                    <a:lnTo>
                      <a:pt x="1795" y="1013"/>
                    </a:lnTo>
                    <a:lnTo>
                      <a:pt x="1772" y="1013"/>
                    </a:lnTo>
                    <a:lnTo>
                      <a:pt x="1748" y="1011"/>
                    </a:lnTo>
                    <a:lnTo>
                      <a:pt x="1725" y="1009"/>
                    </a:lnTo>
                    <a:lnTo>
                      <a:pt x="1700" y="1007"/>
                    </a:lnTo>
                    <a:lnTo>
                      <a:pt x="1676" y="1007"/>
                    </a:lnTo>
                    <a:lnTo>
                      <a:pt x="1653" y="1005"/>
                    </a:lnTo>
                    <a:lnTo>
                      <a:pt x="1628" y="1003"/>
                    </a:lnTo>
                    <a:lnTo>
                      <a:pt x="1604" y="1003"/>
                    </a:lnTo>
                    <a:lnTo>
                      <a:pt x="1580" y="1001"/>
                    </a:lnTo>
                    <a:lnTo>
                      <a:pt x="1555" y="1001"/>
                    </a:lnTo>
                    <a:lnTo>
                      <a:pt x="1529" y="1001"/>
                    </a:lnTo>
                    <a:lnTo>
                      <a:pt x="1505" y="1000"/>
                    </a:lnTo>
                    <a:lnTo>
                      <a:pt x="1480" y="1000"/>
                    </a:lnTo>
                    <a:lnTo>
                      <a:pt x="1454" y="1000"/>
                    </a:lnTo>
                    <a:lnTo>
                      <a:pt x="1430" y="1000"/>
                    </a:lnTo>
                    <a:lnTo>
                      <a:pt x="1407" y="1000"/>
                    </a:lnTo>
                    <a:lnTo>
                      <a:pt x="1384" y="1000"/>
                    </a:lnTo>
                    <a:lnTo>
                      <a:pt x="1359" y="1000"/>
                    </a:lnTo>
                    <a:lnTo>
                      <a:pt x="1336" y="1000"/>
                    </a:lnTo>
                    <a:lnTo>
                      <a:pt x="1315" y="1001"/>
                    </a:lnTo>
                    <a:lnTo>
                      <a:pt x="1292" y="1001"/>
                    </a:lnTo>
                    <a:lnTo>
                      <a:pt x="1269" y="1001"/>
                    </a:lnTo>
                    <a:lnTo>
                      <a:pt x="1246" y="1001"/>
                    </a:lnTo>
                    <a:lnTo>
                      <a:pt x="1224" y="1003"/>
                    </a:lnTo>
                    <a:lnTo>
                      <a:pt x="1201" y="1003"/>
                    </a:lnTo>
                    <a:lnTo>
                      <a:pt x="1180" y="1003"/>
                    </a:lnTo>
                    <a:lnTo>
                      <a:pt x="1157" y="1005"/>
                    </a:lnTo>
                    <a:lnTo>
                      <a:pt x="1135" y="1005"/>
                    </a:lnTo>
                    <a:lnTo>
                      <a:pt x="1112" y="1005"/>
                    </a:lnTo>
                    <a:lnTo>
                      <a:pt x="1090" y="1007"/>
                    </a:lnTo>
                    <a:lnTo>
                      <a:pt x="1069" y="1007"/>
                    </a:lnTo>
                    <a:lnTo>
                      <a:pt x="1073" y="971"/>
                    </a:lnTo>
                    <a:lnTo>
                      <a:pt x="1078" y="933"/>
                    </a:lnTo>
                    <a:lnTo>
                      <a:pt x="1079" y="894"/>
                    </a:lnTo>
                    <a:lnTo>
                      <a:pt x="1078" y="856"/>
                    </a:lnTo>
                    <a:lnTo>
                      <a:pt x="1073" y="800"/>
                    </a:lnTo>
                    <a:lnTo>
                      <a:pt x="1065" y="745"/>
                    </a:lnTo>
                    <a:lnTo>
                      <a:pt x="1053" y="691"/>
                    </a:lnTo>
                    <a:lnTo>
                      <a:pt x="1037" y="639"/>
                    </a:lnTo>
                    <a:lnTo>
                      <a:pt x="1017" y="590"/>
                    </a:lnTo>
                    <a:lnTo>
                      <a:pt x="994" y="542"/>
                    </a:lnTo>
                    <a:lnTo>
                      <a:pt x="967" y="498"/>
                    </a:lnTo>
                    <a:lnTo>
                      <a:pt x="937" y="456"/>
                    </a:lnTo>
                    <a:lnTo>
                      <a:pt x="921" y="436"/>
                    </a:lnTo>
                    <a:lnTo>
                      <a:pt x="903" y="417"/>
                    </a:lnTo>
                    <a:lnTo>
                      <a:pt x="886" y="400"/>
                    </a:lnTo>
                    <a:lnTo>
                      <a:pt x="869" y="385"/>
                    </a:lnTo>
                    <a:lnTo>
                      <a:pt x="850" y="369"/>
                    </a:lnTo>
                    <a:lnTo>
                      <a:pt x="833" y="356"/>
                    </a:lnTo>
                    <a:lnTo>
                      <a:pt x="813" y="342"/>
                    </a:lnTo>
                    <a:lnTo>
                      <a:pt x="794" y="331"/>
                    </a:lnTo>
                    <a:lnTo>
                      <a:pt x="774" y="321"/>
                    </a:lnTo>
                    <a:lnTo>
                      <a:pt x="755" y="314"/>
                    </a:lnTo>
                    <a:lnTo>
                      <a:pt x="735" y="306"/>
                    </a:lnTo>
                    <a:lnTo>
                      <a:pt x="714" y="300"/>
                    </a:lnTo>
                    <a:lnTo>
                      <a:pt x="693" y="295"/>
                    </a:lnTo>
                    <a:lnTo>
                      <a:pt x="672" y="291"/>
                    </a:lnTo>
                    <a:lnTo>
                      <a:pt x="652" y="289"/>
                    </a:lnTo>
                    <a:lnTo>
                      <a:pt x="630" y="289"/>
                    </a:lnTo>
                    <a:lnTo>
                      <a:pt x="587" y="293"/>
                    </a:lnTo>
                    <a:lnTo>
                      <a:pt x="545" y="300"/>
                    </a:lnTo>
                    <a:lnTo>
                      <a:pt x="505" y="314"/>
                    </a:lnTo>
                    <a:lnTo>
                      <a:pt x="466" y="333"/>
                    </a:lnTo>
                    <a:lnTo>
                      <a:pt x="430" y="358"/>
                    </a:lnTo>
                    <a:lnTo>
                      <a:pt x="396" y="387"/>
                    </a:lnTo>
                    <a:lnTo>
                      <a:pt x="365" y="419"/>
                    </a:lnTo>
                    <a:lnTo>
                      <a:pt x="337" y="456"/>
                    </a:lnTo>
                    <a:lnTo>
                      <a:pt x="311" y="496"/>
                    </a:lnTo>
                    <a:lnTo>
                      <a:pt x="288" y="540"/>
                    </a:lnTo>
                    <a:lnTo>
                      <a:pt x="268" y="586"/>
                    </a:lnTo>
                    <a:lnTo>
                      <a:pt x="252" y="636"/>
                    </a:lnTo>
                    <a:lnTo>
                      <a:pt x="240" y="687"/>
                    </a:lnTo>
                    <a:lnTo>
                      <a:pt x="232" y="741"/>
                    </a:lnTo>
                    <a:lnTo>
                      <a:pt x="227" y="798"/>
                    </a:lnTo>
                    <a:lnTo>
                      <a:pt x="227" y="856"/>
                    </a:lnTo>
                    <a:lnTo>
                      <a:pt x="229" y="881"/>
                    </a:lnTo>
                    <a:lnTo>
                      <a:pt x="232" y="904"/>
                    </a:lnTo>
                    <a:lnTo>
                      <a:pt x="235" y="929"/>
                    </a:lnTo>
                    <a:lnTo>
                      <a:pt x="239" y="954"/>
                    </a:lnTo>
                    <a:lnTo>
                      <a:pt x="213" y="942"/>
                    </a:lnTo>
                    <a:lnTo>
                      <a:pt x="187" y="931"/>
                    </a:lnTo>
                    <a:lnTo>
                      <a:pt x="164" y="917"/>
                    </a:lnTo>
                    <a:lnTo>
                      <a:pt x="142" y="904"/>
                    </a:lnTo>
                    <a:lnTo>
                      <a:pt x="121" y="888"/>
                    </a:lnTo>
                    <a:lnTo>
                      <a:pt x="101" y="871"/>
                    </a:lnTo>
                    <a:lnTo>
                      <a:pt x="83" y="854"/>
                    </a:lnTo>
                    <a:lnTo>
                      <a:pt x="66" y="837"/>
                    </a:lnTo>
                    <a:lnTo>
                      <a:pt x="55" y="821"/>
                    </a:lnTo>
                    <a:lnTo>
                      <a:pt x="45" y="798"/>
                    </a:lnTo>
                    <a:lnTo>
                      <a:pt x="35" y="772"/>
                    </a:lnTo>
                    <a:lnTo>
                      <a:pt x="26" y="741"/>
                    </a:lnTo>
                    <a:lnTo>
                      <a:pt x="19" y="706"/>
                    </a:lnTo>
                    <a:lnTo>
                      <a:pt x="12" y="666"/>
                    </a:lnTo>
                    <a:lnTo>
                      <a:pt x="6" y="626"/>
                    </a:lnTo>
                    <a:lnTo>
                      <a:pt x="3" y="582"/>
                    </a:lnTo>
                    <a:lnTo>
                      <a:pt x="0" y="538"/>
                    </a:lnTo>
                    <a:lnTo>
                      <a:pt x="0" y="498"/>
                    </a:lnTo>
                    <a:lnTo>
                      <a:pt x="3" y="461"/>
                    </a:lnTo>
                    <a:lnTo>
                      <a:pt x="6" y="427"/>
                    </a:lnTo>
                    <a:lnTo>
                      <a:pt x="20" y="408"/>
                    </a:lnTo>
                    <a:lnTo>
                      <a:pt x="35" y="388"/>
                    </a:lnTo>
                    <a:lnTo>
                      <a:pt x="52" y="371"/>
                    </a:lnTo>
                    <a:lnTo>
                      <a:pt x="69" y="352"/>
                    </a:lnTo>
                    <a:lnTo>
                      <a:pt x="88" y="335"/>
                    </a:lnTo>
                    <a:lnTo>
                      <a:pt x="108" y="318"/>
                    </a:lnTo>
                    <a:lnTo>
                      <a:pt x="130" y="300"/>
                    </a:lnTo>
                    <a:lnTo>
                      <a:pt x="153" y="283"/>
                    </a:lnTo>
                    <a:lnTo>
                      <a:pt x="176" y="266"/>
                    </a:lnTo>
                    <a:lnTo>
                      <a:pt x="201" y="251"/>
                    </a:lnTo>
                    <a:lnTo>
                      <a:pt x="227" y="235"/>
                    </a:lnTo>
                    <a:lnTo>
                      <a:pt x="255" y="220"/>
                    </a:lnTo>
                    <a:lnTo>
                      <a:pt x="282" y="205"/>
                    </a:lnTo>
                    <a:lnTo>
                      <a:pt x="311" y="189"/>
                    </a:lnTo>
                    <a:lnTo>
                      <a:pt x="341" y="174"/>
                    </a:lnTo>
                    <a:lnTo>
                      <a:pt x="373" y="160"/>
                    </a:lnTo>
                    <a:lnTo>
                      <a:pt x="406" y="147"/>
                    </a:lnTo>
                    <a:lnTo>
                      <a:pt x="439" y="134"/>
                    </a:lnTo>
                    <a:lnTo>
                      <a:pt x="472" y="122"/>
                    </a:lnTo>
                    <a:lnTo>
                      <a:pt x="508" y="109"/>
                    </a:lnTo>
                    <a:lnTo>
                      <a:pt x="544" y="97"/>
                    </a:lnTo>
                    <a:lnTo>
                      <a:pt x="580" y="86"/>
                    </a:lnTo>
                    <a:lnTo>
                      <a:pt x="617" y="74"/>
                    </a:lnTo>
                    <a:lnTo>
                      <a:pt x="656" y="65"/>
                    </a:lnTo>
                    <a:lnTo>
                      <a:pt x="695" y="55"/>
                    </a:lnTo>
                    <a:lnTo>
                      <a:pt x="735" y="46"/>
                    </a:lnTo>
                    <a:lnTo>
                      <a:pt x="777" y="36"/>
                    </a:lnTo>
                    <a:lnTo>
                      <a:pt x="819" y="28"/>
                    </a:lnTo>
                    <a:lnTo>
                      <a:pt x="860" y="21"/>
                    </a:lnTo>
                    <a:lnTo>
                      <a:pt x="903" y="13"/>
                    </a:lnTo>
                    <a:lnTo>
                      <a:pt x="947" y="5"/>
                    </a:lnTo>
                    <a:lnTo>
                      <a:pt x="991" y="0"/>
                    </a:lnTo>
                    <a:lnTo>
                      <a:pt x="996" y="7"/>
                    </a:lnTo>
                    <a:lnTo>
                      <a:pt x="1001" y="17"/>
                    </a:lnTo>
                    <a:lnTo>
                      <a:pt x="1007" y="24"/>
                    </a:lnTo>
                    <a:lnTo>
                      <a:pt x="1014" y="34"/>
                    </a:lnTo>
                    <a:lnTo>
                      <a:pt x="1021" y="42"/>
                    </a:lnTo>
                    <a:lnTo>
                      <a:pt x="1030" y="49"/>
                    </a:lnTo>
                    <a:lnTo>
                      <a:pt x="1039" y="57"/>
                    </a:lnTo>
                    <a:lnTo>
                      <a:pt x="1049" y="65"/>
                    </a:lnTo>
                    <a:lnTo>
                      <a:pt x="1086" y="88"/>
                    </a:lnTo>
                    <a:lnTo>
                      <a:pt x="1129" y="109"/>
                    </a:lnTo>
                    <a:lnTo>
                      <a:pt x="1178" y="126"/>
                    </a:lnTo>
                    <a:lnTo>
                      <a:pt x="1231" y="139"/>
                    </a:lnTo>
                    <a:lnTo>
                      <a:pt x="1289" y="149"/>
                    </a:lnTo>
                    <a:lnTo>
                      <a:pt x="1348" y="159"/>
                    </a:lnTo>
                    <a:lnTo>
                      <a:pt x="1410" y="162"/>
                    </a:lnTo>
                    <a:lnTo>
                      <a:pt x="1473" y="164"/>
                    </a:lnTo>
                    <a:lnTo>
                      <a:pt x="1535" y="162"/>
                    </a:lnTo>
                    <a:lnTo>
                      <a:pt x="1595" y="159"/>
                    </a:lnTo>
                    <a:lnTo>
                      <a:pt x="1654" y="149"/>
                    </a:lnTo>
                    <a:lnTo>
                      <a:pt x="1710" y="139"/>
                    </a:lnTo>
                    <a:lnTo>
                      <a:pt x="1764" y="126"/>
                    </a:lnTo>
                    <a:lnTo>
                      <a:pt x="1811" y="109"/>
                    </a:lnTo>
                    <a:lnTo>
                      <a:pt x="1853" y="88"/>
                    </a:lnTo>
                    <a:lnTo>
                      <a:pt x="1887" y="65"/>
                    </a:lnTo>
                    <a:lnTo>
                      <a:pt x="1899" y="55"/>
                    </a:lnTo>
                    <a:lnTo>
                      <a:pt x="1910" y="44"/>
                    </a:lnTo>
                    <a:lnTo>
                      <a:pt x="1919" y="34"/>
                    </a:lnTo>
                    <a:lnTo>
                      <a:pt x="1928" y="23"/>
                    </a:lnTo>
                    <a:lnTo>
                      <a:pt x="1935" y="23"/>
                    </a:lnTo>
                    <a:lnTo>
                      <a:pt x="1998" y="36"/>
                    </a:lnTo>
                    <a:lnTo>
                      <a:pt x="2061" y="51"/>
                    </a:lnTo>
                    <a:lnTo>
                      <a:pt x="2125" y="69"/>
                    </a:lnTo>
                    <a:lnTo>
                      <a:pt x="2187" y="88"/>
                    </a:lnTo>
                    <a:lnTo>
                      <a:pt x="2247" y="107"/>
                    </a:lnTo>
                    <a:lnTo>
                      <a:pt x="2306" y="130"/>
                    </a:lnTo>
                    <a:lnTo>
                      <a:pt x="2364" y="153"/>
                    </a:lnTo>
                    <a:lnTo>
                      <a:pt x="2418" y="178"/>
                    </a:lnTo>
                    <a:lnTo>
                      <a:pt x="2473" y="203"/>
                    </a:lnTo>
                    <a:lnTo>
                      <a:pt x="2523" y="231"/>
                    </a:lnTo>
                    <a:lnTo>
                      <a:pt x="2572" y="258"/>
                    </a:lnTo>
                    <a:lnTo>
                      <a:pt x="2618" y="289"/>
                    </a:lnTo>
                    <a:lnTo>
                      <a:pt x="2663" y="318"/>
                    </a:lnTo>
                    <a:lnTo>
                      <a:pt x="2702" y="348"/>
                    </a:lnTo>
                    <a:lnTo>
                      <a:pt x="2739" y="379"/>
                    </a:lnTo>
                    <a:lnTo>
                      <a:pt x="2772" y="411"/>
                    </a:lnTo>
                    <a:lnTo>
                      <a:pt x="2775" y="406"/>
                    </a:lnTo>
                    <a:lnTo>
                      <a:pt x="2782" y="442"/>
                    </a:lnTo>
                    <a:lnTo>
                      <a:pt x="2788" y="484"/>
                    </a:lnTo>
                    <a:lnTo>
                      <a:pt x="2792" y="528"/>
                    </a:lnTo>
                    <a:lnTo>
                      <a:pt x="2794" y="574"/>
                    </a:lnTo>
                    <a:close/>
                  </a:path>
                </a:pathLst>
              </a:custGeom>
              <a:solidFill>
                <a:srgbClr val="11C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2" name="Freeform 88"/>
              <p:cNvSpPr>
                <a:spLocks/>
              </p:cNvSpPr>
              <p:nvPr/>
            </p:nvSpPr>
            <p:spPr bwMode="auto">
              <a:xfrm>
                <a:off x="4941" y="1675"/>
                <a:ext cx="29" cy="57"/>
              </a:xfrm>
              <a:custGeom>
                <a:avLst/>
                <a:gdLst>
                  <a:gd name="T0" fmla="*/ 1 w 57"/>
                  <a:gd name="T1" fmla="*/ 0 h 115"/>
                  <a:gd name="T2" fmla="*/ 1 w 57"/>
                  <a:gd name="T3" fmla="*/ 0 h 115"/>
                  <a:gd name="T4" fmla="*/ 1 w 57"/>
                  <a:gd name="T5" fmla="*/ 0 h 115"/>
                  <a:gd name="T6" fmla="*/ 1 w 57"/>
                  <a:gd name="T7" fmla="*/ 0 h 115"/>
                  <a:gd name="T8" fmla="*/ 1 w 57"/>
                  <a:gd name="T9" fmla="*/ 0 h 115"/>
                  <a:gd name="T10" fmla="*/ 1 w 57"/>
                  <a:gd name="T11" fmla="*/ 0 h 115"/>
                  <a:gd name="T12" fmla="*/ 1 w 57"/>
                  <a:gd name="T13" fmla="*/ 0 h 115"/>
                  <a:gd name="T14" fmla="*/ 1 w 57"/>
                  <a:gd name="T15" fmla="*/ 0 h 115"/>
                  <a:gd name="T16" fmla="*/ 1 w 57"/>
                  <a:gd name="T17" fmla="*/ 0 h 115"/>
                  <a:gd name="T18" fmla="*/ 1 w 57"/>
                  <a:gd name="T19" fmla="*/ 0 h 115"/>
                  <a:gd name="T20" fmla="*/ 1 w 57"/>
                  <a:gd name="T21" fmla="*/ 0 h 115"/>
                  <a:gd name="T22" fmla="*/ 1 w 57"/>
                  <a:gd name="T23" fmla="*/ 0 h 115"/>
                  <a:gd name="T24" fmla="*/ 1 w 57"/>
                  <a:gd name="T25" fmla="*/ 0 h 115"/>
                  <a:gd name="T26" fmla="*/ 1 w 57"/>
                  <a:gd name="T27" fmla="*/ 0 h 115"/>
                  <a:gd name="T28" fmla="*/ 1 w 57"/>
                  <a:gd name="T29" fmla="*/ 0 h 115"/>
                  <a:gd name="T30" fmla="*/ 1 w 57"/>
                  <a:gd name="T31" fmla="*/ 0 h 115"/>
                  <a:gd name="T32" fmla="*/ 1 w 57"/>
                  <a:gd name="T33" fmla="*/ 0 h 115"/>
                  <a:gd name="T34" fmla="*/ 1 w 57"/>
                  <a:gd name="T35" fmla="*/ 0 h 115"/>
                  <a:gd name="T36" fmla="*/ 1 w 57"/>
                  <a:gd name="T37" fmla="*/ 0 h 115"/>
                  <a:gd name="T38" fmla="*/ 0 w 57"/>
                  <a:gd name="T39" fmla="*/ 0 h 115"/>
                  <a:gd name="T40" fmla="*/ 0 w 57"/>
                  <a:gd name="T41" fmla="*/ 0 h 115"/>
                  <a:gd name="T42" fmla="*/ 1 w 57"/>
                  <a:gd name="T43" fmla="*/ 0 h 115"/>
                  <a:gd name="T44" fmla="*/ 1 w 57"/>
                  <a:gd name="T45" fmla="*/ 0 h 115"/>
                  <a:gd name="T46" fmla="*/ 1 w 57"/>
                  <a:gd name="T47" fmla="*/ 0 h 115"/>
                  <a:gd name="T48" fmla="*/ 1 w 57"/>
                  <a:gd name="T49" fmla="*/ 0 h 115"/>
                  <a:gd name="T50" fmla="*/ 1 w 57"/>
                  <a:gd name="T51" fmla="*/ 0 h 115"/>
                  <a:gd name="T52" fmla="*/ 1 w 57"/>
                  <a:gd name="T53" fmla="*/ 0 h 115"/>
                  <a:gd name="T54" fmla="*/ 1 w 57"/>
                  <a:gd name="T55" fmla="*/ 0 h 115"/>
                  <a:gd name="T56" fmla="*/ 1 w 57"/>
                  <a:gd name="T57" fmla="*/ 0 h 115"/>
                  <a:gd name="T58" fmla="*/ 1 w 57"/>
                  <a:gd name="T59" fmla="*/ 0 h 115"/>
                  <a:gd name="T60" fmla="*/ 1 w 57"/>
                  <a:gd name="T61" fmla="*/ 0 h 115"/>
                  <a:gd name="T62" fmla="*/ 1 w 57"/>
                  <a:gd name="T63" fmla="*/ 0 h 115"/>
                  <a:gd name="T64" fmla="*/ 1 w 57"/>
                  <a:gd name="T65" fmla="*/ 0 h 115"/>
                  <a:gd name="T66" fmla="*/ 1 w 57"/>
                  <a:gd name="T67" fmla="*/ 0 h 115"/>
                  <a:gd name="T68" fmla="*/ 1 w 57"/>
                  <a:gd name="T69" fmla="*/ 0 h 115"/>
                  <a:gd name="T70" fmla="*/ 1 w 57"/>
                  <a:gd name="T71" fmla="*/ 0 h 115"/>
                  <a:gd name="T72" fmla="*/ 1 w 57"/>
                  <a:gd name="T73" fmla="*/ 0 h 115"/>
                  <a:gd name="T74" fmla="*/ 1 w 57"/>
                  <a:gd name="T75" fmla="*/ 0 h 115"/>
                  <a:gd name="T76" fmla="*/ 1 w 57"/>
                  <a:gd name="T77" fmla="*/ 0 h 115"/>
                  <a:gd name="T78" fmla="*/ 1 w 57"/>
                  <a:gd name="T79" fmla="*/ 0 h 115"/>
                  <a:gd name="T80" fmla="*/ 1 w 57"/>
                  <a:gd name="T81" fmla="*/ 0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115"/>
                  <a:gd name="T125" fmla="*/ 57 w 5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115">
                    <a:moveTo>
                      <a:pt x="23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23" y="10"/>
                    </a:lnTo>
                    <a:lnTo>
                      <a:pt x="32" y="23"/>
                    </a:lnTo>
                    <a:lnTo>
                      <a:pt x="37" y="39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39" y="64"/>
                    </a:lnTo>
                    <a:lnTo>
                      <a:pt x="39" y="65"/>
                    </a:lnTo>
                    <a:lnTo>
                      <a:pt x="39" y="69"/>
                    </a:lnTo>
                    <a:lnTo>
                      <a:pt x="36" y="58"/>
                    </a:lnTo>
                    <a:lnTo>
                      <a:pt x="32" y="50"/>
                    </a:lnTo>
                    <a:lnTo>
                      <a:pt x="24" y="44"/>
                    </a:lnTo>
                    <a:lnTo>
                      <a:pt x="19" y="42"/>
                    </a:lnTo>
                    <a:lnTo>
                      <a:pt x="10" y="46"/>
                    </a:lnTo>
                    <a:lnTo>
                      <a:pt x="4" y="54"/>
                    </a:lnTo>
                    <a:lnTo>
                      <a:pt x="0" y="65"/>
                    </a:lnTo>
                    <a:lnTo>
                      <a:pt x="0" y="79"/>
                    </a:lnTo>
                    <a:lnTo>
                      <a:pt x="3" y="92"/>
                    </a:lnTo>
                    <a:lnTo>
                      <a:pt x="7" y="104"/>
                    </a:lnTo>
                    <a:lnTo>
                      <a:pt x="13" y="111"/>
                    </a:lnTo>
                    <a:lnTo>
                      <a:pt x="21" y="115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6" y="115"/>
                    </a:lnTo>
                    <a:lnTo>
                      <a:pt x="27" y="115"/>
                    </a:lnTo>
                    <a:lnTo>
                      <a:pt x="40" y="111"/>
                    </a:lnTo>
                    <a:lnTo>
                      <a:pt x="50" y="98"/>
                    </a:lnTo>
                    <a:lnTo>
                      <a:pt x="56" y="81"/>
                    </a:lnTo>
                    <a:lnTo>
                      <a:pt x="57" y="58"/>
                    </a:lnTo>
                    <a:lnTo>
                      <a:pt x="55" y="35"/>
                    </a:lnTo>
                    <a:lnTo>
                      <a:pt x="46" y="18"/>
                    </a:lnTo>
                    <a:lnTo>
                      <a:pt x="36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3" name="Freeform 89"/>
              <p:cNvSpPr>
                <a:spLocks/>
              </p:cNvSpPr>
              <p:nvPr/>
            </p:nvSpPr>
            <p:spPr bwMode="auto">
              <a:xfrm>
                <a:off x="5016" y="1677"/>
                <a:ext cx="28" cy="57"/>
              </a:xfrm>
              <a:custGeom>
                <a:avLst/>
                <a:gdLst>
                  <a:gd name="T0" fmla="*/ 1 w 56"/>
                  <a:gd name="T1" fmla="*/ 0 h 115"/>
                  <a:gd name="T2" fmla="*/ 1 w 56"/>
                  <a:gd name="T3" fmla="*/ 0 h 115"/>
                  <a:gd name="T4" fmla="*/ 1 w 56"/>
                  <a:gd name="T5" fmla="*/ 0 h 115"/>
                  <a:gd name="T6" fmla="*/ 1 w 56"/>
                  <a:gd name="T7" fmla="*/ 0 h 115"/>
                  <a:gd name="T8" fmla="*/ 1 w 56"/>
                  <a:gd name="T9" fmla="*/ 0 h 115"/>
                  <a:gd name="T10" fmla="*/ 1 w 56"/>
                  <a:gd name="T11" fmla="*/ 0 h 115"/>
                  <a:gd name="T12" fmla="*/ 1 w 56"/>
                  <a:gd name="T13" fmla="*/ 0 h 115"/>
                  <a:gd name="T14" fmla="*/ 1 w 56"/>
                  <a:gd name="T15" fmla="*/ 0 h 115"/>
                  <a:gd name="T16" fmla="*/ 1 w 56"/>
                  <a:gd name="T17" fmla="*/ 0 h 115"/>
                  <a:gd name="T18" fmla="*/ 1 w 56"/>
                  <a:gd name="T19" fmla="*/ 0 h 115"/>
                  <a:gd name="T20" fmla="*/ 1 w 56"/>
                  <a:gd name="T21" fmla="*/ 0 h 115"/>
                  <a:gd name="T22" fmla="*/ 1 w 56"/>
                  <a:gd name="T23" fmla="*/ 0 h 115"/>
                  <a:gd name="T24" fmla="*/ 1 w 56"/>
                  <a:gd name="T25" fmla="*/ 0 h 115"/>
                  <a:gd name="T26" fmla="*/ 1 w 56"/>
                  <a:gd name="T27" fmla="*/ 0 h 115"/>
                  <a:gd name="T28" fmla="*/ 1 w 56"/>
                  <a:gd name="T29" fmla="*/ 0 h 115"/>
                  <a:gd name="T30" fmla="*/ 1 w 56"/>
                  <a:gd name="T31" fmla="*/ 0 h 115"/>
                  <a:gd name="T32" fmla="*/ 1 w 56"/>
                  <a:gd name="T33" fmla="*/ 0 h 115"/>
                  <a:gd name="T34" fmla="*/ 1 w 56"/>
                  <a:gd name="T35" fmla="*/ 0 h 115"/>
                  <a:gd name="T36" fmla="*/ 1 w 56"/>
                  <a:gd name="T37" fmla="*/ 0 h 115"/>
                  <a:gd name="T38" fmla="*/ 1 w 56"/>
                  <a:gd name="T39" fmla="*/ 0 h 115"/>
                  <a:gd name="T40" fmla="*/ 1 w 56"/>
                  <a:gd name="T41" fmla="*/ 0 h 115"/>
                  <a:gd name="T42" fmla="*/ 1 w 56"/>
                  <a:gd name="T43" fmla="*/ 0 h 115"/>
                  <a:gd name="T44" fmla="*/ 1 w 56"/>
                  <a:gd name="T45" fmla="*/ 0 h 115"/>
                  <a:gd name="T46" fmla="*/ 1 w 56"/>
                  <a:gd name="T47" fmla="*/ 0 h 115"/>
                  <a:gd name="T48" fmla="*/ 1 w 56"/>
                  <a:gd name="T49" fmla="*/ 0 h 115"/>
                  <a:gd name="T50" fmla="*/ 1 w 56"/>
                  <a:gd name="T51" fmla="*/ 0 h 115"/>
                  <a:gd name="T52" fmla="*/ 1 w 56"/>
                  <a:gd name="T53" fmla="*/ 0 h 115"/>
                  <a:gd name="T54" fmla="*/ 1 w 56"/>
                  <a:gd name="T55" fmla="*/ 0 h 115"/>
                  <a:gd name="T56" fmla="*/ 1 w 56"/>
                  <a:gd name="T57" fmla="*/ 0 h 115"/>
                  <a:gd name="T58" fmla="*/ 1 w 56"/>
                  <a:gd name="T59" fmla="*/ 0 h 115"/>
                  <a:gd name="T60" fmla="*/ 1 w 56"/>
                  <a:gd name="T61" fmla="*/ 0 h 115"/>
                  <a:gd name="T62" fmla="*/ 1 w 56"/>
                  <a:gd name="T63" fmla="*/ 0 h 115"/>
                  <a:gd name="T64" fmla="*/ 1 w 56"/>
                  <a:gd name="T65" fmla="*/ 0 h 115"/>
                  <a:gd name="T66" fmla="*/ 1 w 56"/>
                  <a:gd name="T67" fmla="*/ 0 h 115"/>
                  <a:gd name="T68" fmla="*/ 1 w 56"/>
                  <a:gd name="T69" fmla="*/ 0 h 115"/>
                  <a:gd name="T70" fmla="*/ 1 w 56"/>
                  <a:gd name="T71" fmla="*/ 0 h 115"/>
                  <a:gd name="T72" fmla="*/ 0 w 56"/>
                  <a:gd name="T73" fmla="*/ 0 h 115"/>
                  <a:gd name="T74" fmla="*/ 1 w 56"/>
                  <a:gd name="T75" fmla="*/ 0 h 115"/>
                  <a:gd name="T76" fmla="*/ 1 w 56"/>
                  <a:gd name="T77" fmla="*/ 0 h 115"/>
                  <a:gd name="T78" fmla="*/ 1 w 56"/>
                  <a:gd name="T79" fmla="*/ 0 h 115"/>
                  <a:gd name="T80" fmla="*/ 1 w 56"/>
                  <a:gd name="T81" fmla="*/ 0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"/>
                  <a:gd name="T124" fmla="*/ 0 h 115"/>
                  <a:gd name="T125" fmla="*/ 56 w 56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" h="115">
                    <a:moveTo>
                      <a:pt x="21" y="113"/>
                    </a:moveTo>
                    <a:lnTo>
                      <a:pt x="21" y="113"/>
                    </a:lnTo>
                    <a:lnTo>
                      <a:pt x="23" y="113"/>
                    </a:lnTo>
                    <a:lnTo>
                      <a:pt x="24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40" y="111"/>
                    </a:lnTo>
                    <a:lnTo>
                      <a:pt x="48" y="98"/>
                    </a:lnTo>
                    <a:lnTo>
                      <a:pt x="54" y="79"/>
                    </a:lnTo>
                    <a:lnTo>
                      <a:pt x="56" y="58"/>
                    </a:lnTo>
                    <a:lnTo>
                      <a:pt x="53" y="35"/>
                    </a:lnTo>
                    <a:lnTo>
                      <a:pt x="46" y="17"/>
                    </a:lnTo>
                    <a:lnTo>
                      <a:pt x="35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23" y="10"/>
                    </a:lnTo>
                    <a:lnTo>
                      <a:pt x="31" y="23"/>
                    </a:lnTo>
                    <a:lnTo>
                      <a:pt x="37" y="38"/>
                    </a:lnTo>
                    <a:lnTo>
                      <a:pt x="38" y="58"/>
                    </a:lnTo>
                    <a:lnTo>
                      <a:pt x="40" y="60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38" y="67"/>
                    </a:lnTo>
                    <a:lnTo>
                      <a:pt x="35" y="58"/>
                    </a:lnTo>
                    <a:lnTo>
                      <a:pt x="31" y="50"/>
                    </a:lnTo>
                    <a:lnTo>
                      <a:pt x="25" y="44"/>
                    </a:lnTo>
                    <a:lnTo>
                      <a:pt x="18" y="42"/>
                    </a:lnTo>
                    <a:lnTo>
                      <a:pt x="11" y="44"/>
                    </a:lnTo>
                    <a:lnTo>
                      <a:pt x="5" y="52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2" y="92"/>
                    </a:lnTo>
                    <a:lnTo>
                      <a:pt x="7" y="104"/>
                    </a:lnTo>
                    <a:lnTo>
                      <a:pt x="12" y="111"/>
                    </a:lnTo>
                    <a:lnTo>
                      <a:pt x="21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4" name="Freeform 90"/>
              <p:cNvSpPr>
                <a:spLocks/>
              </p:cNvSpPr>
              <p:nvPr/>
            </p:nvSpPr>
            <p:spPr bwMode="auto">
              <a:xfrm>
                <a:off x="4542" y="2193"/>
                <a:ext cx="254" cy="337"/>
              </a:xfrm>
              <a:custGeom>
                <a:avLst/>
                <a:gdLst>
                  <a:gd name="T0" fmla="*/ 1 w 507"/>
                  <a:gd name="T1" fmla="*/ 1 h 674"/>
                  <a:gd name="T2" fmla="*/ 1 w 507"/>
                  <a:gd name="T3" fmla="*/ 1 h 674"/>
                  <a:gd name="T4" fmla="*/ 1 w 507"/>
                  <a:gd name="T5" fmla="*/ 1 h 674"/>
                  <a:gd name="T6" fmla="*/ 1 w 507"/>
                  <a:gd name="T7" fmla="*/ 1 h 674"/>
                  <a:gd name="T8" fmla="*/ 1 w 507"/>
                  <a:gd name="T9" fmla="*/ 1 h 674"/>
                  <a:gd name="T10" fmla="*/ 1 w 507"/>
                  <a:gd name="T11" fmla="*/ 1 h 674"/>
                  <a:gd name="T12" fmla="*/ 1 w 507"/>
                  <a:gd name="T13" fmla="*/ 1 h 674"/>
                  <a:gd name="T14" fmla="*/ 0 w 507"/>
                  <a:gd name="T15" fmla="*/ 1 h 674"/>
                  <a:gd name="T16" fmla="*/ 1 w 507"/>
                  <a:gd name="T17" fmla="*/ 1 h 674"/>
                  <a:gd name="T18" fmla="*/ 1 w 507"/>
                  <a:gd name="T19" fmla="*/ 1 h 674"/>
                  <a:gd name="T20" fmla="*/ 1 w 507"/>
                  <a:gd name="T21" fmla="*/ 1 h 674"/>
                  <a:gd name="T22" fmla="*/ 1 w 507"/>
                  <a:gd name="T23" fmla="*/ 1 h 674"/>
                  <a:gd name="T24" fmla="*/ 1 w 507"/>
                  <a:gd name="T25" fmla="*/ 1 h 674"/>
                  <a:gd name="T26" fmla="*/ 1 w 507"/>
                  <a:gd name="T27" fmla="*/ 1 h 674"/>
                  <a:gd name="T28" fmla="*/ 1 w 507"/>
                  <a:gd name="T29" fmla="*/ 1 h 674"/>
                  <a:gd name="T30" fmla="*/ 1 w 507"/>
                  <a:gd name="T31" fmla="*/ 1 h 674"/>
                  <a:gd name="T32" fmla="*/ 1 w 507"/>
                  <a:gd name="T33" fmla="*/ 1 h 674"/>
                  <a:gd name="T34" fmla="*/ 1 w 507"/>
                  <a:gd name="T35" fmla="*/ 1 h 674"/>
                  <a:gd name="T36" fmla="*/ 1 w 507"/>
                  <a:gd name="T37" fmla="*/ 1 h 674"/>
                  <a:gd name="T38" fmla="*/ 1 w 507"/>
                  <a:gd name="T39" fmla="*/ 1 h 674"/>
                  <a:gd name="T40" fmla="*/ 1 w 507"/>
                  <a:gd name="T41" fmla="*/ 1 h 674"/>
                  <a:gd name="T42" fmla="*/ 1 w 507"/>
                  <a:gd name="T43" fmla="*/ 1 h 674"/>
                  <a:gd name="T44" fmla="*/ 1 w 507"/>
                  <a:gd name="T45" fmla="*/ 1 h 674"/>
                  <a:gd name="T46" fmla="*/ 1 w 507"/>
                  <a:gd name="T47" fmla="*/ 1 h 674"/>
                  <a:gd name="T48" fmla="*/ 1 w 507"/>
                  <a:gd name="T49" fmla="*/ 1 h 674"/>
                  <a:gd name="T50" fmla="*/ 1 w 507"/>
                  <a:gd name="T51" fmla="*/ 1 h 674"/>
                  <a:gd name="T52" fmla="*/ 1 w 507"/>
                  <a:gd name="T53" fmla="*/ 1 h 674"/>
                  <a:gd name="T54" fmla="*/ 1 w 507"/>
                  <a:gd name="T55" fmla="*/ 1 h 674"/>
                  <a:gd name="T56" fmla="*/ 1 w 507"/>
                  <a:gd name="T57" fmla="*/ 1 h 674"/>
                  <a:gd name="T58" fmla="*/ 1 w 507"/>
                  <a:gd name="T59" fmla="*/ 1 h 674"/>
                  <a:gd name="T60" fmla="*/ 1 w 507"/>
                  <a:gd name="T61" fmla="*/ 1 h 674"/>
                  <a:gd name="T62" fmla="*/ 1 w 507"/>
                  <a:gd name="T63" fmla="*/ 1 h 6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7"/>
                  <a:gd name="T97" fmla="*/ 0 h 674"/>
                  <a:gd name="T98" fmla="*/ 507 w 507"/>
                  <a:gd name="T99" fmla="*/ 674 h 6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7" h="674">
                    <a:moveTo>
                      <a:pt x="240" y="0"/>
                    </a:moveTo>
                    <a:lnTo>
                      <a:pt x="214" y="2"/>
                    </a:lnTo>
                    <a:lnTo>
                      <a:pt x="189" y="7"/>
                    </a:lnTo>
                    <a:lnTo>
                      <a:pt x="165" y="15"/>
                    </a:lnTo>
                    <a:lnTo>
                      <a:pt x="142" y="27"/>
                    </a:lnTo>
                    <a:lnTo>
                      <a:pt x="120" y="40"/>
                    </a:lnTo>
                    <a:lnTo>
                      <a:pt x="100" y="57"/>
                    </a:lnTo>
                    <a:lnTo>
                      <a:pt x="82" y="76"/>
                    </a:lnTo>
                    <a:lnTo>
                      <a:pt x="64" y="99"/>
                    </a:lnTo>
                    <a:lnTo>
                      <a:pt x="50" y="122"/>
                    </a:lnTo>
                    <a:lnTo>
                      <a:pt x="35" y="149"/>
                    </a:lnTo>
                    <a:lnTo>
                      <a:pt x="24" y="176"/>
                    </a:lnTo>
                    <a:lnTo>
                      <a:pt x="14" y="207"/>
                    </a:lnTo>
                    <a:lnTo>
                      <a:pt x="7" y="237"/>
                    </a:lnTo>
                    <a:lnTo>
                      <a:pt x="2" y="270"/>
                    </a:lnTo>
                    <a:lnTo>
                      <a:pt x="0" y="302"/>
                    </a:lnTo>
                    <a:lnTo>
                      <a:pt x="0" y="337"/>
                    </a:lnTo>
                    <a:lnTo>
                      <a:pt x="2" y="369"/>
                    </a:lnTo>
                    <a:lnTo>
                      <a:pt x="8" y="404"/>
                    </a:lnTo>
                    <a:lnTo>
                      <a:pt x="15" y="435"/>
                    </a:lnTo>
                    <a:lnTo>
                      <a:pt x="25" y="465"/>
                    </a:lnTo>
                    <a:lnTo>
                      <a:pt x="37" y="496"/>
                    </a:lnTo>
                    <a:lnTo>
                      <a:pt x="50" y="525"/>
                    </a:lnTo>
                    <a:lnTo>
                      <a:pt x="67" y="551"/>
                    </a:lnTo>
                    <a:lnTo>
                      <a:pt x="84" y="576"/>
                    </a:lnTo>
                    <a:lnTo>
                      <a:pt x="105" y="599"/>
                    </a:lnTo>
                    <a:lnTo>
                      <a:pt x="125" y="618"/>
                    </a:lnTo>
                    <a:lnTo>
                      <a:pt x="146" y="636"/>
                    </a:lnTo>
                    <a:lnTo>
                      <a:pt x="169" y="649"/>
                    </a:lnTo>
                    <a:lnTo>
                      <a:pt x="192" y="661"/>
                    </a:lnTo>
                    <a:lnTo>
                      <a:pt x="217" y="668"/>
                    </a:lnTo>
                    <a:lnTo>
                      <a:pt x="241" y="672"/>
                    </a:lnTo>
                    <a:lnTo>
                      <a:pt x="267" y="674"/>
                    </a:lnTo>
                    <a:lnTo>
                      <a:pt x="293" y="672"/>
                    </a:lnTo>
                    <a:lnTo>
                      <a:pt x="317" y="668"/>
                    </a:lnTo>
                    <a:lnTo>
                      <a:pt x="342" y="661"/>
                    </a:lnTo>
                    <a:lnTo>
                      <a:pt x="363" y="649"/>
                    </a:lnTo>
                    <a:lnTo>
                      <a:pt x="385" y="636"/>
                    </a:lnTo>
                    <a:lnTo>
                      <a:pt x="407" y="618"/>
                    </a:lnTo>
                    <a:lnTo>
                      <a:pt x="425" y="599"/>
                    </a:lnTo>
                    <a:lnTo>
                      <a:pt x="443" y="576"/>
                    </a:lnTo>
                    <a:lnTo>
                      <a:pt x="458" y="551"/>
                    </a:lnTo>
                    <a:lnTo>
                      <a:pt x="473" y="525"/>
                    </a:lnTo>
                    <a:lnTo>
                      <a:pt x="484" y="496"/>
                    </a:lnTo>
                    <a:lnTo>
                      <a:pt x="494" y="465"/>
                    </a:lnTo>
                    <a:lnTo>
                      <a:pt x="502" y="435"/>
                    </a:lnTo>
                    <a:lnTo>
                      <a:pt x="506" y="404"/>
                    </a:lnTo>
                    <a:lnTo>
                      <a:pt x="507" y="369"/>
                    </a:lnTo>
                    <a:lnTo>
                      <a:pt x="507" y="337"/>
                    </a:lnTo>
                    <a:lnTo>
                      <a:pt x="504" y="304"/>
                    </a:lnTo>
                    <a:lnTo>
                      <a:pt x="500" y="270"/>
                    </a:lnTo>
                    <a:lnTo>
                      <a:pt x="493" y="239"/>
                    </a:lnTo>
                    <a:lnTo>
                      <a:pt x="483" y="209"/>
                    </a:lnTo>
                    <a:lnTo>
                      <a:pt x="471" y="178"/>
                    </a:lnTo>
                    <a:lnTo>
                      <a:pt x="458" y="149"/>
                    </a:lnTo>
                    <a:lnTo>
                      <a:pt x="441" y="122"/>
                    </a:lnTo>
                    <a:lnTo>
                      <a:pt x="424" y="97"/>
                    </a:lnTo>
                    <a:lnTo>
                      <a:pt x="404" y="74"/>
                    </a:lnTo>
                    <a:lnTo>
                      <a:pt x="384" y="55"/>
                    </a:lnTo>
                    <a:lnTo>
                      <a:pt x="362" y="38"/>
                    </a:lnTo>
                    <a:lnTo>
                      <a:pt x="339" y="25"/>
                    </a:lnTo>
                    <a:lnTo>
                      <a:pt x="315" y="13"/>
                    </a:lnTo>
                    <a:lnTo>
                      <a:pt x="290" y="5"/>
                    </a:lnTo>
                    <a:lnTo>
                      <a:pt x="266" y="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5" name="Freeform 91"/>
              <p:cNvSpPr>
                <a:spLocks/>
              </p:cNvSpPr>
              <p:nvPr/>
            </p:nvSpPr>
            <p:spPr bwMode="auto">
              <a:xfrm>
                <a:off x="4562" y="2218"/>
                <a:ext cx="215" cy="287"/>
              </a:xfrm>
              <a:custGeom>
                <a:avLst/>
                <a:gdLst>
                  <a:gd name="T0" fmla="*/ 0 w 432"/>
                  <a:gd name="T1" fmla="*/ 1 h 574"/>
                  <a:gd name="T2" fmla="*/ 0 w 432"/>
                  <a:gd name="T3" fmla="*/ 1 h 574"/>
                  <a:gd name="T4" fmla="*/ 0 w 432"/>
                  <a:gd name="T5" fmla="*/ 1 h 574"/>
                  <a:gd name="T6" fmla="*/ 0 w 432"/>
                  <a:gd name="T7" fmla="*/ 1 h 574"/>
                  <a:gd name="T8" fmla="*/ 0 w 432"/>
                  <a:gd name="T9" fmla="*/ 1 h 574"/>
                  <a:gd name="T10" fmla="*/ 0 w 432"/>
                  <a:gd name="T11" fmla="*/ 1 h 574"/>
                  <a:gd name="T12" fmla="*/ 0 w 432"/>
                  <a:gd name="T13" fmla="*/ 1 h 574"/>
                  <a:gd name="T14" fmla="*/ 0 w 432"/>
                  <a:gd name="T15" fmla="*/ 1 h 574"/>
                  <a:gd name="T16" fmla="*/ 0 w 432"/>
                  <a:gd name="T17" fmla="*/ 1 h 574"/>
                  <a:gd name="T18" fmla="*/ 0 w 432"/>
                  <a:gd name="T19" fmla="*/ 1 h 574"/>
                  <a:gd name="T20" fmla="*/ 0 w 432"/>
                  <a:gd name="T21" fmla="*/ 1 h 574"/>
                  <a:gd name="T22" fmla="*/ 0 w 432"/>
                  <a:gd name="T23" fmla="*/ 1 h 574"/>
                  <a:gd name="T24" fmla="*/ 0 w 432"/>
                  <a:gd name="T25" fmla="*/ 1 h 574"/>
                  <a:gd name="T26" fmla="*/ 0 w 432"/>
                  <a:gd name="T27" fmla="*/ 1 h 574"/>
                  <a:gd name="T28" fmla="*/ 0 w 432"/>
                  <a:gd name="T29" fmla="*/ 1 h 574"/>
                  <a:gd name="T30" fmla="*/ 0 w 432"/>
                  <a:gd name="T31" fmla="*/ 1 h 574"/>
                  <a:gd name="T32" fmla="*/ 0 w 432"/>
                  <a:gd name="T33" fmla="*/ 1 h 574"/>
                  <a:gd name="T34" fmla="*/ 0 w 432"/>
                  <a:gd name="T35" fmla="*/ 1 h 574"/>
                  <a:gd name="T36" fmla="*/ 0 w 432"/>
                  <a:gd name="T37" fmla="*/ 1 h 574"/>
                  <a:gd name="T38" fmla="*/ 0 w 432"/>
                  <a:gd name="T39" fmla="*/ 1 h 574"/>
                  <a:gd name="T40" fmla="*/ 0 w 432"/>
                  <a:gd name="T41" fmla="*/ 1 h 574"/>
                  <a:gd name="T42" fmla="*/ 0 w 432"/>
                  <a:gd name="T43" fmla="*/ 1 h 574"/>
                  <a:gd name="T44" fmla="*/ 0 w 432"/>
                  <a:gd name="T45" fmla="*/ 1 h 574"/>
                  <a:gd name="T46" fmla="*/ 0 w 432"/>
                  <a:gd name="T47" fmla="*/ 1 h 574"/>
                  <a:gd name="T48" fmla="*/ 0 w 432"/>
                  <a:gd name="T49" fmla="*/ 1 h 574"/>
                  <a:gd name="T50" fmla="*/ 0 w 432"/>
                  <a:gd name="T51" fmla="*/ 1 h 574"/>
                  <a:gd name="T52" fmla="*/ 0 w 432"/>
                  <a:gd name="T53" fmla="*/ 1 h 574"/>
                  <a:gd name="T54" fmla="*/ 0 w 432"/>
                  <a:gd name="T55" fmla="*/ 1 h 574"/>
                  <a:gd name="T56" fmla="*/ 0 w 432"/>
                  <a:gd name="T57" fmla="*/ 1 h 574"/>
                  <a:gd name="T58" fmla="*/ 0 w 432"/>
                  <a:gd name="T59" fmla="*/ 1 h 574"/>
                  <a:gd name="T60" fmla="*/ 0 w 432"/>
                  <a:gd name="T61" fmla="*/ 1 h 574"/>
                  <a:gd name="T62" fmla="*/ 0 w 432"/>
                  <a:gd name="T63" fmla="*/ 1 h 574"/>
                  <a:gd name="T64" fmla="*/ 0 w 432"/>
                  <a:gd name="T65" fmla="*/ 0 h 574"/>
                  <a:gd name="T66" fmla="*/ 0 w 432"/>
                  <a:gd name="T67" fmla="*/ 1 h 574"/>
                  <a:gd name="T68" fmla="*/ 0 w 432"/>
                  <a:gd name="T69" fmla="*/ 1 h 574"/>
                  <a:gd name="T70" fmla="*/ 0 w 432"/>
                  <a:gd name="T71" fmla="*/ 1 h 574"/>
                  <a:gd name="T72" fmla="*/ 0 w 432"/>
                  <a:gd name="T73" fmla="*/ 1 h 574"/>
                  <a:gd name="T74" fmla="*/ 0 w 432"/>
                  <a:gd name="T75" fmla="*/ 1 h 574"/>
                  <a:gd name="T76" fmla="*/ 0 w 432"/>
                  <a:gd name="T77" fmla="*/ 1 h 574"/>
                  <a:gd name="T78" fmla="*/ 0 w 432"/>
                  <a:gd name="T79" fmla="*/ 1 h 574"/>
                  <a:gd name="T80" fmla="*/ 0 w 432"/>
                  <a:gd name="T81" fmla="*/ 1 h 574"/>
                  <a:gd name="T82" fmla="*/ 0 w 432"/>
                  <a:gd name="T83" fmla="*/ 1 h 574"/>
                  <a:gd name="T84" fmla="*/ 0 w 432"/>
                  <a:gd name="T85" fmla="*/ 1 h 574"/>
                  <a:gd name="T86" fmla="*/ 0 w 432"/>
                  <a:gd name="T87" fmla="*/ 1 h 574"/>
                  <a:gd name="T88" fmla="*/ 0 w 432"/>
                  <a:gd name="T89" fmla="*/ 1 h 574"/>
                  <a:gd name="T90" fmla="*/ 0 w 432"/>
                  <a:gd name="T91" fmla="*/ 1 h 574"/>
                  <a:gd name="T92" fmla="*/ 0 w 432"/>
                  <a:gd name="T93" fmla="*/ 1 h 574"/>
                  <a:gd name="T94" fmla="*/ 0 w 432"/>
                  <a:gd name="T95" fmla="*/ 1 h 574"/>
                  <a:gd name="T96" fmla="*/ 0 w 432"/>
                  <a:gd name="T97" fmla="*/ 1 h 574"/>
                  <a:gd name="T98" fmla="*/ 0 w 432"/>
                  <a:gd name="T99" fmla="*/ 1 h 574"/>
                  <a:gd name="T100" fmla="*/ 0 w 432"/>
                  <a:gd name="T101" fmla="*/ 1 h 574"/>
                  <a:gd name="T102" fmla="*/ 0 w 432"/>
                  <a:gd name="T103" fmla="*/ 1 h 574"/>
                  <a:gd name="T104" fmla="*/ 0 w 432"/>
                  <a:gd name="T105" fmla="*/ 1 h 574"/>
                  <a:gd name="T106" fmla="*/ 0 w 432"/>
                  <a:gd name="T107" fmla="*/ 1 h 574"/>
                  <a:gd name="T108" fmla="*/ 0 w 432"/>
                  <a:gd name="T109" fmla="*/ 1 h 574"/>
                  <a:gd name="T110" fmla="*/ 0 w 432"/>
                  <a:gd name="T111" fmla="*/ 1 h 574"/>
                  <a:gd name="T112" fmla="*/ 0 w 432"/>
                  <a:gd name="T113" fmla="*/ 1 h 5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2"/>
                  <a:gd name="T172" fmla="*/ 0 h 574"/>
                  <a:gd name="T173" fmla="*/ 432 w 432"/>
                  <a:gd name="T174" fmla="*/ 574 h 5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2" h="574">
                    <a:moveTo>
                      <a:pt x="228" y="574"/>
                    </a:moveTo>
                    <a:lnTo>
                      <a:pt x="206" y="572"/>
                    </a:lnTo>
                    <a:lnTo>
                      <a:pt x="184" y="568"/>
                    </a:lnTo>
                    <a:lnTo>
                      <a:pt x="164" y="561"/>
                    </a:lnTo>
                    <a:lnTo>
                      <a:pt x="144" y="551"/>
                    </a:lnTo>
                    <a:lnTo>
                      <a:pt x="126" y="540"/>
                    </a:lnTo>
                    <a:lnTo>
                      <a:pt x="107" y="526"/>
                    </a:lnTo>
                    <a:lnTo>
                      <a:pt x="90" y="509"/>
                    </a:lnTo>
                    <a:lnTo>
                      <a:pt x="72" y="490"/>
                    </a:lnTo>
                    <a:lnTo>
                      <a:pt x="56" y="469"/>
                    </a:lnTo>
                    <a:lnTo>
                      <a:pt x="44" y="446"/>
                    </a:lnTo>
                    <a:lnTo>
                      <a:pt x="32" y="423"/>
                    </a:lnTo>
                    <a:lnTo>
                      <a:pt x="22" y="396"/>
                    </a:lnTo>
                    <a:lnTo>
                      <a:pt x="13" y="371"/>
                    </a:lnTo>
                    <a:lnTo>
                      <a:pt x="6" y="342"/>
                    </a:lnTo>
                    <a:lnTo>
                      <a:pt x="2" y="316"/>
                    </a:lnTo>
                    <a:lnTo>
                      <a:pt x="0" y="287"/>
                    </a:lnTo>
                    <a:lnTo>
                      <a:pt x="0" y="258"/>
                    </a:lnTo>
                    <a:lnTo>
                      <a:pt x="2" y="229"/>
                    </a:lnTo>
                    <a:lnTo>
                      <a:pt x="6" y="203"/>
                    </a:lnTo>
                    <a:lnTo>
                      <a:pt x="12" y="176"/>
                    </a:lnTo>
                    <a:lnTo>
                      <a:pt x="20" y="151"/>
                    </a:lnTo>
                    <a:lnTo>
                      <a:pt x="29" y="128"/>
                    </a:lnTo>
                    <a:lnTo>
                      <a:pt x="42" y="105"/>
                    </a:lnTo>
                    <a:lnTo>
                      <a:pt x="55" y="84"/>
                    </a:lnTo>
                    <a:lnTo>
                      <a:pt x="71" y="65"/>
                    </a:lnTo>
                    <a:lnTo>
                      <a:pt x="87" y="47"/>
                    </a:lnTo>
                    <a:lnTo>
                      <a:pt x="104" y="34"/>
                    </a:lnTo>
                    <a:lnTo>
                      <a:pt x="123" y="21"/>
                    </a:lnTo>
                    <a:lnTo>
                      <a:pt x="143" y="13"/>
                    </a:lnTo>
                    <a:lnTo>
                      <a:pt x="163" y="5"/>
                    </a:lnTo>
                    <a:lnTo>
                      <a:pt x="183" y="1"/>
                    </a:lnTo>
                    <a:lnTo>
                      <a:pt x="205" y="0"/>
                    </a:lnTo>
                    <a:lnTo>
                      <a:pt x="226" y="1"/>
                    </a:lnTo>
                    <a:lnTo>
                      <a:pt x="248" y="5"/>
                    </a:lnTo>
                    <a:lnTo>
                      <a:pt x="268" y="13"/>
                    </a:lnTo>
                    <a:lnTo>
                      <a:pt x="288" y="21"/>
                    </a:lnTo>
                    <a:lnTo>
                      <a:pt x="307" y="34"/>
                    </a:lnTo>
                    <a:lnTo>
                      <a:pt x="325" y="47"/>
                    </a:lnTo>
                    <a:lnTo>
                      <a:pt x="343" y="65"/>
                    </a:lnTo>
                    <a:lnTo>
                      <a:pt x="360" y="84"/>
                    </a:lnTo>
                    <a:lnTo>
                      <a:pt x="376" y="105"/>
                    </a:lnTo>
                    <a:lnTo>
                      <a:pt x="389" y="128"/>
                    </a:lnTo>
                    <a:lnTo>
                      <a:pt x="400" y="151"/>
                    </a:lnTo>
                    <a:lnTo>
                      <a:pt x="410" y="176"/>
                    </a:lnTo>
                    <a:lnTo>
                      <a:pt x="419" y="203"/>
                    </a:lnTo>
                    <a:lnTo>
                      <a:pt x="425" y="229"/>
                    </a:lnTo>
                    <a:lnTo>
                      <a:pt x="429" y="258"/>
                    </a:lnTo>
                    <a:lnTo>
                      <a:pt x="432" y="287"/>
                    </a:lnTo>
                    <a:lnTo>
                      <a:pt x="429" y="344"/>
                    </a:lnTo>
                    <a:lnTo>
                      <a:pt x="419" y="398"/>
                    </a:lnTo>
                    <a:lnTo>
                      <a:pt x="402" y="448"/>
                    </a:lnTo>
                    <a:lnTo>
                      <a:pt x="377" y="490"/>
                    </a:lnTo>
                    <a:lnTo>
                      <a:pt x="346" y="524"/>
                    </a:lnTo>
                    <a:lnTo>
                      <a:pt x="311" y="551"/>
                    </a:lnTo>
                    <a:lnTo>
                      <a:pt x="271" y="568"/>
                    </a:lnTo>
                    <a:lnTo>
                      <a:pt x="228" y="5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6" name="Freeform 92"/>
              <p:cNvSpPr>
                <a:spLocks/>
              </p:cNvSpPr>
              <p:nvPr/>
            </p:nvSpPr>
            <p:spPr bwMode="auto">
              <a:xfrm>
                <a:off x="4574" y="2234"/>
                <a:ext cx="191" cy="254"/>
              </a:xfrm>
              <a:custGeom>
                <a:avLst/>
                <a:gdLst>
                  <a:gd name="T0" fmla="*/ 1 w 381"/>
                  <a:gd name="T1" fmla="*/ 0 h 508"/>
                  <a:gd name="T2" fmla="*/ 1 w 381"/>
                  <a:gd name="T3" fmla="*/ 1 h 508"/>
                  <a:gd name="T4" fmla="*/ 1 w 381"/>
                  <a:gd name="T5" fmla="*/ 1 h 508"/>
                  <a:gd name="T6" fmla="*/ 1 w 381"/>
                  <a:gd name="T7" fmla="*/ 1 h 508"/>
                  <a:gd name="T8" fmla="*/ 1 w 381"/>
                  <a:gd name="T9" fmla="*/ 1 h 508"/>
                  <a:gd name="T10" fmla="*/ 1 w 381"/>
                  <a:gd name="T11" fmla="*/ 1 h 508"/>
                  <a:gd name="T12" fmla="*/ 1 w 381"/>
                  <a:gd name="T13" fmla="*/ 1 h 508"/>
                  <a:gd name="T14" fmla="*/ 1 w 381"/>
                  <a:gd name="T15" fmla="*/ 1 h 508"/>
                  <a:gd name="T16" fmla="*/ 0 w 381"/>
                  <a:gd name="T17" fmla="*/ 1 h 508"/>
                  <a:gd name="T18" fmla="*/ 1 w 381"/>
                  <a:gd name="T19" fmla="*/ 1 h 508"/>
                  <a:gd name="T20" fmla="*/ 1 w 381"/>
                  <a:gd name="T21" fmla="*/ 1 h 508"/>
                  <a:gd name="T22" fmla="*/ 1 w 381"/>
                  <a:gd name="T23" fmla="*/ 1 h 508"/>
                  <a:gd name="T24" fmla="*/ 1 w 381"/>
                  <a:gd name="T25" fmla="*/ 1 h 508"/>
                  <a:gd name="T26" fmla="*/ 1 w 381"/>
                  <a:gd name="T27" fmla="*/ 1 h 508"/>
                  <a:gd name="T28" fmla="*/ 1 w 381"/>
                  <a:gd name="T29" fmla="*/ 1 h 508"/>
                  <a:gd name="T30" fmla="*/ 1 w 381"/>
                  <a:gd name="T31" fmla="*/ 1 h 508"/>
                  <a:gd name="T32" fmla="*/ 1 w 381"/>
                  <a:gd name="T33" fmla="*/ 1 h 508"/>
                  <a:gd name="T34" fmla="*/ 1 w 381"/>
                  <a:gd name="T35" fmla="*/ 1 h 508"/>
                  <a:gd name="T36" fmla="*/ 1 w 381"/>
                  <a:gd name="T37" fmla="*/ 1 h 508"/>
                  <a:gd name="T38" fmla="*/ 1 w 381"/>
                  <a:gd name="T39" fmla="*/ 1 h 508"/>
                  <a:gd name="T40" fmla="*/ 1 w 381"/>
                  <a:gd name="T41" fmla="*/ 1 h 508"/>
                  <a:gd name="T42" fmla="*/ 1 w 381"/>
                  <a:gd name="T43" fmla="*/ 1 h 508"/>
                  <a:gd name="T44" fmla="*/ 1 w 381"/>
                  <a:gd name="T45" fmla="*/ 1 h 508"/>
                  <a:gd name="T46" fmla="*/ 1 w 381"/>
                  <a:gd name="T47" fmla="*/ 1 h 508"/>
                  <a:gd name="T48" fmla="*/ 1 w 381"/>
                  <a:gd name="T49" fmla="*/ 1 h 508"/>
                  <a:gd name="T50" fmla="*/ 1 w 381"/>
                  <a:gd name="T51" fmla="*/ 1 h 508"/>
                  <a:gd name="T52" fmla="*/ 1 w 381"/>
                  <a:gd name="T53" fmla="*/ 1 h 508"/>
                  <a:gd name="T54" fmla="*/ 1 w 381"/>
                  <a:gd name="T55" fmla="*/ 1 h 508"/>
                  <a:gd name="T56" fmla="*/ 1 w 381"/>
                  <a:gd name="T57" fmla="*/ 1 h 508"/>
                  <a:gd name="T58" fmla="*/ 1 w 381"/>
                  <a:gd name="T59" fmla="*/ 1 h 508"/>
                  <a:gd name="T60" fmla="*/ 1 w 381"/>
                  <a:gd name="T61" fmla="*/ 1 h 508"/>
                  <a:gd name="T62" fmla="*/ 1 w 381"/>
                  <a:gd name="T63" fmla="*/ 1 h 508"/>
                  <a:gd name="T64" fmla="*/ 1 w 381"/>
                  <a:gd name="T65" fmla="*/ 1 h 508"/>
                  <a:gd name="T66" fmla="*/ 1 w 381"/>
                  <a:gd name="T67" fmla="*/ 1 h 508"/>
                  <a:gd name="T68" fmla="*/ 1 w 381"/>
                  <a:gd name="T69" fmla="*/ 1 h 508"/>
                  <a:gd name="T70" fmla="*/ 1 w 381"/>
                  <a:gd name="T71" fmla="*/ 1 h 508"/>
                  <a:gd name="T72" fmla="*/ 1 w 381"/>
                  <a:gd name="T73" fmla="*/ 1 h 508"/>
                  <a:gd name="T74" fmla="*/ 1 w 381"/>
                  <a:gd name="T75" fmla="*/ 1 h 508"/>
                  <a:gd name="T76" fmla="*/ 1 w 381"/>
                  <a:gd name="T77" fmla="*/ 1 h 508"/>
                  <a:gd name="T78" fmla="*/ 1 w 381"/>
                  <a:gd name="T79" fmla="*/ 1 h 508"/>
                  <a:gd name="T80" fmla="*/ 1 w 381"/>
                  <a:gd name="T81" fmla="*/ 1 h 508"/>
                  <a:gd name="T82" fmla="*/ 1 w 381"/>
                  <a:gd name="T83" fmla="*/ 1 h 508"/>
                  <a:gd name="T84" fmla="*/ 1 w 381"/>
                  <a:gd name="T85" fmla="*/ 1 h 508"/>
                  <a:gd name="T86" fmla="*/ 1 w 381"/>
                  <a:gd name="T87" fmla="*/ 1 h 508"/>
                  <a:gd name="T88" fmla="*/ 1 w 381"/>
                  <a:gd name="T89" fmla="*/ 1 h 508"/>
                  <a:gd name="T90" fmla="*/ 1 w 381"/>
                  <a:gd name="T91" fmla="*/ 1 h 508"/>
                  <a:gd name="T92" fmla="*/ 1 w 381"/>
                  <a:gd name="T93" fmla="*/ 1 h 508"/>
                  <a:gd name="T94" fmla="*/ 1 w 381"/>
                  <a:gd name="T95" fmla="*/ 1 h 508"/>
                  <a:gd name="T96" fmla="*/ 1 w 381"/>
                  <a:gd name="T97" fmla="*/ 1 h 508"/>
                  <a:gd name="T98" fmla="*/ 1 w 381"/>
                  <a:gd name="T99" fmla="*/ 1 h 508"/>
                  <a:gd name="T100" fmla="*/ 1 w 381"/>
                  <a:gd name="T101" fmla="*/ 1 h 508"/>
                  <a:gd name="T102" fmla="*/ 1 w 381"/>
                  <a:gd name="T103" fmla="*/ 1 h 508"/>
                  <a:gd name="T104" fmla="*/ 1 w 381"/>
                  <a:gd name="T105" fmla="*/ 1 h 508"/>
                  <a:gd name="T106" fmla="*/ 1 w 381"/>
                  <a:gd name="T107" fmla="*/ 1 h 508"/>
                  <a:gd name="T108" fmla="*/ 1 w 381"/>
                  <a:gd name="T109" fmla="*/ 1 h 508"/>
                  <a:gd name="T110" fmla="*/ 1 w 381"/>
                  <a:gd name="T111" fmla="*/ 1 h 508"/>
                  <a:gd name="T112" fmla="*/ 1 w 381"/>
                  <a:gd name="T113" fmla="*/ 0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1"/>
                  <a:gd name="T172" fmla="*/ 0 h 508"/>
                  <a:gd name="T173" fmla="*/ 381 w 381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1" h="508">
                    <a:moveTo>
                      <a:pt x="181" y="0"/>
                    </a:moveTo>
                    <a:lnTo>
                      <a:pt x="142" y="6"/>
                    </a:lnTo>
                    <a:lnTo>
                      <a:pt x="108" y="21"/>
                    </a:lnTo>
                    <a:lnTo>
                      <a:pt x="76" y="44"/>
                    </a:lnTo>
                    <a:lnTo>
                      <a:pt x="49" y="75"/>
                    </a:lnTo>
                    <a:lnTo>
                      <a:pt x="27" y="113"/>
                    </a:lnTo>
                    <a:lnTo>
                      <a:pt x="11" y="155"/>
                    </a:lnTo>
                    <a:lnTo>
                      <a:pt x="1" y="203"/>
                    </a:lnTo>
                    <a:lnTo>
                      <a:pt x="0" y="255"/>
                    </a:lnTo>
                    <a:lnTo>
                      <a:pt x="1" y="280"/>
                    </a:lnTo>
                    <a:lnTo>
                      <a:pt x="6" y="305"/>
                    </a:lnTo>
                    <a:lnTo>
                      <a:pt x="11" y="330"/>
                    </a:lnTo>
                    <a:lnTo>
                      <a:pt x="19" y="353"/>
                    </a:lnTo>
                    <a:lnTo>
                      <a:pt x="27" y="374"/>
                    </a:lnTo>
                    <a:lnTo>
                      <a:pt x="37" y="397"/>
                    </a:lnTo>
                    <a:lnTo>
                      <a:pt x="50" y="416"/>
                    </a:lnTo>
                    <a:lnTo>
                      <a:pt x="63" y="435"/>
                    </a:lnTo>
                    <a:lnTo>
                      <a:pt x="77" y="452"/>
                    </a:lnTo>
                    <a:lnTo>
                      <a:pt x="93" y="466"/>
                    </a:lnTo>
                    <a:lnTo>
                      <a:pt x="111" y="479"/>
                    </a:lnTo>
                    <a:lnTo>
                      <a:pt x="128" y="489"/>
                    </a:lnTo>
                    <a:lnTo>
                      <a:pt x="145" y="498"/>
                    </a:lnTo>
                    <a:lnTo>
                      <a:pt x="164" y="504"/>
                    </a:lnTo>
                    <a:lnTo>
                      <a:pt x="183" y="506"/>
                    </a:lnTo>
                    <a:lnTo>
                      <a:pt x="201" y="508"/>
                    </a:lnTo>
                    <a:lnTo>
                      <a:pt x="220" y="506"/>
                    </a:lnTo>
                    <a:lnTo>
                      <a:pt x="239" y="504"/>
                    </a:lnTo>
                    <a:lnTo>
                      <a:pt x="256" y="498"/>
                    </a:lnTo>
                    <a:lnTo>
                      <a:pt x="273" y="489"/>
                    </a:lnTo>
                    <a:lnTo>
                      <a:pt x="290" y="479"/>
                    </a:lnTo>
                    <a:lnTo>
                      <a:pt x="305" y="466"/>
                    </a:lnTo>
                    <a:lnTo>
                      <a:pt x="321" y="452"/>
                    </a:lnTo>
                    <a:lnTo>
                      <a:pt x="334" y="435"/>
                    </a:lnTo>
                    <a:lnTo>
                      <a:pt x="345" y="416"/>
                    </a:lnTo>
                    <a:lnTo>
                      <a:pt x="355" y="397"/>
                    </a:lnTo>
                    <a:lnTo>
                      <a:pt x="364" y="374"/>
                    </a:lnTo>
                    <a:lnTo>
                      <a:pt x="371" y="353"/>
                    </a:lnTo>
                    <a:lnTo>
                      <a:pt x="377" y="330"/>
                    </a:lnTo>
                    <a:lnTo>
                      <a:pt x="380" y="305"/>
                    </a:lnTo>
                    <a:lnTo>
                      <a:pt x="381" y="280"/>
                    </a:lnTo>
                    <a:lnTo>
                      <a:pt x="381" y="255"/>
                    </a:lnTo>
                    <a:lnTo>
                      <a:pt x="380" y="230"/>
                    </a:lnTo>
                    <a:lnTo>
                      <a:pt x="375" y="205"/>
                    </a:lnTo>
                    <a:lnTo>
                      <a:pt x="370" y="180"/>
                    </a:lnTo>
                    <a:lnTo>
                      <a:pt x="362" y="157"/>
                    </a:lnTo>
                    <a:lnTo>
                      <a:pt x="354" y="134"/>
                    </a:lnTo>
                    <a:lnTo>
                      <a:pt x="344" y="113"/>
                    </a:lnTo>
                    <a:lnTo>
                      <a:pt x="332" y="94"/>
                    </a:lnTo>
                    <a:lnTo>
                      <a:pt x="318" y="75"/>
                    </a:lnTo>
                    <a:lnTo>
                      <a:pt x="303" y="58"/>
                    </a:lnTo>
                    <a:lnTo>
                      <a:pt x="288" y="42"/>
                    </a:lnTo>
                    <a:lnTo>
                      <a:pt x="272" y="31"/>
                    </a:lnTo>
                    <a:lnTo>
                      <a:pt x="254" y="19"/>
                    </a:lnTo>
                    <a:lnTo>
                      <a:pt x="237" y="12"/>
                    </a:lnTo>
                    <a:lnTo>
                      <a:pt x="218" y="6"/>
                    </a:lnTo>
                    <a:lnTo>
                      <a:pt x="200" y="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7" name="Freeform 93"/>
              <p:cNvSpPr>
                <a:spLocks/>
              </p:cNvSpPr>
              <p:nvPr/>
            </p:nvSpPr>
            <p:spPr bwMode="auto">
              <a:xfrm>
                <a:off x="4593" y="2260"/>
                <a:ext cx="153" cy="203"/>
              </a:xfrm>
              <a:custGeom>
                <a:avLst/>
                <a:gdLst>
                  <a:gd name="T0" fmla="*/ 1 w 305"/>
                  <a:gd name="T1" fmla="*/ 1 h 406"/>
                  <a:gd name="T2" fmla="*/ 1 w 305"/>
                  <a:gd name="T3" fmla="*/ 1 h 406"/>
                  <a:gd name="T4" fmla="*/ 1 w 305"/>
                  <a:gd name="T5" fmla="*/ 1 h 406"/>
                  <a:gd name="T6" fmla="*/ 1 w 305"/>
                  <a:gd name="T7" fmla="*/ 1 h 406"/>
                  <a:gd name="T8" fmla="*/ 1 w 305"/>
                  <a:gd name="T9" fmla="*/ 1 h 406"/>
                  <a:gd name="T10" fmla="*/ 1 w 305"/>
                  <a:gd name="T11" fmla="*/ 1 h 406"/>
                  <a:gd name="T12" fmla="*/ 1 w 305"/>
                  <a:gd name="T13" fmla="*/ 1 h 406"/>
                  <a:gd name="T14" fmla="*/ 1 w 305"/>
                  <a:gd name="T15" fmla="*/ 1 h 406"/>
                  <a:gd name="T16" fmla="*/ 1 w 305"/>
                  <a:gd name="T17" fmla="*/ 1 h 406"/>
                  <a:gd name="T18" fmla="*/ 1 w 305"/>
                  <a:gd name="T19" fmla="*/ 1 h 406"/>
                  <a:gd name="T20" fmla="*/ 1 w 305"/>
                  <a:gd name="T21" fmla="*/ 1 h 406"/>
                  <a:gd name="T22" fmla="*/ 1 w 305"/>
                  <a:gd name="T23" fmla="*/ 1 h 406"/>
                  <a:gd name="T24" fmla="*/ 1 w 305"/>
                  <a:gd name="T25" fmla="*/ 1 h 406"/>
                  <a:gd name="T26" fmla="*/ 1 w 305"/>
                  <a:gd name="T27" fmla="*/ 1 h 406"/>
                  <a:gd name="T28" fmla="*/ 1 w 305"/>
                  <a:gd name="T29" fmla="*/ 1 h 406"/>
                  <a:gd name="T30" fmla="*/ 1 w 305"/>
                  <a:gd name="T31" fmla="*/ 1 h 406"/>
                  <a:gd name="T32" fmla="*/ 0 w 305"/>
                  <a:gd name="T33" fmla="*/ 1 h 406"/>
                  <a:gd name="T34" fmla="*/ 1 w 305"/>
                  <a:gd name="T35" fmla="*/ 1 h 406"/>
                  <a:gd name="T36" fmla="*/ 1 w 305"/>
                  <a:gd name="T37" fmla="*/ 1 h 406"/>
                  <a:gd name="T38" fmla="*/ 1 w 305"/>
                  <a:gd name="T39" fmla="*/ 1 h 406"/>
                  <a:gd name="T40" fmla="*/ 1 w 305"/>
                  <a:gd name="T41" fmla="*/ 1 h 406"/>
                  <a:gd name="T42" fmla="*/ 1 w 305"/>
                  <a:gd name="T43" fmla="*/ 1 h 406"/>
                  <a:gd name="T44" fmla="*/ 1 w 305"/>
                  <a:gd name="T45" fmla="*/ 1 h 406"/>
                  <a:gd name="T46" fmla="*/ 1 w 305"/>
                  <a:gd name="T47" fmla="*/ 1 h 406"/>
                  <a:gd name="T48" fmla="*/ 1 w 305"/>
                  <a:gd name="T49" fmla="*/ 1 h 406"/>
                  <a:gd name="T50" fmla="*/ 1 w 305"/>
                  <a:gd name="T51" fmla="*/ 1 h 406"/>
                  <a:gd name="T52" fmla="*/ 1 w 305"/>
                  <a:gd name="T53" fmla="*/ 1 h 406"/>
                  <a:gd name="T54" fmla="*/ 1 w 305"/>
                  <a:gd name="T55" fmla="*/ 1 h 406"/>
                  <a:gd name="T56" fmla="*/ 1 w 305"/>
                  <a:gd name="T57" fmla="*/ 0 h 406"/>
                  <a:gd name="T58" fmla="*/ 1 w 305"/>
                  <a:gd name="T59" fmla="*/ 1 h 406"/>
                  <a:gd name="T60" fmla="*/ 1 w 305"/>
                  <a:gd name="T61" fmla="*/ 1 h 406"/>
                  <a:gd name="T62" fmla="*/ 1 w 305"/>
                  <a:gd name="T63" fmla="*/ 1 h 406"/>
                  <a:gd name="T64" fmla="*/ 1 w 305"/>
                  <a:gd name="T65" fmla="*/ 1 h 406"/>
                  <a:gd name="T66" fmla="*/ 1 w 305"/>
                  <a:gd name="T67" fmla="*/ 1 h 406"/>
                  <a:gd name="T68" fmla="*/ 1 w 305"/>
                  <a:gd name="T69" fmla="*/ 1 h 406"/>
                  <a:gd name="T70" fmla="*/ 1 w 305"/>
                  <a:gd name="T71" fmla="*/ 1 h 406"/>
                  <a:gd name="T72" fmla="*/ 1 w 305"/>
                  <a:gd name="T73" fmla="*/ 1 h 406"/>
                  <a:gd name="T74" fmla="*/ 1 w 305"/>
                  <a:gd name="T75" fmla="*/ 1 h 406"/>
                  <a:gd name="T76" fmla="*/ 1 w 305"/>
                  <a:gd name="T77" fmla="*/ 1 h 406"/>
                  <a:gd name="T78" fmla="*/ 1 w 305"/>
                  <a:gd name="T79" fmla="*/ 1 h 406"/>
                  <a:gd name="T80" fmla="*/ 1 w 305"/>
                  <a:gd name="T81" fmla="*/ 1 h 406"/>
                  <a:gd name="T82" fmla="*/ 1 w 305"/>
                  <a:gd name="T83" fmla="*/ 1 h 406"/>
                  <a:gd name="T84" fmla="*/ 1 w 305"/>
                  <a:gd name="T85" fmla="*/ 1 h 406"/>
                  <a:gd name="T86" fmla="*/ 1 w 305"/>
                  <a:gd name="T87" fmla="*/ 1 h 406"/>
                  <a:gd name="T88" fmla="*/ 1 w 305"/>
                  <a:gd name="T89" fmla="*/ 1 h 406"/>
                  <a:gd name="T90" fmla="*/ 1 w 305"/>
                  <a:gd name="T91" fmla="*/ 1 h 406"/>
                  <a:gd name="T92" fmla="*/ 1 w 305"/>
                  <a:gd name="T93" fmla="*/ 1 h 406"/>
                  <a:gd name="T94" fmla="*/ 1 w 305"/>
                  <a:gd name="T95" fmla="*/ 1 h 406"/>
                  <a:gd name="T96" fmla="*/ 1 w 305"/>
                  <a:gd name="T97" fmla="*/ 1 h 406"/>
                  <a:gd name="T98" fmla="*/ 1 w 305"/>
                  <a:gd name="T99" fmla="*/ 1 h 406"/>
                  <a:gd name="T100" fmla="*/ 1 w 305"/>
                  <a:gd name="T101" fmla="*/ 1 h 406"/>
                  <a:gd name="T102" fmla="*/ 1 w 305"/>
                  <a:gd name="T103" fmla="*/ 1 h 406"/>
                  <a:gd name="T104" fmla="*/ 1 w 305"/>
                  <a:gd name="T105" fmla="*/ 1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5"/>
                  <a:gd name="T160" fmla="*/ 0 h 406"/>
                  <a:gd name="T161" fmla="*/ 305 w 305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5" h="406">
                    <a:moveTo>
                      <a:pt x="161" y="406"/>
                    </a:moveTo>
                    <a:lnTo>
                      <a:pt x="145" y="404"/>
                    </a:lnTo>
                    <a:lnTo>
                      <a:pt x="131" y="402"/>
                    </a:lnTo>
                    <a:lnTo>
                      <a:pt x="115" y="396"/>
                    </a:lnTo>
                    <a:lnTo>
                      <a:pt x="102" y="391"/>
                    </a:lnTo>
                    <a:lnTo>
                      <a:pt x="87" y="383"/>
                    </a:lnTo>
                    <a:lnTo>
                      <a:pt x="74" y="371"/>
                    </a:lnTo>
                    <a:lnTo>
                      <a:pt x="62" y="360"/>
                    </a:lnTo>
                    <a:lnTo>
                      <a:pt x="50" y="347"/>
                    </a:lnTo>
                    <a:lnTo>
                      <a:pt x="40" y="331"/>
                    </a:lnTo>
                    <a:lnTo>
                      <a:pt x="30" y="316"/>
                    </a:lnTo>
                    <a:lnTo>
                      <a:pt x="21" y="299"/>
                    </a:lnTo>
                    <a:lnTo>
                      <a:pt x="14" y="280"/>
                    </a:lnTo>
                    <a:lnTo>
                      <a:pt x="8" y="262"/>
                    </a:lnTo>
                    <a:lnTo>
                      <a:pt x="4" y="243"/>
                    </a:lnTo>
                    <a:lnTo>
                      <a:pt x="1" y="222"/>
                    </a:lnTo>
                    <a:lnTo>
                      <a:pt x="0" y="203"/>
                    </a:lnTo>
                    <a:lnTo>
                      <a:pt x="1" y="163"/>
                    </a:lnTo>
                    <a:lnTo>
                      <a:pt x="8" y="124"/>
                    </a:lnTo>
                    <a:lnTo>
                      <a:pt x="20" y="90"/>
                    </a:lnTo>
                    <a:lnTo>
                      <a:pt x="38" y="59"/>
                    </a:lnTo>
                    <a:lnTo>
                      <a:pt x="49" y="46"/>
                    </a:lnTo>
                    <a:lnTo>
                      <a:pt x="60" y="34"/>
                    </a:lnTo>
                    <a:lnTo>
                      <a:pt x="73" y="23"/>
                    </a:lnTo>
                    <a:lnTo>
                      <a:pt x="86" y="15"/>
                    </a:lnTo>
                    <a:lnTo>
                      <a:pt x="100" y="9"/>
                    </a:lnTo>
                    <a:lnTo>
                      <a:pt x="113" y="4"/>
                    </a:lnTo>
                    <a:lnTo>
                      <a:pt x="129" y="2"/>
                    </a:lnTo>
                    <a:lnTo>
                      <a:pt x="144" y="0"/>
                    </a:lnTo>
                    <a:lnTo>
                      <a:pt x="158" y="2"/>
                    </a:lnTo>
                    <a:lnTo>
                      <a:pt x="174" y="4"/>
                    </a:lnTo>
                    <a:lnTo>
                      <a:pt x="188" y="9"/>
                    </a:lnTo>
                    <a:lnTo>
                      <a:pt x="202" y="15"/>
                    </a:lnTo>
                    <a:lnTo>
                      <a:pt x="215" y="23"/>
                    </a:lnTo>
                    <a:lnTo>
                      <a:pt x="230" y="34"/>
                    </a:lnTo>
                    <a:lnTo>
                      <a:pt x="243" y="46"/>
                    </a:lnTo>
                    <a:lnTo>
                      <a:pt x="254" y="59"/>
                    </a:lnTo>
                    <a:lnTo>
                      <a:pt x="264" y="75"/>
                    </a:lnTo>
                    <a:lnTo>
                      <a:pt x="274" y="90"/>
                    </a:lnTo>
                    <a:lnTo>
                      <a:pt x="283" y="107"/>
                    </a:lnTo>
                    <a:lnTo>
                      <a:pt x="290" y="124"/>
                    </a:lnTo>
                    <a:lnTo>
                      <a:pt x="296" y="143"/>
                    </a:lnTo>
                    <a:lnTo>
                      <a:pt x="300" y="163"/>
                    </a:lnTo>
                    <a:lnTo>
                      <a:pt x="303" y="184"/>
                    </a:lnTo>
                    <a:lnTo>
                      <a:pt x="305" y="203"/>
                    </a:lnTo>
                    <a:lnTo>
                      <a:pt x="303" y="243"/>
                    </a:lnTo>
                    <a:lnTo>
                      <a:pt x="296" y="281"/>
                    </a:lnTo>
                    <a:lnTo>
                      <a:pt x="283" y="316"/>
                    </a:lnTo>
                    <a:lnTo>
                      <a:pt x="266" y="347"/>
                    </a:lnTo>
                    <a:lnTo>
                      <a:pt x="244" y="371"/>
                    </a:lnTo>
                    <a:lnTo>
                      <a:pt x="220" y="391"/>
                    </a:lnTo>
                    <a:lnTo>
                      <a:pt x="191" y="402"/>
                    </a:lnTo>
                    <a:lnTo>
                      <a:pt x="161" y="4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8" name="Freeform 94"/>
              <p:cNvSpPr>
                <a:spLocks/>
              </p:cNvSpPr>
              <p:nvPr/>
            </p:nvSpPr>
            <p:spPr bwMode="auto">
              <a:xfrm>
                <a:off x="5326" y="2193"/>
                <a:ext cx="253" cy="337"/>
              </a:xfrm>
              <a:custGeom>
                <a:avLst/>
                <a:gdLst>
                  <a:gd name="T0" fmla="*/ 1 w 506"/>
                  <a:gd name="T1" fmla="*/ 1 h 674"/>
                  <a:gd name="T2" fmla="*/ 1 w 506"/>
                  <a:gd name="T3" fmla="*/ 1 h 674"/>
                  <a:gd name="T4" fmla="*/ 1 w 506"/>
                  <a:gd name="T5" fmla="*/ 1 h 674"/>
                  <a:gd name="T6" fmla="*/ 1 w 506"/>
                  <a:gd name="T7" fmla="*/ 1 h 674"/>
                  <a:gd name="T8" fmla="*/ 1 w 506"/>
                  <a:gd name="T9" fmla="*/ 1 h 674"/>
                  <a:gd name="T10" fmla="*/ 1 w 506"/>
                  <a:gd name="T11" fmla="*/ 1 h 674"/>
                  <a:gd name="T12" fmla="*/ 1 w 506"/>
                  <a:gd name="T13" fmla="*/ 1 h 674"/>
                  <a:gd name="T14" fmla="*/ 0 w 506"/>
                  <a:gd name="T15" fmla="*/ 1 h 674"/>
                  <a:gd name="T16" fmla="*/ 1 w 506"/>
                  <a:gd name="T17" fmla="*/ 1 h 674"/>
                  <a:gd name="T18" fmla="*/ 1 w 506"/>
                  <a:gd name="T19" fmla="*/ 1 h 674"/>
                  <a:gd name="T20" fmla="*/ 1 w 506"/>
                  <a:gd name="T21" fmla="*/ 1 h 674"/>
                  <a:gd name="T22" fmla="*/ 1 w 506"/>
                  <a:gd name="T23" fmla="*/ 1 h 674"/>
                  <a:gd name="T24" fmla="*/ 1 w 506"/>
                  <a:gd name="T25" fmla="*/ 1 h 674"/>
                  <a:gd name="T26" fmla="*/ 1 w 506"/>
                  <a:gd name="T27" fmla="*/ 1 h 674"/>
                  <a:gd name="T28" fmla="*/ 1 w 506"/>
                  <a:gd name="T29" fmla="*/ 1 h 674"/>
                  <a:gd name="T30" fmla="*/ 1 w 506"/>
                  <a:gd name="T31" fmla="*/ 1 h 674"/>
                  <a:gd name="T32" fmla="*/ 1 w 506"/>
                  <a:gd name="T33" fmla="*/ 1 h 674"/>
                  <a:gd name="T34" fmla="*/ 1 w 506"/>
                  <a:gd name="T35" fmla="*/ 1 h 674"/>
                  <a:gd name="T36" fmla="*/ 1 w 506"/>
                  <a:gd name="T37" fmla="*/ 1 h 674"/>
                  <a:gd name="T38" fmla="*/ 1 w 506"/>
                  <a:gd name="T39" fmla="*/ 1 h 674"/>
                  <a:gd name="T40" fmla="*/ 1 w 506"/>
                  <a:gd name="T41" fmla="*/ 1 h 674"/>
                  <a:gd name="T42" fmla="*/ 1 w 506"/>
                  <a:gd name="T43" fmla="*/ 1 h 674"/>
                  <a:gd name="T44" fmla="*/ 1 w 506"/>
                  <a:gd name="T45" fmla="*/ 1 h 674"/>
                  <a:gd name="T46" fmla="*/ 1 w 506"/>
                  <a:gd name="T47" fmla="*/ 1 h 674"/>
                  <a:gd name="T48" fmla="*/ 1 w 506"/>
                  <a:gd name="T49" fmla="*/ 1 h 674"/>
                  <a:gd name="T50" fmla="*/ 1 w 506"/>
                  <a:gd name="T51" fmla="*/ 1 h 674"/>
                  <a:gd name="T52" fmla="*/ 1 w 506"/>
                  <a:gd name="T53" fmla="*/ 1 h 674"/>
                  <a:gd name="T54" fmla="*/ 1 w 506"/>
                  <a:gd name="T55" fmla="*/ 1 h 674"/>
                  <a:gd name="T56" fmla="*/ 1 w 506"/>
                  <a:gd name="T57" fmla="*/ 1 h 674"/>
                  <a:gd name="T58" fmla="*/ 1 w 506"/>
                  <a:gd name="T59" fmla="*/ 1 h 674"/>
                  <a:gd name="T60" fmla="*/ 1 w 506"/>
                  <a:gd name="T61" fmla="*/ 1 h 674"/>
                  <a:gd name="T62" fmla="*/ 1 w 506"/>
                  <a:gd name="T63" fmla="*/ 1 h 6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6"/>
                  <a:gd name="T97" fmla="*/ 0 h 674"/>
                  <a:gd name="T98" fmla="*/ 506 w 506"/>
                  <a:gd name="T99" fmla="*/ 674 h 6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6" h="674">
                    <a:moveTo>
                      <a:pt x="238" y="0"/>
                    </a:moveTo>
                    <a:lnTo>
                      <a:pt x="212" y="2"/>
                    </a:lnTo>
                    <a:lnTo>
                      <a:pt x="188" y="7"/>
                    </a:lnTo>
                    <a:lnTo>
                      <a:pt x="164" y="15"/>
                    </a:lnTo>
                    <a:lnTo>
                      <a:pt x="141" y="27"/>
                    </a:lnTo>
                    <a:lnTo>
                      <a:pt x="119" y="40"/>
                    </a:lnTo>
                    <a:lnTo>
                      <a:pt x="99" y="57"/>
                    </a:lnTo>
                    <a:lnTo>
                      <a:pt x="80" y="76"/>
                    </a:lnTo>
                    <a:lnTo>
                      <a:pt x="63" y="99"/>
                    </a:lnTo>
                    <a:lnTo>
                      <a:pt x="48" y="122"/>
                    </a:lnTo>
                    <a:lnTo>
                      <a:pt x="34" y="149"/>
                    </a:lnTo>
                    <a:lnTo>
                      <a:pt x="23" y="176"/>
                    </a:lnTo>
                    <a:lnTo>
                      <a:pt x="14" y="207"/>
                    </a:lnTo>
                    <a:lnTo>
                      <a:pt x="7" y="237"/>
                    </a:lnTo>
                    <a:lnTo>
                      <a:pt x="1" y="270"/>
                    </a:lnTo>
                    <a:lnTo>
                      <a:pt x="0" y="302"/>
                    </a:lnTo>
                    <a:lnTo>
                      <a:pt x="0" y="337"/>
                    </a:lnTo>
                    <a:lnTo>
                      <a:pt x="2" y="369"/>
                    </a:lnTo>
                    <a:lnTo>
                      <a:pt x="7" y="404"/>
                    </a:lnTo>
                    <a:lnTo>
                      <a:pt x="14" y="435"/>
                    </a:lnTo>
                    <a:lnTo>
                      <a:pt x="24" y="465"/>
                    </a:lnTo>
                    <a:lnTo>
                      <a:pt x="36" y="496"/>
                    </a:lnTo>
                    <a:lnTo>
                      <a:pt x="48" y="525"/>
                    </a:lnTo>
                    <a:lnTo>
                      <a:pt x="66" y="551"/>
                    </a:lnTo>
                    <a:lnTo>
                      <a:pt x="83" y="576"/>
                    </a:lnTo>
                    <a:lnTo>
                      <a:pt x="103" y="599"/>
                    </a:lnTo>
                    <a:lnTo>
                      <a:pt x="123" y="618"/>
                    </a:lnTo>
                    <a:lnTo>
                      <a:pt x="145" y="636"/>
                    </a:lnTo>
                    <a:lnTo>
                      <a:pt x="168" y="649"/>
                    </a:lnTo>
                    <a:lnTo>
                      <a:pt x="192" y="661"/>
                    </a:lnTo>
                    <a:lnTo>
                      <a:pt x="217" y="668"/>
                    </a:lnTo>
                    <a:lnTo>
                      <a:pt x="241" y="672"/>
                    </a:lnTo>
                    <a:lnTo>
                      <a:pt x="267" y="674"/>
                    </a:lnTo>
                    <a:lnTo>
                      <a:pt x="292" y="672"/>
                    </a:lnTo>
                    <a:lnTo>
                      <a:pt x="316" y="668"/>
                    </a:lnTo>
                    <a:lnTo>
                      <a:pt x="340" y="661"/>
                    </a:lnTo>
                    <a:lnTo>
                      <a:pt x="364" y="649"/>
                    </a:lnTo>
                    <a:lnTo>
                      <a:pt x="384" y="636"/>
                    </a:lnTo>
                    <a:lnTo>
                      <a:pt x="405" y="618"/>
                    </a:lnTo>
                    <a:lnTo>
                      <a:pt x="424" y="599"/>
                    </a:lnTo>
                    <a:lnTo>
                      <a:pt x="441" y="576"/>
                    </a:lnTo>
                    <a:lnTo>
                      <a:pt x="457" y="551"/>
                    </a:lnTo>
                    <a:lnTo>
                      <a:pt x="471" y="525"/>
                    </a:lnTo>
                    <a:lnTo>
                      <a:pt x="483" y="496"/>
                    </a:lnTo>
                    <a:lnTo>
                      <a:pt x="493" y="465"/>
                    </a:lnTo>
                    <a:lnTo>
                      <a:pt x="500" y="435"/>
                    </a:lnTo>
                    <a:lnTo>
                      <a:pt x="504" y="404"/>
                    </a:lnTo>
                    <a:lnTo>
                      <a:pt x="506" y="369"/>
                    </a:lnTo>
                    <a:lnTo>
                      <a:pt x="506" y="337"/>
                    </a:lnTo>
                    <a:lnTo>
                      <a:pt x="503" y="304"/>
                    </a:lnTo>
                    <a:lnTo>
                      <a:pt x="499" y="270"/>
                    </a:lnTo>
                    <a:lnTo>
                      <a:pt x="492" y="239"/>
                    </a:lnTo>
                    <a:lnTo>
                      <a:pt x="481" y="209"/>
                    </a:lnTo>
                    <a:lnTo>
                      <a:pt x="470" y="178"/>
                    </a:lnTo>
                    <a:lnTo>
                      <a:pt x="457" y="149"/>
                    </a:lnTo>
                    <a:lnTo>
                      <a:pt x="440" y="122"/>
                    </a:lnTo>
                    <a:lnTo>
                      <a:pt x="422" y="97"/>
                    </a:lnTo>
                    <a:lnTo>
                      <a:pt x="402" y="74"/>
                    </a:lnTo>
                    <a:lnTo>
                      <a:pt x="382" y="55"/>
                    </a:lnTo>
                    <a:lnTo>
                      <a:pt x="361" y="38"/>
                    </a:lnTo>
                    <a:lnTo>
                      <a:pt x="338" y="25"/>
                    </a:lnTo>
                    <a:lnTo>
                      <a:pt x="313" y="13"/>
                    </a:lnTo>
                    <a:lnTo>
                      <a:pt x="289" y="5"/>
                    </a:lnTo>
                    <a:lnTo>
                      <a:pt x="264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09" name="Freeform 95"/>
              <p:cNvSpPr>
                <a:spLocks/>
              </p:cNvSpPr>
              <p:nvPr/>
            </p:nvSpPr>
            <p:spPr bwMode="auto">
              <a:xfrm>
                <a:off x="5345" y="2218"/>
                <a:ext cx="216" cy="287"/>
              </a:xfrm>
              <a:custGeom>
                <a:avLst/>
                <a:gdLst>
                  <a:gd name="T0" fmla="*/ 1 w 432"/>
                  <a:gd name="T1" fmla="*/ 1 h 574"/>
                  <a:gd name="T2" fmla="*/ 1 w 432"/>
                  <a:gd name="T3" fmla="*/ 1 h 574"/>
                  <a:gd name="T4" fmla="*/ 1 w 432"/>
                  <a:gd name="T5" fmla="*/ 1 h 574"/>
                  <a:gd name="T6" fmla="*/ 1 w 432"/>
                  <a:gd name="T7" fmla="*/ 1 h 574"/>
                  <a:gd name="T8" fmla="*/ 1 w 432"/>
                  <a:gd name="T9" fmla="*/ 1 h 574"/>
                  <a:gd name="T10" fmla="*/ 1 w 432"/>
                  <a:gd name="T11" fmla="*/ 1 h 574"/>
                  <a:gd name="T12" fmla="*/ 1 w 432"/>
                  <a:gd name="T13" fmla="*/ 1 h 574"/>
                  <a:gd name="T14" fmla="*/ 1 w 432"/>
                  <a:gd name="T15" fmla="*/ 1 h 574"/>
                  <a:gd name="T16" fmla="*/ 1 w 432"/>
                  <a:gd name="T17" fmla="*/ 1 h 574"/>
                  <a:gd name="T18" fmla="*/ 1 w 432"/>
                  <a:gd name="T19" fmla="*/ 1 h 574"/>
                  <a:gd name="T20" fmla="*/ 1 w 432"/>
                  <a:gd name="T21" fmla="*/ 1 h 574"/>
                  <a:gd name="T22" fmla="*/ 1 w 432"/>
                  <a:gd name="T23" fmla="*/ 1 h 574"/>
                  <a:gd name="T24" fmla="*/ 1 w 432"/>
                  <a:gd name="T25" fmla="*/ 1 h 574"/>
                  <a:gd name="T26" fmla="*/ 1 w 432"/>
                  <a:gd name="T27" fmla="*/ 1 h 574"/>
                  <a:gd name="T28" fmla="*/ 1 w 432"/>
                  <a:gd name="T29" fmla="*/ 1 h 574"/>
                  <a:gd name="T30" fmla="*/ 1 w 432"/>
                  <a:gd name="T31" fmla="*/ 1 h 574"/>
                  <a:gd name="T32" fmla="*/ 0 w 432"/>
                  <a:gd name="T33" fmla="*/ 1 h 574"/>
                  <a:gd name="T34" fmla="*/ 0 w 432"/>
                  <a:gd name="T35" fmla="*/ 1 h 574"/>
                  <a:gd name="T36" fmla="*/ 1 w 432"/>
                  <a:gd name="T37" fmla="*/ 1 h 574"/>
                  <a:gd name="T38" fmla="*/ 1 w 432"/>
                  <a:gd name="T39" fmla="*/ 1 h 574"/>
                  <a:gd name="T40" fmla="*/ 1 w 432"/>
                  <a:gd name="T41" fmla="*/ 1 h 574"/>
                  <a:gd name="T42" fmla="*/ 1 w 432"/>
                  <a:gd name="T43" fmla="*/ 1 h 574"/>
                  <a:gd name="T44" fmla="*/ 1 w 432"/>
                  <a:gd name="T45" fmla="*/ 1 h 574"/>
                  <a:gd name="T46" fmla="*/ 1 w 432"/>
                  <a:gd name="T47" fmla="*/ 1 h 574"/>
                  <a:gd name="T48" fmla="*/ 1 w 432"/>
                  <a:gd name="T49" fmla="*/ 1 h 574"/>
                  <a:gd name="T50" fmla="*/ 1 w 432"/>
                  <a:gd name="T51" fmla="*/ 1 h 574"/>
                  <a:gd name="T52" fmla="*/ 1 w 432"/>
                  <a:gd name="T53" fmla="*/ 1 h 574"/>
                  <a:gd name="T54" fmla="*/ 1 w 432"/>
                  <a:gd name="T55" fmla="*/ 1 h 574"/>
                  <a:gd name="T56" fmla="*/ 1 w 432"/>
                  <a:gd name="T57" fmla="*/ 1 h 574"/>
                  <a:gd name="T58" fmla="*/ 1 w 432"/>
                  <a:gd name="T59" fmla="*/ 1 h 574"/>
                  <a:gd name="T60" fmla="*/ 1 w 432"/>
                  <a:gd name="T61" fmla="*/ 1 h 574"/>
                  <a:gd name="T62" fmla="*/ 1 w 432"/>
                  <a:gd name="T63" fmla="*/ 1 h 574"/>
                  <a:gd name="T64" fmla="*/ 1 w 432"/>
                  <a:gd name="T65" fmla="*/ 0 h 574"/>
                  <a:gd name="T66" fmla="*/ 1 w 432"/>
                  <a:gd name="T67" fmla="*/ 1 h 574"/>
                  <a:gd name="T68" fmla="*/ 1 w 432"/>
                  <a:gd name="T69" fmla="*/ 1 h 574"/>
                  <a:gd name="T70" fmla="*/ 1 w 432"/>
                  <a:gd name="T71" fmla="*/ 1 h 574"/>
                  <a:gd name="T72" fmla="*/ 1 w 432"/>
                  <a:gd name="T73" fmla="*/ 1 h 574"/>
                  <a:gd name="T74" fmla="*/ 1 w 432"/>
                  <a:gd name="T75" fmla="*/ 1 h 574"/>
                  <a:gd name="T76" fmla="*/ 1 w 432"/>
                  <a:gd name="T77" fmla="*/ 1 h 574"/>
                  <a:gd name="T78" fmla="*/ 1 w 432"/>
                  <a:gd name="T79" fmla="*/ 1 h 574"/>
                  <a:gd name="T80" fmla="*/ 1 w 432"/>
                  <a:gd name="T81" fmla="*/ 1 h 574"/>
                  <a:gd name="T82" fmla="*/ 1 w 432"/>
                  <a:gd name="T83" fmla="*/ 1 h 574"/>
                  <a:gd name="T84" fmla="*/ 1 w 432"/>
                  <a:gd name="T85" fmla="*/ 1 h 574"/>
                  <a:gd name="T86" fmla="*/ 1 w 432"/>
                  <a:gd name="T87" fmla="*/ 1 h 574"/>
                  <a:gd name="T88" fmla="*/ 1 w 432"/>
                  <a:gd name="T89" fmla="*/ 1 h 574"/>
                  <a:gd name="T90" fmla="*/ 1 w 432"/>
                  <a:gd name="T91" fmla="*/ 1 h 574"/>
                  <a:gd name="T92" fmla="*/ 1 w 432"/>
                  <a:gd name="T93" fmla="*/ 1 h 574"/>
                  <a:gd name="T94" fmla="*/ 1 w 432"/>
                  <a:gd name="T95" fmla="*/ 1 h 574"/>
                  <a:gd name="T96" fmla="*/ 1 w 432"/>
                  <a:gd name="T97" fmla="*/ 1 h 574"/>
                  <a:gd name="T98" fmla="*/ 1 w 432"/>
                  <a:gd name="T99" fmla="*/ 1 h 574"/>
                  <a:gd name="T100" fmla="*/ 1 w 432"/>
                  <a:gd name="T101" fmla="*/ 1 h 574"/>
                  <a:gd name="T102" fmla="*/ 1 w 432"/>
                  <a:gd name="T103" fmla="*/ 1 h 574"/>
                  <a:gd name="T104" fmla="*/ 1 w 432"/>
                  <a:gd name="T105" fmla="*/ 1 h 574"/>
                  <a:gd name="T106" fmla="*/ 1 w 432"/>
                  <a:gd name="T107" fmla="*/ 1 h 574"/>
                  <a:gd name="T108" fmla="*/ 1 w 432"/>
                  <a:gd name="T109" fmla="*/ 1 h 574"/>
                  <a:gd name="T110" fmla="*/ 1 w 432"/>
                  <a:gd name="T111" fmla="*/ 1 h 574"/>
                  <a:gd name="T112" fmla="*/ 1 w 432"/>
                  <a:gd name="T113" fmla="*/ 1 h 5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2"/>
                  <a:gd name="T172" fmla="*/ 0 h 574"/>
                  <a:gd name="T173" fmla="*/ 432 w 432"/>
                  <a:gd name="T174" fmla="*/ 574 h 5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2" h="574">
                    <a:moveTo>
                      <a:pt x="227" y="574"/>
                    </a:moveTo>
                    <a:lnTo>
                      <a:pt x="206" y="572"/>
                    </a:lnTo>
                    <a:lnTo>
                      <a:pt x="184" y="568"/>
                    </a:lnTo>
                    <a:lnTo>
                      <a:pt x="164" y="561"/>
                    </a:lnTo>
                    <a:lnTo>
                      <a:pt x="144" y="551"/>
                    </a:lnTo>
                    <a:lnTo>
                      <a:pt x="125" y="540"/>
                    </a:lnTo>
                    <a:lnTo>
                      <a:pt x="106" y="526"/>
                    </a:lnTo>
                    <a:lnTo>
                      <a:pt x="89" y="509"/>
                    </a:lnTo>
                    <a:lnTo>
                      <a:pt x="72" y="490"/>
                    </a:lnTo>
                    <a:lnTo>
                      <a:pt x="56" y="469"/>
                    </a:lnTo>
                    <a:lnTo>
                      <a:pt x="43" y="446"/>
                    </a:lnTo>
                    <a:lnTo>
                      <a:pt x="32" y="423"/>
                    </a:lnTo>
                    <a:lnTo>
                      <a:pt x="22" y="396"/>
                    </a:lnTo>
                    <a:lnTo>
                      <a:pt x="13" y="371"/>
                    </a:lnTo>
                    <a:lnTo>
                      <a:pt x="6" y="342"/>
                    </a:lnTo>
                    <a:lnTo>
                      <a:pt x="1" y="316"/>
                    </a:lnTo>
                    <a:lnTo>
                      <a:pt x="0" y="287"/>
                    </a:lnTo>
                    <a:lnTo>
                      <a:pt x="0" y="258"/>
                    </a:lnTo>
                    <a:lnTo>
                      <a:pt x="1" y="229"/>
                    </a:lnTo>
                    <a:lnTo>
                      <a:pt x="6" y="203"/>
                    </a:lnTo>
                    <a:lnTo>
                      <a:pt x="11" y="176"/>
                    </a:lnTo>
                    <a:lnTo>
                      <a:pt x="20" y="151"/>
                    </a:lnTo>
                    <a:lnTo>
                      <a:pt x="29" y="128"/>
                    </a:lnTo>
                    <a:lnTo>
                      <a:pt x="42" y="105"/>
                    </a:lnTo>
                    <a:lnTo>
                      <a:pt x="55" y="84"/>
                    </a:lnTo>
                    <a:lnTo>
                      <a:pt x="70" y="65"/>
                    </a:lnTo>
                    <a:lnTo>
                      <a:pt x="86" y="47"/>
                    </a:lnTo>
                    <a:lnTo>
                      <a:pt x="104" y="34"/>
                    </a:lnTo>
                    <a:lnTo>
                      <a:pt x="122" y="21"/>
                    </a:lnTo>
                    <a:lnTo>
                      <a:pt x="142" y="13"/>
                    </a:lnTo>
                    <a:lnTo>
                      <a:pt x="163" y="5"/>
                    </a:lnTo>
                    <a:lnTo>
                      <a:pt x="183" y="1"/>
                    </a:lnTo>
                    <a:lnTo>
                      <a:pt x="204" y="0"/>
                    </a:lnTo>
                    <a:lnTo>
                      <a:pt x="226" y="1"/>
                    </a:lnTo>
                    <a:lnTo>
                      <a:pt x="247" y="5"/>
                    </a:lnTo>
                    <a:lnTo>
                      <a:pt x="268" y="13"/>
                    </a:lnTo>
                    <a:lnTo>
                      <a:pt x="288" y="21"/>
                    </a:lnTo>
                    <a:lnTo>
                      <a:pt x="306" y="34"/>
                    </a:lnTo>
                    <a:lnTo>
                      <a:pt x="325" y="47"/>
                    </a:lnTo>
                    <a:lnTo>
                      <a:pt x="342" y="65"/>
                    </a:lnTo>
                    <a:lnTo>
                      <a:pt x="360" y="84"/>
                    </a:lnTo>
                    <a:lnTo>
                      <a:pt x="375" y="105"/>
                    </a:lnTo>
                    <a:lnTo>
                      <a:pt x="388" y="128"/>
                    </a:lnTo>
                    <a:lnTo>
                      <a:pt x="400" y="151"/>
                    </a:lnTo>
                    <a:lnTo>
                      <a:pt x="410" y="176"/>
                    </a:lnTo>
                    <a:lnTo>
                      <a:pt x="419" y="203"/>
                    </a:lnTo>
                    <a:lnTo>
                      <a:pt x="424" y="229"/>
                    </a:lnTo>
                    <a:lnTo>
                      <a:pt x="429" y="258"/>
                    </a:lnTo>
                    <a:lnTo>
                      <a:pt x="432" y="287"/>
                    </a:lnTo>
                    <a:lnTo>
                      <a:pt x="429" y="344"/>
                    </a:lnTo>
                    <a:lnTo>
                      <a:pt x="419" y="398"/>
                    </a:lnTo>
                    <a:lnTo>
                      <a:pt x="401" y="448"/>
                    </a:lnTo>
                    <a:lnTo>
                      <a:pt x="377" y="490"/>
                    </a:lnTo>
                    <a:lnTo>
                      <a:pt x="345" y="524"/>
                    </a:lnTo>
                    <a:lnTo>
                      <a:pt x="311" y="551"/>
                    </a:lnTo>
                    <a:lnTo>
                      <a:pt x="270" y="568"/>
                    </a:lnTo>
                    <a:lnTo>
                      <a:pt x="227" y="5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0" name="Freeform 96"/>
              <p:cNvSpPr>
                <a:spLocks/>
              </p:cNvSpPr>
              <p:nvPr/>
            </p:nvSpPr>
            <p:spPr bwMode="auto">
              <a:xfrm>
                <a:off x="5357" y="2234"/>
                <a:ext cx="191" cy="254"/>
              </a:xfrm>
              <a:custGeom>
                <a:avLst/>
                <a:gdLst>
                  <a:gd name="T0" fmla="*/ 1 w 382"/>
                  <a:gd name="T1" fmla="*/ 0 h 508"/>
                  <a:gd name="T2" fmla="*/ 1 w 382"/>
                  <a:gd name="T3" fmla="*/ 1 h 508"/>
                  <a:gd name="T4" fmla="*/ 1 w 382"/>
                  <a:gd name="T5" fmla="*/ 1 h 508"/>
                  <a:gd name="T6" fmla="*/ 1 w 382"/>
                  <a:gd name="T7" fmla="*/ 1 h 508"/>
                  <a:gd name="T8" fmla="*/ 1 w 382"/>
                  <a:gd name="T9" fmla="*/ 1 h 508"/>
                  <a:gd name="T10" fmla="*/ 1 w 382"/>
                  <a:gd name="T11" fmla="*/ 1 h 508"/>
                  <a:gd name="T12" fmla="*/ 1 w 382"/>
                  <a:gd name="T13" fmla="*/ 1 h 508"/>
                  <a:gd name="T14" fmla="*/ 1 w 382"/>
                  <a:gd name="T15" fmla="*/ 1 h 508"/>
                  <a:gd name="T16" fmla="*/ 0 w 382"/>
                  <a:gd name="T17" fmla="*/ 1 h 508"/>
                  <a:gd name="T18" fmla="*/ 1 w 382"/>
                  <a:gd name="T19" fmla="*/ 1 h 508"/>
                  <a:gd name="T20" fmla="*/ 1 w 382"/>
                  <a:gd name="T21" fmla="*/ 1 h 508"/>
                  <a:gd name="T22" fmla="*/ 1 w 382"/>
                  <a:gd name="T23" fmla="*/ 1 h 508"/>
                  <a:gd name="T24" fmla="*/ 1 w 382"/>
                  <a:gd name="T25" fmla="*/ 1 h 508"/>
                  <a:gd name="T26" fmla="*/ 1 w 382"/>
                  <a:gd name="T27" fmla="*/ 1 h 508"/>
                  <a:gd name="T28" fmla="*/ 1 w 382"/>
                  <a:gd name="T29" fmla="*/ 1 h 508"/>
                  <a:gd name="T30" fmla="*/ 1 w 382"/>
                  <a:gd name="T31" fmla="*/ 1 h 508"/>
                  <a:gd name="T32" fmla="*/ 1 w 382"/>
                  <a:gd name="T33" fmla="*/ 1 h 508"/>
                  <a:gd name="T34" fmla="*/ 1 w 382"/>
                  <a:gd name="T35" fmla="*/ 1 h 508"/>
                  <a:gd name="T36" fmla="*/ 1 w 382"/>
                  <a:gd name="T37" fmla="*/ 1 h 508"/>
                  <a:gd name="T38" fmla="*/ 1 w 382"/>
                  <a:gd name="T39" fmla="*/ 1 h 508"/>
                  <a:gd name="T40" fmla="*/ 1 w 382"/>
                  <a:gd name="T41" fmla="*/ 1 h 508"/>
                  <a:gd name="T42" fmla="*/ 1 w 382"/>
                  <a:gd name="T43" fmla="*/ 1 h 508"/>
                  <a:gd name="T44" fmla="*/ 1 w 382"/>
                  <a:gd name="T45" fmla="*/ 1 h 508"/>
                  <a:gd name="T46" fmla="*/ 1 w 382"/>
                  <a:gd name="T47" fmla="*/ 1 h 508"/>
                  <a:gd name="T48" fmla="*/ 1 w 382"/>
                  <a:gd name="T49" fmla="*/ 1 h 508"/>
                  <a:gd name="T50" fmla="*/ 1 w 382"/>
                  <a:gd name="T51" fmla="*/ 1 h 508"/>
                  <a:gd name="T52" fmla="*/ 1 w 382"/>
                  <a:gd name="T53" fmla="*/ 1 h 508"/>
                  <a:gd name="T54" fmla="*/ 1 w 382"/>
                  <a:gd name="T55" fmla="*/ 1 h 508"/>
                  <a:gd name="T56" fmla="*/ 1 w 382"/>
                  <a:gd name="T57" fmla="*/ 1 h 508"/>
                  <a:gd name="T58" fmla="*/ 1 w 382"/>
                  <a:gd name="T59" fmla="*/ 1 h 508"/>
                  <a:gd name="T60" fmla="*/ 1 w 382"/>
                  <a:gd name="T61" fmla="*/ 1 h 508"/>
                  <a:gd name="T62" fmla="*/ 1 w 382"/>
                  <a:gd name="T63" fmla="*/ 1 h 508"/>
                  <a:gd name="T64" fmla="*/ 1 w 382"/>
                  <a:gd name="T65" fmla="*/ 1 h 508"/>
                  <a:gd name="T66" fmla="*/ 1 w 382"/>
                  <a:gd name="T67" fmla="*/ 1 h 508"/>
                  <a:gd name="T68" fmla="*/ 1 w 382"/>
                  <a:gd name="T69" fmla="*/ 1 h 508"/>
                  <a:gd name="T70" fmla="*/ 1 w 382"/>
                  <a:gd name="T71" fmla="*/ 1 h 508"/>
                  <a:gd name="T72" fmla="*/ 1 w 382"/>
                  <a:gd name="T73" fmla="*/ 1 h 508"/>
                  <a:gd name="T74" fmla="*/ 1 w 382"/>
                  <a:gd name="T75" fmla="*/ 1 h 508"/>
                  <a:gd name="T76" fmla="*/ 1 w 382"/>
                  <a:gd name="T77" fmla="*/ 1 h 508"/>
                  <a:gd name="T78" fmla="*/ 1 w 382"/>
                  <a:gd name="T79" fmla="*/ 1 h 508"/>
                  <a:gd name="T80" fmla="*/ 1 w 382"/>
                  <a:gd name="T81" fmla="*/ 1 h 508"/>
                  <a:gd name="T82" fmla="*/ 1 w 382"/>
                  <a:gd name="T83" fmla="*/ 1 h 508"/>
                  <a:gd name="T84" fmla="*/ 1 w 382"/>
                  <a:gd name="T85" fmla="*/ 1 h 508"/>
                  <a:gd name="T86" fmla="*/ 1 w 382"/>
                  <a:gd name="T87" fmla="*/ 1 h 508"/>
                  <a:gd name="T88" fmla="*/ 1 w 382"/>
                  <a:gd name="T89" fmla="*/ 1 h 508"/>
                  <a:gd name="T90" fmla="*/ 1 w 382"/>
                  <a:gd name="T91" fmla="*/ 1 h 508"/>
                  <a:gd name="T92" fmla="*/ 1 w 382"/>
                  <a:gd name="T93" fmla="*/ 1 h 508"/>
                  <a:gd name="T94" fmla="*/ 1 w 382"/>
                  <a:gd name="T95" fmla="*/ 1 h 508"/>
                  <a:gd name="T96" fmla="*/ 1 w 382"/>
                  <a:gd name="T97" fmla="*/ 1 h 508"/>
                  <a:gd name="T98" fmla="*/ 1 w 382"/>
                  <a:gd name="T99" fmla="*/ 1 h 508"/>
                  <a:gd name="T100" fmla="*/ 1 w 382"/>
                  <a:gd name="T101" fmla="*/ 1 h 508"/>
                  <a:gd name="T102" fmla="*/ 1 w 382"/>
                  <a:gd name="T103" fmla="*/ 1 h 508"/>
                  <a:gd name="T104" fmla="*/ 1 w 382"/>
                  <a:gd name="T105" fmla="*/ 1 h 508"/>
                  <a:gd name="T106" fmla="*/ 1 w 382"/>
                  <a:gd name="T107" fmla="*/ 1 h 508"/>
                  <a:gd name="T108" fmla="*/ 1 w 382"/>
                  <a:gd name="T109" fmla="*/ 1 h 508"/>
                  <a:gd name="T110" fmla="*/ 1 w 382"/>
                  <a:gd name="T111" fmla="*/ 1 h 508"/>
                  <a:gd name="T112" fmla="*/ 1 w 382"/>
                  <a:gd name="T113" fmla="*/ 0 h 5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508"/>
                  <a:gd name="T173" fmla="*/ 382 w 382"/>
                  <a:gd name="T174" fmla="*/ 508 h 5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508">
                    <a:moveTo>
                      <a:pt x="182" y="0"/>
                    </a:moveTo>
                    <a:lnTo>
                      <a:pt x="143" y="6"/>
                    </a:lnTo>
                    <a:lnTo>
                      <a:pt x="108" y="21"/>
                    </a:lnTo>
                    <a:lnTo>
                      <a:pt x="77" y="44"/>
                    </a:lnTo>
                    <a:lnTo>
                      <a:pt x="49" y="75"/>
                    </a:lnTo>
                    <a:lnTo>
                      <a:pt x="28" y="113"/>
                    </a:lnTo>
                    <a:lnTo>
                      <a:pt x="12" y="155"/>
                    </a:lnTo>
                    <a:lnTo>
                      <a:pt x="2" y="203"/>
                    </a:lnTo>
                    <a:lnTo>
                      <a:pt x="0" y="255"/>
                    </a:lnTo>
                    <a:lnTo>
                      <a:pt x="2" y="280"/>
                    </a:lnTo>
                    <a:lnTo>
                      <a:pt x="6" y="305"/>
                    </a:lnTo>
                    <a:lnTo>
                      <a:pt x="12" y="330"/>
                    </a:lnTo>
                    <a:lnTo>
                      <a:pt x="19" y="353"/>
                    </a:lnTo>
                    <a:lnTo>
                      <a:pt x="28" y="374"/>
                    </a:lnTo>
                    <a:lnTo>
                      <a:pt x="38" y="397"/>
                    </a:lnTo>
                    <a:lnTo>
                      <a:pt x="51" y="416"/>
                    </a:lnTo>
                    <a:lnTo>
                      <a:pt x="64" y="435"/>
                    </a:lnTo>
                    <a:lnTo>
                      <a:pt x="78" y="452"/>
                    </a:lnTo>
                    <a:lnTo>
                      <a:pt x="94" y="466"/>
                    </a:lnTo>
                    <a:lnTo>
                      <a:pt x="111" y="479"/>
                    </a:lnTo>
                    <a:lnTo>
                      <a:pt x="128" y="489"/>
                    </a:lnTo>
                    <a:lnTo>
                      <a:pt x="146" y="498"/>
                    </a:lnTo>
                    <a:lnTo>
                      <a:pt x="164" y="504"/>
                    </a:lnTo>
                    <a:lnTo>
                      <a:pt x="183" y="506"/>
                    </a:lnTo>
                    <a:lnTo>
                      <a:pt x="202" y="508"/>
                    </a:lnTo>
                    <a:lnTo>
                      <a:pt x="221" y="506"/>
                    </a:lnTo>
                    <a:lnTo>
                      <a:pt x="239" y="504"/>
                    </a:lnTo>
                    <a:lnTo>
                      <a:pt x="256" y="498"/>
                    </a:lnTo>
                    <a:lnTo>
                      <a:pt x="274" y="489"/>
                    </a:lnTo>
                    <a:lnTo>
                      <a:pt x="291" y="479"/>
                    </a:lnTo>
                    <a:lnTo>
                      <a:pt x="305" y="466"/>
                    </a:lnTo>
                    <a:lnTo>
                      <a:pt x="321" y="452"/>
                    </a:lnTo>
                    <a:lnTo>
                      <a:pt x="334" y="435"/>
                    </a:lnTo>
                    <a:lnTo>
                      <a:pt x="346" y="416"/>
                    </a:lnTo>
                    <a:lnTo>
                      <a:pt x="356" y="397"/>
                    </a:lnTo>
                    <a:lnTo>
                      <a:pt x="364" y="374"/>
                    </a:lnTo>
                    <a:lnTo>
                      <a:pt x="372" y="353"/>
                    </a:lnTo>
                    <a:lnTo>
                      <a:pt x="377" y="330"/>
                    </a:lnTo>
                    <a:lnTo>
                      <a:pt x="380" y="305"/>
                    </a:lnTo>
                    <a:lnTo>
                      <a:pt x="382" y="280"/>
                    </a:lnTo>
                    <a:lnTo>
                      <a:pt x="382" y="255"/>
                    </a:lnTo>
                    <a:lnTo>
                      <a:pt x="380" y="230"/>
                    </a:lnTo>
                    <a:lnTo>
                      <a:pt x="376" y="205"/>
                    </a:lnTo>
                    <a:lnTo>
                      <a:pt x="370" y="180"/>
                    </a:lnTo>
                    <a:lnTo>
                      <a:pt x="363" y="157"/>
                    </a:lnTo>
                    <a:lnTo>
                      <a:pt x="354" y="134"/>
                    </a:lnTo>
                    <a:lnTo>
                      <a:pt x="344" y="113"/>
                    </a:lnTo>
                    <a:lnTo>
                      <a:pt x="333" y="94"/>
                    </a:lnTo>
                    <a:lnTo>
                      <a:pt x="318" y="75"/>
                    </a:lnTo>
                    <a:lnTo>
                      <a:pt x="304" y="58"/>
                    </a:lnTo>
                    <a:lnTo>
                      <a:pt x="288" y="42"/>
                    </a:lnTo>
                    <a:lnTo>
                      <a:pt x="272" y="31"/>
                    </a:lnTo>
                    <a:lnTo>
                      <a:pt x="255" y="19"/>
                    </a:lnTo>
                    <a:lnTo>
                      <a:pt x="238" y="12"/>
                    </a:lnTo>
                    <a:lnTo>
                      <a:pt x="219" y="6"/>
                    </a:lnTo>
                    <a:lnTo>
                      <a:pt x="200" y="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1" name="Freeform 97"/>
              <p:cNvSpPr>
                <a:spLocks/>
              </p:cNvSpPr>
              <p:nvPr/>
            </p:nvSpPr>
            <p:spPr bwMode="auto">
              <a:xfrm>
                <a:off x="5377" y="2260"/>
                <a:ext cx="152" cy="203"/>
              </a:xfrm>
              <a:custGeom>
                <a:avLst/>
                <a:gdLst>
                  <a:gd name="T0" fmla="*/ 0 w 305"/>
                  <a:gd name="T1" fmla="*/ 1 h 406"/>
                  <a:gd name="T2" fmla="*/ 0 w 305"/>
                  <a:gd name="T3" fmla="*/ 1 h 406"/>
                  <a:gd name="T4" fmla="*/ 0 w 305"/>
                  <a:gd name="T5" fmla="*/ 1 h 406"/>
                  <a:gd name="T6" fmla="*/ 0 w 305"/>
                  <a:gd name="T7" fmla="*/ 1 h 406"/>
                  <a:gd name="T8" fmla="*/ 0 w 305"/>
                  <a:gd name="T9" fmla="*/ 1 h 406"/>
                  <a:gd name="T10" fmla="*/ 0 w 305"/>
                  <a:gd name="T11" fmla="*/ 1 h 406"/>
                  <a:gd name="T12" fmla="*/ 0 w 305"/>
                  <a:gd name="T13" fmla="*/ 1 h 406"/>
                  <a:gd name="T14" fmla="*/ 0 w 305"/>
                  <a:gd name="T15" fmla="*/ 1 h 406"/>
                  <a:gd name="T16" fmla="*/ 0 w 305"/>
                  <a:gd name="T17" fmla="*/ 1 h 406"/>
                  <a:gd name="T18" fmla="*/ 0 w 305"/>
                  <a:gd name="T19" fmla="*/ 1 h 406"/>
                  <a:gd name="T20" fmla="*/ 0 w 305"/>
                  <a:gd name="T21" fmla="*/ 1 h 406"/>
                  <a:gd name="T22" fmla="*/ 0 w 305"/>
                  <a:gd name="T23" fmla="*/ 1 h 406"/>
                  <a:gd name="T24" fmla="*/ 0 w 305"/>
                  <a:gd name="T25" fmla="*/ 1 h 406"/>
                  <a:gd name="T26" fmla="*/ 0 w 305"/>
                  <a:gd name="T27" fmla="*/ 1 h 406"/>
                  <a:gd name="T28" fmla="*/ 0 w 305"/>
                  <a:gd name="T29" fmla="*/ 1 h 406"/>
                  <a:gd name="T30" fmla="*/ 0 w 305"/>
                  <a:gd name="T31" fmla="*/ 1 h 406"/>
                  <a:gd name="T32" fmla="*/ 0 w 305"/>
                  <a:gd name="T33" fmla="*/ 1 h 406"/>
                  <a:gd name="T34" fmla="*/ 0 w 305"/>
                  <a:gd name="T35" fmla="*/ 1 h 406"/>
                  <a:gd name="T36" fmla="*/ 0 w 305"/>
                  <a:gd name="T37" fmla="*/ 1 h 406"/>
                  <a:gd name="T38" fmla="*/ 0 w 305"/>
                  <a:gd name="T39" fmla="*/ 1 h 406"/>
                  <a:gd name="T40" fmla="*/ 0 w 305"/>
                  <a:gd name="T41" fmla="*/ 1 h 406"/>
                  <a:gd name="T42" fmla="*/ 0 w 305"/>
                  <a:gd name="T43" fmla="*/ 1 h 406"/>
                  <a:gd name="T44" fmla="*/ 0 w 305"/>
                  <a:gd name="T45" fmla="*/ 1 h 406"/>
                  <a:gd name="T46" fmla="*/ 0 w 305"/>
                  <a:gd name="T47" fmla="*/ 1 h 406"/>
                  <a:gd name="T48" fmla="*/ 0 w 305"/>
                  <a:gd name="T49" fmla="*/ 1 h 406"/>
                  <a:gd name="T50" fmla="*/ 0 w 305"/>
                  <a:gd name="T51" fmla="*/ 1 h 406"/>
                  <a:gd name="T52" fmla="*/ 0 w 305"/>
                  <a:gd name="T53" fmla="*/ 1 h 406"/>
                  <a:gd name="T54" fmla="*/ 0 w 305"/>
                  <a:gd name="T55" fmla="*/ 1 h 406"/>
                  <a:gd name="T56" fmla="*/ 0 w 305"/>
                  <a:gd name="T57" fmla="*/ 0 h 406"/>
                  <a:gd name="T58" fmla="*/ 0 w 305"/>
                  <a:gd name="T59" fmla="*/ 1 h 406"/>
                  <a:gd name="T60" fmla="*/ 0 w 305"/>
                  <a:gd name="T61" fmla="*/ 1 h 406"/>
                  <a:gd name="T62" fmla="*/ 0 w 305"/>
                  <a:gd name="T63" fmla="*/ 1 h 406"/>
                  <a:gd name="T64" fmla="*/ 0 w 305"/>
                  <a:gd name="T65" fmla="*/ 1 h 406"/>
                  <a:gd name="T66" fmla="*/ 0 w 305"/>
                  <a:gd name="T67" fmla="*/ 1 h 406"/>
                  <a:gd name="T68" fmla="*/ 0 w 305"/>
                  <a:gd name="T69" fmla="*/ 1 h 406"/>
                  <a:gd name="T70" fmla="*/ 0 w 305"/>
                  <a:gd name="T71" fmla="*/ 1 h 406"/>
                  <a:gd name="T72" fmla="*/ 0 w 305"/>
                  <a:gd name="T73" fmla="*/ 1 h 406"/>
                  <a:gd name="T74" fmla="*/ 0 w 305"/>
                  <a:gd name="T75" fmla="*/ 1 h 406"/>
                  <a:gd name="T76" fmla="*/ 0 w 305"/>
                  <a:gd name="T77" fmla="*/ 1 h 406"/>
                  <a:gd name="T78" fmla="*/ 0 w 305"/>
                  <a:gd name="T79" fmla="*/ 1 h 406"/>
                  <a:gd name="T80" fmla="*/ 0 w 305"/>
                  <a:gd name="T81" fmla="*/ 1 h 406"/>
                  <a:gd name="T82" fmla="*/ 0 w 305"/>
                  <a:gd name="T83" fmla="*/ 1 h 406"/>
                  <a:gd name="T84" fmla="*/ 0 w 305"/>
                  <a:gd name="T85" fmla="*/ 1 h 406"/>
                  <a:gd name="T86" fmla="*/ 0 w 305"/>
                  <a:gd name="T87" fmla="*/ 1 h 406"/>
                  <a:gd name="T88" fmla="*/ 0 w 305"/>
                  <a:gd name="T89" fmla="*/ 1 h 406"/>
                  <a:gd name="T90" fmla="*/ 0 w 305"/>
                  <a:gd name="T91" fmla="*/ 1 h 406"/>
                  <a:gd name="T92" fmla="*/ 0 w 305"/>
                  <a:gd name="T93" fmla="*/ 1 h 406"/>
                  <a:gd name="T94" fmla="*/ 0 w 305"/>
                  <a:gd name="T95" fmla="*/ 1 h 406"/>
                  <a:gd name="T96" fmla="*/ 0 w 305"/>
                  <a:gd name="T97" fmla="*/ 1 h 406"/>
                  <a:gd name="T98" fmla="*/ 0 w 305"/>
                  <a:gd name="T99" fmla="*/ 1 h 406"/>
                  <a:gd name="T100" fmla="*/ 0 w 305"/>
                  <a:gd name="T101" fmla="*/ 1 h 406"/>
                  <a:gd name="T102" fmla="*/ 0 w 305"/>
                  <a:gd name="T103" fmla="*/ 1 h 406"/>
                  <a:gd name="T104" fmla="*/ 0 w 305"/>
                  <a:gd name="T105" fmla="*/ 1 h 4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5"/>
                  <a:gd name="T160" fmla="*/ 0 h 406"/>
                  <a:gd name="T161" fmla="*/ 305 w 305"/>
                  <a:gd name="T162" fmla="*/ 406 h 4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5" h="406">
                    <a:moveTo>
                      <a:pt x="161" y="406"/>
                    </a:moveTo>
                    <a:lnTo>
                      <a:pt x="146" y="404"/>
                    </a:lnTo>
                    <a:lnTo>
                      <a:pt x="131" y="402"/>
                    </a:lnTo>
                    <a:lnTo>
                      <a:pt x="115" y="396"/>
                    </a:lnTo>
                    <a:lnTo>
                      <a:pt x="102" y="391"/>
                    </a:lnTo>
                    <a:lnTo>
                      <a:pt x="88" y="383"/>
                    </a:lnTo>
                    <a:lnTo>
                      <a:pt x="75" y="371"/>
                    </a:lnTo>
                    <a:lnTo>
                      <a:pt x="62" y="360"/>
                    </a:lnTo>
                    <a:lnTo>
                      <a:pt x="51" y="347"/>
                    </a:lnTo>
                    <a:lnTo>
                      <a:pt x="41" y="331"/>
                    </a:lnTo>
                    <a:lnTo>
                      <a:pt x="30" y="316"/>
                    </a:lnTo>
                    <a:lnTo>
                      <a:pt x="22" y="299"/>
                    </a:lnTo>
                    <a:lnTo>
                      <a:pt x="15" y="280"/>
                    </a:lnTo>
                    <a:lnTo>
                      <a:pt x="9" y="262"/>
                    </a:lnTo>
                    <a:lnTo>
                      <a:pt x="5" y="243"/>
                    </a:lnTo>
                    <a:lnTo>
                      <a:pt x="2" y="222"/>
                    </a:lnTo>
                    <a:lnTo>
                      <a:pt x="0" y="203"/>
                    </a:lnTo>
                    <a:lnTo>
                      <a:pt x="2" y="163"/>
                    </a:lnTo>
                    <a:lnTo>
                      <a:pt x="9" y="124"/>
                    </a:lnTo>
                    <a:lnTo>
                      <a:pt x="20" y="90"/>
                    </a:lnTo>
                    <a:lnTo>
                      <a:pt x="39" y="59"/>
                    </a:lnTo>
                    <a:lnTo>
                      <a:pt x="49" y="46"/>
                    </a:lnTo>
                    <a:lnTo>
                      <a:pt x="61" y="34"/>
                    </a:lnTo>
                    <a:lnTo>
                      <a:pt x="74" y="23"/>
                    </a:lnTo>
                    <a:lnTo>
                      <a:pt x="87" y="15"/>
                    </a:lnTo>
                    <a:lnTo>
                      <a:pt x="101" y="9"/>
                    </a:lnTo>
                    <a:lnTo>
                      <a:pt x="114" y="4"/>
                    </a:lnTo>
                    <a:lnTo>
                      <a:pt x="130" y="2"/>
                    </a:lnTo>
                    <a:lnTo>
                      <a:pt x="144" y="0"/>
                    </a:lnTo>
                    <a:lnTo>
                      <a:pt x="158" y="2"/>
                    </a:lnTo>
                    <a:lnTo>
                      <a:pt x="174" y="4"/>
                    </a:lnTo>
                    <a:lnTo>
                      <a:pt x="189" y="9"/>
                    </a:lnTo>
                    <a:lnTo>
                      <a:pt x="203" y="15"/>
                    </a:lnTo>
                    <a:lnTo>
                      <a:pt x="217" y="23"/>
                    </a:lnTo>
                    <a:lnTo>
                      <a:pt x="230" y="34"/>
                    </a:lnTo>
                    <a:lnTo>
                      <a:pt x="243" y="46"/>
                    </a:lnTo>
                    <a:lnTo>
                      <a:pt x="255" y="59"/>
                    </a:lnTo>
                    <a:lnTo>
                      <a:pt x="265" y="75"/>
                    </a:lnTo>
                    <a:lnTo>
                      <a:pt x="275" y="90"/>
                    </a:lnTo>
                    <a:lnTo>
                      <a:pt x="284" y="107"/>
                    </a:lnTo>
                    <a:lnTo>
                      <a:pt x="291" y="124"/>
                    </a:lnTo>
                    <a:lnTo>
                      <a:pt x="297" y="143"/>
                    </a:lnTo>
                    <a:lnTo>
                      <a:pt x="301" y="163"/>
                    </a:lnTo>
                    <a:lnTo>
                      <a:pt x="304" y="184"/>
                    </a:lnTo>
                    <a:lnTo>
                      <a:pt x="305" y="203"/>
                    </a:lnTo>
                    <a:lnTo>
                      <a:pt x="304" y="243"/>
                    </a:lnTo>
                    <a:lnTo>
                      <a:pt x="297" y="281"/>
                    </a:lnTo>
                    <a:lnTo>
                      <a:pt x="284" y="316"/>
                    </a:lnTo>
                    <a:lnTo>
                      <a:pt x="266" y="347"/>
                    </a:lnTo>
                    <a:lnTo>
                      <a:pt x="245" y="371"/>
                    </a:lnTo>
                    <a:lnTo>
                      <a:pt x="220" y="391"/>
                    </a:lnTo>
                    <a:lnTo>
                      <a:pt x="192" y="402"/>
                    </a:lnTo>
                    <a:lnTo>
                      <a:pt x="161" y="4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2" name="Freeform 98"/>
              <p:cNvSpPr>
                <a:spLocks/>
              </p:cNvSpPr>
              <p:nvPr/>
            </p:nvSpPr>
            <p:spPr bwMode="auto">
              <a:xfrm>
                <a:off x="4958" y="2104"/>
                <a:ext cx="190" cy="254"/>
              </a:xfrm>
              <a:custGeom>
                <a:avLst/>
                <a:gdLst>
                  <a:gd name="T0" fmla="*/ 1 w 380"/>
                  <a:gd name="T1" fmla="*/ 0 h 507"/>
                  <a:gd name="T2" fmla="*/ 1 w 380"/>
                  <a:gd name="T3" fmla="*/ 1 h 507"/>
                  <a:gd name="T4" fmla="*/ 1 w 380"/>
                  <a:gd name="T5" fmla="*/ 1 h 507"/>
                  <a:gd name="T6" fmla="*/ 1 w 380"/>
                  <a:gd name="T7" fmla="*/ 1 h 507"/>
                  <a:gd name="T8" fmla="*/ 1 w 380"/>
                  <a:gd name="T9" fmla="*/ 1 h 507"/>
                  <a:gd name="T10" fmla="*/ 1 w 380"/>
                  <a:gd name="T11" fmla="*/ 1 h 507"/>
                  <a:gd name="T12" fmla="*/ 1 w 380"/>
                  <a:gd name="T13" fmla="*/ 1 h 507"/>
                  <a:gd name="T14" fmla="*/ 1 w 380"/>
                  <a:gd name="T15" fmla="*/ 1 h 507"/>
                  <a:gd name="T16" fmla="*/ 0 w 380"/>
                  <a:gd name="T17" fmla="*/ 1 h 507"/>
                  <a:gd name="T18" fmla="*/ 1 w 380"/>
                  <a:gd name="T19" fmla="*/ 1 h 507"/>
                  <a:gd name="T20" fmla="*/ 1 w 380"/>
                  <a:gd name="T21" fmla="*/ 1 h 507"/>
                  <a:gd name="T22" fmla="*/ 1 w 380"/>
                  <a:gd name="T23" fmla="*/ 1 h 507"/>
                  <a:gd name="T24" fmla="*/ 1 w 380"/>
                  <a:gd name="T25" fmla="*/ 1 h 507"/>
                  <a:gd name="T26" fmla="*/ 1 w 380"/>
                  <a:gd name="T27" fmla="*/ 1 h 507"/>
                  <a:gd name="T28" fmla="*/ 1 w 380"/>
                  <a:gd name="T29" fmla="*/ 1 h 507"/>
                  <a:gd name="T30" fmla="*/ 1 w 380"/>
                  <a:gd name="T31" fmla="*/ 1 h 507"/>
                  <a:gd name="T32" fmla="*/ 1 w 380"/>
                  <a:gd name="T33" fmla="*/ 1 h 507"/>
                  <a:gd name="T34" fmla="*/ 1 w 380"/>
                  <a:gd name="T35" fmla="*/ 1 h 507"/>
                  <a:gd name="T36" fmla="*/ 1 w 380"/>
                  <a:gd name="T37" fmla="*/ 1 h 507"/>
                  <a:gd name="T38" fmla="*/ 1 w 380"/>
                  <a:gd name="T39" fmla="*/ 1 h 507"/>
                  <a:gd name="T40" fmla="*/ 1 w 380"/>
                  <a:gd name="T41" fmla="*/ 1 h 507"/>
                  <a:gd name="T42" fmla="*/ 1 w 380"/>
                  <a:gd name="T43" fmla="*/ 1 h 507"/>
                  <a:gd name="T44" fmla="*/ 1 w 380"/>
                  <a:gd name="T45" fmla="*/ 1 h 507"/>
                  <a:gd name="T46" fmla="*/ 1 w 380"/>
                  <a:gd name="T47" fmla="*/ 1 h 507"/>
                  <a:gd name="T48" fmla="*/ 1 w 380"/>
                  <a:gd name="T49" fmla="*/ 1 h 507"/>
                  <a:gd name="T50" fmla="*/ 1 w 380"/>
                  <a:gd name="T51" fmla="*/ 1 h 507"/>
                  <a:gd name="T52" fmla="*/ 1 w 380"/>
                  <a:gd name="T53" fmla="*/ 1 h 507"/>
                  <a:gd name="T54" fmla="*/ 1 w 380"/>
                  <a:gd name="T55" fmla="*/ 1 h 507"/>
                  <a:gd name="T56" fmla="*/ 1 w 380"/>
                  <a:gd name="T57" fmla="*/ 1 h 507"/>
                  <a:gd name="T58" fmla="*/ 1 w 380"/>
                  <a:gd name="T59" fmla="*/ 1 h 507"/>
                  <a:gd name="T60" fmla="*/ 1 w 380"/>
                  <a:gd name="T61" fmla="*/ 1 h 507"/>
                  <a:gd name="T62" fmla="*/ 1 w 380"/>
                  <a:gd name="T63" fmla="*/ 1 h 507"/>
                  <a:gd name="T64" fmla="*/ 1 w 380"/>
                  <a:gd name="T65" fmla="*/ 1 h 507"/>
                  <a:gd name="T66" fmla="*/ 1 w 380"/>
                  <a:gd name="T67" fmla="*/ 1 h 507"/>
                  <a:gd name="T68" fmla="*/ 1 w 380"/>
                  <a:gd name="T69" fmla="*/ 1 h 507"/>
                  <a:gd name="T70" fmla="*/ 1 w 380"/>
                  <a:gd name="T71" fmla="*/ 1 h 507"/>
                  <a:gd name="T72" fmla="*/ 1 w 380"/>
                  <a:gd name="T73" fmla="*/ 1 h 507"/>
                  <a:gd name="T74" fmla="*/ 1 w 380"/>
                  <a:gd name="T75" fmla="*/ 1 h 507"/>
                  <a:gd name="T76" fmla="*/ 1 w 380"/>
                  <a:gd name="T77" fmla="*/ 1 h 507"/>
                  <a:gd name="T78" fmla="*/ 1 w 380"/>
                  <a:gd name="T79" fmla="*/ 1 h 507"/>
                  <a:gd name="T80" fmla="*/ 1 w 380"/>
                  <a:gd name="T81" fmla="*/ 1 h 507"/>
                  <a:gd name="T82" fmla="*/ 1 w 380"/>
                  <a:gd name="T83" fmla="*/ 1 h 507"/>
                  <a:gd name="T84" fmla="*/ 1 w 380"/>
                  <a:gd name="T85" fmla="*/ 1 h 507"/>
                  <a:gd name="T86" fmla="*/ 1 w 380"/>
                  <a:gd name="T87" fmla="*/ 1 h 507"/>
                  <a:gd name="T88" fmla="*/ 1 w 380"/>
                  <a:gd name="T89" fmla="*/ 1 h 507"/>
                  <a:gd name="T90" fmla="*/ 1 w 380"/>
                  <a:gd name="T91" fmla="*/ 1 h 507"/>
                  <a:gd name="T92" fmla="*/ 1 w 380"/>
                  <a:gd name="T93" fmla="*/ 1 h 507"/>
                  <a:gd name="T94" fmla="*/ 1 w 380"/>
                  <a:gd name="T95" fmla="*/ 1 h 507"/>
                  <a:gd name="T96" fmla="*/ 1 w 380"/>
                  <a:gd name="T97" fmla="*/ 1 h 507"/>
                  <a:gd name="T98" fmla="*/ 1 w 380"/>
                  <a:gd name="T99" fmla="*/ 1 h 507"/>
                  <a:gd name="T100" fmla="*/ 1 w 380"/>
                  <a:gd name="T101" fmla="*/ 1 h 507"/>
                  <a:gd name="T102" fmla="*/ 1 w 380"/>
                  <a:gd name="T103" fmla="*/ 1 h 507"/>
                  <a:gd name="T104" fmla="*/ 1 w 380"/>
                  <a:gd name="T105" fmla="*/ 1 h 507"/>
                  <a:gd name="T106" fmla="*/ 1 w 380"/>
                  <a:gd name="T107" fmla="*/ 1 h 507"/>
                  <a:gd name="T108" fmla="*/ 1 w 380"/>
                  <a:gd name="T109" fmla="*/ 1 h 507"/>
                  <a:gd name="T110" fmla="*/ 1 w 380"/>
                  <a:gd name="T111" fmla="*/ 1 h 507"/>
                  <a:gd name="T112" fmla="*/ 1 w 380"/>
                  <a:gd name="T113" fmla="*/ 0 h 5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0"/>
                  <a:gd name="T172" fmla="*/ 0 h 507"/>
                  <a:gd name="T173" fmla="*/ 380 w 380"/>
                  <a:gd name="T174" fmla="*/ 507 h 5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0" h="507">
                    <a:moveTo>
                      <a:pt x="180" y="0"/>
                    </a:moveTo>
                    <a:lnTo>
                      <a:pt x="142" y="5"/>
                    </a:lnTo>
                    <a:lnTo>
                      <a:pt x="108" y="21"/>
                    </a:lnTo>
                    <a:lnTo>
                      <a:pt x="76" y="44"/>
                    </a:lnTo>
                    <a:lnTo>
                      <a:pt x="49" y="74"/>
                    </a:lnTo>
                    <a:lnTo>
                      <a:pt x="27" y="113"/>
                    </a:lnTo>
                    <a:lnTo>
                      <a:pt x="12" y="155"/>
                    </a:lnTo>
                    <a:lnTo>
                      <a:pt x="1" y="203"/>
                    </a:lnTo>
                    <a:lnTo>
                      <a:pt x="0" y="254"/>
                    </a:lnTo>
                    <a:lnTo>
                      <a:pt x="1" y="279"/>
                    </a:lnTo>
                    <a:lnTo>
                      <a:pt x="6" y="304"/>
                    </a:lnTo>
                    <a:lnTo>
                      <a:pt x="12" y="327"/>
                    </a:lnTo>
                    <a:lnTo>
                      <a:pt x="19" y="350"/>
                    </a:lnTo>
                    <a:lnTo>
                      <a:pt x="27" y="373"/>
                    </a:lnTo>
                    <a:lnTo>
                      <a:pt x="37" y="394"/>
                    </a:lnTo>
                    <a:lnTo>
                      <a:pt x="50" y="413"/>
                    </a:lnTo>
                    <a:lnTo>
                      <a:pt x="63" y="433"/>
                    </a:lnTo>
                    <a:lnTo>
                      <a:pt x="78" y="450"/>
                    </a:lnTo>
                    <a:lnTo>
                      <a:pt x="94" y="465"/>
                    </a:lnTo>
                    <a:lnTo>
                      <a:pt x="111" y="477"/>
                    </a:lnTo>
                    <a:lnTo>
                      <a:pt x="128" y="488"/>
                    </a:lnTo>
                    <a:lnTo>
                      <a:pt x="145" y="496"/>
                    </a:lnTo>
                    <a:lnTo>
                      <a:pt x="164" y="501"/>
                    </a:lnTo>
                    <a:lnTo>
                      <a:pt x="181" y="505"/>
                    </a:lnTo>
                    <a:lnTo>
                      <a:pt x="200" y="507"/>
                    </a:lnTo>
                    <a:lnTo>
                      <a:pt x="219" y="505"/>
                    </a:lnTo>
                    <a:lnTo>
                      <a:pt x="237" y="501"/>
                    </a:lnTo>
                    <a:lnTo>
                      <a:pt x="256" y="496"/>
                    </a:lnTo>
                    <a:lnTo>
                      <a:pt x="273" y="488"/>
                    </a:lnTo>
                    <a:lnTo>
                      <a:pt x="289" y="477"/>
                    </a:lnTo>
                    <a:lnTo>
                      <a:pt x="305" y="465"/>
                    </a:lnTo>
                    <a:lnTo>
                      <a:pt x="319" y="450"/>
                    </a:lnTo>
                    <a:lnTo>
                      <a:pt x="332" y="433"/>
                    </a:lnTo>
                    <a:lnTo>
                      <a:pt x="344" y="413"/>
                    </a:lnTo>
                    <a:lnTo>
                      <a:pt x="354" y="394"/>
                    </a:lnTo>
                    <a:lnTo>
                      <a:pt x="363" y="373"/>
                    </a:lnTo>
                    <a:lnTo>
                      <a:pt x="370" y="350"/>
                    </a:lnTo>
                    <a:lnTo>
                      <a:pt x="375" y="327"/>
                    </a:lnTo>
                    <a:lnTo>
                      <a:pt x="378" y="304"/>
                    </a:lnTo>
                    <a:lnTo>
                      <a:pt x="380" y="279"/>
                    </a:lnTo>
                    <a:lnTo>
                      <a:pt x="380" y="254"/>
                    </a:lnTo>
                    <a:lnTo>
                      <a:pt x="378" y="229"/>
                    </a:lnTo>
                    <a:lnTo>
                      <a:pt x="374" y="205"/>
                    </a:lnTo>
                    <a:lnTo>
                      <a:pt x="368" y="180"/>
                    </a:lnTo>
                    <a:lnTo>
                      <a:pt x="361" y="157"/>
                    </a:lnTo>
                    <a:lnTo>
                      <a:pt x="352" y="134"/>
                    </a:lnTo>
                    <a:lnTo>
                      <a:pt x="342" y="113"/>
                    </a:lnTo>
                    <a:lnTo>
                      <a:pt x="331" y="93"/>
                    </a:lnTo>
                    <a:lnTo>
                      <a:pt x="316" y="74"/>
                    </a:lnTo>
                    <a:lnTo>
                      <a:pt x="302" y="57"/>
                    </a:lnTo>
                    <a:lnTo>
                      <a:pt x="286" y="42"/>
                    </a:lnTo>
                    <a:lnTo>
                      <a:pt x="270" y="30"/>
                    </a:lnTo>
                    <a:lnTo>
                      <a:pt x="253" y="19"/>
                    </a:lnTo>
                    <a:lnTo>
                      <a:pt x="236" y="11"/>
                    </a:lnTo>
                    <a:lnTo>
                      <a:pt x="217" y="5"/>
                    </a:lnTo>
                    <a:lnTo>
                      <a:pt x="199" y="1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3" name="Freeform 99"/>
              <p:cNvSpPr>
                <a:spLocks/>
              </p:cNvSpPr>
              <p:nvPr/>
            </p:nvSpPr>
            <p:spPr bwMode="auto">
              <a:xfrm>
                <a:off x="4977" y="2130"/>
                <a:ext cx="152" cy="202"/>
              </a:xfrm>
              <a:custGeom>
                <a:avLst/>
                <a:gdLst>
                  <a:gd name="T0" fmla="*/ 1 w 303"/>
                  <a:gd name="T1" fmla="*/ 1 h 404"/>
                  <a:gd name="T2" fmla="*/ 1 w 303"/>
                  <a:gd name="T3" fmla="*/ 1 h 404"/>
                  <a:gd name="T4" fmla="*/ 1 w 303"/>
                  <a:gd name="T5" fmla="*/ 1 h 404"/>
                  <a:gd name="T6" fmla="*/ 1 w 303"/>
                  <a:gd name="T7" fmla="*/ 1 h 404"/>
                  <a:gd name="T8" fmla="*/ 1 w 303"/>
                  <a:gd name="T9" fmla="*/ 1 h 404"/>
                  <a:gd name="T10" fmla="*/ 1 w 303"/>
                  <a:gd name="T11" fmla="*/ 1 h 404"/>
                  <a:gd name="T12" fmla="*/ 1 w 303"/>
                  <a:gd name="T13" fmla="*/ 1 h 404"/>
                  <a:gd name="T14" fmla="*/ 1 w 303"/>
                  <a:gd name="T15" fmla="*/ 1 h 404"/>
                  <a:gd name="T16" fmla="*/ 1 w 303"/>
                  <a:gd name="T17" fmla="*/ 1 h 404"/>
                  <a:gd name="T18" fmla="*/ 1 w 303"/>
                  <a:gd name="T19" fmla="*/ 1 h 404"/>
                  <a:gd name="T20" fmla="*/ 1 w 303"/>
                  <a:gd name="T21" fmla="*/ 1 h 404"/>
                  <a:gd name="T22" fmla="*/ 1 w 303"/>
                  <a:gd name="T23" fmla="*/ 1 h 404"/>
                  <a:gd name="T24" fmla="*/ 1 w 303"/>
                  <a:gd name="T25" fmla="*/ 1 h 404"/>
                  <a:gd name="T26" fmla="*/ 1 w 303"/>
                  <a:gd name="T27" fmla="*/ 1 h 404"/>
                  <a:gd name="T28" fmla="*/ 1 w 303"/>
                  <a:gd name="T29" fmla="*/ 1 h 404"/>
                  <a:gd name="T30" fmla="*/ 1 w 303"/>
                  <a:gd name="T31" fmla="*/ 1 h 404"/>
                  <a:gd name="T32" fmla="*/ 0 w 303"/>
                  <a:gd name="T33" fmla="*/ 1 h 404"/>
                  <a:gd name="T34" fmla="*/ 1 w 303"/>
                  <a:gd name="T35" fmla="*/ 1 h 404"/>
                  <a:gd name="T36" fmla="*/ 1 w 303"/>
                  <a:gd name="T37" fmla="*/ 1 h 404"/>
                  <a:gd name="T38" fmla="*/ 1 w 303"/>
                  <a:gd name="T39" fmla="*/ 1 h 404"/>
                  <a:gd name="T40" fmla="*/ 1 w 303"/>
                  <a:gd name="T41" fmla="*/ 1 h 404"/>
                  <a:gd name="T42" fmla="*/ 1 w 303"/>
                  <a:gd name="T43" fmla="*/ 1 h 404"/>
                  <a:gd name="T44" fmla="*/ 1 w 303"/>
                  <a:gd name="T45" fmla="*/ 1 h 404"/>
                  <a:gd name="T46" fmla="*/ 1 w 303"/>
                  <a:gd name="T47" fmla="*/ 1 h 404"/>
                  <a:gd name="T48" fmla="*/ 1 w 303"/>
                  <a:gd name="T49" fmla="*/ 1 h 404"/>
                  <a:gd name="T50" fmla="*/ 1 w 303"/>
                  <a:gd name="T51" fmla="*/ 1 h 404"/>
                  <a:gd name="T52" fmla="*/ 1 w 303"/>
                  <a:gd name="T53" fmla="*/ 1 h 404"/>
                  <a:gd name="T54" fmla="*/ 1 w 303"/>
                  <a:gd name="T55" fmla="*/ 1 h 404"/>
                  <a:gd name="T56" fmla="*/ 1 w 303"/>
                  <a:gd name="T57" fmla="*/ 0 h 404"/>
                  <a:gd name="T58" fmla="*/ 1 w 303"/>
                  <a:gd name="T59" fmla="*/ 1 h 404"/>
                  <a:gd name="T60" fmla="*/ 1 w 303"/>
                  <a:gd name="T61" fmla="*/ 1 h 404"/>
                  <a:gd name="T62" fmla="*/ 1 w 303"/>
                  <a:gd name="T63" fmla="*/ 1 h 404"/>
                  <a:gd name="T64" fmla="*/ 1 w 303"/>
                  <a:gd name="T65" fmla="*/ 1 h 404"/>
                  <a:gd name="T66" fmla="*/ 1 w 303"/>
                  <a:gd name="T67" fmla="*/ 1 h 404"/>
                  <a:gd name="T68" fmla="*/ 1 w 303"/>
                  <a:gd name="T69" fmla="*/ 1 h 404"/>
                  <a:gd name="T70" fmla="*/ 1 w 303"/>
                  <a:gd name="T71" fmla="*/ 1 h 404"/>
                  <a:gd name="T72" fmla="*/ 1 w 303"/>
                  <a:gd name="T73" fmla="*/ 1 h 404"/>
                  <a:gd name="T74" fmla="*/ 1 w 303"/>
                  <a:gd name="T75" fmla="*/ 1 h 404"/>
                  <a:gd name="T76" fmla="*/ 1 w 303"/>
                  <a:gd name="T77" fmla="*/ 1 h 404"/>
                  <a:gd name="T78" fmla="*/ 1 w 303"/>
                  <a:gd name="T79" fmla="*/ 1 h 404"/>
                  <a:gd name="T80" fmla="*/ 1 w 303"/>
                  <a:gd name="T81" fmla="*/ 1 h 404"/>
                  <a:gd name="T82" fmla="*/ 1 w 303"/>
                  <a:gd name="T83" fmla="*/ 1 h 404"/>
                  <a:gd name="T84" fmla="*/ 1 w 303"/>
                  <a:gd name="T85" fmla="*/ 1 h 404"/>
                  <a:gd name="T86" fmla="*/ 1 w 303"/>
                  <a:gd name="T87" fmla="*/ 1 h 404"/>
                  <a:gd name="T88" fmla="*/ 1 w 303"/>
                  <a:gd name="T89" fmla="*/ 1 h 404"/>
                  <a:gd name="T90" fmla="*/ 1 w 303"/>
                  <a:gd name="T91" fmla="*/ 1 h 404"/>
                  <a:gd name="T92" fmla="*/ 1 w 303"/>
                  <a:gd name="T93" fmla="*/ 1 h 404"/>
                  <a:gd name="T94" fmla="*/ 1 w 303"/>
                  <a:gd name="T95" fmla="*/ 1 h 404"/>
                  <a:gd name="T96" fmla="*/ 1 w 303"/>
                  <a:gd name="T97" fmla="*/ 1 h 404"/>
                  <a:gd name="T98" fmla="*/ 1 w 303"/>
                  <a:gd name="T99" fmla="*/ 1 h 404"/>
                  <a:gd name="T100" fmla="*/ 1 w 303"/>
                  <a:gd name="T101" fmla="*/ 1 h 404"/>
                  <a:gd name="T102" fmla="*/ 1 w 303"/>
                  <a:gd name="T103" fmla="*/ 1 h 404"/>
                  <a:gd name="T104" fmla="*/ 1 w 303"/>
                  <a:gd name="T105" fmla="*/ 1 h 4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3"/>
                  <a:gd name="T160" fmla="*/ 0 h 404"/>
                  <a:gd name="T161" fmla="*/ 303 w 303"/>
                  <a:gd name="T162" fmla="*/ 404 h 4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3" h="404">
                    <a:moveTo>
                      <a:pt x="160" y="404"/>
                    </a:moveTo>
                    <a:lnTo>
                      <a:pt x="145" y="403"/>
                    </a:lnTo>
                    <a:lnTo>
                      <a:pt x="129" y="401"/>
                    </a:lnTo>
                    <a:lnTo>
                      <a:pt x="115" y="395"/>
                    </a:lnTo>
                    <a:lnTo>
                      <a:pt x="101" y="389"/>
                    </a:lnTo>
                    <a:lnTo>
                      <a:pt x="88" y="382"/>
                    </a:lnTo>
                    <a:lnTo>
                      <a:pt x="75" y="370"/>
                    </a:lnTo>
                    <a:lnTo>
                      <a:pt x="62" y="359"/>
                    </a:lnTo>
                    <a:lnTo>
                      <a:pt x="50" y="345"/>
                    </a:lnTo>
                    <a:lnTo>
                      <a:pt x="40" y="330"/>
                    </a:lnTo>
                    <a:lnTo>
                      <a:pt x="30" y="314"/>
                    </a:lnTo>
                    <a:lnTo>
                      <a:pt x="21" y="297"/>
                    </a:lnTo>
                    <a:lnTo>
                      <a:pt x="14" y="280"/>
                    </a:lnTo>
                    <a:lnTo>
                      <a:pt x="8" y="261"/>
                    </a:lnTo>
                    <a:lnTo>
                      <a:pt x="4" y="244"/>
                    </a:lnTo>
                    <a:lnTo>
                      <a:pt x="1" y="223"/>
                    </a:lnTo>
                    <a:lnTo>
                      <a:pt x="0" y="203"/>
                    </a:lnTo>
                    <a:lnTo>
                      <a:pt x="1" y="163"/>
                    </a:lnTo>
                    <a:lnTo>
                      <a:pt x="8" y="125"/>
                    </a:lnTo>
                    <a:lnTo>
                      <a:pt x="21" y="90"/>
                    </a:lnTo>
                    <a:lnTo>
                      <a:pt x="39" y="60"/>
                    </a:lnTo>
                    <a:lnTo>
                      <a:pt x="49" y="46"/>
                    </a:lnTo>
                    <a:lnTo>
                      <a:pt x="60" y="35"/>
                    </a:lnTo>
                    <a:lnTo>
                      <a:pt x="73" y="23"/>
                    </a:lnTo>
                    <a:lnTo>
                      <a:pt x="86" y="16"/>
                    </a:lnTo>
                    <a:lnTo>
                      <a:pt x="99" y="10"/>
                    </a:lnTo>
                    <a:lnTo>
                      <a:pt x="113" y="4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57" y="2"/>
                    </a:lnTo>
                    <a:lnTo>
                      <a:pt x="172" y="4"/>
                    </a:lnTo>
                    <a:lnTo>
                      <a:pt x="187" y="10"/>
                    </a:lnTo>
                    <a:lnTo>
                      <a:pt x="201" y="16"/>
                    </a:lnTo>
                    <a:lnTo>
                      <a:pt x="216" y="23"/>
                    </a:lnTo>
                    <a:lnTo>
                      <a:pt x="229" y="35"/>
                    </a:lnTo>
                    <a:lnTo>
                      <a:pt x="242" y="46"/>
                    </a:lnTo>
                    <a:lnTo>
                      <a:pt x="253" y="60"/>
                    </a:lnTo>
                    <a:lnTo>
                      <a:pt x="263" y="75"/>
                    </a:lnTo>
                    <a:lnTo>
                      <a:pt x="273" y="90"/>
                    </a:lnTo>
                    <a:lnTo>
                      <a:pt x="282" y="108"/>
                    </a:lnTo>
                    <a:lnTo>
                      <a:pt x="289" y="125"/>
                    </a:lnTo>
                    <a:lnTo>
                      <a:pt x="295" y="144"/>
                    </a:lnTo>
                    <a:lnTo>
                      <a:pt x="299" y="163"/>
                    </a:lnTo>
                    <a:lnTo>
                      <a:pt x="302" y="182"/>
                    </a:lnTo>
                    <a:lnTo>
                      <a:pt x="303" y="203"/>
                    </a:lnTo>
                    <a:lnTo>
                      <a:pt x="302" y="244"/>
                    </a:lnTo>
                    <a:lnTo>
                      <a:pt x="295" y="282"/>
                    </a:lnTo>
                    <a:lnTo>
                      <a:pt x="282" y="316"/>
                    </a:lnTo>
                    <a:lnTo>
                      <a:pt x="265" y="345"/>
                    </a:lnTo>
                    <a:lnTo>
                      <a:pt x="243" y="370"/>
                    </a:lnTo>
                    <a:lnTo>
                      <a:pt x="219" y="389"/>
                    </a:lnTo>
                    <a:lnTo>
                      <a:pt x="190" y="401"/>
                    </a:lnTo>
                    <a:lnTo>
                      <a:pt x="160" y="4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4" name="Freeform 100"/>
              <p:cNvSpPr>
                <a:spLocks/>
              </p:cNvSpPr>
              <p:nvPr/>
            </p:nvSpPr>
            <p:spPr bwMode="auto">
              <a:xfrm>
                <a:off x="5008" y="2154"/>
                <a:ext cx="74" cy="150"/>
              </a:xfrm>
              <a:custGeom>
                <a:avLst/>
                <a:gdLst>
                  <a:gd name="T0" fmla="*/ 1 w 146"/>
                  <a:gd name="T1" fmla="*/ 0 h 301"/>
                  <a:gd name="T2" fmla="*/ 1 w 146"/>
                  <a:gd name="T3" fmla="*/ 0 h 301"/>
                  <a:gd name="T4" fmla="*/ 1 w 146"/>
                  <a:gd name="T5" fmla="*/ 0 h 301"/>
                  <a:gd name="T6" fmla="*/ 0 w 146"/>
                  <a:gd name="T7" fmla="*/ 0 h 301"/>
                  <a:gd name="T8" fmla="*/ 0 w 146"/>
                  <a:gd name="T9" fmla="*/ 0 h 301"/>
                  <a:gd name="T10" fmla="*/ 1 w 146"/>
                  <a:gd name="T11" fmla="*/ 0 h 301"/>
                  <a:gd name="T12" fmla="*/ 1 w 146"/>
                  <a:gd name="T13" fmla="*/ 0 h 301"/>
                  <a:gd name="T14" fmla="*/ 1 w 146"/>
                  <a:gd name="T15" fmla="*/ 0 h 301"/>
                  <a:gd name="T16" fmla="*/ 1 w 146"/>
                  <a:gd name="T17" fmla="*/ 0 h 301"/>
                  <a:gd name="T18" fmla="*/ 1 w 146"/>
                  <a:gd name="T19" fmla="*/ 0 h 301"/>
                  <a:gd name="T20" fmla="*/ 1 w 146"/>
                  <a:gd name="T21" fmla="*/ 0 h 301"/>
                  <a:gd name="T22" fmla="*/ 1 w 146"/>
                  <a:gd name="T23" fmla="*/ 0 h 301"/>
                  <a:gd name="T24" fmla="*/ 1 w 146"/>
                  <a:gd name="T25" fmla="*/ 0 h 301"/>
                  <a:gd name="T26" fmla="*/ 1 w 146"/>
                  <a:gd name="T27" fmla="*/ 0 h 301"/>
                  <a:gd name="T28" fmla="*/ 1 w 146"/>
                  <a:gd name="T29" fmla="*/ 0 h 3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6"/>
                  <a:gd name="T46" fmla="*/ 0 h 301"/>
                  <a:gd name="T47" fmla="*/ 146 w 146"/>
                  <a:gd name="T48" fmla="*/ 301 h 3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6" h="301">
                    <a:moveTo>
                      <a:pt x="17" y="48"/>
                    </a:moveTo>
                    <a:lnTo>
                      <a:pt x="8" y="54"/>
                    </a:lnTo>
                    <a:lnTo>
                      <a:pt x="3" y="58"/>
                    </a:lnTo>
                    <a:lnTo>
                      <a:pt x="0" y="60"/>
                    </a:lnTo>
                    <a:lnTo>
                      <a:pt x="3" y="138"/>
                    </a:lnTo>
                    <a:lnTo>
                      <a:pt x="60" y="130"/>
                    </a:lnTo>
                    <a:lnTo>
                      <a:pt x="64" y="297"/>
                    </a:lnTo>
                    <a:lnTo>
                      <a:pt x="146" y="301"/>
                    </a:lnTo>
                    <a:lnTo>
                      <a:pt x="135" y="0"/>
                    </a:lnTo>
                    <a:lnTo>
                      <a:pt x="49" y="0"/>
                    </a:lnTo>
                    <a:lnTo>
                      <a:pt x="46" y="6"/>
                    </a:lnTo>
                    <a:lnTo>
                      <a:pt x="37" y="21"/>
                    </a:lnTo>
                    <a:lnTo>
                      <a:pt x="27" y="37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5" name="Freeform 101"/>
              <p:cNvSpPr>
                <a:spLocks/>
              </p:cNvSpPr>
              <p:nvPr/>
            </p:nvSpPr>
            <p:spPr bwMode="auto">
              <a:xfrm>
                <a:off x="5112" y="1632"/>
                <a:ext cx="84" cy="113"/>
              </a:xfrm>
              <a:custGeom>
                <a:avLst/>
                <a:gdLst>
                  <a:gd name="T0" fmla="*/ 1 w 168"/>
                  <a:gd name="T1" fmla="*/ 0 h 226"/>
                  <a:gd name="T2" fmla="*/ 1 w 168"/>
                  <a:gd name="T3" fmla="*/ 1 h 226"/>
                  <a:gd name="T4" fmla="*/ 1 w 168"/>
                  <a:gd name="T5" fmla="*/ 1 h 226"/>
                  <a:gd name="T6" fmla="*/ 1 w 168"/>
                  <a:gd name="T7" fmla="*/ 1 h 226"/>
                  <a:gd name="T8" fmla="*/ 1 w 168"/>
                  <a:gd name="T9" fmla="*/ 1 h 226"/>
                  <a:gd name="T10" fmla="*/ 1 w 168"/>
                  <a:gd name="T11" fmla="*/ 1 h 226"/>
                  <a:gd name="T12" fmla="*/ 1 w 168"/>
                  <a:gd name="T13" fmla="*/ 1 h 226"/>
                  <a:gd name="T14" fmla="*/ 0 w 168"/>
                  <a:gd name="T15" fmla="*/ 1 h 226"/>
                  <a:gd name="T16" fmla="*/ 0 w 168"/>
                  <a:gd name="T17" fmla="*/ 1 h 226"/>
                  <a:gd name="T18" fmla="*/ 1 w 168"/>
                  <a:gd name="T19" fmla="*/ 1 h 226"/>
                  <a:gd name="T20" fmla="*/ 1 w 168"/>
                  <a:gd name="T21" fmla="*/ 1 h 226"/>
                  <a:gd name="T22" fmla="*/ 1 w 168"/>
                  <a:gd name="T23" fmla="*/ 1 h 226"/>
                  <a:gd name="T24" fmla="*/ 1 w 168"/>
                  <a:gd name="T25" fmla="*/ 1 h 226"/>
                  <a:gd name="T26" fmla="*/ 1 w 168"/>
                  <a:gd name="T27" fmla="*/ 1 h 226"/>
                  <a:gd name="T28" fmla="*/ 1 w 168"/>
                  <a:gd name="T29" fmla="*/ 1 h 226"/>
                  <a:gd name="T30" fmla="*/ 1 w 168"/>
                  <a:gd name="T31" fmla="*/ 1 h 226"/>
                  <a:gd name="T32" fmla="*/ 1 w 168"/>
                  <a:gd name="T33" fmla="*/ 1 h 226"/>
                  <a:gd name="T34" fmla="*/ 1 w 168"/>
                  <a:gd name="T35" fmla="*/ 1 h 226"/>
                  <a:gd name="T36" fmla="*/ 1 w 168"/>
                  <a:gd name="T37" fmla="*/ 1 h 226"/>
                  <a:gd name="T38" fmla="*/ 1 w 168"/>
                  <a:gd name="T39" fmla="*/ 1 h 226"/>
                  <a:gd name="T40" fmla="*/ 1 w 168"/>
                  <a:gd name="T41" fmla="*/ 1 h 226"/>
                  <a:gd name="T42" fmla="*/ 1 w 168"/>
                  <a:gd name="T43" fmla="*/ 1 h 226"/>
                  <a:gd name="T44" fmla="*/ 1 w 168"/>
                  <a:gd name="T45" fmla="*/ 1 h 226"/>
                  <a:gd name="T46" fmla="*/ 1 w 168"/>
                  <a:gd name="T47" fmla="*/ 1 h 226"/>
                  <a:gd name="T48" fmla="*/ 1 w 168"/>
                  <a:gd name="T49" fmla="*/ 1 h 226"/>
                  <a:gd name="T50" fmla="*/ 1 w 168"/>
                  <a:gd name="T51" fmla="*/ 1 h 226"/>
                  <a:gd name="T52" fmla="*/ 1 w 168"/>
                  <a:gd name="T53" fmla="*/ 1 h 226"/>
                  <a:gd name="T54" fmla="*/ 1 w 168"/>
                  <a:gd name="T55" fmla="*/ 1 h 226"/>
                  <a:gd name="T56" fmla="*/ 1 w 168"/>
                  <a:gd name="T57" fmla="*/ 1 h 226"/>
                  <a:gd name="T58" fmla="*/ 1 w 168"/>
                  <a:gd name="T59" fmla="*/ 1 h 226"/>
                  <a:gd name="T60" fmla="*/ 1 w 168"/>
                  <a:gd name="T61" fmla="*/ 1 h 226"/>
                  <a:gd name="T62" fmla="*/ 1 w 168"/>
                  <a:gd name="T63" fmla="*/ 1 h 226"/>
                  <a:gd name="T64" fmla="*/ 1 w 168"/>
                  <a:gd name="T65" fmla="*/ 1 h 226"/>
                  <a:gd name="T66" fmla="*/ 1 w 168"/>
                  <a:gd name="T67" fmla="*/ 1 h 226"/>
                  <a:gd name="T68" fmla="*/ 1 w 168"/>
                  <a:gd name="T69" fmla="*/ 1 h 226"/>
                  <a:gd name="T70" fmla="*/ 1 w 168"/>
                  <a:gd name="T71" fmla="*/ 1 h 226"/>
                  <a:gd name="T72" fmla="*/ 1 w 168"/>
                  <a:gd name="T73" fmla="*/ 1 h 226"/>
                  <a:gd name="T74" fmla="*/ 1 w 168"/>
                  <a:gd name="T75" fmla="*/ 1 h 226"/>
                  <a:gd name="T76" fmla="*/ 1 w 168"/>
                  <a:gd name="T77" fmla="*/ 1 h 226"/>
                  <a:gd name="T78" fmla="*/ 1 w 168"/>
                  <a:gd name="T79" fmla="*/ 1 h 226"/>
                  <a:gd name="T80" fmla="*/ 1 w 168"/>
                  <a:gd name="T81" fmla="*/ 1 h 226"/>
                  <a:gd name="T82" fmla="*/ 1 w 168"/>
                  <a:gd name="T83" fmla="*/ 1 h 226"/>
                  <a:gd name="T84" fmla="*/ 1 w 168"/>
                  <a:gd name="T85" fmla="*/ 1 h 226"/>
                  <a:gd name="T86" fmla="*/ 1 w 168"/>
                  <a:gd name="T87" fmla="*/ 0 h 226"/>
                  <a:gd name="T88" fmla="*/ 1 w 168"/>
                  <a:gd name="T89" fmla="*/ 0 h 2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8"/>
                  <a:gd name="T136" fmla="*/ 0 h 226"/>
                  <a:gd name="T137" fmla="*/ 168 w 168"/>
                  <a:gd name="T138" fmla="*/ 226 h 2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8" h="226">
                    <a:moveTo>
                      <a:pt x="79" y="0"/>
                    </a:moveTo>
                    <a:lnTo>
                      <a:pt x="62" y="2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1" y="33"/>
                    </a:lnTo>
                    <a:lnTo>
                      <a:pt x="11" y="50"/>
                    </a:lnTo>
                    <a:lnTo>
                      <a:pt x="4" y="69"/>
                    </a:lnTo>
                    <a:lnTo>
                      <a:pt x="0" y="90"/>
                    </a:lnTo>
                    <a:lnTo>
                      <a:pt x="0" y="113"/>
                    </a:lnTo>
                    <a:lnTo>
                      <a:pt x="3" y="136"/>
                    </a:lnTo>
                    <a:lnTo>
                      <a:pt x="8" y="155"/>
                    </a:lnTo>
                    <a:lnTo>
                      <a:pt x="17" y="174"/>
                    </a:lnTo>
                    <a:lnTo>
                      <a:pt x="27" y="192"/>
                    </a:lnTo>
                    <a:lnTo>
                      <a:pt x="34" y="199"/>
                    </a:lnTo>
                    <a:lnTo>
                      <a:pt x="42" y="205"/>
                    </a:lnTo>
                    <a:lnTo>
                      <a:pt x="49" y="213"/>
                    </a:lnTo>
                    <a:lnTo>
                      <a:pt x="56" y="217"/>
                    </a:lnTo>
                    <a:lnTo>
                      <a:pt x="65" y="220"/>
                    </a:lnTo>
                    <a:lnTo>
                      <a:pt x="72" y="224"/>
                    </a:lnTo>
                    <a:lnTo>
                      <a:pt x="80" y="226"/>
                    </a:lnTo>
                    <a:lnTo>
                      <a:pt x="89" y="226"/>
                    </a:lnTo>
                    <a:lnTo>
                      <a:pt x="98" y="226"/>
                    </a:lnTo>
                    <a:lnTo>
                      <a:pt x="105" y="224"/>
                    </a:lnTo>
                    <a:lnTo>
                      <a:pt x="114" y="220"/>
                    </a:lnTo>
                    <a:lnTo>
                      <a:pt x="121" y="217"/>
                    </a:lnTo>
                    <a:lnTo>
                      <a:pt x="128" y="213"/>
                    </a:lnTo>
                    <a:lnTo>
                      <a:pt x="135" y="205"/>
                    </a:lnTo>
                    <a:lnTo>
                      <a:pt x="141" y="199"/>
                    </a:lnTo>
                    <a:lnTo>
                      <a:pt x="147" y="192"/>
                    </a:lnTo>
                    <a:lnTo>
                      <a:pt x="157" y="174"/>
                    </a:lnTo>
                    <a:lnTo>
                      <a:pt x="164" y="155"/>
                    </a:lnTo>
                    <a:lnTo>
                      <a:pt x="168" y="136"/>
                    </a:lnTo>
                    <a:lnTo>
                      <a:pt x="168" y="113"/>
                    </a:lnTo>
                    <a:lnTo>
                      <a:pt x="165" y="90"/>
                    </a:lnTo>
                    <a:lnTo>
                      <a:pt x="161" y="69"/>
                    </a:lnTo>
                    <a:lnTo>
                      <a:pt x="152" y="50"/>
                    </a:lnTo>
                    <a:lnTo>
                      <a:pt x="141" y="33"/>
                    </a:lnTo>
                    <a:lnTo>
                      <a:pt x="134" y="25"/>
                    </a:lnTo>
                    <a:lnTo>
                      <a:pt x="126" y="19"/>
                    </a:lnTo>
                    <a:lnTo>
                      <a:pt x="119" y="14"/>
                    </a:lnTo>
                    <a:lnTo>
                      <a:pt x="112" y="8"/>
                    </a:lnTo>
                    <a:lnTo>
                      <a:pt x="103" y="4"/>
                    </a:lnTo>
                    <a:lnTo>
                      <a:pt x="96" y="2"/>
                    </a:lnTo>
                    <a:lnTo>
                      <a:pt x="88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6" name="Freeform 102"/>
              <p:cNvSpPr>
                <a:spLocks/>
              </p:cNvSpPr>
              <p:nvPr/>
            </p:nvSpPr>
            <p:spPr bwMode="auto">
              <a:xfrm>
                <a:off x="5121" y="1643"/>
                <a:ext cx="66" cy="90"/>
              </a:xfrm>
              <a:custGeom>
                <a:avLst/>
                <a:gdLst>
                  <a:gd name="T0" fmla="*/ 0 w 134"/>
                  <a:gd name="T1" fmla="*/ 1 h 180"/>
                  <a:gd name="T2" fmla="*/ 0 w 134"/>
                  <a:gd name="T3" fmla="*/ 1 h 180"/>
                  <a:gd name="T4" fmla="*/ 0 w 134"/>
                  <a:gd name="T5" fmla="*/ 1 h 180"/>
                  <a:gd name="T6" fmla="*/ 0 w 134"/>
                  <a:gd name="T7" fmla="*/ 1 h 180"/>
                  <a:gd name="T8" fmla="*/ 0 w 134"/>
                  <a:gd name="T9" fmla="*/ 1 h 180"/>
                  <a:gd name="T10" fmla="*/ 0 w 134"/>
                  <a:gd name="T11" fmla="*/ 1 h 180"/>
                  <a:gd name="T12" fmla="*/ 0 w 134"/>
                  <a:gd name="T13" fmla="*/ 1 h 180"/>
                  <a:gd name="T14" fmla="*/ 0 w 134"/>
                  <a:gd name="T15" fmla="*/ 1 h 180"/>
                  <a:gd name="T16" fmla="*/ 0 w 134"/>
                  <a:gd name="T17" fmla="*/ 1 h 180"/>
                  <a:gd name="T18" fmla="*/ 0 w 134"/>
                  <a:gd name="T19" fmla="*/ 1 h 180"/>
                  <a:gd name="T20" fmla="*/ 0 w 134"/>
                  <a:gd name="T21" fmla="*/ 1 h 180"/>
                  <a:gd name="T22" fmla="*/ 0 w 134"/>
                  <a:gd name="T23" fmla="*/ 1 h 180"/>
                  <a:gd name="T24" fmla="*/ 0 w 134"/>
                  <a:gd name="T25" fmla="*/ 1 h 180"/>
                  <a:gd name="T26" fmla="*/ 0 w 134"/>
                  <a:gd name="T27" fmla="*/ 1 h 180"/>
                  <a:gd name="T28" fmla="*/ 0 w 134"/>
                  <a:gd name="T29" fmla="*/ 1 h 180"/>
                  <a:gd name="T30" fmla="*/ 0 w 134"/>
                  <a:gd name="T31" fmla="*/ 1 h 180"/>
                  <a:gd name="T32" fmla="*/ 0 w 134"/>
                  <a:gd name="T33" fmla="*/ 1 h 180"/>
                  <a:gd name="T34" fmla="*/ 0 w 134"/>
                  <a:gd name="T35" fmla="*/ 1 h 180"/>
                  <a:gd name="T36" fmla="*/ 0 w 134"/>
                  <a:gd name="T37" fmla="*/ 1 h 180"/>
                  <a:gd name="T38" fmla="*/ 0 w 134"/>
                  <a:gd name="T39" fmla="*/ 1 h 180"/>
                  <a:gd name="T40" fmla="*/ 0 w 134"/>
                  <a:gd name="T41" fmla="*/ 1 h 180"/>
                  <a:gd name="T42" fmla="*/ 0 w 134"/>
                  <a:gd name="T43" fmla="*/ 1 h 180"/>
                  <a:gd name="T44" fmla="*/ 0 w 134"/>
                  <a:gd name="T45" fmla="*/ 1 h 180"/>
                  <a:gd name="T46" fmla="*/ 0 w 134"/>
                  <a:gd name="T47" fmla="*/ 0 h 180"/>
                  <a:gd name="T48" fmla="*/ 0 w 134"/>
                  <a:gd name="T49" fmla="*/ 0 h 180"/>
                  <a:gd name="T50" fmla="*/ 0 w 134"/>
                  <a:gd name="T51" fmla="*/ 0 h 180"/>
                  <a:gd name="T52" fmla="*/ 0 w 134"/>
                  <a:gd name="T53" fmla="*/ 1 h 180"/>
                  <a:gd name="T54" fmla="*/ 0 w 134"/>
                  <a:gd name="T55" fmla="*/ 1 h 180"/>
                  <a:gd name="T56" fmla="*/ 0 w 134"/>
                  <a:gd name="T57" fmla="*/ 1 h 180"/>
                  <a:gd name="T58" fmla="*/ 0 w 134"/>
                  <a:gd name="T59" fmla="*/ 1 h 180"/>
                  <a:gd name="T60" fmla="*/ 0 w 134"/>
                  <a:gd name="T61" fmla="*/ 1 h 180"/>
                  <a:gd name="T62" fmla="*/ 0 w 134"/>
                  <a:gd name="T63" fmla="*/ 1 h 180"/>
                  <a:gd name="T64" fmla="*/ 0 w 134"/>
                  <a:gd name="T65" fmla="*/ 1 h 180"/>
                  <a:gd name="T66" fmla="*/ 0 w 134"/>
                  <a:gd name="T67" fmla="*/ 1 h 180"/>
                  <a:gd name="T68" fmla="*/ 0 w 134"/>
                  <a:gd name="T69" fmla="*/ 1 h 180"/>
                  <a:gd name="T70" fmla="*/ 0 w 134"/>
                  <a:gd name="T71" fmla="*/ 1 h 180"/>
                  <a:gd name="T72" fmla="*/ 0 w 134"/>
                  <a:gd name="T73" fmla="*/ 1 h 180"/>
                  <a:gd name="T74" fmla="*/ 0 w 134"/>
                  <a:gd name="T75" fmla="*/ 1 h 180"/>
                  <a:gd name="T76" fmla="*/ 0 w 134"/>
                  <a:gd name="T77" fmla="*/ 1 h 180"/>
                  <a:gd name="T78" fmla="*/ 0 w 134"/>
                  <a:gd name="T79" fmla="*/ 1 h 180"/>
                  <a:gd name="T80" fmla="*/ 0 w 134"/>
                  <a:gd name="T81" fmla="*/ 1 h 180"/>
                  <a:gd name="T82" fmla="*/ 0 w 134"/>
                  <a:gd name="T83" fmla="*/ 1 h 180"/>
                  <a:gd name="T84" fmla="*/ 0 w 134"/>
                  <a:gd name="T85" fmla="*/ 1 h 180"/>
                  <a:gd name="T86" fmla="*/ 0 w 134"/>
                  <a:gd name="T87" fmla="*/ 1 h 180"/>
                  <a:gd name="T88" fmla="*/ 0 w 134"/>
                  <a:gd name="T89" fmla="*/ 1 h 1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4"/>
                  <a:gd name="T136" fmla="*/ 0 h 180"/>
                  <a:gd name="T137" fmla="*/ 134 w 134"/>
                  <a:gd name="T138" fmla="*/ 180 h 1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4" h="180">
                    <a:moveTo>
                      <a:pt x="71" y="180"/>
                    </a:moveTo>
                    <a:lnTo>
                      <a:pt x="65" y="180"/>
                    </a:lnTo>
                    <a:lnTo>
                      <a:pt x="58" y="178"/>
                    </a:lnTo>
                    <a:lnTo>
                      <a:pt x="52" y="176"/>
                    </a:lnTo>
                    <a:lnTo>
                      <a:pt x="45" y="173"/>
                    </a:lnTo>
                    <a:lnTo>
                      <a:pt x="39" y="169"/>
                    </a:lnTo>
                    <a:lnTo>
                      <a:pt x="33" y="165"/>
                    </a:lnTo>
                    <a:lnTo>
                      <a:pt x="27" y="159"/>
                    </a:lnTo>
                    <a:lnTo>
                      <a:pt x="22" y="153"/>
                    </a:lnTo>
                    <a:lnTo>
                      <a:pt x="13" y="140"/>
                    </a:lnTo>
                    <a:lnTo>
                      <a:pt x="6" y="125"/>
                    </a:lnTo>
                    <a:lnTo>
                      <a:pt x="2" y="107"/>
                    </a:lnTo>
                    <a:lnTo>
                      <a:pt x="0" y="90"/>
                    </a:lnTo>
                    <a:lnTo>
                      <a:pt x="0" y="73"/>
                    </a:lnTo>
                    <a:lnTo>
                      <a:pt x="3" y="56"/>
                    </a:lnTo>
                    <a:lnTo>
                      <a:pt x="9" y="40"/>
                    </a:lnTo>
                    <a:lnTo>
                      <a:pt x="17" y="27"/>
                    </a:lnTo>
                    <a:lnTo>
                      <a:pt x="22" y="21"/>
                    </a:lnTo>
                    <a:lnTo>
                      <a:pt x="27" y="15"/>
                    </a:lnTo>
                    <a:lnTo>
                      <a:pt x="32" y="12"/>
                    </a:lnTo>
                    <a:lnTo>
                      <a:pt x="38" y="8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7" y="12"/>
                    </a:lnTo>
                    <a:lnTo>
                      <a:pt x="102" y="15"/>
                    </a:lnTo>
                    <a:lnTo>
                      <a:pt x="107" y="21"/>
                    </a:lnTo>
                    <a:lnTo>
                      <a:pt x="112" y="27"/>
                    </a:lnTo>
                    <a:lnTo>
                      <a:pt x="121" y="40"/>
                    </a:lnTo>
                    <a:lnTo>
                      <a:pt x="128" y="56"/>
                    </a:lnTo>
                    <a:lnTo>
                      <a:pt x="132" y="73"/>
                    </a:lnTo>
                    <a:lnTo>
                      <a:pt x="134" y="90"/>
                    </a:lnTo>
                    <a:lnTo>
                      <a:pt x="134" y="107"/>
                    </a:lnTo>
                    <a:lnTo>
                      <a:pt x="131" y="125"/>
                    </a:lnTo>
                    <a:lnTo>
                      <a:pt x="125" y="140"/>
                    </a:lnTo>
                    <a:lnTo>
                      <a:pt x="118" y="153"/>
                    </a:lnTo>
                    <a:lnTo>
                      <a:pt x="108" y="165"/>
                    </a:lnTo>
                    <a:lnTo>
                      <a:pt x="97" y="173"/>
                    </a:lnTo>
                    <a:lnTo>
                      <a:pt x="84" y="178"/>
                    </a:lnTo>
                    <a:lnTo>
                      <a:pt x="71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2817" name="Freeform 104"/>
              <p:cNvSpPr>
                <a:spLocks/>
              </p:cNvSpPr>
              <p:nvPr/>
            </p:nvSpPr>
            <p:spPr bwMode="auto">
              <a:xfrm>
                <a:off x="5024" y="1823"/>
                <a:ext cx="47" cy="48"/>
              </a:xfrm>
              <a:custGeom>
                <a:avLst/>
                <a:gdLst>
                  <a:gd name="T0" fmla="*/ 0 w 94"/>
                  <a:gd name="T1" fmla="*/ 1 h 96"/>
                  <a:gd name="T2" fmla="*/ 1 w 94"/>
                  <a:gd name="T3" fmla="*/ 1 h 96"/>
                  <a:gd name="T4" fmla="*/ 1 w 94"/>
                  <a:gd name="T5" fmla="*/ 1 h 96"/>
                  <a:gd name="T6" fmla="*/ 1 w 94"/>
                  <a:gd name="T7" fmla="*/ 1 h 96"/>
                  <a:gd name="T8" fmla="*/ 1 w 94"/>
                  <a:gd name="T9" fmla="*/ 1 h 96"/>
                  <a:gd name="T10" fmla="*/ 1 w 94"/>
                  <a:gd name="T11" fmla="*/ 1 h 96"/>
                  <a:gd name="T12" fmla="*/ 1 w 94"/>
                  <a:gd name="T13" fmla="*/ 1 h 96"/>
                  <a:gd name="T14" fmla="*/ 1 w 94"/>
                  <a:gd name="T15" fmla="*/ 1 h 96"/>
                  <a:gd name="T16" fmla="*/ 1 w 94"/>
                  <a:gd name="T17" fmla="*/ 1 h 96"/>
                  <a:gd name="T18" fmla="*/ 1 w 94"/>
                  <a:gd name="T19" fmla="*/ 1 h 96"/>
                  <a:gd name="T20" fmla="*/ 1 w 94"/>
                  <a:gd name="T21" fmla="*/ 1 h 96"/>
                  <a:gd name="T22" fmla="*/ 1 w 94"/>
                  <a:gd name="T23" fmla="*/ 1 h 96"/>
                  <a:gd name="T24" fmla="*/ 1 w 94"/>
                  <a:gd name="T25" fmla="*/ 0 h 96"/>
                  <a:gd name="T26" fmla="*/ 1 w 94"/>
                  <a:gd name="T27" fmla="*/ 1 h 96"/>
                  <a:gd name="T28" fmla="*/ 1 w 94"/>
                  <a:gd name="T29" fmla="*/ 1 h 96"/>
                  <a:gd name="T30" fmla="*/ 1 w 94"/>
                  <a:gd name="T31" fmla="*/ 1 h 96"/>
                  <a:gd name="T32" fmla="*/ 1 w 94"/>
                  <a:gd name="T33" fmla="*/ 1 h 96"/>
                  <a:gd name="T34" fmla="*/ 1 w 94"/>
                  <a:gd name="T35" fmla="*/ 1 h 96"/>
                  <a:gd name="T36" fmla="*/ 1 w 94"/>
                  <a:gd name="T37" fmla="*/ 1 h 96"/>
                  <a:gd name="T38" fmla="*/ 1 w 94"/>
                  <a:gd name="T39" fmla="*/ 1 h 96"/>
                  <a:gd name="T40" fmla="*/ 1 w 94"/>
                  <a:gd name="T41" fmla="*/ 1 h 96"/>
                  <a:gd name="T42" fmla="*/ 1 w 94"/>
                  <a:gd name="T43" fmla="*/ 1 h 96"/>
                  <a:gd name="T44" fmla="*/ 1 w 94"/>
                  <a:gd name="T45" fmla="*/ 1 h 96"/>
                  <a:gd name="T46" fmla="*/ 1 w 94"/>
                  <a:gd name="T47" fmla="*/ 1 h 96"/>
                  <a:gd name="T48" fmla="*/ 0 w 94"/>
                  <a:gd name="T49" fmla="*/ 1 h 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96"/>
                  <a:gd name="T77" fmla="*/ 94 w 94"/>
                  <a:gd name="T78" fmla="*/ 96 h 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96">
                    <a:moveTo>
                      <a:pt x="0" y="40"/>
                    </a:moveTo>
                    <a:lnTo>
                      <a:pt x="2" y="40"/>
                    </a:lnTo>
                    <a:lnTo>
                      <a:pt x="6" y="42"/>
                    </a:lnTo>
                    <a:lnTo>
                      <a:pt x="13" y="46"/>
                    </a:lnTo>
                    <a:lnTo>
                      <a:pt x="22" y="48"/>
                    </a:lnTo>
                    <a:lnTo>
                      <a:pt x="32" y="48"/>
                    </a:lnTo>
                    <a:lnTo>
                      <a:pt x="42" y="48"/>
                    </a:lnTo>
                    <a:lnTo>
                      <a:pt x="52" y="46"/>
                    </a:lnTo>
                    <a:lnTo>
                      <a:pt x="61" y="40"/>
                    </a:lnTo>
                    <a:lnTo>
                      <a:pt x="75" y="25"/>
                    </a:lnTo>
                    <a:lnTo>
                      <a:pt x="85" y="14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2" y="16"/>
                    </a:lnTo>
                    <a:lnTo>
                      <a:pt x="88" y="50"/>
                    </a:lnTo>
                    <a:lnTo>
                      <a:pt x="78" y="83"/>
                    </a:lnTo>
                    <a:lnTo>
                      <a:pt x="59" y="96"/>
                    </a:lnTo>
                    <a:lnTo>
                      <a:pt x="48" y="92"/>
                    </a:lnTo>
                    <a:lnTo>
                      <a:pt x="38" y="86"/>
                    </a:lnTo>
                    <a:lnTo>
                      <a:pt x="28" y="77"/>
                    </a:lnTo>
                    <a:lnTo>
                      <a:pt x="19" y="67"/>
                    </a:lnTo>
                    <a:lnTo>
                      <a:pt x="10" y="58"/>
                    </a:lnTo>
                    <a:lnTo>
                      <a:pt x="5" y="48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8" name="Rectangle 9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96205" y="3276601"/>
              <a:ext cx="1066799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Arial" charset="0"/>
                </a:rPr>
                <a:t>SAS</a:t>
              </a:r>
            </a:p>
          </p:txBody>
        </p:sp>
        <p:sp>
          <p:nvSpPr>
            <p:cNvPr id="32787" name="desklamp"/>
            <p:cNvSpPr>
              <a:spLocks noEditPoints="1" noChangeArrowheads="1"/>
            </p:cNvSpPr>
            <p:nvPr/>
          </p:nvSpPr>
          <p:spPr bwMode="auto">
            <a:xfrm>
              <a:off x="7477125" y="3886200"/>
              <a:ext cx="904875" cy="90487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788" name="TextBox 175"/>
            <p:cNvSpPr txBox="1">
              <a:spLocks noChangeArrowheads="1"/>
            </p:cNvSpPr>
            <p:nvPr/>
          </p:nvSpPr>
          <p:spPr bwMode="auto">
            <a:xfrm>
              <a:off x="6629400" y="5105400"/>
              <a:ext cx="2514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Arial Narrow" panose="020B0606020202030204" pitchFamily="34" charset="0"/>
                  <a:cs typeface="+mn-cs"/>
                </a:rPr>
                <a:t>Compendium of Statistical Terms, Concepts, Definitions and Methodologies</a:t>
              </a:r>
            </a:p>
          </p:txBody>
        </p:sp>
      </p:grpSp>
      <p:sp>
        <p:nvSpPr>
          <p:cNvPr id="32784" name="AutoShape 41"/>
          <p:cNvSpPr>
            <a:spLocks noChangeAspect="1" noChangeArrowheads="1"/>
          </p:cNvSpPr>
          <p:nvPr/>
        </p:nvSpPr>
        <p:spPr bwMode="auto">
          <a:xfrm>
            <a:off x="6858000" y="2286000"/>
            <a:ext cx="2286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1" y="-34834"/>
            <a:ext cx="911225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rgbClr val="FF0000"/>
                </a:solidFill>
              </a:rPr>
              <a:t>Production of Official Statistics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318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040560"/>
          </a:xfrm>
        </p:spPr>
        <p:txBody>
          <a:bodyPr/>
          <a:lstStyle/>
          <a:p>
            <a:r>
              <a:rPr lang="en-GB" dirty="0"/>
              <a:t>In Nigeria, production of </a:t>
            </a:r>
            <a:r>
              <a:rPr lang="en-GB" dirty="0" smtClean="0"/>
              <a:t>statistics </a:t>
            </a:r>
            <a:r>
              <a:rPr lang="en-GB" dirty="0"/>
              <a:t>takes place at </a:t>
            </a:r>
            <a:r>
              <a:rPr lang="en-GB" dirty="0" smtClean="0"/>
              <a:t>each tier </a:t>
            </a:r>
            <a:r>
              <a:rPr lang="en-GB" dirty="0"/>
              <a:t>of government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 smtClean="0"/>
              <a:t>Federal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 smtClean="0"/>
              <a:t>State, </a:t>
            </a:r>
            <a:r>
              <a:rPr lang="en-GB" sz="2400" dirty="0"/>
              <a:t>and </a:t>
            </a:r>
            <a:endParaRPr lang="en-GB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400" dirty="0" smtClean="0"/>
              <a:t>Local Government</a:t>
            </a:r>
          </a:p>
          <a:p>
            <a:pPr marL="685800" lvl="2" indent="0">
              <a:buNone/>
            </a:pPr>
            <a:endParaRPr lang="en-GB" sz="600" dirty="0" smtClean="0"/>
          </a:p>
          <a:p>
            <a:r>
              <a:rPr lang="en-GB" dirty="0" smtClean="0"/>
              <a:t>At each level, there </a:t>
            </a:r>
            <a:r>
              <a:rPr lang="en-GB" dirty="0"/>
              <a:t>exists a</a:t>
            </a:r>
            <a:r>
              <a:rPr lang="en-GB" dirty="0" smtClean="0"/>
              <a:t> </a:t>
            </a:r>
            <a:r>
              <a:rPr lang="en-GB" dirty="0"/>
              <a:t>Planning, Research and Statistics Department </a:t>
            </a:r>
            <a:r>
              <a:rPr lang="en-GB" dirty="0" smtClean="0"/>
              <a:t>(</a:t>
            </a:r>
            <a:r>
              <a:rPr lang="en-GB" dirty="0"/>
              <a:t>PRSD) in </a:t>
            </a:r>
            <a:r>
              <a:rPr lang="en-GB" dirty="0" smtClean="0"/>
              <a:t>Government Agencies </a:t>
            </a:r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dirty="0" smtClean="0"/>
              <a:t>The </a:t>
            </a:r>
            <a:r>
              <a:rPr lang="en-GB" dirty="0"/>
              <a:t>PRSDs routinely </a:t>
            </a:r>
            <a:r>
              <a:rPr lang="en-GB" dirty="0" smtClean="0"/>
              <a:t>gathers </a:t>
            </a:r>
            <a:r>
              <a:rPr lang="en-GB" dirty="0"/>
              <a:t>and </a:t>
            </a:r>
            <a:r>
              <a:rPr lang="en-GB" dirty="0" smtClean="0"/>
              <a:t>processes </a:t>
            </a:r>
            <a:r>
              <a:rPr lang="en-GB" dirty="0"/>
              <a:t>data </a:t>
            </a:r>
            <a:r>
              <a:rPr lang="en-GB" dirty="0" smtClean="0"/>
              <a:t>relating </a:t>
            </a:r>
            <a:r>
              <a:rPr lang="en-GB" dirty="0"/>
              <a:t>to the sector </a:t>
            </a:r>
            <a:r>
              <a:rPr lang="en-GB" dirty="0" smtClean="0"/>
              <a:t>over </a:t>
            </a:r>
            <a:r>
              <a:rPr lang="en-GB" dirty="0"/>
              <a:t>which the </a:t>
            </a:r>
            <a:r>
              <a:rPr lang="en-GB" dirty="0" smtClean="0"/>
              <a:t>Ministry has jurisdiction</a:t>
            </a:r>
          </a:p>
          <a:p>
            <a:pPr marL="0" indent="0">
              <a:buNone/>
            </a:pPr>
            <a:endParaRPr lang="en-GB" sz="200" dirty="0" smtClean="0"/>
          </a:p>
          <a:p>
            <a:r>
              <a:rPr lang="en-GB" dirty="0" smtClean="0"/>
              <a:t>In doing this however, standard templates provided by NBS are used for ease of harmonization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34834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 smtClean="0">
                <a:solidFill>
                  <a:srgbClr val="FF0000"/>
                </a:solidFill>
              </a:rPr>
              <a:t>Production of Official Statistics in Nigeria…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179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NBS Template for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1_NBS Template fo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BS Template fo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BS Template for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BS Template for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BS Template for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BS Template for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BS Template for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BS Template for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BS Template for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BS Template for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BS Template for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BS Template for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BS Template for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ASS PRESENTATION BY S.B HARR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BS Show">
  <a:themeElements>
    <a:clrScheme name="NBS Sh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S Show">
      <a:majorFont>
        <a:latin typeface="Bodoni MT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BS Sh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 Sh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 Sh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 Sh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 Sh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 Sh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 Sh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 Sh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 Sh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 Sh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 Sh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 Sh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19983</TotalTime>
  <Words>1708</Words>
  <Application>Microsoft Office PowerPoint</Application>
  <PresentationFormat>On-screen Show (4:3)</PresentationFormat>
  <Paragraphs>426</Paragraphs>
  <Slides>37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Arial</vt:lpstr>
      <vt:lpstr>Arial Narrow</vt:lpstr>
      <vt:lpstr>Bodoni MT Black</vt:lpstr>
      <vt:lpstr>Calibri</vt:lpstr>
      <vt:lpstr>Garamond</vt:lpstr>
      <vt:lpstr>Times New Roman</vt:lpstr>
      <vt:lpstr>Trebuchet MS</vt:lpstr>
      <vt:lpstr>Univers</vt:lpstr>
      <vt:lpstr>Verdana</vt:lpstr>
      <vt:lpstr>Wingdings</vt:lpstr>
      <vt:lpstr>Wingdings 3</vt:lpstr>
      <vt:lpstr>1_NBS Template for Presentation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NASS PRESENTATION BY S.B HARRY</vt:lpstr>
      <vt:lpstr>2_NBS Show</vt:lpstr>
      <vt:lpstr>6_Default Design</vt:lpstr>
      <vt:lpstr>CorelDRAW</vt:lpstr>
      <vt:lpstr>USE OF ADMINISTRATIVE DATA AND RECORDS FOR OFFICIAL STATISTICS</vt:lpstr>
      <vt:lpstr>Outline of Presentation</vt:lpstr>
      <vt:lpstr>PowerPoint Presentation</vt:lpstr>
      <vt:lpstr> Introduction….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Government’s commitment and steps taken so far contd….</vt:lpstr>
      <vt:lpstr>Government’s commitment and steps taken so far contd….</vt:lpstr>
      <vt:lpstr>Government’s commitment and steps taken so far contd….</vt:lpstr>
      <vt:lpstr>PowerPoint Presentation</vt:lpstr>
      <vt:lpstr>Examples of Administrative Statistics as a major proportion of official statistics</vt:lpstr>
      <vt:lpstr>Examples of Administrative Statistics as a major proportion of official statistics</vt:lpstr>
      <vt:lpstr>PowerPoint Presentation</vt:lpstr>
      <vt:lpstr> Challenges</vt:lpstr>
      <vt:lpstr>PowerPoint Presentation</vt:lpstr>
      <vt:lpstr>Way Forward</vt:lpstr>
      <vt:lpstr>PowerPoint Presentation</vt:lpstr>
      <vt:lpstr> Conclusion</vt:lpstr>
      <vt:lpstr>T H A N K     Y O 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bandele ogunlana</dc:creator>
  <cp:lastModifiedBy>Lohdir Anne</cp:lastModifiedBy>
  <cp:revision>918</cp:revision>
  <cp:lastPrinted>2018-04-20T17:36:18Z</cp:lastPrinted>
  <dcterms:created xsi:type="dcterms:W3CDTF">2010-07-18T14:37:22Z</dcterms:created>
  <dcterms:modified xsi:type="dcterms:W3CDTF">2018-04-23T12:55:04Z</dcterms:modified>
</cp:coreProperties>
</file>