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8" r:id="rId6"/>
    <p:sldId id="282" r:id="rId7"/>
    <p:sldId id="262" r:id="rId8"/>
    <p:sldId id="271" r:id="rId9"/>
    <p:sldId id="272" r:id="rId10"/>
    <p:sldId id="261" r:id="rId11"/>
    <p:sldId id="264" r:id="rId12"/>
    <p:sldId id="283" r:id="rId13"/>
    <p:sldId id="279" r:id="rId14"/>
    <p:sldId id="280" r:id="rId15"/>
    <p:sldId id="273" r:id="rId16"/>
    <p:sldId id="274" r:id="rId17"/>
    <p:sldId id="275" r:id="rId18"/>
    <p:sldId id="276" r:id="rId19"/>
    <p:sldId id="281" r:id="rId20"/>
    <p:sldId id="284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5E7E9-4F79-4435-A115-1E4D6F19610C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CC8C4-29E6-4B05-A1CA-08552F0F7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5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3BC8FF-6F4E-4A04-B0CB-3EEDADDC1C19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9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u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38994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6584" y="1282497"/>
            <a:ext cx="8689976" cy="2210511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E02FC"/>
                </a:solidFill>
                <a:latin typeface="Arial Rounded MT Bold" panose="020F0704030504030204" pitchFamily="34" charset="0"/>
              </a:rPr>
              <a:t/>
            </a:r>
            <a:br>
              <a:rPr lang="en-US" sz="3600" dirty="0" smtClean="0">
                <a:solidFill>
                  <a:srgbClr val="0E02FC"/>
                </a:solidFill>
                <a:latin typeface="Arial Rounded MT Bold" panose="020F0704030504030204" pitchFamily="34" charset="0"/>
              </a:rPr>
            </a:br>
            <a:r>
              <a:rPr lang="en-US" sz="3600" dirty="0">
                <a:solidFill>
                  <a:srgbClr val="0E02FC"/>
                </a:solidFill>
                <a:latin typeface="Arial Rounded MT Bold" panose="020F0704030504030204" pitchFamily="34" charset="0"/>
              </a:rPr>
              <a:t/>
            </a:r>
            <a:br>
              <a:rPr lang="en-US" sz="3600" dirty="0">
                <a:solidFill>
                  <a:srgbClr val="0E02FC"/>
                </a:solidFill>
                <a:latin typeface="Arial Rounded MT Bold" panose="020F0704030504030204" pitchFamily="34" charset="0"/>
              </a:rPr>
            </a:br>
            <a:r>
              <a:rPr lang="en-US" sz="3600" dirty="0" smtClean="0">
                <a:solidFill>
                  <a:srgbClr val="0E02FC"/>
                </a:solidFill>
                <a:latin typeface="Arial Rounded MT Bold" panose="020F0704030504030204" pitchFamily="34" charset="0"/>
              </a:rPr>
              <a:t/>
            </a:r>
            <a:br>
              <a:rPr lang="en-US" sz="3600" dirty="0" smtClean="0">
                <a:solidFill>
                  <a:srgbClr val="0E02FC"/>
                </a:solidFill>
                <a:latin typeface="Arial Rounded MT Bold" panose="020F0704030504030204" pitchFamily="34" charset="0"/>
              </a:rPr>
            </a:br>
            <a:r>
              <a:rPr lang="en-US" sz="3600" dirty="0" smtClean="0">
                <a:solidFill>
                  <a:srgbClr val="0E02FC"/>
                </a:solidFill>
                <a:latin typeface="Arial Rounded MT Bold" panose="020F0704030504030204" pitchFamily="34" charset="0"/>
              </a:rPr>
              <a:t>Use of administrative data for statistical purposes, the case of Kenya</a:t>
            </a:r>
            <a:r>
              <a:rPr lang="en-US" sz="2800" dirty="0" smtClean="0">
                <a:solidFill>
                  <a:srgbClr val="0E02FC"/>
                </a:solidFill>
                <a:latin typeface="Arial Rounded MT Bold" panose="020F0704030504030204" pitchFamily="34" charset="0"/>
              </a:rPr>
              <a:t/>
            </a:r>
            <a:br>
              <a:rPr lang="en-US" sz="2800" dirty="0" smtClean="0">
                <a:solidFill>
                  <a:srgbClr val="0E02FC"/>
                </a:solidFill>
                <a:latin typeface="Arial Rounded MT Bold" panose="020F0704030504030204" pitchFamily="34" charset="0"/>
              </a:rPr>
            </a:br>
            <a:r>
              <a:rPr lang="en-US" sz="3600" dirty="0" smtClean="0">
                <a:solidFill>
                  <a:srgbClr val="0E02FC"/>
                </a:solidFill>
                <a:latin typeface="Arial Rounded MT Bold" panose="020F0704030504030204" pitchFamily="34" charset="0"/>
              </a:rPr>
              <a:t>							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280" y="3860741"/>
            <a:ext cx="9226280" cy="1925696"/>
          </a:xfrm>
        </p:spPr>
        <p:txBody>
          <a:bodyPr>
            <a:normAutofit/>
          </a:bodyPr>
          <a:lstStyle/>
          <a:p>
            <a:r>
              <a:rPr lang="en-GB" sz="1400" b="1" dirty="0">
                <a:solidFill>
                  <a:srgbClr val="0E02FC"/>
                </a:solidFill>
                <a:latin typeface="Comic Sans MS" panose="030F0702030302020204" pitchFamily="66" charset="0"/>
              </a:rPr>
              <a:t>Sub-regional workshop on integration of administrative data, big data and geospatial information for the compilation of SDG indicators for English-speaking African countries</a:t>
            </a:r>
            <a:endParaRPr lang="en-US" sz="1400" b="1" dirty="0">
              <a:solidFill>
                <a:srgbClr val="0E02FC"/>
              </a:solidFill>
              <a:latin typeface="Comic Sans MS" panose="030F0702030302020204" pitchFamily="66" charset="0"/>
            </a:endParaRPr>
          </a:p>
          <a:p>
            <a:r>
              <a:rPr lang="en-GB" sz="1400" b="1" i="1" dirty="0">
                <a:solidFill>
                  <a:srgbClr val="0E02FC"/>
                </a:solidFill>
                <a:latin typeface="Comic Sans MS" panose="030F0702030302020204" pitchFamily="66" charset="0"/>
              </a:rPr>
              <a:t>Addis Ababa, Ethiopia, 23-25 April </a:t>
            </a:r>
            <a:r>
              <a:rPr lang="en-GB" sz="1400" b="1" i="1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2018</a:t>
            </a:r>
          </a:p>
          <a:p>
            <a:r>
              <a:rPr lang="en-US" sz="1400" b="1" dirty="0" smtClean="0">
                <a:solidFill>
                  <a:srgbClr val="0E02FC"/>
                </a:solidFill>
              </a:rPr>
              <a:t>								    m</a:t>
            </a:r>
            <a:r>
              <a:rPr lang="en-US" sz="1400" b="1" dirty="0">
                <a:solidFill>
                  <a:srgbClr val="0E02FC"/>
                </a:solidFill>
              </a:rPr>
              <a:t>. G. Gituanja</a:t>
            </a:r>
            <a:br>
              <a:rPr lang="en-US" sz="1400" b="1" dirty="0">
                <a:solidFill>
                  <a:srgbClr val="0E02FC"/>
                </a:solidFill>
              </a:rPr>
            </a:br>
            <a:r>
              <a:rPr lang="en-US" sz="1400" b="1" dirty="0">
                <a:solidFill>
                  <a:srgbClr val="0E02FC"/>
                </a:solidFill>
              </a:rPr>
              <a:t>								</a:t>
            </a:r>
            <a:r>
              <a:rPr lang="en-US" sz="1400" b="1" dirty="0" smtClean="0">
                <a:solidFill>
                  <a:srgbClr val="0E02FC"/>
                </a:solidFill>
              </a:rPr>
              <a:t>KNBS</a:t>
            </a:r>
            <a:r>
              <a:rPr lang="en-US" sz="1400" b="1" dirty="0">
                <a:solidFill>
                  <a:srgbClr val="0E02FC"/>
                </a:solidFill>
              </a:rPr>
              <a:t>, Kenya</a:t>
            </a:r>
            <a:endParaRPr lang="en-US" sz="1400" b="1" dirty="0">
              <a:solidFill>
                <a:srgbClr val="0E02FC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560" y="5786437"/>
            <a:ext cx="13716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7" descr="gk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9" y="5547360"/>
            <a:ext cx="13525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92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741" y="618518"/>
            <a:ext cx="10364451" cy="97515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Data collection methods</a:t>
            </a:r>
            <a:endParaRPr lang="en-US" b="1" dirty="0">
              <a:solidFill>
                <a:srgbClr val="CCAF0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9237" y="1593669"/>
            <a:ext cx="10363826" cy="4275907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Administrative data: </a:t>
            </a:r>
          </a:p>
          <a:p>
            <a:pPr lvl="1"/>
            <a:r>
              <a:rPr lang="en-US" dirty="0">
                <a:solidFill>
                  <a:srgbClr val="0E02FC"/>
                </a:solidFill>
                <a:latin typeface="Comic Sans MS" panose="030F0702030302020204" pitchFamily="66" charset="0"/>
              </a:rPr>
              <a:t>Data collected primarily for 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administrative</a:t>
            </a:r>
            <a:r>
              <a:rPr lang="en-US" b="1" dirty="0">
                <a:solidFill>
                  <a:srgbClr val="0E02FC"/>
                </a:solidFill>
                <a:latin typeface="Comic Sans MS" panose="030F0702030302020204" pitchFamily="66" charset="0"/>
              </a:rPr>
              <a:t> p</a:t>
            </a:r>
            <a:r>
              <a:rPr lang="en-US" dirty="0">
                <a:solidFill>
                  <a:srgbClr val="0E02FC"/>
                </a:solidFill>
                <a:latin typeface="Comic Sans MS" panose="030F0702030302020204" pitchFamily="66" charset="0"/>
              </a:rPr>
              <a:t>urposes. Usually collected by government departments and other </a:t>
            </a:r>
            <a:r>
              <a:rPr lang="en-US" dirty="0" err="1">
                <a:solidFill>
                  <a:srgbClr val="0E02FC"/>
                </a:solidFill>
                <a:latin typeface="Comic Sans MS" panose="030F0702030302020204" pitchFamily="66" charset="0"/>
              </a:rPr>
              <a:t>organisations</a:t>
            </a:r>
            <a:r>
              <a:rPr lang="en-US" dirty="0">
                <a:solidFill>
                  <a:srgbClr val="0E02FC"/>
                </a:solidFill>
                <a:latin typeface="Comic Sans MS" panose="030F0702030302020204" pitchFamily="66" charset="0"/>
              </a:rPr>
              <a:t> for the purposes of registration, transaction and record keeping</a:t>
            </a:r>
            <a:r>
              <a:rPr lang="en-US" dirty="0">
                <a:latin typeface="Comic Sans MS" panose="030F0702030302020204" pitchFamily="66" charset="0"/>
              </a:rPr>
              <a:t> </a:t>
            </a:r>
          </a:p>
          <a:p>
            <a:pPr lvl="1"/>
            <a:r>
              <a:rPr lang="en-US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Data Format </a:t>
            </a:r>
            <a:r>
              <a:rPr lang="en-US" dirty="0">
                <a:solidFill>
                  <a:srgbClr val="0E02FC"/>
                </a:solidFill>
                <a:latin typeface="Comic Sans MS" panose="030F0702030302020204" pitchFamily="66" charset="0"/>
              </a:rPr>
              <a:t>largely determined by the needs of the collecting MDA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Censuses- </a:t>
            </a:r>
          </a:p>
          <a:p>
            <a:pPr lvl="1"/>
            <a:r>
              <a:rPr lang="en-US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covers entire population of Households/ establishments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sample surveys- </a:t>
            </a:r>
          </a:p>
          <a:p>
            <a:pPr lvl="1"/>
            <a:r>
              <a:rPr lang="en-US" dirty="0">
                <a:solidFill>
                  <a:srgbClr val="0E02FC"/>
                </a:solidFill>
                <a:latin typeface="Comic Sans MS" panose="030F0702030302020204" pitchFamily="66" charset="0"/>
              </a:rPr>
              <a:t>Undertaken on sampled part of households/establishments</a:t>
            </a:r>
          </a:p>
          <a:p>
            <a:pPr lvl="1"/>
            <a:endParaRPr lang="en-US" dirty="0">
              <a:solidFill>
                <a:srgbClr val="0E02F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7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983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Data collection process</a:t>
            </a:r>
            <a:endParaRPr lang="en-US" b="1" dirty="0">
              <a:solidFill>
                <a:srgbClr val="CCAF0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713949"/>
            <a:ext cx="10363826" cy="420787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Primary Data sources</a:t>
            </a:r>
          </a:p>
          <a:p>
            <a:pPr lvl="1">
              <a:lnSpc>
                <a:spcPct val="125000"/>
              </a:lnSpc>
            </a:pPr>
            <a:r>
              <a:rPr lang="en-US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Line ministries</a:t>
            </a:r>
          </a:p>
          <a:p>
            <a:pPr lvl="1">
              <a:lnSpc>
                <a:spcPct val="125000"/>
              </a:lnSpc>
            </a:pPr>
            <a:r>
              <a:rPr lang="en-US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State </a:t>
            </a:r>
            <a:r>
              <a:rPr lang="en-US" dirty="0" err="1" smtClean="0">
                <a:solidFill>
                  <a:srgbClr val="0E02FC"/>
                </a:solidFill>
                <a:latin typeface="Comic Sans MS" panose="030F0702030302020204" pitchFamily="66" charset="0"/>
              </a:rPr>
              <a:t>Depts</a:t>
            </a:r>
            <a:r>
              <a:rPr lang="en-US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 on </a:t>
            </a:r>
            <a:r>
              <a:rPr lang="en-US" dirty="0" err="1" smtClean="0">
                <a:solidFill>
                  <a:srgbClr val="0E02FC"/>
                </a:solidFill>
                <a:latin typeface="Comic Sans MS" panose="030F0702030302020204" pitchFamily="66" charset="0"/>
              </a:rPr>
              <a:t>agric</a:t>
            </a:r>
            <a:r>
              <a:rPr lang="en-US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		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As Recorded by extension officers at </a:t>
            </a:r>
          </a:p>
          <a:p>
            <a:pPr lvl="1">
              <a:lnSpc>
                <a:spcPct val="125000"/>
              </a:lnSpc>
            </a:pPr>
            <a:r>
              <a:rPr lang="en-US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Marketing boards 		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lowest administrative level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Comic Sans MS" panose="030F0702030302020204" pitchFamily="66" charset="0"/>
            </a:endParaRPr>
          </a:p>
          <a:p>
            <a:pPr lvl="1"/>
            <a:r>
              <a:rPr lang="en-US" sz="2000" dirty="0" smtClean="0">
                <a:latin typeface="Comic Sans MS" panose="030F0702030302020204" pitchFamily="66" charset="0"/>
              </a:rPr>
              <a:t>Data collected initiated through ANES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mic Sans MS" panose="030F0702030302020204" pitchFamily="66" charset="0"/>
              </a:rPr>
              <a:t>Aggregated at various levels: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0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local areas; 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1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Division; 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1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sub county; </a:t>
            </a:r>
            <a:r>
              <a:rPr lang="en-US" sz="2100" dirty="0">
                <a:solidFill>
                  <a:srgbClr val="0E02FC"/>
                </a:solidFill>
                <a:latin typeface="Comic Sans MS" panose="030F0702030302020204" pitchFamily="66" charset="0"/>
              </a:rPr>
              <a:t>and </a:t>
            </a:r>
            <a:endParaRPr lang="en-US" sz="2100" dirty="0" smtClean="0">
              <a:solidFill>
                <a:srgbClr val="0E02FC"/>
              </a:solidFill>
              <a:latin typeface="Comic Sans MS" panose="030F0702030302020204" pitchFamily="66" charset="0"/>
            </a:endParaRPr>
          </a:p>
          <a:p>
            <a:pPr marL="971550" lvl="1" indent="-514350">
              <a:buFont typeface="+mj-lt"/>
              <a:buAutoNum type="romanLcPeriod"/>
            </a:pPr>
            <a:r>
              <a:rPr lang="en-US" sz="21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county levels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sz="21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National level</a:t>
            </a:r>
            <a:endParaRPr lang="en-US" sz="2100" dirty="0">
              <a:solidFill>
                <a:srgbClr val="0E02FC"/>
              </a:solidFill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4" name="Chaveta à direita 33"/>
          <p:cNvSpPr/>
          <p:nvPr/>
        </p:nvSpPr>
        <p:spPr>
          <a:xfrm>
            <a:off x="4611462" y="2316480"/>
            <a:ext cx="221796" cy="9936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303045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741" y="618518"/>
            <a:ext cx="10364451" cy="97515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Data collection process</a:t>
            </a:r>
            <a:endParaRPr lang="en-US" b="1" dirty="0">
              <a:solidFill>
                <a:srgbClr val="CCAF0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9237" y="1593669"/>
            <a:ext cx="10363826" cy="4275907"/>
          </a:xfrm>
        </p:spPr>
        <p:txBody>
          <a:bodyPr>
            <a:norm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Administrative </a:t>
            </a:r>
            <a:r>
              <a:rPr lang="en-US" b="1" dirty="0" smtClean="0">
                <a:latin typeface="Comic Sans MS" panose="030F0702030302020204" pitchFamily="66" charset="0"/>
              </a:rPr>
              <a:t>record: </a:t>
            </a:r>
            <a:endParaRPr lang="en-US" b="1" dirty="0">
              <a:latin typeface="Comic Sans MS" panose="030F0702030302020204" pitchFamily="66" charset="0"/>
            </a:endParaRPr>
          </a:p>
          <a:p>
            <a:pPr lvl="1"/>
            <a:r>
              <a:rPr lang="en-US" dirty="0">
                <a:solidFill>
                  <a:srgbClr val="0E02FC"/>
                </a:solidFill>
                <a:latin typeface="Comic Sans MS" panose="030F0702030302020204" pitchFamily="66" charset="0"/>
              </a:rPr>
              <a:t>Data collected  </a:t>
            </a:r>
            <a:r>
              <a:rPr lang="en-US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from registers in government </a:t>
            </a:r>
            <a:r>
              <a:rPr lang="en-US" dirty="0">
                <a:solidFill>
                  <a:srgbClr val="0E02FC"/>
                </a:solidFill>
                <a:latin typeface="Comic Sans MS" panose="030F0702030302020204" pitchFamily="66" charset="0"/>
              </a:rPr>
              <a:t>departments and </a:t>
            </a:r>
            <a:r>
              <a:rPr lang="en-US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agencies </a:t>
            </a:r>
          </a:p>
          <a:p>
            <a:pPr lvl="1"/>
            <a:r>
              <a:rPr lang="en-US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Registers may be electronic or hand copies</a:t>
            </a:r>
          </a:p>
          <a:p>
            <a:pPr lvl="1"/>
            <a:r>
              <a:rPr lang="en-US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Information contained include: geographic code Identifier, inputs (</a:t>
            </a:r>
            <a:r>
              <a:rPr lang="en-US" i="1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quantity, cost</a:t>
            </a:r>
            <a:r>
              <a:rPr lang="en-US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), outputs (</a:t>
            </a:r>
            <a:r>
              <a:rPr lang="en-US" i="1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Quantity and values</a:t>
            </a:r>
            <a:r>
              <a:rPr lang="en-US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), prices, marketed production, exported output, land under crop etc….</a:t>
            </a:r>
          </a:p>
          <a:p>
            <a:pPr lvl="1"/>
            <a:endParaRPr lang="en-US" dirty="0">
              <a:solidFill>
                <a:srgbClr val="0E02F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4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79171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Data collection processes…</a:t>
            </a:r>
            <a:r>
              <a:rPr lang="en-US" sz="2000" b="1" dirty="0" err="1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cont</a:t>
            </a:r>
            <a:endParaRPr lang="en-US" b="1" dirty="0">
              <a:solidFill>
                <a:srgbClr val="CCAF0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713949"/>
            <a:ext cx="10363826" cy="4207879"/>
          </a:xfrm>
        </p:spPr>
        <p:txBody>
          <a:bodyPr>
            <a:normAutofit lnSpcReduction="10000"/>
          </a:bodyPr>
          <a:lstStyle/>
          <a:p>
            <a:r>
              <a:rPr lang="en-US" sz="1900" dirty="0">
                <a:solidFill>
                  <a:srgbClr val="0E02FC"/>
                </a:solidFill>
                <a:latin typeface="Comic Sans MS" panose="030F0702030302020204" pitchFamily="66" charset="0"/>
              </a:rPr>
              <a:t>A standard template </a:t>
            </a:r>
            <a:r>
              <a:rPr lang="en-US" sz="19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developed by the </a:t>
            </a:r>
            <a:r>
              <a:rPr lang="en-US" sz="1900" dirty="0" err="1" smtClean="0">
                <a:solidFill>
                  <a:srgbClr val="0E02FC"/>
                </a:solidFill>
                <a:latin typeface="Comic Sans MS" panose="030F0702030302020204" pitchFamily="66" charset="0"/>
              </a:rPr>
              <a:t>anes</a:t>
            </a:r>
            <a:r>
              <a:rPr lang="en-US" sz="19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 through a consultative method to accommodate all users’ data requirements </a:t>
            </a:r>
          </a:p>
          <a:p>
            <a:r>
              <a:rPr lang="en-US" sz="19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Template Locked to avoid changing format and structure</a:t>
            </a:r>
            <a:endParaRPr lang="en-US" sz="1900" dirty="0">
              <a:solidFill>
                <a:srgbClr val="0E02FC"/>
              </a:solidFill>
              <a:latin typeface="Comic Sans MS" panose="030F0702030302020204" pitchFamily="66" charset="0"/>
            </a:endParaRPr>
          </a:p>
          <a:p>
            <a:r>
              <a:rPr lang="en-US" sz="19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ANES </a:t>
            </a:r>
            <a:r>
              <a:rPr lang="en-US" sz="1900" dirty="0">
                <a:solidFill>
                  <a:srgbClr val="0E02FC"/>
                </a:solidFill>
                <a:latin typeface="Comic Sans MS" panose="030F0702030302020204" pitchFamily="66" charset="0"/>
              </a:rPr>
              <a:t>conducts national wide data collection targeting regions and county </a:t>
            </a:r>
            <a:r>
              <a:rPr lang="en-US" sz="19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levels</a:t>
            </a:r>
          </a:p>
          <a:p>
            <a:r>
              <a:rPr lang="en-US" sz="19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Multi-sectoral Data </a:t>
            </a:r>
            <a:r>
              <a:rPr lang="en-US" sz="1900" dirty="0">
                <a:solidFill>
                  <a:srgbClr val="0E02FC"/>
                </a:solidFill>
                <a:latin typeface="Comic Sans MS" panose="030F0702030302020204" pitchFamily="66" charset="0"/>
              </a:rPr>
              <a:t>collection teams mounted to visit all </a:t>
            </a:r>
            <a:r>
              <a:rPr lang="en-US" sz="19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county headquarters in respective regions </a:t>
            </a:r>
            <a:r>
              <a:rPr lang="en-US" sz="1900" dirty="0">
                <a:solidFill>
                  <a:srgbClr val="0E02FC"/>
                </a:solidFill>
                <a:latin typeface="Comic Sans MS" panose="030F0702030302020204" pitchFamily="66" charset="0"/>
              </a:rPr>
              <a:t>targeting all relevant agriculture </a:t>
            </a:r>
            <a:r>
              <a:rPr lang="en-US" sz="19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activity</a:t>
            </a:r>
            <a:endParaRPr lang="en-US" sz="1900" dirty="0">
              <a:solidFill>
                <a:srgbClr val="0E02FC"/>
              </a:solidFill>
              <a:latin typeface="Comic Sans MS" panose="030F0702030302020204" pitchFamily="66" charset="0"/>
            </a:endParaRPr>
          </a:p>
          <a:p>
            <a:r>
              <a:rPr lang="en-US" sz="19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Each Team </a:t>
            </a:r>
            <a:r>
              <a:rPr lang="en-US" sz="1900" dirty="0">
                <a:solidFill>
                  <a:srgbClr val="0E02FC"/>
                </a:solidFill>
                <a:latin typeface="Comic Sans MS" panose="030F0702030302020204" pitchFamily="66" charset="0"/>
              </a:rPr>
              <a:t>expected to liaise with lower </a:t>
            </a:r>
            <a:r>
              <a:rPr lang="en-US" sz="19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admin levels for incomplete/ inconsistent data at </a:t>
            </a:r>
            <a:r>
              <a:rPr lang="en-US" sz="1900" dirty="0">
                <a:solidFill>
                  <a:srgbClr val="0E02FC"/>
                </a:solidFill>
                <a:latin typeface="Comic Sans MS" panose="030F0702030302020204" pitchFamily="66" charset="0"/>
              </a:rPr>
              <a:t>the county </a:t>
            </a:r>
            <a:r>
              <a:rPr lang="en-US" sz="19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level to ensure data completeness</a:t>
            </a:r>
          </a:p>
        </p:txBody>
      </p:sp>
    </p:spTree>
    <p:extLst>
      <p:ext uri="{BB962C8B-B14F-4D97-AF65-F5344CB8AC3E}">
        <p14:creationId xmlns:p14="http://schemas.microsoft.com/office/powerpoint/2010/main" val="3958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85" y="246728"/>
            <a:ext cx="10364451" cy="858591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Data aggregation and validation</a:t>
            </a:r>
            <a:endParaRPr lang="en-US" b="1" dirty="0">
              <a:solidFill>
                <a:srgbClr val="CCAF0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3674" y="964642"/>
            <a:ext cx="10962751" cy="5436158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KNBS convenes a workshop of </a:t>
            </a:r>
            <a:r>
              <a:rPr lang="en-US" sz="2400" dirty="0" err="1" smtClean="0">
                <a:solidFill>
                  <a:srgbClr val="0E02FC"/>
                </a:solidFill>
                <a:latin typeface="Comic Sans MS" panose="030F0702030302020204" pitchFamily="66" charset="0"/>
              </a:rPr>
              <a:t>Anes</a:t>
            </a:r>
            <a:r>
              <a:rPr lang="en-US" sz="24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 with representation from all TWGs</a:t>
            </a:r>
          </a:p>
          <a:p>
            <a:r>
              <a:rPr lang="en-US" sz="2400" dirty="0">
                <a:solidFill>
                  <a:srgbClr val="0E02FC"/>
                </a:solidFill>
                <a:latin typeface="Comic Sans MS" panose="030F0702030302020204" pitchFamily="66" charset="0"/>
              </a:rPr>
              <a:t>Data </a:t>
            </a:r>
            <a:r>
              <a:rPr lang="en-US" sz="24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validated to </a:t>
            </a:r>
            <a:r>
              <a:rPr lang="en-US" sz="2400" dirty="0">
                <a:solidFill>
                  <a:srgbClr val="0E02FC"/>
                </a:solidFill>
                <a:latin typeface="Comic Sans MS" panose="030F0702030302020204" pitchFamily="66" charset="0"/>
              </a:rPr>
              <a:t>ensure that there are no outliers, and units are consistent with the </a:t>
            </a:r>
            <a:r>
              <a:rPr lang="en-US" sz="24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requirements for all counties</a:t>
            </a:r>
            <a:endParaRPr lang="en-US" sz="2400" dirty="0">
              <a:solidFill>
                <a:srgbClr val="0E02FC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 data for specific sectors merged and aggregated to national level</a:t>
            </a:r>
            <a:endParaRPr lang="en-US" sz="2400" dirty="0">
              <a:solidFill>
                <a:srgbClr val="0E02FC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Report </a:t>
            </a:r>
            <a:r>
              <a:rPr lang="en-US" sz="2400" dirty="0">
                <a:solidFill>
                  <a:srgbClr val="0E02FC"/>
                </a:solidFill>
                <a:latin typeface="Comic Sans MS" panose="030F0702030302020204" pitchFamily="66" charset="0"/>
              </a:rPr>
              <a:t>developed with </a:t>
            </a:r>
            <a:r>
              <a:rPr lang="en-US" sz="24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national and county (sub-national level) aggregates which provide key data for use by the entire </a:t>
            </a:r>
            <a:r>
              <a:rPr lang="en-US" sz="2400" dirty="0" err="1" smtClean="0">
                <a:solidFill>
                  <a:srgbClr val="0E02FC"/>
                </a:solidFill>
                <a:latin typeface="Comic Sans MS" panose="030F0702030302020204" pitchFamily="66" charset="0"/>
              </a:rPr>
              <a:t>Anes</a:t>
            </a:r>
            <a:endParaRPr lang="en-US" sz="2400" dirty="0" smtClean="0">
              <a:solidFill>
                <a:srgbClr val="0E02FC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4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245996" y="152401"/>
            <a:ext cx="8964804" cy="715963"/>
          </a:xfrm>
        </p:spPr>
        <p:txBody>
          <a:bodyPr/>
          <a:lstStyle/>
          <a:p>
            <a:pPr algn="l" eaLnBrk="1" hangingPunct="1"/>
            <a:r>
              <a:rPr lang="en-CA" altLang="en-US" b="1" dirty="0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Lessons Learned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75063" y="838200"/>
            <a:ext cx="10467703" cy="5791200"/>
          </a:xfrm>
        </p:spPr>
        <p:txBody>
          <a:bodyPr/>
          <a:lstStyle/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Wingdings 2" panose="05020102010507070707" pitchFamily="18" charset="2"/>
              <a:buAutoNum type="romanLcParenBoth"/>
            </a:pPr>
            <a:r>
              <a:rPr lang="en-CA" altLang="en-US" dirty="0" smtClean="0">
                <a:latin typeface="Comic Sans MS" panose="030F0702030302020204" pitchFamily="66" charset="0"/>
              </a:rPr>
              <a:t>Important to have a fully consultative &amp; participatory process;</a:t>
            </a:r>
          </a:p>
          <a:p>
            <a:pPr marL="1017588" lvl="2" indent="-2857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CA" altLang="en-US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Involvement of all key institutions</a:t>
            </a:r>
          </a:p>
          <a:p>
            <a:pPr marL="1017588" lvl="2" indent="-2857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CA" altLang="en-US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Need for Sensitization of County Gov’ts</a:t>
            </a:r>
          </a:p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Wingdings 2" panose="05020102010507070707" pitchFamily="18" charset="2"/>
              <a:buAutoNum type="romanLcParenBoth"/>
            </a:pPr>
            <a:r>
              <a:rPr lang="en-CA" altLang="en-US" dirty="0" smtClean="0">
                <a:latin typeface="Comic Sans MS" panose="030F0702030302020204" pitchFamily="66" charset="0"/>
              </a:rPr>
              <a:t>Multi – institutional working arrangement thro’ ANES – a good foundation </a:t>
            </a:r>
          </a:p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Wingdings 2" panose="05020102010507070707" pitchFamily="18" charset="2"/>
              <a:buAutoNum type="romanLcParenBoth"/>
            </a:pPr>
            <a:r>
              <a:rPr lang="en-CA" altLang="en-US" dirty="0" smtClean="0">
                <a:latin typeface="Comic Sans MS" panose="030F0702030302020204" pitchFamily="66" charset="0"/>
              </a:rPr>
              <a:t>Coordination of NSS – governed by the Statistics Act; </a:t>
            </a:r>
          </a:p>
          <a:p>
            <a:pPr marL="571500" indent="-571500">
              <a:spcBef>
                <a:spcPts val="600"/>
              </a:spcBef>
              <a:spcAft>
                <a:spcPts val="1200"/>
              </a:spcAft>
              <a:buFont typeface="Wingdings 2" panose="05020102010507070707" pitchFamily="18" charset="2"/>
              <a:buAutoNum type="romanLcParenBoth"/>
            </a:pPr>
            <a:r>
              <a:rPr lang="en-CA" altLang="en-US" dirty="0" smtClean="0">
                <a:latin typeface="Comic Sans MS" panose="030F0702030302020204" pitchFamily="66" charset="0"/>
              </a:rPr>
              <a:t>SPARS – A good advocate for agriculture statistics; and</a:t>
            </a:r>
          </a:p>
        </p:txBody>
      </p:sp>
    </p:spTree>
    <p:extLst>
      <p:ext uri="{BB962C8B-B14F-4D97-AF65-F5344CB8AC3E}">
        <p14:creationId xmlns:p14="http://schemas.microsoft.com/office/powerpoint/2010/main" val="282681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13916" y="1"/>
            <a:ext cx="9396884" cy="792163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CA" altLang="en-US" sz="3800" b="1" dirty="0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Challenges</a:t>
            </a:r>
            <a:endParaRPr lang="en-CA" altLang="en-US" sz="3800" b="1" dirty="0">
              <a:solidFill>
                <a:srgbClr val="CCAF0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4434" y="685800"/>
            <a:ext cx="10607040" cy="4870269"/>
          </a:xfrm>
        </p:spPr>
        <p:txBody>
          <a:bodyPr/>
          <a:lstStyle/>
          <a:p>
            <a:pPr marL="571500" indent="-571500">
              <a:buFont typeface="Wingdings 2" panose="05020102010507070707" pitchFamily="18" charset="2"/>
              <a:buAutoNum type="romanLcParenBoth"/>
            </a:pPr>
            <a:r>
              <a:rPr lang="en-CA" altLang="en-US" dirty="0" smtClean="0">
                <a:latin typeface="Comic Sans MS" panose="030F0702030302020204" pitchFamily="66" charset="0"/>
              </a:rPr>
              <a:t>Limited funding: </a:t>
            </a:r>
          </a:p>
          <a:p>
            <a:pPr marL="846138" lvl="1" indent="-571500"/>
            <a:r>
              <a:rPr lang="en-CA" altLang="en-US" dirty="0" smtClean="0">
                <a:solidFill>
                  <a:srgbClr val="006600"/>
                </a:solidFill>
                <a:latin typeface="Comic Sans MS" panose="030F0702030302020204" pitchFamily="66" charset="0"/>
              </a:rPr>
              <a:t>National/County Governments may also need to support some processes;</a:t>
            </a:r>
          </a:p>
          <a:p>
            <a:pPr marL="1395413" lvl="3" indent="-571500">
              <a:buFont typeface="Wingdings" panose="05000000000000000000" pitchFamily="2" charset="2"/>
              <a:buChar char="q"/>
            </a:pPr>
            <a:r>
              <a:rPr lang="en-CA" altLang="en-US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STWGs meetings/activities being addressed through ANES;</a:t>
            </a:r>
          </a:p>
          <a:p>
            <a:pPr marL="1395413" lvl="3" indent="-571500">
              <a:buFont typeface="Wingdings" panose="05000000000000000000" pitchFamily="2" charset="2"/>
              <a:buChar char="q"/>
            </a:pPr>
            <a:r>
              <a:rPr lang="en-CA" altLang="en-US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County Governments now a sector within NSDS.</a:t>
            </a:r>
          </a:p>
          <a:p>
            <a:pPr marL="1395413" lvl="3" indent="-571500">
              <a:buFont typeface="Wingdings" panose="05000000000000000000" pitchFamily="2" charset="2"/>
              <a:buChar char="q"/>
            </a:pPr>
            <a:endParaRPr lang="en-CA" altLang="en-US" sz="1000" dirty="0">
              <a:latin typeface="Comic Sans MS" panose="030F0702030302020204" pitchFamily="66" charset="0"/>
            </a:endParaRPr>
          </a:p>
          <a:p>
            <a:pPr marL="571500" indent="-571500">
              <a:buFont typeface="Wingdings 2" panose="05020102010507070707" pitchFamily="18" charset="2"/>
              <a:buAutoNum type="romanLcParenBoth"/>
            </a:pPr>
            <a:r>
              <a:rPr lang="en-CA" altLang="en-US" dirty="0" smtClean="0">
                <a:latin typeface="Comic Sans MS" panose="030F0702030302020204" pitchFamily="66" charset="0"/>
              </a:rPr>
              <a:t>Getting all key stakeholders together:</a:t>
            </a:r>
          </a:p>
          <a:p>
            <a:pPr marL="1120775" lvl="2" indent="-571500"/>
            <a:r>
              <a:rPr lang="en-CA" altLang="en-US" dirty="0" smtClean="0">
                <a:solidFill>
                  <a:srgbClr val="006600"/>
                </a:solidFill>
                <a:latin typeface="Comic Sans MS" panose="030F0702030302020204" pitchFamily="66" charset="0"/>
              </a:rPr>
              <a:t>Approval &amp; ownership of planned activities at both levels</a:t>
            </a:r>
          </a:p>
          <a:p>
            <a:pPr marL="1120775" lvl="2" indent="-571500"/>
            <a:r>
              <a:rPr lang="en-CA" altLang="en-US" dirty="0" smtClean="0">
                <a:solidFill>
                  <a:srgbClr val="006600"/>
                </a:solidFill>
                <a:latin typeface="Comic Sans MS" panose="030F0702030302020204" pitchFamily="66" charset="0"/>
              </a:rPr>
              <a:t>Commitment to implementation</a:t>
            </a:r>
          </a:p>
          <a:p>
            <a:pPr marL="1395413" lvl="3" indent="-571500">
              <a:buFont typeface="Wingdings" panose="05000000000000000000" pitchFamily="2" charset="2"/>
              <a:buChar char="q"/>
            </a:pPr>
            <a:r>
              <a:rPr lang="en-CA" altLang="en-US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ANES members tasked with advising their superiors;</a:t>
            </a:r>
          </a:p>
          <a:p>
            <a:pPr marL="1395413" lvl="3" indent="-571500">
              <a:buFont typeface="Wingdings" panose="05000000000000000000" pitchFamily="2" charset="2"/>
              <a:buChar char="q"/>
            </a:pPr>
            <a:r>
              <a:rPr lang="en-CA" altLang="en-US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NSO playing coordination role, as set out in the Act;</a:t>
            </a:r>
          </a:p>
          <a:p>
            <a:pPr marL="1395413" lvl="3" indent="-571500">
              <a:buFont typeface="Wingdings" panose="05000000000000000000" pitchFamily="2" charset="2"/>
              <a:buChar char="q"/>
            </a:pPr>
            <a:r>
              <a:rPr lang="en-CA" altLang="en-US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Government requirements on statistics.</a:t>
            </a:r>
            <a:endParaRPr lang="en-CA" altLang="en-US" sz="1000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6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828800" y="152401"/>
            <a:ext cx="8382000" cy="792163"/>
          </a:xfrm>
        </p:spPr>
        <p:txBody>
          <a:bodyPr/>
          <a:lstStyle/>
          <a:p>
            <a:pPr eaLnBrk="1" hangingPunct="1"/>
            <a:r>
              <a:rPr lang="en-CA" altLang="en-US" b="1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Challenges</a:t>
            </a:r>
            <a:r>
              <a:rPr lang="en-CA" altLang="en-US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.......</a:t>
            </a:r>
            <a:r>
              <a:rPr lang="en-CA" altLang="en-US" sz="2800">
                <a:solidFill>
                  <a:srgbClr val="CCAF02"/>
                </a:solidFill>
                <a:latin typeface="Arial Rounded MT Bold" panose="020F0704030504030204" pitchFamily="34" charset="0"/>
              </a:rPr>
              <a:t>cont’d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83771" y="914400"/>
            <a:ext cx="10363200" cy="4902926"/>
          </a:xfrm>
        </p:spPr>
        <p:txBody>
          <a:bodyPr/>
          <a:lstStyle/>
          <a:p>
            <a:pPr marL="571500" indent="-571500">
              <a:buFont typeface="+mj-lt"/>
              <a:buAutoNum type="romanLcPeriod" startAt="3"/>
            </a:pPr>
            <a:r>
              <a:rPr lang="en-CA" altLang="en-US" dirty="0" smtClean="0">
                <a:latin typeface="Comic Sans MS" panose="030F0702030302020204" pitchFamily="66" charset="0"/>
              </a:rPr>
              <a:t>New Government Structure:</a:t>
            </a:r>
          </a:p>
          <a:p>
            <a:pPr marL="835025" lvl="2" indent="-285750">
              <a:buFont typeface="Wingdings" panose="05000000000000000000" pitchFamily="2" charset="2"/>
              <a:buChar char="§"/>
            </a:pPr>
            <a:r>
              <a:rPr lang="en-CA" altLang="en-US" dirty="0" smtClean="0">
                <a:latin typeface="Comic Sans MS" panose="030F0702030302020204" pitchFamily="66" charset="0"/>
              </a:rPr>
              <a:t>Conflicting interests between National &amp; County Gov’ts affecting production of statistics  </a:t>
            </a:r>
          </a:p>
          <a:p>
            <a:pPr marL="835025" lvl="2" indent="-285750">
              <a:buFont typeface="Wingdings" panose="05000000000000000000" pitchFamily="2" charset="2"/>
              <a:buChar char="§"/>
            </a:pPr>
            <a:r>
              <a:rPr lang="en-CA" altLang="en-US" dirty="0" smtClean="0">
                <a:latin typeface="Comic Sans MS" panose="030F0702030302020204" pitchFamily="66" charset="0"/>
              </a:rPr>
              <a:t>Ability and transmission mechanism</a:t>
            </a:r>
          </a:p>
          <a:p>
            <a:pPr marL="835025" lvl="2" indent="-285750">
              <a:buFont typeface="Wingdings" panose="05000000000000000000" pitchFamily="2" charset="2"/>
              <a:buChar char="§"/>
            </a:pPr>
            <a:r>
              <a:rPr lang="en-CA" altLang="en-US" dirty="0" smtClean="0">
                <a:latin typeface="Comic Sans MS" panose="030F0702030302020204" pitchFamily="66" charset="0"/>
              </a:rPr>
              <a:t>Mandates of Governors vs. County Commissioners</a:t>
            </a:r>
          </a:p>
          <a:p>
            <a:pPr marL="1395413" lvl="3" indent="-571500">
              <a:buFont typeface="Wingdings" panose="05000000000000000000" pitchFamily="2" charset="2"/>
              <a:buChar char="q"/>
            </a:pPr>
            <a:r>
              <a:rPr lang="en-CA" alt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Role of County Statisticians</a:t>
            </a:r>
          </a:p>
          <a:p>
            <a:pPr marL="1395413" lvl="3" indent="-571500">
              <a:buFont typeface="Wingdings" panose="05000000000000000000" pitchFamily="2" charset="2"/>
              <a:buChar char="q"/>
            </a:pPr>
            <a:r>
              <a:rPr lang="en-CA" alt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Plan to train counties on best practices  </a:t>
            </a:r>
          </a:p>
          <a:p>
            <a:pPr marL="1395413" lvl="3" indent="-571500">
              <a:buFont typeface="Wingdings" panose="05000000000000000000" pitchFamily="2" charset="2"/>
              <a:buChar char="q"/>
            </a:pPr>
            <a:r>
              <a:rPr lang="en-CA" alt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Review of the Statistics Act already underway</a:t>
            </a:r>
          </a:p>
          <a:p>
            <a:pPr marL="571500" indent="-571500">
              <a:buFont typeface="+mj-lt"/>
              <a:buAutoNum type="romanLcPeriod" startAt="4"/>
            </a:pPr>
            <a:r>
              <a:rPr lang="en-CA" altLang="en-US" dirty="0">
                <a:latin typeface="Comic Sans MS" panose="030F0702030302020204" pitchFamily="66" charset="0"/>
              </a:rPr>
              <a:t>Devolution of activities of agriculture</a:t>
            </a:r>
          </a:p>
          <a:p>
            <a:pPr marL="835025" lvl="2" indent="-285750">
              <a:buFont typeface="Wingdings" panose="05000000000000000000" pitchFamily="2" charset="2"/>
              <a:buChar char="§"/>
            </a:pPr>
            <a:r>
              <a:rPr lang="en-CA" altLang="en-US" dirty="0">
                <a:latin typeface="Comic Sans MS" panose="030F0702030302020204" pitchFamily="66" charset="0"/>
              </a:rPr>
              <a:t>Production administrative statistics;</a:t>
            </a:r>
          </a:p>
          <a:p>
            <a:pPr marL="835025" lvl="2" indent="-285750">
              <a:buFont typeface="Wingdings" panose="05000000000000000000" pitchFamily="2" charset="2"/>
              <a:buChar char="§"/>
            </a:pPr>
            <a:r>
              <a:rPr lang="en-CA" altLang="en-US" dirty="0">
                <a:latin typeface="Comic Sans MS" panose="030F0702030302020204" pitchFamily="66" charset="0"/>
              </a:rPr>
              <a:t>MOA responsible for Policy &amp; Research</a:t>
            </a:r>
          </a:p>
          <a:p>
            <a:pPr marL="1395413" lvl="3" indent="-571500">
              <a:buFont typeface="Wingdings" panose="05000000000000000000" pitchFamily="2" charset="2"/>
              <a:buChar char="q"/>
            </a:pPr>
            <a:r>
              <a:rPr lang="en-CA" alt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Establishment of a data collection MOU between MOA &amp; Counties</a:t>
            </a:r>
          </a:p>
          <a:p>
            <a:pPr marL="1395413" lvl="3" indent="-571500">
              <a:buFont typeface="Wingdings" panose="05000000000000000000" pitchFamily="2" charset="2"/>
              <a:buChar char="q"/>
            </a:pPr>
            <a:r>
              <a:rPr lang="en-CA" altLang="en-US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Involvement of Counties under STWG 5</a:t>
            </a:r>
          </a:p>
          <a:p>
            <a:pPr marL="571500" indent="-571500"/>
            <a:endParaRPr lang="en-CA" altLang="en-US" dirty="0" smtClean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92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828800" y="152401"/>
            <a:ext cx="8382000" cy="792163"/>
          </a:xfrm>
        </p:spPr>
        <p:txBody>
          <a:bodyPr/>
          <a:lstStyle/>
          <a:p>
            <a:pPr eaLnBrk="1" hangingPunct="1"/>
            <a:r>
              <a:rPr lang="en-CA" altLang="en-US" b="1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Challenges</a:t>
            </a:r>
            <a:r>
              <a:rPr lang="en-CA" altLang="en-US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.......</a:t>
            </a:r>
            <a:r>
              <a:rPr lang="en-CA" altLang="en-US" sz="2800">
                <a:solidFill>
                  <a:srgbClr val="CCAF02"/>
                </a:solidFill>
                <a:latin typeface="Arial Rounded MT Bold" panose="020F0704030504030204" pitchFamily="34" charset="0"/>
              </a:rPr>
              <a:t>cont’d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57646" y="914400"/>
            <a:ext cx="10676708" cy="4911634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Font typeface="Wingdings 2" panose="05020102010507070707" pitchFamily="18" charset="2"/>
              <a:buAutoNum type="romanLcPeriod" startAt="4"/>
            </a:pPr>
            <a:endParaRPr lang="en-CA" altLang="en-US" sz="1100" dirty="0">
              <a:latin typeface="Footlight MT Light" panose="0204060206030A020304" pitchFamily="18" charset="0"/>
            </a:endParaRPr>
          </a:p>
          <a:p>
            <a:pPr marL="571500" indent="-571500">
              <a:buFont typeface="+mj-lt"/>
              <a:buAutoNum type="romanLcPeriod" startAt="5"/>
            </a:pPr>
            <a:r>
              <a:rPr lang="en-CA" altLang="en-US" dirty="0" smtClean="0">
                <a:latin typeface="Comic Sans MS" panose="030F0702030302020204" pitchFamily="66" charset="0"/>
              </a:rPr>
              <a:t>Agreeing on timelines</a:t>
            </a:r>
          </a:p>
          <a:p>
            <a:pPr marL="1120775" lvl="2" indent="-571500"/>
            <a:r>
              <a:rPr lang="en-CA" altLang="en-US" sz="1800" dirty="0" smtClean="0">
                <a:latin typeface="Comic Sans MS" panose="030F0702030302020204" pitchFamily="66" charset="0"/>
              </a:rPr>
              <a:t>NSDS vs SPARS</a:t>
            </a:r>
          </a:p>
          <a:p>
            <a:pPr marL="1395413" lvl="3" indent="-571500">
              <a:buFont typeface="Wingdings" panose="05000000000000000000" pitchFamily="2" charset="2"/>
              <a:buChar char="q"/>
            </a:pPr>
            <a:r>
              <a:rPr lang="en-CA" altLang="en-US" sz="1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Inclusion of both the NSDS coordinators &amp; deputy as SPARS STWG 5 members</a:t>
            </a:r>
          </a:p>
          <a:p>
            <a:pPr marL="1395413" lvl="3" indent="-571500">
              <a:buFont typeface="Wingdings" panose="05000000000000000000" pitchFamily="2" charset="2"/>
              <a:buChar char="q"/>
            </a:pPr>
            <a:r>
              <a:rPr lang="en-CA" altLang="en-US" sz="18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Involvement of MDAs &amp; Counties in setting time lines</a:t>
            </a:r>
            <a:endParaRPr lang="en-CA" altLang="en-US" sz="1600" dirty="0" smtClean="0">
              <a:solidFill>
                <a:srgbClr val="0000CC"/>
              </a:solidFill>
              <a:latin typeface="Comic Sans MS" panose="030F0702030302020204" pitchFamily="66" charset="0"/>
            </a:endParaRPr>
          </a:p>
          <a:p>
            <a:pPr marL="571500" indent="-571500">
              <a:buFont typeface="Franklin Gothic Book" panose="020B0503020102020204" pitchFamily="34" charset="0"/>
              <a:buAutoNum type="romanLcPeriod" startAt="5"/>
            </a:pPr>
            <a:r>
              <a:rPr lang="en-CA" altLang="en-US" dirty="0" smtClean="0">
                <a:latin typeface="Comic Sans MS" panose="030F0702030302020204" pitchFamily="66" charset="0"/>
              </a:rPr>
              <a:t>Perception about SPARS being an NSO affair</a:t>
            </a:r>
          </a:p>
          <a:p>
            <a:pPr marL="1395413" lvl="3" indent="-571500">
              <a:buFont typeface="Wingdings" panose="05000000000000000000" pitchFamily="2" charset="2"/>
              <a:buChar char="q"/>
            </a:pPr>
            <a:r>
              <a:rPr lang="en-CA" altLang="en-US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Most STWG membership from MDAs &amp; Counties</a:t>
            </a:r>
          </a:p>
          <a:p>
            <a:pPr marL="1395413" lvl="3" indent="-571500">
              <a:buFont typeface="Wingdings" panose="05000000000000000000" pitchFamily="2" charset="2"/>
              <a:buChar char="q"/>
            </a:pPr>
            <a:r>
              <a:rPr lang="en-CA" altLang="en-US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MDAs, Counties choose representatives</a:t>
            </a:r>
          </a:p>
          <a:p>
            <a:pPr marL="1395413" lvl="3" indent="-571500">
              <a:buFont typeface="Wingdings" panose="05000000000000000000" pitchFamily="2" charset="2"/>
              <a:buChar char="q"/>
            </a:pPr>
            <a:r>
              <a:rPr lang="en-CA" altLang="en-US" sz="2000" dirty="0" smtClean="0">
                <a:solidFill>
                  <a:srgbClr val="0000CC"/>
                </a:solidFill>
                <a:latin typeface="Comic Sans MS" panose="030F0702030302020204" pitchFamily="66" charset="0"/>
              </a:rPr>
              <a:t>Having an inclusive &amp; consultative process</a:t>
            </a:r>
          </a:p>
          <a:p>
            <a:pPr marL="846138" lvl="1" indent="-571500">
              <a:buFont typeface="Franklin Gothic Book" panose="020B0503020102020204" pitchFamily="34" charset="0"/>
              <a:buAutoNum type="romanLcPeriod" startAt="6"/>
            </a:pPr>
            <a:endParaRPr lang="en-CA" altLang="en-US" dirty="0" smtClean="0">
              <a:latin typeface="Footlight MT Light" panose="0204060206030A020304" pitchFamily="18" charset="0"/>
            </a:endParaRPr>
          </a:p>
          <a:p>
            <a:pPr marL="571500" indent="-571500">
              <a:buFont typeface="+mj-lt"/>
              <a:buAutoNum type="romanLcPeriod" startAt="5"/>
            </a:pPr>
            <a:r>
              <a:rPr lang="en-CA" altLang="en-US" dirty="0" smtClean="0">
                <a:latin typeface="Comic Sans MS" panose="030F0702030302020204" pitchFamily="66" charset="0"/>
              </a:rPr>
              <a:t>Data format may not be based on international formats and mixed units of measure </a:t>
            </a:r>
            <a:r>
              <a:rPr lang="en-CA" altLang="en-US" dirty="0">
                <a:latin typeface="Comic Sans MS" panose="030F0702030302020204" pitchFamily="66" charset="0"/>
              </a:rPr>
              <a:t>(some non standard requiring a lot of conversion) </a:t>
            </a:r>
            <a:endParaRPr lang="en-CA" altLang="en-US" dirty="0" smtClean="0">
              <a:latin typeface="Comic Sans MS" panose="030F0702030302020204" pitchFamily="66" charset="0"/>
            </a:endParaRPr>
          </a:p>
          <a:p>
            <a:pPr marL="1028700" lvl="1" indent="-571500"/>
            <a:r>
              <a:rPr lang="en-CA" altLang="en-US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Sensitization of producers has overcome the challenge </a:t>
            </a:r>
            <a:endParaRPr lang="en-CA" altLang="en-US" dirty="0">
              <a:solidFill>
                <a:srgbClr val="0E02FC"/>
              </a:solidFill>
              <a:latin typeface="Comic Sans MS" panose="030F0702030302020204" pitchFamily="66" charset="0"/>
            </a:endParaRPr>
          </a:p>
          <a:p>
            <a:pPr marL="571500" indent="-571500"/>
            <a:r>
              <a:rPr lang="en-CA" altLang="en-US" dirty="0" smtClean="0">
                <a:latin typeface="Comic Sans MS" panose="030F0702030302020204" pitchFamily="66" charset="0"/>
              </a:rPr>
              <a:t>Agencies previously unwilling to share the data that they have collected</a:t>
            </a:r>
          </a:p>
          <a:p>
            <a:pPr marL="1028700" lvl="1" indent="-571500"/>
            <a:r>
              <a:rPr lang="en-CA" altLang="en-US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MOUs </a:t>
            </a:r>
            <a:r>
              <a:rPr lang="en-CA" altLang="en-US" dirty="0">
                <a:solidFill>
                  <a:srgbClr val="0E02FC"/>
                </a:solidFill>
                <a:latin typeface="Comic Sans MS" panose="030F0702030302020204" pitchFamily="66" charset="0"/>
              </a:rPr>
              <a:t>have been developed among agencies on data </a:t>
            </a:r>
            <a:r>
              <a:rPr lang="en-CA" altLang="en-US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sharing and has been very instrumental</a:t>
            </a:r>
            <a:endParaRPr lang="en-CA" altLang="en-US" dirty="0">
              <a:solidFill>
                <a:srgbClr val="0E02F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71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85" y="246728"/>
            <a:ext cx="10364451" cy="85859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Plans for improvements of data quality</a:t>
            </a:r>
            <a:endParaRPr lang="en-US" b="1" dirty="0">
              <a:solidFill>
                <a:srgbClr val="CCAF0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3674" y="964642"/>
            <a:ext cx="10962751" cy="543615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Sensitization across the </a:t>
            </a:r>
            <a:r>
              <a:rPr lang="en-US" dirty="0" err="1" smtClean="0">
                <a:latin typeface="Comic Sans MS" panose="030F0702030302020204" pitchFamily="66" charset="0"/>
              </a:rPr>
              <a:t>anes</a:t>
            </a:r>
            <a:r>
              <a:rPr lang="en-US" dirty="0" smtClean="0">
                <a:latin typeface="Comic Sans MS" panose="030F0702030302020204" pitchFamily="66" charset="0"/>
              </a:rPr>
              <a:t> to lower administrative levels and get buy in quality data collection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Capacity building on specific sector statistics across the entire </a:t>
            </a:r>
            <a:r>
              <a:rPr lang="en-US" dirty="0" err="1" smtClean="0">
                <a:latin typeface="Comic Sans MS" panose="030F0702030302020204" pitchFamily="66" charset="0"/>
              </a:rPr>
              <a:t>anes</a:t>
            </a:r>
            <a:r>
              <a:rPr lang="en-US" dirty="0" smtClean="0">
                <a:latin typeface="Comic Sans MS" panose="030F0702030302020204" pitchFamily="66" charset="0"/>
              </a:rPr>
              <a:t> to ensure that </a:t>
            </a:r>
            <a:r>
              <a:rPr lang="en-US" dirty="0" err="1" smtClean="0">
                <a:latin typeface="Comic Sans MS" panose="030F0702030302020204" pitchFamily="66" charset="0"/>
              </a:rPr>
              <a:t>mdas</a:t>
            </a:r>
            <a:r>
              <a:rPr lang="en-US" dirty="0" smtClean="0">
                <a:latin typeface="Comic Sans MS" panose="030F0702030302020204" pitchFamily="66" charset="0"/>
              </a:rPr>
              <a:t> are conversant with the data needs for other users, methodology and tools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Encourage the adoption of </a:t>
            </a:r>
            <a:r>
              <a:rPr lang="en-US" dirty="0" err="1" smtClean="0">
                <a:latin typeface="Comic Sans MS" panose="030F0702030302020204" pitchFamily="66" charset="0"/>
              </a:rPr>
              <a:t>capi</a:t>
            </a:r>
            <a:r>
              <a:rPr lang="en-US" dirty="0" smtClean="0">
                <a:latin typeface="Comic Sans MS" panose="030F0702030302020204" pitchFamily="66" charset="0"/>
              </a:rPr>
              <a:t> for data capturing survey and census data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Undertake sample surveys using area particularly frame approach to complement the data collected from administrative records in the medium term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Plans to have a module on agriculture in the </a:t>
            </a:r>
            <a:r>
              <a:rPr lang="en-US" dirty="0" err="1" smtClean="0">
                <a:latin typeface="Comic Sans MS" panose="030F0702030302020204" pitchFamily="66" charset="0"/>
              </a:rPr>
              <a:t>kenya</a:t>
            </a:r>
            <a:r>
              <a:rPr lang="en-US" dirty="0" smtClean="0">
                <a:latin typeface="Comic Sans MS" panose="030F0702030302020204" pitchFamily="66" charset="0"/>
              </a:rPr>
              <a:t> population</a:t>
            </a:r>
            <a:r>
              <a:rPr lang="en-US" dirty="0">
                <a:latin typeface="Comic Sans MS" panose="030F0702030302020204" pitchFamily="66" charset="0"/>
              </a:rPr>
              <a:t> and </a:t>
            </a:r>
            <a:r>
              <a:rPr lang="en-US" dirty="0" smtClean="0">
                <a:latin typeface="Comic Sans MS" panose="030F0702030302020204" pitchFamily="66" charset="0"/>
              </a:rPr>
              <a:t>housing census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Plans to undertake a census of agriculture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to provide comprehensive benchmark information for the sector</a:t>
            </a:r>
          </a:p>
        </p:txBody>
      </p:sp>
    </p:spTree>
    <p:extLst>
      <p:ext uri="{BB962C8B-B14F-4D97-AF65-F5344CB8AC3E}">
        <p14:creationId xmlns:p14="http://schemas.microsoft.com/office/powerpoint/2010/main" val="352466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398" y="505305"/>
            <a:ext cx="10364451" cy="1123197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CCAF02"/>
                </a:solidFill>
                <a:latin typeface="Arial Rounded MT Bold" panose="020F0704030504030204" pitchFamily="34" charset="0"/>
              </a:rPr>
              <a:t>Presentation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10788"/>
            <a:ext cx="10363826" cy="440653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Legal and institutional framework for KNBS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Organization of the </a:t>
            </a:r>
            <a:r>
              <a:rPr lang="en-US" dirty="0" err="1" smtClean="0">
                <a:latin typeface="Comic Sans MS" panose="030F0702030302020204" pitchFamily="66" charset="0"/>
              </a:rPr>
              <a:t>nss</a:t>
            </a:r>
            <a:r>
              <a:rPr lang="en-US" dirty="0" smtClean="0">
                <a:latin typeface="Comic Sans MS" panose="030F0702030302020204" pitchFamily="66" charset="0"/>
              </a:rPr>
              <a:t>- </a:t>
            </a:r>
            <a:r>
              <a:rPr lang="en-US" dirty="0" err="1">
                <a:latin typeface="Comic Sans MS" panose="030F0702030302020204" pitchFamily="66" charset="0"/>
              </a:rPr>
              <a:t>kenya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Governance structure of the </a:t>
            </a:r>
            <a:r>
              <a:rPr lang="en-US" dirty="0" err="1" smtClean="0">
                <a:latin typeface="Comic Sans MS" panose="030F0702030302020204" pitchFamily="66" charset="0"/>
              </a:rPr>
              <a:t>assc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Data collection methodology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Data collection processes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Lessons learnt</a:t>
            </a:r>
          </a:p>
          <a:p>
            <a:r>
              <a:rPr lang="en-US" dirty="0">
                <a:latin typeface="Comic Sans MS" panose="030F0702030302020204" pitchFamily="66" charset="0"/>
              </a:rPr>
              <a:t>Challenges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Plans </a:t>
            </a:r>
            <a:r>
              <a:rPr lang="en-US" dirty="0">
                <a:latin typeface="Comic Sans MS" panose="030F0702030302020204" pitchFamily="66" charset="0"/>
              </a:rPr>
              <a:t>for </a:t>
            </a:r>
            <a:r>
              <a:rPr lang="en-US" dirty="0" smtClean="0">
                <a:latin typeface="Comic Sans MS" panose="030F0702030302020204" pitchFamily="66" charset="0"/>
              </a:rPr>
              <a:t>improvement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Other examples </a:t>
            </a:r>
            <a:r>
              <a:rPr lang="en-US" smtClean="0">
                <a:latin typeface="Comic Sans MS" panose="030F0702030302020204" pitchFamily="66" charset="0"/>
              </a:rPr>
              <a:t>of admin data uses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940843"/>
            <a:ext cx="10836265" cy="652499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CCAF02"/>
                </a:solidFill>
                <a:latin typeface="Arial Rounded MT Bold" panose="020F0704030504030204" pitchFamily="34" charset="0"/>
              </a:rPr>
              <a:t>statistical uses &amp; Influence in Administrative data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5648"/>
            <a:ext cx="10363826" cy="4727448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150000"/>
              </a:lnSpc>
            </a:pPr>
            <a:r>
              <a:rPr lang="en-US" dirty="0" smtClean="0">
                <a:latin typeface="Comic Sans MS" panose="030F0702030302020204" pitchFamily="66" charset="0"/>
              </a:rPr>
              <a:t>revenue authorities administration data used in developing the frame for establishment surveys</a:t>
            </a:r>
          </a:p>
          <a:p>
            <a:pPr lvl="2">
              <a:lnSpc>
                <a:spcPct val="150000"/>
              </a:lnSpc>
            </a:pPr>
            <a:r>
              <a:rPr lang="en-US" dirty="0" smtClean="0">
                <a:latin typeface="Comic Sans MS" panose="030F0702030302020204" pitchFamily="66" charset="0"/>
              </a:rPr>
              <a:t>Sales Turnover 		</a:t>
            </a:r>
          </a:p>
          <a:p>
            <a:pPr lvl="2">
              <a:lnSpc>
                <a:spcPct val="150000"/>
              </a:lnSpc>
            </a:pPr>
            <a:r>
              <a:rPr lang="en-US" dirty="0" smtClean="0">
                <a:latin typeface="Comic Sans MS" panose="030F0702030302020204" pitchFamily="66" charset="0"/>
              </a:rPr>
              <a:t>Income tax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Comic Sans MS" panose="030F0702030302020204" pitchFamily="66" charset="0"/>
              </a:rPr>
              <a:t>revenue </a:t>
            </a:r>
            <a:r>
              <a:rPr lang="en-US" dirty="0">
                <a:latin typeface="Comic Sans MS" panose="030F0702030302020204" pitchFamily="66" charset="0"/>
              </a:rPr>
              <a:t>authorities administration data used in </a:t>
            </a:r>
            <a:r>
              <a:rPr lang="en-US" dirty="0" smtClean="0">
                <a:latin typeface="Comic Sans MS" panose="030F0702030302020204" pitchFamily="66" charset="0"/>
              </a:rPr>
              <a:t>rebasing of national accounts</a:t>
            </a:r>
          </a:p>
          <a:p>
            <a:pPr lvl="2">
              <a:lnSpc>
                <a:spcPct val="150000"/>
              </a:lnSpc>
            </a:pPr>
            <a:r>
              <a:rPr lang="en-US" dirty="0" smtClean="0">
                <a:latin typeface="Comic Sans MS" panose="030F0702030302020204" pitchFamily="66" charset="0"/>
              </a:rPr>
              <a:t>VAT </a:t>
            </a:r>
          </a:p>
          <a:p>
            <a:pPr lvl="2">
              <a:lnSpc>
                <a:spcPct val="150000"/>
              </a:lnSpc>
            </a:pPr>
            <a:r>
              <a:rPr lang="en-US" dirty="0" smtClean="0">
                <a:latin typeface="Comic Sans MS" panose="030F0702030302020204" pitchFamily="66" charset="0"/>
              </a:rPr>
              <a:t>Customs	Statisticians influenced the inclusion of ISIC rev4 in classification OF FIRMS BY KRA</a:t>
            </a:r>
          </a:p>
          <a:p>
            <a:pPr lvl="2">
              <a:lnSpc>
                <a:spcPct val="150000"/>
              </a:lnSpc>
            </a:pPr>
            <a:r>
              <a:rPr lang="en-US" dirty="0" smtClean="0">
                <a:latin typeface="Comic Sans MS" panose="030F0702030302020204" pitchFamily="66" charset="0"/>
              </a:rPr>
              <a:t>Income tax</a:t>
            </a:r>
            <a:endParaRPr lang="en-US" dirty="0">
              <a:latin typeface="Comic Sans MS" panose="030F0702030302020204" pitchFamily="66" charset="0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Comic Sans MS" panose="030F0702030302020204" pitchFamily="66" charset="0"/>
              </a:rPr>
              <a:t>revenue </a:t>
            </a:r>
            <a:r>
              <a:rPr lang="en-US" dirty="0">
                <a:latin typeface="Comic Sans MS" panose="030F0702030302020204" pitchFamily="66" charset="0"/>
              </a:rPr>
              <a:t>authorities administration data used in </a:t>
            </a:r>
            <a:r>
              <a:rPr lang="en-US" dirty="0" smtClean="0">
                <a:latin typeface="Comic Sans MS" panose="030F0702030302020204" pitchFamily="66" charset="0"/>
              </a:rPr>
              <a:t>Compilation of government finance statistics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latin typeface="Comic Sans MS" panose="030F0702030302020204" pitchFamily="66" charset="0"/>
              </a:rPr>
              <a:t>VAT </a:t>
            </a:r>
            <a:r>
              <a:rPr lang="en-US" dirty="0" smtClean="0">
                <a:latin typeface="Comic Sans MS" panose="030F0702030302020204" pitchFamily="66" charset="0"/>
              </a:rPr>
              <a:t>		statistics provided inputs On gfsm2014 on chart of accounts TO </a:t>
            </a:r>
            <a:r>
              <a:rPr lang="en-US" dirty="0" err="1" smtClean="0">
                <a:latin typeface="Comic Sans MS" panose="030F0702030302020204" pitchFamily="66" charset="0"/>
              </a:rPr>
              <a:t>nt</a:t>
            </a:r>
            <a:endParaRPr lang="en-US" dirty="0">
              <a:latin typeface="Comic Sans MS" panose="030F0702030302020204" pitchFamily="66" charset="0"/>
            </a:endParaRPr>
          </a:p>
          <a:p>
            <a:pPr lvl="2">
              <a:lnSpc>
                <a:spcPct val="150000"/>
              </a:lnSpc>
            </a:pPr>
            <a:r>
              <a:rPr lang="en-US" dirty="0">
                <a:latin typeface="Comic Sans MS" panose="030F0702030302020204" pitchFamily="66" charset="0"/>
              </a:rPr>
              <a:t>Customs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latin typeface="Comic Sans MS" panose="030F0702030302020204" pitchFamily="66" charset="0"/>
              </a:rPr>
              <a:t>Income tax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Comic Sans MS" panose="030F0702030302020204" pitchFamily="66" charset="0"/>
              </a:rPr>
              <a:t>Budget execution data for compilation of government finance statistics</a:t>
            </a:r>
          </a:p>
          <a:p>
            <a:pPr lvl="2">
              <a:lnSpc>
                <a:spcPct val="150000"/>
              </a:lnSpc>
            </a:pPr>
            <a:r>
              <a:rPr lang="en-US" dirty="0" smtClean="0">
                <a:latin typeface="Comic Sans MS" panose="030F0702030302020204" pitchFamily="66" charset="0"/>
              </a:rPr>
              <a:t>Government expenditure</a:t>
            </a:r>
          </a:p>
          <a:p>
            <a:pPr lvl="2">
              <a:lnSpc>
                <a:spcPct val="150000"/>
              </a:lnSpc>
            </a:pPr>
            <a:r>
              <a:rPr lang="en-US" dirty="0" smtClean="0">
                <a:latin typeface="Comic Sans MS" panose="030F0702030302020204" pitchFamily="66" charset="0"/>
              </a:rPr>
              <a:t>Incurrence of liabilities	</a:t>
            </a:r>
            <a:r>
              <a:rPr lang="en-US" dirty="0">
                <a:latin typeface="Comic Sans MS" panose="030F0702030302020204" pitchFamily="66" charset="0"/>
              </a:rPr>
              <a:t> statistics provided inputs On gfsm2014 on chart of accounts TO </a:t>
            </a:r>
            <a:r>
              <a:rPr lang="en-US" dirty="0" err="1" smtClean="0">
                <a:latin typeface="Comic Sans MS" panose="030F0702030302020204" pitchFamily="66" charset="0"/>
              </a:rPr>
              <a:t>nt</a:t>
            </a:r>
            <a:endParaRPr lang="en-US" dirty="0" smtClean="0">
              <a:latin typeface="Comic Sans MS" panose="030F0702030302020204" pitchFamily="66" charset="0"/>
            </a:endParaRPr>
          </a:p>
          <a:p>
            <a:pPr lvl="2">
              <a:lnSpc>
                <a:spcPct val="150000"/>
              </a:lnSpc>
            </a:pPr>
            <a:endParaRPr lang="en-US" dirty="0">
              <a:latin typeface="Comic Sans MS" panose="030F0702030302020204" pitchFamily="66" charset="0"/>
            </a:endParaRPr>
          </a:p>
          <a:p>
            <a:pPr lvl="2">
              <a:lnSpc>
                <a:spcPct val="150000"/>
              </a:lnSpc>
            </a:pPr>
            <a:endParaRPr lang="en-US" dirty="0" smtClean="0">
              <a:latin typeface="Comic Sans MS" panose="030F0702030302020204" pitchFamily="66" charset="0"/>
            </a:endParaRPr>
          </a:p>
          <a:p>
            <a:pPr lvl="2"/>
            <a:endParaRPr lang="en-US" dirty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haveta à direita 33"/>
          <p:cNvSpPr/>
          <p:nvPr/>
        </p:nvSpPr>
        <p:spPr>
          <a:xfrm>
            <a:off x="3550515" y="2340864"/>
            <a:ext cx="49010" cy="5800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PT" b="1" dirty="0"/>
          </a:p>
        </p:txBody>
      </p:sp>
      <p:sp>
        <p:nvSpPr>
          <p:cNvPr id="5" name="Chaveta à direita 33"/>
          <p:cNvSpPr/>
          <p:nvPr/>
        </p:nvSpPr>
        <p:spPr>
          <a:xfrm>
            <a:off x="3535436" y="3381758"/>
            <a:ext cx="128178" cy="7376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PT" b="1" dirty="0"/>
          </a:p>
        </p:txBody>
      </p:sp>
      <p:sp>
        <p:nvSpPr>
          <p:cNvPr id="6" name="Chaveta à direita 33"/>
          <p:cNvSpPr/>
          <p:nvPr/>
        </p:nvSpPr>
        <p:spPr>
          <a:xfrm>
            <a:off x="3544296" y="4443984"/>
            <a:ext cx="45719" cy="9342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PT" b="1" dirty="0"/>
          </a:p>
        </p:txBody>
      </p:sp>
      <p:sp>
        <p:nvSpPr>
          <p:cNvPr id="7" name="Chaveta à direita 33"/>
          <p:cNvSpPr/>
          <p:nvPr/>
        </p:nvSpPr>
        <p:spPr>
          <a:xfrm>
            <a:off x="4270086" y="5732087"/>
            <a:ext cx="125130" cy="7510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1879878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0E02FC"/>
                </a:solidFill>
                <a:latin typeface="Comic Sans MS" panose="030F0702030302020204" pitchFamily="66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851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01277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CCAF02"/>
                </a:solidFill>
                <a:latin typeface="Arial Rounded MT Bold" panose="020F0704030504030204" pitchFamily="34" charset="0"/>
              </a:rPr>
              <a:t>Legal instrument establishing the </a:t>
            </a:r>
            <a:r>
              <a:rPr lang="en-US" sz="3200" b="1" dirty="0" err="1">
                <a:solidFill>
                  <a:srgbClr val="CCAF02"/>
                </a:solidFill>
                <a:latin typeface="Arial Rounded MT Bold" panose="020F0704030504030204" pitchFamily="34" charset="0"/>
              </a:rPr>
              <a:t>knbs</a:t>
            </a:r>
            <a:endParaRPr lang="en-US" sz="3200" b="1" dirty="0">
              <a:solidFill>
                <a:srgbClr val="CCAF02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2152" y="1740075"/>
            <a:ext cx="10363826" cy="427754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KNBS </a:t>
            </a:r>
            <a:r>
              <a:rPr lang="en-US" sz="2800" dirty="0">
                <a:latin typeface="Comic Sans MS" panose="030F0702030302020204" pitchFamily="66" charset="0"/>
              </a:rPr>
              <a:t>is a semi autonomous Government Agency established under the Statistics Act Number 4 of 2006 of the Laws of Kenya. </a:t>
            </a:r>
          </a:p>
          <a:p>
            <a:r>
              <a:rPr lang="en-US" sz="2800" dirty="0" smtClean="0">
                <a:latin typeface="Comic Sans MS" panose="030F0702030302020204" pitchFamily="66" charset="0"/>
              </a:rPr>
              <a:t>Previously operated </a:t>
            </a:r>
            <a:r>
              <a:rPr lang="en-US" sz="2800" dirty="0">
                <a:latin typeface="Comic Sans MS" panose="030F0702030302020204" pitchFamily="66" charset="0"/>
              </a:rPr>
              <a:t>as the Central Bureau of Statistics (CBS), a government department in the then Ministry of Planning and National Development under the Statistics Act (Cap 112) of 1961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8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92272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CCAF02"/>
                </a:solidFill>
                <a:latin typeface="Arial Rounded MT Bold" panose="020F0704030504030204" pitchFamily="34" charset="0"/>
              </a:rPr>
              <a:t>Mandate of the KNBS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5" y="1234978"/>
            <a:ext cx="10363826" cy="4495262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Comic Sans MS" panose="030F0702030302020204" pitchFamily="66" charset="0"/>
              </a:rPr>
              <a:t>The </a:t>
            </a:r>
            <a:r>
              <a:rPr lang="en-US" sz="3500" dirty="0">
                <a:latin typeface="Comic Sans MS" panose="030F0702030302020204" pitchFamily="66" charset="0"/>
              </a:rPr>
              <a:t>mandate of KNBS </a:t>
            </a:r>
            <a:r>
              <a:rPr lang="en-US" sz="3500" dirty="0" smtClean="0">
                <a:latin typeface="Comic Sans MS" panose="030F0702030302020204" pitchFamily="66" charset="0"/>
              </a:rPr>
              <a:t>includes: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300" dirty="0" smtClean="0">
                <a:latin typeface="Comic Sans MS" panose="030F0702030302020204" pitchFamily="66" charset="0"/>
              </a:rPr>
              <a:t>collection</a:t>
            </a:r>
            <a:r>
              <a:rPr lang="en-US" sz="3300" dirty="0">
                <a:latin typeface="Comic Sans MS" panose="030F0702030302020204" pitchFamily="66" charset="0"/>
              </a:rPr>
              <a:t>, compilation, analysis, publication and dissemination of statistical </a:t>
            </a:r>
            <a:r>
              <a:rPr lang="en-US" sz="3300" dirty="0" smtClean="0">
                <a:latin typeface="Comic Sans MS" panose="030F0702030302020204" pitchFamily="66" charset="0"/>
              </a:rPr>
              <a:t>information;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300" dirty="0" smtClean="0">
                <a:latin typeface="Comic Sans MS" panose="030F0702030302020204" pitchFamily="66" charset="0"/>
              </a:rPr>
              <a:t>coordination </a:t>
            </a:r>
            <a:r>
              <a:rPr lang="en-US" sz="3300" dirty="0">
                <a:latin typeface="Comic Sans MS" panose="030F0702030302020204" pitchFamily="66" charset="0"/>
              </a:rPr>
              <a:t>of the National Statistical systems (NSS</a:t>
            </a:r>
            <a:r>
              <a:rPr lang="en-US" sz="3300" dirty="0"/>
              <a:t>) </a:t>
            </a:r>
          </a:p>
          <a:p>
            <a:pPr marL="0" indent="0">
              <a:buNone/>
            </a:pP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696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8458200" cy="1143000"/>
          </a:xfrm>
        </p:spPr>
        <p:txBody>
          <a:bodyPr/>
          <a:lstStyle/>
          <a:p>
            <a:pPr algn="l"/>
            <a:r>
              <a:rPr lang="en-CA" altLang="en-US" b="1" dirty="0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Organization of the NSS-</a:t>
            </a:r>
            <a:r>
              <a:rPr lang="en-CA" altLang="en-US" b="1" dirty="0" err="1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kenya</a:t>
            </a:r>
            <a:r>
              <a:rPr lang="en-CA" altLang="en-US" b="1" dirty="0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 </a:t>
            </a:r>
            <a:endParaRPr lang="en-CA" altLang="en-US" dirty="0" smtClean="0">
              <a:solidFill>
                <a:srgbClr val="CCAF02"/>
              </a:solidFill>
              <a:latin typeface="Century Gothic" panose="020B0502020202020204" pitchFamily="34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52600" y="1268415"/>
            <a:ext cx="8763000" cy="5010466"/>
          </a:xfrm>
        </p:spPr>
        <p:txBody>
          <a:bodyPr>
            <a:normAutofit fontScale="32500" lnSpcReduction="20000"/>
          </a:bodyPr>
          <a:lstStyle/>
          <a:p>
            <a:pPr marL="274320" indent="-274320">
              <a:spcBef>
                <a:spcPts val="580"/>
              </a:spcBef>
              <a:buFont typeface="Wingdings" panose="05000000000000000000" pitchFamily="2" charset="2"/>
              <a:buChar char="Ø"/>
              <a:defRPr/>
            </a:pPr>
            <a:r>
              <a:rPr lang="en-CA" sz="5800" b="1" dirty="0">
                <a:solidFill>
                  <a:srgbClr val="3333FF"/>
                </a:solidFill>
                <a:latin typeface="Comic Sans MS" panose="030F0702030302020204" pitchFamily="66" charset="0"/>
              </a:rPr>
              <a:t>Data Producers </a:t>
            </a:r>
            <a:r>
              <a:rPr lang="en-CA" sz="6700" dirty="0">
                <a:latin typeface="Comic Sans MS" panose="030F0702030302020204" pitchFamily="66" charset="0"/>
              </a:rPr>
              <a:t>– to get information on data they produce, sources, mandate (policy documents), and challenges,</a:t>
            </a:r>
          </a:p>
          <a:p>
            <a:pPr marL="274320" indent="-274320">
              <a:spcBef>
                <a:spcPts val="580"/>
              </a:spcBef>
              <a:buFont typeface="Wingdings" panose="05000000000000000000" pitchFamily="2" charset="2"/>
              <a:buChar char="Ø"/>
              <a:defRPr/>
            </a:pPr>
            <a:endParaRPr lang="en-CA" sz="3000" b="1" dirty="0">
              <a:latin typeface="Comic Sans MS" panose="030F0702030302020204" pitchFamily="66" charset="0"/>
            </a:endParaRPr>
          </a:p>
          <a:p>
            <a:pPr marL="274320" indent="-274320">
              <a:spcBef>
                <a:spcPts val="580"/>
              </a:spcBef>
              <a:buFont typeface="Wingdings" panose="05000000000000000000" pitchFamily="2" charset="2"/>
              <a:buChar char="Ø"/>
              <a:defRPr/>
            </a:pPr>
            <a:r>
              <a:rPr lang="en-CA" sz="5800" b="1" dirty="0">
                <a:solidFill>
                  <a:srgbClr val="3333FF"/>
                </a:solidFill>
                <a:latin typeface="Comic Sans MS" panose="030F0702030302020204" pitchFamily="66" charset="0"/>
              </a:rPr>
              <a:t>Data users </a:t>
            </a:r>
            <a:r>
              <a:rPr lang="en-CA" sz="6700" dirty="0">
                <a:latin typeface="Comic Sans MS" panose="030F0702030302020204" pitchFamily="66" charset="0"/>
              </a:rPr>
              <a:t>– to get information on data they use, and gaps in data and challenges.</a:t>
            </a:r>
          </a:p>
          <a:p>
            <a:pPr marL="274320" indent="-274320">
              <a:spcBef>
                <a:spcPts val="580"/>
              </a:spcBef>
              <a:buFont typeface="Wingdings" panose="05000000000000000000" pitchFamily="2" charset="2"/>
              <a:buChar char="Ø"/>
              <a:defRPr/>
            </a:pPr>
            <a:endParaRPr lang="en-CA" b="1" dirty="0">
              <a:latin typeface="Comic Sans MS" panose="030F0702030302020204" pitchFamily="66" charset="0"/>
            </a:endParaRPr>
          </a:p>
          <a:p>
            <a:pPr marL="274320" indent="-274320">
              <a:spcBef>
                <a:spcPts val="580"/>
              </a:spcBef>
              <a:buFont typeface="Wingdings" panose="05000000000000000000" pitchFamily="2" charset="2"/>
              <a:buChar char="Ø"/>
              <a:defRPr/>
            </a:pPr>
            <a:r>
              <a:rPr lang="en-CA" sz="5800" b="1" dirty="0">
                <a:solidFill>
                  <a:srgbClr val="3333FF"/>
                </a:solidFill>
                <a:latin typeface="Comic Sans MS" panose="030F0702030302020204" pitchFamily="66" charset="0"/>
              </a:rPr>
              <a:t>Research organizations </a:t>
            </a:r>
            <a:r>
              <a:rPr lang="en-CA" sz="5900" dirty="0">
                <a:latin typeface="Comic Sans MS" panose="030F0702030302020204" pitchFamily="66" charset="0"/>
              </a:rPr>
              <a:t>– to get information on data they use and analysis of policies in the field of agriculture. </a:t>
            </a:r>
          </a:p>
          <a:p>
            <a:pPr marL="274320" indent="-274320">
              <a:spcBef>
                <a:spcPts val="580"/>
              </a:spcBef>
              <a:buFont typeface="Wingdings" panose="05000000000000000000" pitchFamily="2" charset="2"/>
              <a:buChar char="Ø"/>
              <a:defRPr/>
            </a:pPr>
            <a:endParaRPr lang="en-CA" sz="2500" dirty="0">
              <a:latin typeface="Comic Sans MS" panose="030F0702030302020204" pitchFamily="66" charset="0"/>
            </a:endParaRPr>
          </a:p>
          <a:p>
            <a:pPr marL="274320" indent="-274320">
              <a:spcBef>
                <a:spcPts val="580"/>
              </a:spcBef>
              <a:buFont typeface="Wingdings" panose="05000000000000000000" pitchFamily="2" charset="2"/>
              <a:buChar char="Ø"/>
              <a:defRPr/>
            </a:pPr>
            <a:r>
              <a:rPr lang="en-CA" sz="5900" b="1" dirty="0">
                <a:solidFill>
                  <a:srgbClr val="3333FF"/>
                </a:solidFill>
                <a:latin typeface="Comic Sans MS" panose="030F0702030302020204" pitchFamily="66" charset="0"/>
              </a:rPr>
              <a:t>Development Partners</a:t>
            </a:r>
            <a:r>
              <a:rPr lang="en-CA" sz="5900" dirty="0">
                <a:latin typeface="Comic Sans MS" panose="030F0702030302020204" pitchFamily="66" charset="0"/>
              </a:rPr>
              <a:t>, to inform them about the Global Strategy  and the African Action Plan and seek their view and support in the programme.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endParaRPr lang="en-CA" sz="3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10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4"/>
          <p:cNvGrpSpPr>
            <a:grpSpLocks noChangeAspect="1"/>
          </p:cNvGrpSpPr>
          <p:nvPr/>
        </p:nvGrpSpPr>
        <p:grpSpPr bwMode="auto">
          <a:xfrm>
            <a:off x="3881438" y="2571751"/>
            <a:ext cx="5141912" cy="4087813"/>
            <a:chOff x="4266" y="4740"/>
            <a:chExt cx="3845" cy="3411"/>
          </a:xfrm>
        </p:grpSpPr>
        <p:sp>
          <p:nvSpPr>
            <p:cNvPr id="14370" name="Oval 21"/>
            <p:cNvSpPr>
              <a:spLocks noChangeArrowheads="1"/>
            </p:cNvSpPr>
            <p:nvPr/>
          </p:nvSpPr>
          <p:spPr bwMode="auto">
            <a:xfrm>
              <a:off x="4427" y="4740"/>
              <a:ext cx="2778" cy="954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Perpetua" panose="02020502060401020303" pitchFamily="18" charset="0"/>
                </a:defRPr>
              </a:lvl1pPr>
              <a:lvl2pPr marL="742950" indent="-28575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Perpetua" panose="02020502060401020303" pitchFamily="18" charset="0"/>
                </a:defRPr>
              </a:lvl2pPr>
              <a:lvl3pPr marL="1143000" indent="-228600">
                <a:spcBef>
                  <a:spcPts val="375"/>
                </a:spcBef>
                <a:buClr>
                  <a:srgbClr val="E6B1AB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3pPr>
              <a:lvl4pPr marL="1600200" indent="-228600">
                <a:spcBef>
                  <a:spcPts val="375"/>
                </a:spcBef>
                <a:buClr>
                  <a:srgbClr val="A28E6A"/>
                </a:buClr>
                <a:buSzPct val="8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4pPr>
              <a:lvl5pPr marL="2057400" indent="-228600">
                <a:spcBef>
                  <a:spcPts val="375"/>
                </a:spcBef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en-US" sz="1400" b="1" dirty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ASSC - ANES</a:t>
              </a:r>
              <a:r>
                <a:rPr lang="en-US" altLang="en-US" sz="1400" dirty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en-US" sz="1400" b="1" dirty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Chair (Dir. Prod. Stat.-KNBS)/Vice-Chair </a:t>
              </a:r>
              <a:r>
                <a:rPr lang="fr-FR" altLang="en-US" sz="1400" b="1" dirty="0" smtClean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(State </a:t>
              </a:r>
              <a:r>
                <a:rPr lang="fr-FR" altLang="en-US" sz="1400" b="1" dirty="0" err="1" smtClean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Dept</a:t>
              </a:r>
              <a:r>
                <a:rPr lang="fr-FR" altLang="en-US" sz="1400" b="1" dirty="0" smtClean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lang="fr-FR" altLang="en-US" sz="1400" b="1" dirty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Agric)</a:t>
              </a:r>
            </a:p>
          </p:txBody>
        </p:sp>
        <p:sp>
          <p:nvSpPr>
            <p:cNvPr id="14371" name="Rectangle 20"/>
            <p:cNvSpPr>
              <a:spLocks noChangeArrowheads="1"/>
            </p:cNvSpPr>
            <p:nvPr/>
          </p:nvSpPr>
          <p:spPr bwMode="auto">
            <a:xfrm>
              <a:off x="4587" y="7602"/>
              <a:ext cx="855" cy="541"/>
            </a:xfrm>
            <a:prstGeom prst="rect">
              <a:avLst/>
            </a:prstGeom>
            <a:solidFill>
              <a:srgbClr val="F2DBD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Perpetua" panose="02020502060401020303" pitchFamily="18" charset="0"/>
                </a:defRPr>
              </a:lvl1pPr>
              <a:lvl2pPr marL="742950" indent="-28575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Perpetua" panose="02020502060401020303" pitchFamily="18" charset="0"/>
                </a:defRPr>
              </a:lvl2pPr>
              <a:lvl3pPr marL="1143000" indent="-228600">
                <a:spcBef>
                  <a:spcPts val="375"/>
                </a:spcBef>
                <a:buClr>
                  <a:srgbClr val="E6B1AB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3pPr>
              <a:lvl4pPr marL="1600200" indent="-228600">
                <a:spcBef>
                  <a:spcPts val="375"/>
                </a:spcBef>
                <a:buClr>
                  <a:srgbClr val="A28E6A"/>
                </a:buClr>
                <a:buSzPct val="8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4pPr>
              <a:lvl5pPr marL="2057400" indent="-228600">
                <a:spcBef>
                  <a:spcPts val="375"/>
                </a:spcBef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None/>
              </a:pPr>
              <a:r>
                <a:rPr lang="fr-FR" altLang="en-US" sz="1200" b="1" dirty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STWG 2</a:t>
              </a:r>
            </a:p>
            <a:p>
              <a:pPr algn="ctr">
                <a:spcBef>
                  <a:spcPct val="0"/>
                </a:spcBef>
                <a:buClrTx/>
                <a:buSzTx/>
                <a:buNone/>
              </a:pPr>
              <a:r>
                <a:rPr lang="fr-FR" altLang="en-US" sz="1200" b="1" dirty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+</a:t>
              </a:r>
            </a:p>
            <a:p>
              <a:pPr algn="ctr">
                <a:spcBef>
                  <a:spcPct val="0"/>
                </a:spcBef>
                <a:buClrTx/>
                <a:buSzTx/>
                <a:buNone/>
              </a:pPr>
              <a:r>
                <a:rPr lang="fr-FR" altLang="en-US" sz="1200" b="1" dirty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Sub-Groups</a:t>
              </a:r>
              <a:endParaRPr lang="en-GB" altLang="en-US" sz="12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1800" dirty="0"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14372" name="Rectangle 19"/>
            <p:cNvSpPr>
              <a:spLocks noChangeArrowheads="1"/>
            </p:cNvSpPr>
            <p:nvPr/>
          </p:nvSpPr>
          <p:spPr bwMode="auto">
            <a:xfrm>
              <a:off x="7311" y="7602"/>
              <a:ext cx="800" cy="549"/>
            </a:xfrm>
            <a:prstGeom prst="rect">
              <a:avLst/>
            </a:prstGeom>
            <a:solidFill>
              <a:srgbClr val="F2DBDB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Perpetua" panose="02020502060401020303" pitchFamily="18" charset="0"/>
                </a:defRPr>
              </a:lvl1pPr>
              <a:lvl2pPr marL="742950" indent="-28575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Perpetua" panose="02020502060401020303" pitchFamily="18" charset="0"/>
                </a:defRPr>
              </a:lvl2pPr>
              <a:lvl3pPr marL="1143000" indent="-228600">
                <a:spcBef>
                  <a:spcPts val="375"/>
                </a:spcBef>
                <a:buClr>
                  <a:srgbClr val="E6B1AB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3pPr>
              <a:lvl4pPr marL="1600200" indent="-228600">
                <a:spcBef>
                  <a:spcPts val="375"/>
                </a:spcBef>
                <a:buClr>
                  <a:srgbClr val="A28E6A"/>
                </a:buClr>
                <a:buSzPct val="8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4pPr>
              <a:lvl5pPr marL="2057400" indent="-228600">
                <a:spcBef>
                  <a:spcPts val="375"/>
                </a:spcBef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None/>
              </a:pPr>
              <a:r>
                <a:rPr lang="fr-FR" altLang="en-US" sz="1200" b="1" dirty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STWG 5</a:t>
              </a:r>
            </a:p>
            <a:p>
              <a:pPr algn="ctr">
                <a:spcBef>
                  <a:spcPct val="0"/>
                </a:spcBef>
                <a:buClrTx/>
                <a:buSzTx/>
                <a:buNone/>
              </a:pPr>
              <a:r>
                <a:rPr lang="fr-FR" altLang="en-US" sz="1200" b="1" dirty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+</a:t>
              </a:r>
            </a:p>
            <a:p>
              <a:pPr algn="ctr">
                <a:spcBef>
                  <a:spcPct val="0"/>
                </a:spcBef>
                <a:buClrTx/>
                <a:buSzTx/>
                <a:buNone/>
              </a:pPr>
              <a:r>
                <a:rPr lang="fr-FR" altLang="en-US" sz="1200" b="1" dirty="0" err="1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Sub</a:t>
              </a:r>
              <a:r>
                <a:rPr lang="fr-FR" altLang="en-US" sz="1200" b="1" dirty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-Groups</a:t>
              </a:r>
              <a:endParaRPr lang="en-GB" altLang="en-US" sz="12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GB" altLang="en-US" sz="1800" dirty="0">
                <a:latin typeface="Franklin Gothic Book" panose="020B050302010202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</p:txBody>
        </p:sp>
        <p:sp>
          <p:nvSpPr>
            <p:cNvPr id="14373" name="Line 13"/>
            <p:cNvSpPr>
              <a:spLocks noChangeShapeType="1"/>
            </p:cNvSpPr>
            <p:nvPr/>
          </p:nvSpPr>
          <p:spPr bwMode="auto">
            <a:xfrm>
              <a:off x="4266" y="7244"/>
              <a:ext cx="1" cy="4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Oval 5"/>
            <p:cNvSpPr>
              <a:spLocks noChangeArrowheads="1"/>
            </p:cNvSpPr>
            <p:nvPr/>
          </p:nvSpPr>
          <p:spPr bwMode="auto">
            <a:xfrm>
              <a:off x="4556" y="5932"/>
              <a:ext cx="2618" cy="1008"/>
            </a:xfrm>
            <a:prstGeom prst="ellipse">
              <a:avLst/>
            </a:prstGeom>
            <a:solidFill>
              <a:srgbClr val="D99594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ts val="575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Perpetua" panose="02020502060401020303" pitchFamily="18" charset="0"/>
                </a:defRPr>
              </a:lvl1pPr>
              <a:lvl2pPr marL="742950" indent="-285750">
                <a:spcBef>
                  <a:spcPts val="375"/>
                </a:spcBef>
                <a:buClr>
                  <a:schemeClr val="accent2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Perpetua" panose="02020502060401020303" pitchFamily="18" charset="0"/>
                </a:defRPr>
              </a:lvl2pPr>
              <a:lvl3pPr marL="1143000" indent="-228600">
                <a:spcBef>
                  <a:spcPts val="375"/>
                </a:spcBef>
                <a:buClr>
                  <a:srgbClr val="E6B1AB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3pPr>
              <a:lvl4pPr marL="1600200" indent="-228600">
                <a:spcBef>
                  <a:spcPts val="375"/>
                </a:spcBef>
                <a:buClr>
                  <a:srgbClr val="A28E6A"/>
                </a:buClr>
                <a:buSzPct val="8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4pPr>
              <a:lvl5pPr marL="2057400" indent="-228600">
                <a:spcBef>
                  <a:spcPts val="375"/>
                </a:spcBef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5pPr>
              <a:lvl6pPr marL="25146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6pPr>
              <a:lvl7pPr marL="29718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7pPr>
              <a:lvl8pPr marL="34290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8pPr>
              <a:lvl9pPr marL="3886200" indent="-228600" eaLnBrk="0" fontAlgn="base" hangingPunct="0">
                <a:spcBef>
                  <a:spcPts val="375"/>
                </a:spcBef>
                <a:spcAft>
                  <a:spcPct val="0"/>
                </a:spcAft>
                <a:buClr>
                  <a:srgbClr val="A28E6A"/>
                </a:buClr>
                <a:buChar char="o"/>
                <a:defRPr sz="2000">
                  <a:solidFill>
                    <a:schemeClr val="tx1"/>
                  </a:solidFill>
                  <a:latin typeface="Perpetua" panose="02020502060401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fr-FR" alt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FR" altLang="en-US" sz="1600" b="1" dirty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Nat. </a:t>
              </a:r>
              <a:r>
                <a:rPr lang="en-US" altLang="en-US" sz="1600" b="1" dirty="0" smtClean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Strategy</a:t>
              </a:r>
              <a:r>
                <a:rPr lang="fr-FR" altLang="en-US" sz="1600" b="1" dirty="0" smtClean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lang="fr-FR" altLang="en-US" sz="1600" b="1" dirty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Coord. (KNBS </a:t>
              </a:r>
              <a:r>
                <a:rPr lang="it-IT" altLang="en-US" sz="1600" b="1" dirty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&amp; </a:t>
              </a:r>
              <a:r>
                <a:rPr lang="it-IT" altLang="en-US" sz="1600" b="1" dirty="0" smtClean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SDA) </a:t>
              </a:r>
              <a:r>
                <a:rPr lang="it-IT" altLang="en-US" sz="1600" b="1" dirty="0">
                  <a:latin typeface="Comic Sans MS" panose="030F0702030302020204" pitchFamily="66" charset="0"/>
                  <a:ea typeface="Times New Roman" panose="02020603050405020304" pitchFamily="18" charset="0"/>
                  <a:cs typeface="Calibri" panose="020F0502020204030204" pitchFamily="34" charset="0"/>
                </a:rPr>
                <a:t>+ TWGs</a:t>
              </a:r>
              <a:endParaRPr lang="fr-FR" altLang="en-US" sz="16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</p:txBody>
        </p:sp>
        <p:cxnSp>
          <p:nvCxnSpPr>
            <p:cNvPr id="14375" name="AutoShape 2"/>
            <p:cNvCxnSpPr>
              <a:cxnSpLocks noChangeShapeType="1"/>
            </p:cNvCxnSpPr>
            <p:nvPr/>
          </p:nvCxnSpPr>
          <p:spPr bwMode="auto">
            <a:xfrm rot="5400000" flipH="1" flipV="1">
              <a:off x="5666" y="7095"/>
              <a:ext cx="29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339" name="Oval 21"/>
          <p:cNvSpPr>
            <a:spLocks noChangeArrowheads="1"/>
          </p:cNvSpPr>
          <p:nvPr/>
        </p:nvSpPr>
        <p:spPr bwMode="auto">
          <a:xfrm>
            <a:off x="8629649" y="1785938"/>
            <a:ext cx="1500187" cy="785813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14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Director Forestry </a:t>
            </a:r>
          </a:p>
        </p:txBody>
      </p:sp>
      <p:sp>
        <p:nvSpPr>
          <p:cNvPr id="14340" name="Oval 21"/>
          <p:cNvSpPr>
            <a:spLocks noChangeArrowheads="1"/>
          </p:cNvSpPr>
          <p:nvPr/>
        </p:nvSpPr>
        <p:spPr bwMode="auto">
          <a:xfrm>
            <a:off x="2024064" y="2643188"/>
            <a:ext cx="1500187" cy="785812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14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Director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14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Livestock</a:t>
            </a:r>
          </a:p>
        </p:txBody>
      </p:sp>
      <p:sp>
        <p:nvSpPr>
          <p:cNvPr id="14341" name="Oval 21"/>
          <p:cNvSpPr>
            <a:spLocks noChangeArrowheads="1"/>
          </p:cNvSpPr>
          <p:nvPr/>
        </p:nvSpPr>
        <p:spPr bwMode="auto">
          <a:xfrm>
            <a:off x="2057400" y="1752600"/>
            <a:ext cx="1428750" cy="604838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14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Director DA/</a:t>
            </a:r>
            <a:r>
              <a:rPr lang="fr-FR" altLang="en-US" sz="1400" b="1" dirty="0" err="1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Crops</a:t>
            </a:r>
            <a:endParaRPr lang="fr-FR" altLang="en-US" sz="1400" b="1" dirty="0"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cxnSp>
        <p:nvCxnSpPr>
          <p:cNvPr id="14342" name="AutoShape 2"/>
          <p:cNvCxnSpPr>
            <a:cxnSpLocks noChangeShapeType="1"/>
          </p:cNvCxnSpPr>
          <p:nvPr/>
        </p:nvCxnSpPr>
        <p:spPr bwMode="auto">
          <a:xfrm flipV="1">
            <a:off x="7739064" y="2286001"/>
            <a:ext cx="973137" cy="7143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3" name="AutoShape 2"/>
          <p:cNvCxnSpPr>
            <a:cxnSpLocks noChangeShapeType="1"/>
            <a:stCxn id="14340" idx="6"/>
          </p:cNvCxnSpPr>
          <p:nvPr/>
        </p:nvCxnSpPr>
        <p:spPr bwMode="auto">
          <a:xfrm>
            <a:off x="3524251" y="3035301"/>
            <a:ext cx="684213" cy="365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4" name="AutoShape 2"/>
          <p:cNvCxnSpPr>
            <a:cxnSpLocks noChangeShapeType="1"/>
          </p:cNvCxnSpPr>
          <p:nvPr/>
        </p:nvCxnSpPr>
        <p:spPr bwMode="auto">
          <a:xfrm rot="16200000" flipV="1">
            <a:off x="3428207" y="2167732"/>
            <a:ext cx="801688" cy="752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Oval 25"/>
          <p:cNvSpPr/>
          <p:nvPr/>
        </p:nvSpPr>
        <p:spPr>
          <a:xfrm>
            <a:off x="4876800" y="533400"/>
            <a:ext cx="207645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  <a:latin typeface="Comic Sans MS" panose="030F0702030302020204" pitchFamily="66" charset="0"/>
                <a:ea typeface="Times New Roman" pitchFamily="18" charset="0"/>
                <a:cs typeface="Calibri" pitchFamily="34" charset="0"/>
              </a:rPr>
              <a:t>Board of Directors (KNBS)</a:t>
            </a:r>
            <a:endParaRPr lang="it-IT" sz="1600" b="1" dirty="0">
              <a:solidFill>
                <a:schemeClr val="tx1"/>
              </a:solidFill>
              <a:latin typeface="Comic Sans MS" panose="030F0702030302020204" pitchFamily="66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14346" name="Line 13"/>
          <p:cNvSpPr>
            <a:spLocks noChangeShapeType="1"/>
          </p:cNvSpPr>
          <p:nvPr/>
        </p:nvSpPr>
        <p:spPr bwMode="auto">
          <a:xfrm>
            <a:off x="8239125" y="5572125"/>
            <a:ext cx="0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Oval 21"/>
          <p:cNvSpPr>
            <a:spLocks noChangeArrowheads="1"/>
          </p:cNvSpPr>
          <p:nvPr/>
        </p:nvSpPr>
        <p:spPr bwMode="auto">
          <a:xfrm>
            <a:off x="2095500" y="3571875"/>
            <a:ext cx="1428750" cy="857250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14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Director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14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Vet. </a:t>
            </a:r>
          </a:p>
        </p:txBody>
      </p:sp>
      <p:cxnSp>
        <p:nvCxnSpPr>
          <p:cNvPr id="14348" name="AutoShape 2"/>
          <p:cNvCxnSpPr>
            <a:cxnSpLocks noChangeShapeType="1"/>
          </p:cNvCxnSpPr>
          <p:nvPr/>
        </p:nvCxnSpPr>
        <p:spPr bwMode="auto">
          <a:xfrm rot="5400000">
            <a:off x="3225800" y="3632200"/>
            <a:ext cx="1397000" cy="1143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9" name="Oval 21"/>
          <p:cNvSpPr>
            <a:spLocks noChangeArrowheads="1"/>
          </p:cNvSpPr>
          <p:nvPr/>
        </p:nvSpPr>
        <p:spPr bwMode="auto">
          <a:xfrm>
            <a:off x="8716963" y="2657476"/>
            <a:ext cx="1593850" cy="785813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1400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Director </a:t>
            </a:r>
            <a:r>
              <a:rPr lang="fr-FR" altLang="en-US" sz="1400" b="1" dirty="0" err="1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Envir</a:t>
            </a:r>
            <a:r>
              <a:rPr lang="fr-FR" altLang="en-US" sz="1400" b="1" dirty="0" smtClean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 &amp; Nat </a:t>
            </a:r>
            <a:r>
              <a:rPr lang="fr-FR" altLang="en-US" sz="1400" b="1" dirty="0" err="1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Res</a:t>
            </a:r>
            <a:r>
              <a:rPr lang="fr-FR" altLang="en-US" sz="14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FR" altLang="en-US" sz="14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cxnSp>
        <p:nvCxnSpPr>
          <p:cNvPr id="14350" name="AutoShape 2"/>
          <p:cNvCxnSpPr>
            <a:cxnSpLocks noChangeShapeType="1"/>
          </p:cNvCxnSpPr>
          <p:nvPr/>
        </p:nvCxnSpPr>
        <p:spPr bwMode="auto">
          <a:xfrm>
            <a:off x="7810500" y="3071814"/>
            <a:ext cx="952500" cy="285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1" name="AutoShape 2"/>
          <p:cNvCxnSpPr>
            <a:cxnSpLocks noChangeShapeType="1"/>
          </p:cNvCxnSpPr>
          <p:nvPr/>
        </p:nvCxnSpPr>
        <p:spPr bwMode="auto">
          <a:xfrm rot="16200000" flipV="1">
            <a:off x="5872957" y="2039144"/>
            <a:ext cx="2206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2" name="Oval 21"/>
          <p:cNvSpPr>
            <a:spLocks noChangeArrowheads="1"/>
          </p:cNvSpPr>
          <p:nvPr/>
        </p:nvSpPr>
        <p:spPr bwMode="auto">
          <a:xfrm>
            <a:off x="8716963" y="3571875"/>
            <a:ext cx="1593850" cy="857250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14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Others: County rep., etc.</a:t>
            </a:r>
          </a:p>
        </p:txBody>
      </p:sp>
      <p:cxnSp>
        <p:nvCxnSpPr>
          <p:cNvPr id="14353" name="AutoShape 2"/>
          <p:cNvCxnSpPr>
            <a:cxnSpLocks noChangeShapeType="1"/>
          </p:cNvCxnSpPr>
          <p:nvPr/>
        </p:nvCxnSpPr>
        <p:spPr bwMode="auto">
          <a:xfrm>
            <a:off x="7810500" y="3143250"/>
            <a:ext cx="990600" cy="685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931" y="114301"/>
            <a:ext cx="11216639" cy="3905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>
                <a:solidFill>
                  <a:srgbClr val="CCAF02"/>
                </a:solidFill>
                <a:latin typeface="Arial Rounded MT Bold" panose="020F0704030504030204" pitchFamily="34" charset="0"/>
              </a:rPr>
              <a:t>Governance</a:t>
            </a:r>
            <a:r>
              <a:rPr lang="fr-FR" altLang="en-US" b="1" dirty="0">
                <a:solidFill>
                  <a:srgbClr val="CCAF02"/>
                </a:solidFill>
                <a:latin typeface="Arial Rounded MT Bold" panose="020F0704030504030204" pitchFamily="34" charset="0"/>
              </a:rPr>
              <a:t> Structure for </a:t>
            </a:r>
            <a:r>
              <a:rPr lang="fr-FR" altLang="en-US" b="1" dirty="0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ASSC- </a:t>
            </a:r>
            <a:r>
              <a:rPr lang="fr-FR" altLang="en-US" b="1" dirty="0">
                <a:solidFill>
                  <a:srgbClr val="CCAF02"/>
                </a:solidFill>
                <a:latin typeface="Arial Rounded MT Bold" panose="020F0704030504030204" pitchFamily="34" charset="0"/>
              </a:rPr>
              <a:t>KENYA</a:t>
            </a:r>
            <a:endParaRPr lang="en-AU" altLang="en-US" b="1" dirty="0">
              <a:solidFill>
                <a:srgbClr val="CCAF02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14355" name="AutoShape 2"/>
          <p:cNvCxnSpPr>
            <a:cxnSpLocks noChangeShapeType="1"/>
          </p:cNvCxnSpPr>
          <p:nvPr/>
        </p:nvCxnSpPr>
        <p:spPr bwMode="auto">
          <a:xfrm rot="5400000" flipH="1" flipV="1">
            <a:off x="5738813" y="3857626"/>
            <a:ext cx="434975" cy="6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8" name="AutoShape 2"/>
          <p:cNvCxnSpPr>
            <a:cxnSpLocks noChangeShapeType="1"/>
          </p:cNvCxnSpPr>
          <p:nvPr/>
        </p:nvCxnSpPr>
        <p:spPr bwMode="auto">
          <a:xfrm rot="5400000" flipH="1" flipV="1">
            <a:off x="5738813" y="2428876"/>
            <a:ext cx="434975" cy="6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Oval 52"/>
          <p:cNvSpPr/>
          <p:nvPr/>
        </p:nvSpPr>
        <p:spPr>
          <a:xfrm>
            <a:off x="5095875" y="1714501"/>
            <a:ext cx="1785938" cy="5000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  <a:latin typeface="Comic Sans MS" panose="030F0702030302020204" pitchFamily="66" charset="0"/>
                <a:ea typeface="Times New Roman" pitchFamily="18" charset="0"/>
                <a:cs typeface="Calibri" pitchFamily="34" charset="0"/>
              </a:rPr>
              <a:t>DG-KNBS</a:t>
            </a:r>
            <a:endParaRPr lang="it-IT" sz="1600" b="1" dirty="0">
              <a:solidFill>
                <a:schemeClr val="tx1"/>
              </a:solidFill>
              <a:latin typeface="Comic Sans MS" panose="030F0702030302020204" pitchFamily="66" charset="0"/>
              <a:ea typeface="Times New Roman" pitchFamily="18" charset="0"/>
              <a:cs typeface="Calibri" pitchFamily="34" charset="0"/>
            </a:endParaRPr>
          </a:p>
        </p:txBody>
      </p:sp>
      <p:cxnSp>
        <p:nvCxnSpPr>
          <p:cNvPr id="14360" name="AutoShape 2"/>
          <p:cNvCxnSpPr>
            <a:cxnSpLocks noChangeShapeType="1"/>
          </p:cNvCxnSpPr>
          <p:nvPr/>
        </p:nvCxnSpPr>
        <p:spPr bwMode="auto">
          <a:xfrm rot="5400000" flipH="1" flipV="1">
            <a:off x="5791200" y="1590675"/>
            <a:ext cx="3048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61" name="Rectangle 20"/>
          <p:cNvSpPr>
            <a:spLocks noChangeArrowheads="1"/>
          </p:cNvSpPr>
          <p:nvPr/>
        </p:nvSpPr>
        <p:spPr bwMode="auto">
          <a:xfrm>
            <a:off x="5524501" y="6000750"/>
            <a:ext cx="1108075" cy="647700"/>
          </a:xfrm>
          <a:prstGeom prst="rect">
            <a:avLst/>
          </a:prstGeom>
          <a:solidFill>
            <a:srgbClr val="F2DBD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fr-FR" altLang="en-US" sz="12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STWG 3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fr-FR" altLang="en-US" sz="12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+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fr-FR" altLang="en-US" sz="12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Sub-Groups</a:t>
            </a:r>
            <a:endParaRPr lang="en-GB" altLang="en-US" sz="1200" b="1" dirty="0"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 dirty="0">
              <a:latin typeface="Franklin Gothic Book" panose="020B0503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4362" name="Rectangle 20"/>
          <p:cNvSpPr>
            <a:spLocks noChangeArrowheads="1"/>
          </p:cNvSpPr>
          <p:nvPr/>
        </p:nvSpPr>
        <p:spPr bwMode="auto">
          <a:xfrm>
            <a:off x="6738939" y="6000750"/>
            <a:ext cx="1108075" cy="647700"/>
          </a:xfrm>
          <a:prstGeom prst="rect">
            <a:avLst/>
          </a:prstGeom>
          <a:solidFill>
            <a:srgbClr val="F2DBD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fr-FR" altLang="en-US" sz="12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STWG 4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fr-FR" altLang="en-US" sz="12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+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fr-FR" altLang="en-US" sz="1200" b="1" dirty="0" err="1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Sub</a:t>
            </a:r>
            <a:r>
              <a:rPr lang="fr-FR" altLang="en-US" sz="12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-Groups</a:t>
            </a:r>
            <a:endParaRPr lang="en-GB" altLang="en-US" sz="1200" b="1" dirty="0"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 dirty="0">
              <a:latin typeface="Franklin Gothic Book" panose="020B0503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4363" name="Line 13"/>
          <p:cNvSpPr>
            <a:spLocks noChangeShapeType="1"/>
          </p:cNvSpPr>
          <p:nvPr/>
        </p:nvSpPr>
        <p:spPr bwMode="auto">
          <a:xfrm>
            <a:off x="4881564" y="5572126"/>
            <a:ext cx="1587" cy="485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13"/>
          <p:cNvSpPr>
            <a:spLocks noChangeShapeType="1"/>
          </p:cNvSpPr>
          <p:nvPr/>
        </p:nvSpPr>
        <p:spPr bwMode="auto">
          <a:xfrm>
            <a:off x="7310439" y="5572126"/>
            <a:ext cx="1587" cy="485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7" name="Straight Connector 46"/>
          <p:cNvCxnSpPr>
            <a:stCxn id="14373" idx="0"/>
          </p:cNvCxnSpPr>
          <p:nvPr/>
        </p:nvCxnSpPr>
        <p:spPr>
          <a:xfrm rot="16200000" flipH="1">
            <a:off x="6060282" y="3393282"/>
            <a:ext cx="1588" cy="4359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6" name="Rectangle 20"/>
          <p:cNvSpPr>
            <a:spLocks noChangeArrowheads="1"/>
          </p:cNvSpPr>
          <p:nvPr/>
        </p:nvSpPr>
        <p:spPr bwMode="auto">
          <a:xfrm>
            <a:off x="3095625" y="6000750"/>
            <a:ext cx="1143000" cy="647700"/>
          </a:xfrm>
          <a:prstGeom prst="rect">
            <a:avLst/>
          </a:prstGeom>
          <a:solidFill>
            <a:srgbClr val="F2DBD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12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STWG 1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12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+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12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Sub-Groups</a:t>
            </a:r>
            <a:endParaRPr lang="en-GB" altLang="en-US" sz="1200" b="1" dirty="0">
              <a:latin typeface="Comic Sans MS" panose="030F0702030302020204" pitchFamily="66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 dirty="0">
              <a:latin typeface="Franklin Gothic Book" panose="020B05030201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4367" name="Line 13"/>
          <p:cNvSpPr>
            <a:spLocks noChangeShapeType="1"/>
          </p:cNvSpPr>
          <p:nvPr/>
        </p:nvSpPr>
        <p:spPr bwMode="auto">
          <a:xfrm>
            <a:off x="5953125" y="5500689"/>
            <a:ext cx="1588" cy="485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Oval 21"/>
          <p:cNvSpPr>
            <a:spLocks noChangeArrowheads="1"/>
          </p:cNvSpPr>
          <p:nvPr/>
        </p:nvSpPr>
        <p:spPr bwMode="auto">
          <a:xfrm>
            <a:off x="2057400" y="4648200"/>
            <a:ext cx="1428750" cy="857250"/>
          </a:xfrm>
          <a:prstGeom prst="ellipse">
            <a:avLst/>
          </a:prstGeom>
          <a:solidFill>
            <a:srgbClr val="8DB3E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14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Director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en-US" sz="1400" b="1" dirty="0"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Fisheries</a:t>
            </a:r>
          </a:p>
        </p:txBody>
      </p:sp>
      <p:cxnSp>
        <p:nvCxnSpPr>
          <p:cNvPr id="14369" name="AutoShape 2"/>
          <p:cNvCxnSpPr>
            <a:cxnSpLocks noChangeShapeType="1"/>
          </p:cNvCxnSpPr>
          <p:nvPr/>
        </p:nvCxnSpPr>
        <p:spPr bwMode="auto">
          <a:xfrm rot="10800000" flipV="1">
            <a:off x="3467100" y="3367088"/>
            <a:ext cx="852488" cy="482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63006105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490501"/>
            <a:ext cx="10364451" cy="895133"/>
          </a:xfrm>
        </p:spPr>
        <p:txBody>
          <a:bodyPr>
            <a:noAutofit/>
          </a:bodyPr>
          <a:lstStyle/>
          <a:p>
            <a:pPr lvl="1"/>
            <a:r>
              <a:rPr lang="en-US" sz="3200" b="1" kern="1200" cap="all" dirty="0" smtClean="0">
                <a:solidFill>
                  <a:srgbClr val="CCAF02"/>
                </a:solidFill>
                <a:latin typeface="Arial Rounded MT Bold" panose="020F0704030504030204" pitchFamily="34" charset="0"/>
                <a:ea typeface="+mj-ea"/>
                <a:cs typeface="+mj-cs"/>
              </a:rPr>
              <a:t>Governance structure of the ASSC</a:t>
            </a:r>
            <a:endParaRPr lang="en-US" sz="3200" b="1" kern="1200" cap="all" dirty="0">
              <a:solidFill>
                <a:srgbClr val="CCAF02"/>
              </a:solidFill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3806" y="1513651"/>
            <a:ext cx="11347268" cy="484360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altLang="en-US" dirty="0">
                <a:latin typeface="Comic Sans MS" panose="030F0702030302020204" pitchFamily="66" charset="0"/>
              </a:rPr>
              <a:t>For purposes of coordinating agricultural statistics: KNBS &amp; Agriculture sector ministries, established a working committee: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CA" altLang="en-US" dirty="0">
                <a:solidFill>
                  <a:srgbClr val="000099"/>
                </a:solidFill>
                <a:latin typeface="Comic Sans MS" panose="030F0702030302020204" pitchFamily="66" charset="0"/>
              </a:rPr>
              <a:t>The Agriculture, Nutrition and Environment Statistics Committee (ANES).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altLang="en-US" dirty="0">
                <a:latin typeface="Comic Sans MS" panose="030F0702030302020204" pitchFamily="66" charset="0"/>
              </a:rPr>
              <a:t>The ANES committee meets on </a:t>
            </a:r>
            <a:r>
              <a:rPr lang="en-CA" altLang="en-US" dirty="0" smtClean="0">
                <a:latin typeface="Comic Sans MS" panose="030F0702030302020204" pitchFamily="66" charset="0"/>
              </a:rPr>
              <a:t>quarterly basis: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CA" altLang="en-US" sz="18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Harmonisation</a:t>
            </a:r>
            <a:r>
              <a:rPr lang="en-CA" altLang="en-US" sz="1800" dirty="0">
                <a:solidFill>
                  <a:srgbClr val="000099"/>
                </a:solidFill>
                <a:latin typeface="Comic Sans MS" panose="030F0702030302020204" pitchFamily="66" charset="0"/>
              </a:rPr>
              <a:t>,  frequency, accuracy, </a:t>
            </a:r>
            <a:r>
              <a:rPr lang="en-CA" altLang="en-US" sz="18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timeliness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CA" altLang="en-US" sz="18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Avoid </a:t>
            </a:r>
            <a:r>
              <a:rPr lang="en-CA" altLang="en-US" sz="1800" dirty="0">
                <a:solidFill>
                  <a:srgbClr val="000099"/>
                </a:solidFill>
                <a:latin typeface="Comic Sans MS" panose="030F0702030302020204" pitchFamily="66" charset="0"/>
              </a:rPr>
              <a:t>duplication of activities.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altLang="en-US" dirty="0" smtClean="0">
                <a:latin typeface="Comic Sans MS" panose="030F0702030302020204" pitchFamily="66" charset="0"/>
              </a:rPr>
              <a:t>To </a:t>
            </a:r>
            <a:r>
              <a:rPr lang="en-CA" altLang="en-US" dirty="0">
                <a:latin typeface="Comic Sans MS" panose="030F0702030302020204" pitchFamily="66" charset="0"/>
              </a:rPr>
              <a:t>strengthen collaboration &amp; coordination </a:t>
            </a:r>
            <a:r>
              <a:rPr lang="en-CA" altLang="en-US" dirty="0" smtClean="0">
                <a:latin typeface="Comic Sans MS" panose="030F0702030302020204" pitchFamily="66" charset="0"/>
              </a:rPr>
              <a:t>:</a:t>
            </a:r>
            <a:endParaRPr lang="en-CA" altLang="en-US" dirty="0">
              <a:latin typeface="Comic Sans MS" panose="030F0702030302020204" pitchFamily="66" charset="0"/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en-CA" altLang="en-US" sz="1800" dirty="0">
                <a:solidFill>
                  <a:srgbClr val="000099"/>
                </a:solidFill>
                <a:latin typeface="Comic Sans MS" panose="030F0702030302020204" pitchFamily="66" charset="0"/>
              </a:rPr>
              <a:t>NSC appointed from the NSO; and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CA" altLang="en-US" sz="1800" dirty="0">
                <a:solidFill>
                  <a:srgbClr val="000099"/>
                </a:solidFill>
                <a:latin typeface="Comic Sans MS" panose="030F0702030302020204" pitchFamily="66" charset="0"/>
              </a:rPr>
              <a:t>NSC Deputy/Alternate from </a:t>
            </a:r>
            <a:r>
              <a:rPr lang="en-CA" altLang="en-US" sz="18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Min of </a:t>
            </a:r>
            <a:r>
              <a:rPr lang="en-CA" altLang="en-US" sz="1800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agric</a:t>
            </a:r>
            <a:r>
              <a:rPr lang="en-CA" altLang="en-US" sz="18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&amp; </a:t>
            </a:r>
            <a:r>
              <a:rPr lang="en-CA" altLang="en-US" sz="1800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irrig</a:t>
            </a:r>
            <a:endParaRPr lang="en-CA" altLang="en-US" sz="1800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CA" altLang="en-US" dirty="0" smtClean="0">
                <a:latin typeface="Comic Sans MS" panose="030F0702030302020204" pitchFamily="66" charset="0"/>
              </a:rPr>
              <a:t>The </a:t>
            </a:r>
            <a:r>
              <a:rPr lang="en-CA" altLang="en-US" dirty="0">
                <a:latin typeface="Comic Sans MS" panose="030F0702030302020204" pitchFamily="66" charset="0"/>
              </a:rPr>
              <a:t>Coordinator of ANES is also the </a:t>
            </a:r>
            <a:r>
              <a:rPr lang="en-CA" altLang="en-US" dirty="0" smtClean="0">
                <a:latin typeface="Comic Sans MS" panose="030F0702030302020204" pitchFamily="66" charset="0"/>
              </a:rPr>
              <a:t>NSC-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CA" altLang="en-US" sz="18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Director </a:t>
            </a:r>
            <a:r>
              <a:rPr lang="en-CA" altLang="en-US" sz="1800" dirty="0">
                <a:solidFill>
                  <a:srgbClr val="000099"/>
                </a:solidFill>
                <a:latin typeface="Comic Sans MS" panose="030F0702030302020204" pitchFamily="66" charset="0"/>
              </a:rPr>
              <a:t>responsible for agriculture statistics</a:t>
            </a:r>
          </a:p>
        </p:txBody>
      </p:sp>
    </p:spTree>
    <p:extLst>
      <p:ext uri="{BB962C8B-B14F-4D97-AF65-F5344CB8AC3E}">
        <p14:creationId xmlns:p14="http://schemas.microsoft.com/office/powerpoint/2010/main" val="190278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981200" y="228601"/>
            <a:ext cx="8229600" cy="56197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CCAF02"/>
                </a:solidFill>
                <a:latin typeface="Arial Rounded MT Bold" panose="020F0704030504030204" pitchFamily="34" charset="0"/>
              </a:rPr>
              <a:t>Governance structure of the </a:t>
            </a:r>
            <a:r>
              <a:rPr lang="en-US" b="1" dirty="0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ASSC- </a:t>
            </a:r>
            <a:r>
              <a:rPr lang="en-CA" altLang="en-US" b="1" dirty="0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Composition of STWGs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828801" y="1097280"/>
            <a:ext cx="8353425" cy="5225142"/>
          </a:xfrm>
        </p:spPr>
        <p:txBody>
          <a:bodyPr>
            <a:normAutofit/>
          </a:bodyPr>
          <a:lstStyle/>
          <a:p>
            <a:pPr marL="0" indent="-457200">
              <a:spcBef>
                <a:spcPts val="580"/>
              </a:spcBef>
              <a:buClr>
                <a:schemeClr val="accent1"/>
              </a:buClr>
              <a:buFont typeface="Wingdings" panose="05000000000000000000" pitchFamily="2" charset="2"/>
              <a:buChar char="v"/>
              <a:defRPr/>
            </a:pPr>
            <a:r>
              <a:rPr lang="en-CA" sz="2600" b="1" dirty="0">
                <a:solidFill>
                  <a:srgbClr val="3333FF"/>
                </a:solidFill>
                <a:latin typeface="Comic Sans MS" panose="030F0702030302020204" pitchFamily="66" charset="0"/>
              </a:rPr>
              <a:t>STWG 1</a:t>
            </a:r>
            <a:r>
              <a:rPr lang="en-CA" sz="2200" b="1" dirty="0">
                <a:solidFill>
                  <a:srgbClr val="3333FF"/>
                </a:solidFill>
                <a:latin typeface="Comic Sans MS" panose="030F0702030302020204" pitchFamily="66" charset="0"/>
              </a:rPr>
              <a:t>:  </a:t>
            </a:r>
            <a:r>
              <a:rPr lang="en-US" sz="2600" b="1" dirty="0">
                <a:solidFill>
                  <a:srgbClr val="3333FF"/>
                </a:solidFill>
                <a:latin typeface="Comic Sans MS" panose="030F0702030302020204" pitchFamily="66" charset="0"/>
              </a:rPr>
              <a:t>Crops </a:t>
            </a:r>
            <a:endParaRPr lang="en-CA" sz="2600" b="1" dirty="0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marL="548640" lvl="1">
              <a:spcBef>
                <a:spcPts val="37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Food crops</a:t>
            </a:r>
          </a:p>
          <a:p>
            <a:pPr marL="548640" lvl="1">
              <a:spcBef>
                <a:spcPts val="37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Industrial crops</a:t>
            </a:r>
          </a:p>
          <a:p>
            <a:pPr marL="548640" lvl="1">
              <a:spcBef>
                <a:spcPts val="37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Horticultural crops</a:t>
            </a:r>
          </a:p>
          <a:p>
            <a:pPr marL="548640" lvl="1">
              <a:spcBef>
                <a:spcPts val="37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Food security</a:t>
            </a:r>
          </a:p>
          <a:p>
            <a:pPr>
              <a:spcBef>
                <a:spcPts val="580"/>
              </a:spcBef>
              <a:buFont typeface="Wingdings" panose="05000000000000000000" pitchFamily="2" charset="2"/>
              <a:buChar char="v"/>
              <a:defRPr/>
            </a:pPr>
            <a:r>
              <a:rPr lang="en-CA" sz="2400" b="1" dirty="0" smtClean="0">
                <a:solidFill>
                  <a:srgbClr val="3333FF"/>
                </a:solidFill>
                <a:latin typeface="Comic Sans MS" panose="030F0702030302020204" pitchFamily="66" charset="0"/>
              </a:rPr>
              <a:t>STWG 2</a:t>
            </a:r>
            <a:r>
              <a:rPr lang="en-CA" dirty="0">
                <a:solidFill>
                  <a:srgbClr val="3333FF"/>
                </a:solidFill>
                <a:latin typeface="Comic Sans MS" panose="030F0702030302020204" pitchFamily="66" charset="0"/>
              </a:rPr>
              <a:t>: </a:t>
            </a:r>
            <a:r>
              <a:rPr lang="en-CA" sz="2400" b="1" dirty="0">
                <a:solidFill>
                  <a:srgbClr val="3333FF"/>
                </a:solidFill>
                <a:latin typeface="Comic Sans MS" panose="030F0702030302020204" pitchFamily="66" charset="0"/>
              </a:rPr>
              <a:t>Livestock</a:t>
            </a:r>
          </a:p>
          <a:p>
            <a:pPr marL="548640" lvl="1">
              <a:spcBef>
                <a:spcPts val="37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Livestock enterprises and products</a:t>
            </a:r>
          </a:p>
          <a:p>
            <a:pPr marL="548640" lvl="1">
              <a:spcBef>
                <a:spcPts val="37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Dairy</a:t>
            </a:r>
          </a:p>
          <a:p>
            <a:pPr marL="548640" lvl="1">
              <a:spcBef>
                <a:spcPts val="37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Veterinary services</a:t>
            </a:r>
          </a:p>
          <a:p>
            <a:pPr marL="548640" lvl="1">
              <a:spcBef>
                <a:spcPts val="37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Apiculture</a:t>
            </a:r>
          </a:p>
          <a:p>
            <a:pPr marL="548640" lvl="1">
              <a:spcBef>
                <a:spcPts val="37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Emerging livestock</a:t>
            </a:r>
          </a:p>
          <a:p>
            <a:pPr marL="274320" indent="-274320">
              <a:spcBef>
                <a:spcPts val="580"/>
              </a:spcBef>
              <a:buFont typeface="Wingdings 2"/>
              <a:buChar char=""/>
              <a:defRPr/>
            </a:pPr>
            <a:endParaRPr lang="en-CA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580"/>
              </a:spcBef>
              <a:buNone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962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624" y="274638"/>
            <a:ext cx="8834176" cy="63341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b="1" dirty="0">
                <a:solidFill>
                  <a:srgbClr val="CCAF02"/>
                </a:solidFill>
                <a:latin typeface="Arial Rounded MT Bold" panose="020F0704030504030204" pitchFamily="34" charset="0"/>
              </a:rPr>
              <a:t>Governance structure of the </a:t>
            </a:r>
            <a:r>
              <a:rPr lang="en-US" b="1" dirty="0" smtClean="0">
                <a:solidFill>
                  <a:srgbClr val="CCAF02"/>
                </a:solidFill>
                <a:latin typeface="Arial Rounded MT Bold" panose="020F0704030504030204" pitchFamily="34" charset="0"/>
              </a:rPr>
              <a:t>ASSC-</a:t>
            </a:r>
            <a:r>
              <a:rPr lang="en-CA" b="1" dirty="0" smtClean="0">
                <a:solidFill>
                  <a:srgbClr val="CCAF02"/>
                </a:solidFill>
                <a:latin typeface="Arial Rounded MT Bold" pitchFamily="34" charset="0"/>
              </a:rPr>
              <a:t>Composition </a:t>
            </a:r>
            <a:r>
              <a:rPr lang="en-CA" b="1" dirty="0">
                <a:solidFill>
                  <a:srgbClr val="CCAF02"/>
                </a:solidFill>
                <a:latin typeface="Arial Rounded MT Bold" pitchFamily="34" charset="0"/>
              </a:rPr>
              <a:t>of STWGs </a:t>
            </a:r>
            <a:r>
              <a:rPr lang="en-CA" sz="2700" b="1" dirty="0">
                <a:solidFill>
                  <a:srgbClr val="CCAF02"/>
                </a:solidFill>
                <a:latin typeface="Century Gothic" panose="020B0502020202020204" pitchFamily="34" charset="0"/>
              </a:rPr>
              <a:t>... </a:t>
            </a:r>
            <a:r>
              <a:rPr lang="en-CA" sz="2000" b="1" dirty="0">
                <a:solidFill>
                  <a:srgbClr val="CCAF02"/>
                </a:solidFill>
                <a:latin typeface="Century Gothic" panose="020B0502020202020204" pitchFamily="34" charset="0"/>
              </a:rPr>
              <a:t>cont</a:t>
            </a:r>
            <a:r>
              <a:rPr lang="en-CA" sz="3200" b="1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862149" y="1071564"/>
            <a:ext cx="10476411" cy="559752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580"/>
              </a:spcBef>
              <a:buFont typeface="Wingdings" panose="05000000000000000000" pitchFamily="2" charset="2"/>
              <a:buChar char="v"/>
              <a:defRPr/>
            </a:pPr>
            <a:r>
              <a:rPr lang="en-CA" sz="2800" b="1" dirty="0" smtClean="0">
                <a:solidFill>
                  <a:srgbClr val="3333FF"/>
                </a:solidFill>
                <a:latin typeface="Comic Sans MS" panose="030F0702030302020204" pitchFamily="66" charset="0"/>
              </a:rPr>
              <a:t>STWG 3</a:t>
            </a:r>
            <a:r>
              <a:rPr lang="en-CA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: </a:t>
            </a:r>
            <a:r>
              <a:rPr lang="en-US" sz="2400" b="1" dirty="0">
                <a:solidFill>
                  <a:srgbClr val="3333FF"/>
                </a:solidFill>
                <a:latin typeface="Comic Sans MS" panose="030F0702030302020204" pitchFamily="66" charset="0"/>
              </a:rPr>
              <a:t>Environment, Forestry and Natural Resources</a:t>
            </a:r>
            <a:endParaRPr lang="en-CA" sz="2400" b="1" dirty="0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marL="548640" lvl="1">
              <a:spcBef>
                <a:spcPts val="37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Water</a:t>
            </a:r>
          </a:p>
          <a:p>
            <a:pPr marL="548640" lvl="1">
              <a:spcBef>
                <a:spcPts val="37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Forestry</a:t>
            </a:r>
          </a:p>
          <a:p>
            <a:pPr marL="548640" lvl="1">
              <a:spcBef>
                <a:spcPts val="37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Other natural resources statistics (including climate change)</a:t>
            </a:r>
          </a:p>
          <a:p>
            <a:pPr marL="548640" lvl="1">
              <a:spcBef>
                <a:spcPts val="370"/>
              </a:spcBef>
              <a:buFont typeface="Wingdings" pitchFamily="2" charset="2"/>
              <a:buChar char="Ø"/>
              <a:defRPr/>
            </a:pPr>
            <a:endParaRPr lang="en-US" sz="1100" dirty="0">
              <a:latin typeface="Comic Sans MS" panose="030F0702030302020204" pitchFamily="66" charset="0"/>
            </a:endParaRPr>
          </a:p>
          <a:p>
            <a:pPr>
              <a:spcBef>
                <a:spcPts val="580"/>
              </a:spcBef>
              <a:buFont typeface="Wingdings" panose="05000000000000000000" pitchFamily="2" charset="2"/>
              <a:buChar char="v"/>
              <a:defRPr/>
            </a:pPr>
            <a:r>
              <a:rPr lang="en-CA" sz="2800" b="1" dirty="0" smtClean="0">
                <a:solidFill>
                  <a:srgbClr val="3333FF"/>
                </a:solidFill>
                <a:latin typeface="Comic Sans MS" panose="030F0702030302020204" pitchFamily="66" charset="0"/>
              </a:rPr>
              <a:t>STWG 4</a:t>
            </a:r>
            <a:r>
              <a:rPr lang="en-CA" sz="2800" dirty="0">
                <a:solidFill>
                  <a:srgbClr val="3333FF"/>
                </a:solidFill>
                <a:latin typeface="Comic Sans MS" panose="030F0702030302020204" pitchFamily="66" charset="0"/>
              </a:rPr>
              <a:t>: </a:t>
            </a:r>
            <a:r>
              <a:rPr lang="en-CA" sz="2400" b="1" dirty="0">
                <a:solidFill>
                  <a:srgbClr val="3333FF"/>
                </a:solidFill>
                <a:latin typeface="Comic Sans MS" panose="030F0702030302020204" pitchFamily="66" charset="0"/>
              </a:rPr>
              <a:t>Fisheries and Aquaculture</a:t>
            </a:r>
          </a:p>
          <a:p>
            <a:pPr marL="548640" lvl="1">
              <a:spcBef>
                <a:spcPts val="370"/>
              </a:spcBef>
              <a:buFont typeface="Wingdings" pitchFamily="2" charset="2"/>
              <a:buChar char="Ø"/>
              <a:defRPr/>
            </a:pPr>
            <a:r>
              <a:rPr lang="en-CA" dirty="0" smtClean="0">
                <a:latin typeface="Comic Sans MS" panose="030F0702030302020204" pitchFamily="66" charset="0"/>
              </a:rPr>
              <a:t>Marine fisheries</a:t>
            </a:r>
          </a:p>
          <a:p>
            <a:pPr marL="548640" lvl="1">
              <a:spcBef>
                <a:spcPts val="370"/>
              </a:spcBef>
              <a:buFont typeface="Wingdings" pitchFamily="2" charset="2"/>
              <a:buChar char="Ø"/>
              <a:defRPr/>
            </a:pPr>
            <a:r>
              <a:rPr lang="en-CA" dirty="0" smtClean="0">
                <a:latin typeface="Comic Sans MS" panose="030F0702030302020204" pitchFamily="66" charset="0"/>
              </a:rPr>
              <a:t>Inland fisheries</a:t>
            </a:r>
          </a:p>
          <a:p>
            <a:pPr marL="548640" lvl="1">
              <a:spcBef>
                <a:spcPts val="370"/>
              </a:spcBef>
              <a:buFont typeface="Wingdings" pitchFamily="2" charset="2"/>
              <a:buChar char="Ø"/>
              <a:defRPr/>
            </a:pPr>
            <a:r>
              <a:rPr lang="en-CA" dirty="0" smtClean="0">
                <a:latin typeface="Comic Sans MS" panose="030F0702030302020204" pitchFamily="66" charset="0"/>
              </a:rPr>
              <a:t>Aquaculture </a:t>
            </a:r>
          </a:p>
          <a:p>
            <a:pPr marL="548640" lvl="1">
              <a:spcBef>
                <a:spcPts val="370"/>
              </a:spcBef>
              <a:buFont typeface="Wingdings" pitchFamily="2" charset="2"/>
              <a:buChar char="Ø"/>
              <a:defRPr/>
            </a:pPr>
            <a:endParaRPr lang="en-CA" sz="1100" dirty="0">
              <a:latin typeface="Comic Sans MS" panose="030F0702030302020204" pitchFamily="66" charset="0"/>
            </a:endParaRPr>
          </a:p>
          <a:p>
            <a:pPr>
              <a:spcBef>
                <a:spcPts val="580"/>
              </a:spcBef>
              <a:buFont typeface="Wingdings" panose="05000000000000000000" pitchFamily="2" charset="2"/>
              <a:buChar char="v"/>
              <a:defRPr/>
            </a:pPr>
            <a:r>
              <a:rPr lang="en-CA" sz="2800" b="1" dirty="0" smtClean="0">
                <a:solidFill>
                  <a:srgbClr val="3333FF"/>
                </a:solidFill>
                <a:latin typeface="Comic Sans MS" panose="030F0702030302020204" pitchFamily="66" charset="0"/>
              </a:rPr>
              <a:t>STWG 5</a:t>
            </a:r>
            <a:r>
              <a:rPr lang="en-CA" sz="2800" b="1" dirty="0">
                <a:solidFill>
                  <a:srgbClr val="3333FF"/>
                </a:solidFill>
                <a:latin typeface="Comic Sans MS" panose="030F0702030302020204" pitchFamily="66" charset="0"/>
              </a:rPr>
              <a:t>: </a:t>
            </a:r>
            <a:r>
              <a:rPr lang="en-CA" sz="2400" b="1" dirty="0">
                <a:solidFill>
                  <a:srgbClr val="3333FF"/>
                </a:solidFill>
                <a:latin typeface="Comic Sans MS" panose="030F0702030302020204" pitchFamily="66" charset="0"/>
              </a:rPr>
              <a:t>County Agriculture Statistics </a:t>
            </a:r>
            <a:r>
              <a:rPr lang="en-CA" sz="2400" b="1" dirty="0" smtClean="0">
                <a:solidFill>
                  <a:srgbClr val="3333FF"/>
                </a:solidFill>
                <a:latin typeface="Comic Sans MS" panose="030F0702030302020204" pitchFamily="66" charset="0"/>
              </a:rPr>
              <a:t>Sub-committee</a:t>
            </a:r>
            <a:endParaRPr lang="en-CA" sz="2400" b="1" dirty="0">
              <a:solidFill>
                <a:srgbClr val="3333FF"/>
              </a:solidFill>
              <a:latin typeface="Comic Sans MS" panose="030F0702030302020204" pitchFamily="66" charset="0"/>
            </a:endParaRPr>
          </a:p>
          <a:p>
            <a:pPr marL="548640" lvl="1">
              <a:spcBef>
                <a:spcPts val="37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County based agricultural statistics (Sub-National)</a:t>
            </a:r>
          </a:p>
          <a:p>
            <a:pPr marL="548640" lvl="1">
              <a:spcBef>
                <a:spcPts val="37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Research</a:t>
            </a:r>
          </a:p>
          <a:p>
            <a:pPr marL="548640" lvl="1">
              <a:spcBef>
                <a:spcPts val="37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Legislation</a:t>
            </a:r>
          </a:p>
          <a:p>
            <a:pPr marL="548640" lvl="1">
              <a:spcBef>
                <a:spcPts val="37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Comic Sans MS" panose="030F0702030302020204" pitchFamily="66" charset="0"/>
              </a:rPr>
              <a:t>Other cross-cutting topics (Human resources, finance, statistical coordination, etc)</a:t>
            </a:r>
          </a:p>
          <a:p>
            <a:pPr marL="548640" lvl="1">
              <a:spcBef>
                <a:spcPts val="370"/>
              </a:spcBef>
              <a:buNone/>
              <a:defRPr/>
            </a:pPr>
            <a:endParaRPr lang="en-CA" sz="2000" b="1" dirty="0">
              <a:latin typeface="Century Gothic" pitchFamily="34" charset="0"/>
            </a:endParaRP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endParaRPr lang="en-CA" sz="2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55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1203</Words>
  <Application>Microsoft Office PowerPoint</Application>
  <PresentationFormat>Widescreen</PresentationFormat>
  <Paragraphs>211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</vt:lpstr>
      <vt:lpstr>Arial Rounded MT Bold</vt:lpstr>
      <vt:lpstr>Calibri</vt:lpstr>
      <vt:lpstr>Century Gothic</vt:lpstr>
      <vt:lpstr>Comic Sans MS</vt:lpstr>
      <vt:lpstr>Footlight MT Light</vt:lpstr>
      <vt:lpstr>Franklin Gothic Book</vt:lpstr>
      <vt:lpstr>Times New Roman</vt:lpstr>
      <vt:lpstr>Tw Cen MT</vt:lpstr>
      <vt:lpstr>Wingdings</vt:lpstr>
      <vt:lpstr>Wingdings 2</vt:lpstr>
      <vt:lpstr>Droplet</vt:lpstr>
      <vt:lpstr>   Use of administrative data for statistical purposes, the case of Kenya         </vt:lpstr>
      <vt:lpstr>Presentation layout</vt:lpstr>
      <vt:lpstr>Legal instrument establishing the knbs</vt:lpstr>
      <vt:lpstr>Mandate of the KNBS</vt:lpstr>
      <vt:lpstr>Organization of the NSS-kenya </vt:lpstr>
      <vt:lpstr>Governance Structure for ASSC- KENYA</vt:lpstr>
      <vt:lpstr>Governance structure of the ASSC</vt:lpstr>
      <vt:lpstr>Governance structure of the ASSC- Composition of STWGs</vt:lpstr>
      <vt:lpstr>Governance structure of the ASSC-Composition of STWGs ... cont.</vt:lpstr>
      <vt:lpstr>Data collection methods</vt:lpstr>
      <vt:lpstr>Data collection process</vt:lpstr>
      <vt:lpstr>Data collection process</vt:lpstr>
      <vt:lpstr>Data collection processes…cont</vt:lpstr>
      <vt:lpstr>Data aggregation and validation</vt:lpstr>
      <vt:lpstr>Lessons Learned</vt:lpstr>
      <vt:lpstr>Challenges</vt:lpstr>
      <vt:lpstr>Challenges.......cont’d</vt:lpstr>
      <vt:lpstr>Challenges.......cont’d</vt:lpstr>
      <vt:lpstr>Plans for improvements of data quality</vt:lpstr>
      <vt:lpstr>statistical uses &amp; Influence in Administrative data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administrative data for statistical proposes, case of Kenya</dc:title>
  <dc:creator>Michael G. Gituanja</dc:creator>
  <cp:lastModifiedBy>Michael G. Gituanja</cp:lastModifiedBy>
  <cp:revision>52</cp:revision>
  <dcterms:created xsi:type="dcterms:W3CDTF">2018-04-15T07:20:27Z</dcterms:created>
  <dcterms:modified xsi:type="dcterms:W3CDTF">2018-04-24T05:26:35Z</dcterms:modified>
</cp:coreProperties>
</file>