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304" r:id="rId2"/>
    <p:sldId id="305" r:id="rId3"/>
    <p:sldId id="306" r:id="rId4"/>
    <p:sldId id="307" r:id="rId5"/>
    <p:sldId id="309" r:id="rId6"/>
    <p:sldId id="310" r:id="rId7"/>
    <p:sldId id="311" r:id="rId8"/>
    <p:sldId id="313" r:id="rId9"/>
    <p:sldId id="314" r:id="rId10"/>
    <p:sldId id="315" r:id="rId11"/>
    <p:sldId id="30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2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4660"/>
  </p:normalViewPr>
  <p:slideViewPr>
    <p:cSldViewPr snapToGrid="0">
      <p:cViewPr varScale="1">
        <p:scale>
          <a:sx n="68" d="100"/>
          <a:sy n="68"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0F234-53FA-41CD-91F9-23BFC1A2C32F}" type="datetimeFigureOut">
              <a:rPr lang="en-GB" smtClean="0"/>
              <a:t>23/04/2018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A1F62-6871-4B22-86AD-847A02108039}" type="slidenum">
              <a:rPr lang="en-GB" smtClean="0"/>
              <a:t>‹#›</a:t>
            </a:fld>
            <a:endParaRPr lang="en-GB"/>
          </a:p>
        </p:txBody>
      </p:sp>
    </p:spTree>
    <p:extLst>
      <p:ext uri="{BB962C8B-B14F-4D97-AF65-F5344CB8AC3E}">
        <p14:creationId xmlns:p14="http://schemas.microsoft.com/office/powerpoint/2010/main" val="2468720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CA1F62-6871-4B22-86AD-847A02108039}" type="slidenum">
              <a:rPr lang="en-GB" smtClean="0"/>
              <a:t>2</a:t>
            </a:fld>
            <a:endParaRPr lang="en-GB"/>
          </a:p>
        </p:txBody>
      </p:sp>
    </p:spTree>
    <p:extLst>
      <p:ext uri="{BB962C8B-B14F-4D97-AF65-F5344CB8AC3E}">
        <p14:creationId xmlns:p14="http://schemas.microsoft.com/office/powerpoint/2010/main" val="566333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294AA3A-8B63-4F78-8A95-045B23DE7DC6}" type="datetimeFigureOut">
              <a:rPr lang="en-GB" smtClean="0"/>
              <a:t>23/04/2018</a:t>
            </a:fld>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49234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29764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40420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63529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4AA3A-8B63-4F78-8A95-045B23DE7DC6}"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16279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94AA3A-8B63-4F78-8A95-045B23DE7DC6}"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46487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94AA3A-8B63-4F78-8A95-045B23DE7DC6}" type="datetimeFigureOut">
              <a:rPr lang="en-GB" smtClean="0"/>
              <a:t>23/04/2018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206129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4AA3A-8B63-4F78-8A95-045B23DE7DC6}"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5027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4AA3A-8B63-4F78-8A95-045B23DE7DC6}" type="datetimeFigureOut">
              <a:rPr lang="en-GB" smtClean="0"/>
              <a:t>23/04/2018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377337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AA3A-8B63-4F78-8A95-045B23DE7DC6}"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078180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AA3A-8B63-4F78-8A95-045B23DE7DC6}"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212549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4AA3A-8B63-4F78-8A95-045B23DE7DC6}" type="datetimeFigureOut">
              <a:rPr lang="en-GB" smtClean="0"/>
              <a:t>23/04/2018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AB2C6-3A53-48B7-BB06-7AB4B2E36988}" type="slidenum">
              <a:rPr lang="en-GB" smtClean="0"/>
              <a:t>‹#›</a:t>
            </a:fld>
            <a:endParaRPr lang="en-GB"/>
          </a:p>
        </p:txBody>
      </p:sp>
      <p:cxnSp>
        <p:nvCxnSpPr>
          <p:cNvPr id="8" name="Straight Connector 7"/>
          <p:cNvCxnSpPr/>
          <p:nvPr userDrawn="1"/>
        </p:nvCxnSpPr>
        <p:spPr bwMode="auto">
          <a:xfrm>
            <a:off x="0" y="6268425"/>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9" name="Picture 8"/>
          <p:cNvPicPr>
            <a:picLocks noChangeAspect="1"/>
          </p:cNvPicPr>
          <p:nvPr userDrawn="1"/>
        </p:nvPicPr>
        <p:blipFill>
          <a:blip r:embed="rId13"/>
          <a:stretch>
            <a:fillRect/>
          </a:stretch>
        </p:blipFill>
        <p:spPr>
          <a:xfrm>
            <a:off x="7292489" y="6311900"/>
            <a:ext cx="4676037" cy="536494"/>
          </a:xfrm>
          <a:prstGeom prst="rect">
            <a:avLst/>
          </a:prstGeom>
        </p:spPr>
      </p:pic>
    </p:spTree>
    <p:extLst>
      <p:ext uri="{BB962C8B-B14F-4D97-AF65-F5344CB8AC3E}">
        <p14:creationId xmlns:p14="http://schemas.microsoft.com/office/powerpoint/2010/main" val="13992398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586"/>
            <a:ext cx="12192000" cy="6856414"/>
          </a:xfrm>
          <a:prstGeom prst="rect">
            <a:avLst/>
          </a:prstGeom>
          <a:solidFill>
            <a:srgbClr val="0B5784"/>
          </a:solidFill>
          <a:ln>
            <a:noFill/>
          </a:ln>
          <a:extLst>
            <a:ext uri="{91240B29-F687-4f45-9708-019B960494DF}">
              <a14:hiddenLine xmlns:a14="http://schemas.microsoft.com/office/drawing/2010/main" xmlns=""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3076" name="Rectangle 3"/>
          <p:cNvSpPr>
            <a:spLocks/>
          </p:cNvSpPr>
          <p:nvPr/>
        </p:nvSpPr>
        <p:spPr bwMode="auto">
          <a:xfrm>
            <a:off x="9647238" y="296863"/>
            <a:ext cx="755650"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p>
        </p:txBody>
      </p:sp>
      <p:sp>
        <p:nvSpPr>
          <p:cNvPr id="3077" name="Rectangle 4" descr="image2.png"/>
          <p:cNvSpPr>
            <a:spLocks/>
          </p:cNvSpPr>
          <p:nvPr/>
        </p:nvSpPr>
        <p:spPr bwMode="auto">
          <a:xfrm>
            <a:off x="9031289" y="284164"/>
            <a:ext cx="573087" cy="477837"/>
          </a:xfrm>
          <a:prstGeom prst="rect">
            <a:avLst/>
          </a:prstGeom>
          <a:blipFill dpi="0" rotWithShape="0">
            <a:blip r:embed="rId2"/>
            <a:srcRect/>
            <a:stretch>
              <a:fillRect/>
            </a:stretch>
          </a:blipFill>
          <a:ln>
            <a:noFill/>
          </a:ln>
          <a:extLst>
            <a:ext uri="{91240B29-F687-4f45-9708-019B960494DF}">
              <a14:hiddenLine xmlns:a14="http://schemas.microsoft.com/office/drawing/2010/main" xmlns=""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3078" name="Rectangle 5"/>
          <p:cNvSpPr>
            <a:spLocks noGrp="1" noChangeArrowheads="1"/>
          </p:cNvSpPr>
          <p:nvPr>
            <p:ph type="title"/>
          </p:nvPr>
        </p:nvSpPr>
        <p:spPr>
          <a:xfrm>
            <a:off x="5499101" y="496888"/>
            <a:ext cx="5195192" cy="2560637"/>
          </a:xfrm>
        </p:spPr>
        <p:txBody>
          <a:bodyPr>
            <a:normAutofit fontScale="90000"/>
          </a:bodyPr>
          <a:lstStyle/>
          <a:p>
            <a:pPr indent="12700" algn="ctr">
              <a:lnSpc>
                <a:spcPct val="104000"/>
              </a:lnSpc>
            </a:pPr>
            <a:r>
              <a:rPr lang="en-US" altLang="fr-FR" sz="32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Overview of the result of self-assessment survey on integration of Administrative data sources for the Compilation of SDG Indicators</a:t>
            </a:r>
          </a:p>
        </p:txBody>
      </p:sp>
      <p:sp>
        <p:nvSpPr>
          <p:cNvPr id="3080" name="Rectangle 7"/>
          <p:cNvSpPr>
            <a:spLocks/>
          </p:cNvSpPr>
          <p:nvPr/>
        </p:nvSpPr>
        <p:spPr bwMode="auto">
          <a:xfrm>
            <a:off x="6039421" y="6478542"/>
            <a:ext cx="3985642"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wrap="square" lIns="0" tIns="0" rIns="0" bIns="0">
            <a:spAutoFit/>
          </a:bodyPr>
          <a:lstStyle>
            <a:lvl1pPr marL="187325" indent="3619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700" b="1" dirty="0">
                <a:solidFill>
                  <a:srgbClr val="FFFFFF"/>
                </a:solidFill>
                <a:latin typeface="Lato" panose="020F0502020204030203" pitchFamily="34" charset="0"/>
                <a:sym typeface="Lato" panose="020F0502020204030203" pitchFamily="34" charset="0"/>
              </a:rPr>
              <a:t>Addis Ababa, Ethiopia,  23 April 2018</a:t>
            </a:r>
          </a:p>
        </p:txBody>
      </p:sp>
      <p:sp>
        <p:nvSpPr>
          <p:cNvPr id="3081" name="AutoShape 8"/>
          <p:cNvSpPr>
            <a:spLocks/>
          </p:cNvSpPr>
          <p:nvPr/>
        </p:nvSpPr>
        <p:spPr bwMode="auto">
          <a:xfrm>
            <a:off x="2187576" y="3273426"/>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9"/>
          <p:cNvSpPr>
            <a:spLocks/>
          </p:cNvSpPr>
          <p:nvPr/>
        </p:nvSpPr>
        <p:spPr bwMode="auto">
          <a:xfrm>
            <a:off x="2528888" y="3889376"/>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0"/>
          <p:cNvSpPr>
            <a:spLocks/>
          </p:cNvSpPr>
          <p:nvPr/>
        </p:nvSpPr>
        <p:spPr bwMode="auto">
          <a:xfrm>
            <a:off x="2690814" y="4567239"/>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1"/>
          <p:cNvSpPr>
            <a:spLocks/>
          </p:cNvSpPr>
          <p:nvPr/>
        </p:nvSpPr>
        <p:spPr bwMode="auto">
          <a:xfrm>
            <a:off x="2690814" y="5253039"/>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2"/>
          <p:cNvSpPr>
            <a:spLocks/>
          </p:cNvSpPr>
          <p:nvPr/>
        </p:nvSpPr>
        <p:spPr bwMode="auto">
          <a:xfrm>
            <a:off x="2935289" y="5922964"/>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3"/>
          <p:cNvSpPr>
            <a:spLocks/>
          </p:cNvSpPr>
          <p:nvPr/>
        </p:nvSpPr>
        <p:spPr bwMode="auto">
          <a:xfrm>
            <a:off x="152400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4"/>
          <p:cNvSpPr>
            <a:spLocks/>
          </p:cNvSpPr>
          <p:nvPr/>
        </p:nvSpPr>
        <p:spPr bwMode="auto">
          <a:xfrm>
            <a:off x="3043239" y="6546851"/>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5"/>
          <p:cNvSpPr>
            <a:spLocks/>
          </p:cNvSpPr>
          <p:nvPr/>
        </p:nvSpPr>
        <p:spPr bwMode="auto">
          <a:xfrm>
            <a:off x="1524000" y="573089"/>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6"/>
          <p:cNvSpPr>
            <a:spLocks/>
          </p:cNvSpPr>
          <p:nvPr/>
        </p:nvSpPr>
        <p:spPr bwMode="auto">
          <a:xfrm>
            <a:off x="1524000"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AutoShape 17"/>
          <p:cNvSpPr>
            <a:spLocks/>
          </p:cNvSpPr>
          <p:nvPr/>
        </p:nvSpPr>
        <p:spPr bwMode="auto">
          <a:xfrm>
            <a:off x="1524001" y="1871639"/>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1" name="AutoShape 18"/>
          <p:cNvSpPr>
            <a:spLocks/>
          </p:cNvSpPr>
          <p:nvPr/>
        </p:nvSpPr>
        <p:spPr bwMode="auto">
          <a:xfrm>
            <a:off x="1524001" y="2600326"/>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2" name="Rectangle 19"/>
          <p:cNvSpPr>
            <a:spLocks/>
          </p:cNvSpPr>
          <p:nvPr/>
        </p:nvSpPr>
        <p:spPr bwMode="auto">
          <a:xfrm>
            <a:off x="5221288" y="3735079"/>
            <a:ext cx="5254625"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900" b="1" dirty="0">
                <a:solidFill>
                  <a:srgbClr val="FFC000"/>
                </a:solidFill>
                <a:latin typeface="Lato" panose="020F0502020204030203" pitchFamily="34" charset="0"/>
                <a:sym typeface="Lato" panose="020F0502020204030203" pitchFamily="34" charset="0"/>
              </a:rPr>
              <a:t>Sub-regional workshop on Data Integration for compilation of SDG indicators</a:t>
            </a:r>
          </a:p>
        </p:txBody>
      </p:sp>
      <p:sp>
        <p:nvSpPr>
          <p:cNvPr id="3093"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endPar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endParaRPr>
          </a:p>
          <a:p>
            <a:fld id="{B01BFE31-AD30-4F55-A4E4-CE7B450CF237}" type="slidenum">
              <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Tree>
    <p:extLst>
      <p:ext uri="{BB962C8B-B14F-4D97-AF65-F5344CB8AC3E}">
        <p14:creationId xmlns:p14="http://schemas.microsoft.com/office/powerpoint/2010/main" val="32205491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155" y="95275"/>
            <a:ext cx="10515600" cy="1325563"/>
          </a:xfrm>
        </p:spPr>
        <p:txBody>
          <a:bodyPr/>
          <a:lstStyle/>
          <a:p>
            <a:r>
              <a:rPr lang="en-US" b="1" dirty="0"/>
              <a:t>Way forward </a:t>
            </a:r>
          </a:p>
        </p:txBody>
      </p:sp>
      <p:sp>
        <p:nvSpPr>
          <p:cNvPr id="3" name="Content Placeholder 2"/>
          <p:cNvSpPr>
            <a:spLocks noGrp="1"/>
          </p:cNvSpPr>
          <p:nvPr>
            <p:ph idx="1"/>
          </p:nvPr>
        </p:nvSpPr>
        <p:spPr>
          <a:xfrm>
            <a:off x="365760" y="1420838"/>
            <a:ext cx="11502390" cy="5437162"/>
          </a:xfrm>
        </p:spPr>
        <p:txBody>
          <a:bodyPr>
            <a:normAutofit/>
          </a:bodyPr>
          <a:lstStyle/>
          <a:p>
            <a:r>
              <a:rPr lang="en-US" dirty="0"/>
              <a:t>NSOs to have procedures and rules in place for assessing quality of admin. Data.</a:t>
            </a:r>
          </a:p>
          <a:p>
            <a:pPr marL="457200" lvl="1" indent="0">
              <a:buNone/>
            </a:pPr>
            <a:endParaRPr lang="en-US" dirty="0"/>
          </a:p>
          <a:p>
            <a:r>
              <a:rPr lang="en-US" dirty="0"/>
              <a:t>Much effort is needed in maintaining a well-structured electronic database systems and making the data available in timely manner and easily accessible.</a:t>
            </a:r>
          </a:p>
          <a:p>
            <a:pPr marL="0" indent="0">
              <a:buNone/>
            </a:pPr>
            <a:endParaRPr lang="en-US" dirty="0"/>
          </a:p>
          <a:p>
            <a:r>
              <a:rPr lang="en-GB" dirty="0"/>
              <a:t>NSO should promote collaborations and partnerships with data providers.</a:t>
            </a:r>
          </a:p>
          <a:p>
            <a:endParaRPr lang="en-GB" dirty="0"/>
          </a:p>
          <a:p>
            <a:r>
              <a:rPr lang="en-GB" dirty="0"/>
              <a:t>Capacity building for data providers to adopt standard procedures in data collection.</a:t>
            </a:r>
            <a:endParaRPr lang="en-US" dirty="0"/>
          </a:p>
          <a:p>
            <a:pPr marL="0" indent="0">
              <a:buNone/>
            </a:pPr>
            <a:endParaRPr lang="en-US" dirty="0"/>
          </a:p>
        </p:txBody>
      </p:sp>
    </p:spTree>
    <p:extLst>
      <p:ext uri="{BB962C8B-B14F-4D97-AF65-F5344CB8AC3E}">
        <p14:creationId xmlns:p14="http://schemas.microsoft.com/office/powerpoint/2010/main" val="3309738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1"/>
          <p:cNvSpPr>
            <a:spLocks/>
          </p:cNvSpPr>
          <p:nvPr/>
        </p:nvSpPr>
        <p:spPr bwMode="auto">
          <a:xfrm>
            <a:off x="-24572" y="-147480"/>
            <a:ext cx="12187076" cy="6361622"/>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dirty="0"/>
          </a:p>
        </p:txBody>
      </p:sp>
      <p:sp>
        <p:nvSpPr>
          <p:cNvPr id="3" name="Content Placeholder 2"/>
          <p:cNvSpPr>
            <a:spLocks noGrp="1"/>
          </p:cNvSpPr>
          <p:nvPr>
            <p:ph idx="1"/>
          </p:nvPr>
        </p:nvSpPr>
        <p:spPr>
          <a:xfrm>
            <a:off x="2843979" y="1825625"/>
            <a:ext cx="8718755" cy="2421910"/>
          </a:xfrm>
        </p:spPr>
        <p:txBody>
          <a:bodyPr>
            <a:normAutofit/>
          </a:bodyPr>
          <a:lstStyle/>
          <a:p>
            <a:pPr marL="0" indent="0">
              <a:buNone/>
            </a:pPr>
            <a:r>
              <a:rPr lang="en-US" sz="4800" b="1" spc="100" dirty="0">
                <a:solidFill>
                  <a:schemeClr val="bg1"/>
                </a:solidFill>
              </a:rPr>
              <a:t> </a:t>
            </a:r>
            <a:endParaRPr lang="en-US" sz="6600" b="1" spc="100" dirty="0">
              <a:solidFill>
                <a:schemeClr val="bg1"/>
              </a:solidFill>
            </a:endParaRPr>
          </a:p>
        </p:txBody>
      </p:sp>
      <p:grpSp>
        <p:nvGrpSpPr>
          <p:cNvPr id="4" name="Group 3"/>
          <p:cNvGrpSpPr/>
          <p:nvPr/>
        </p:nvGrpSpPr>
        <p:grpSpPr>
          <a:xfrm>
            <a:off x="-9818" y="132732"/>
            <a:ext cx="4307695" cy="6061587"/>
            <a:chOff x="447374" y="0"/>
            <a:chExt cx="4619626" cy="6856414"/>
          </a:xfrm>
        </p:grpSpPr>
        <p:sp>
          <p:nvSpPr>
            <p:cNvPr id="5" name="AutoShape 8"/>
            <p:cNvSpPr>
              <a:spLocks/>
            </p:cNvSpPr>
            <p:nvPr/>
          </p:nvSpPr>
          <p:spPr bwMode="auto">
            <a:xfrm>
              <a:off x="1110950" y="3273426"/>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6" name="AutoShape 9"/>
            <p:cNvSpPr>
              <a:spLocks/>
            </p:cNvSpPr>
            <p:nvPr/>
          </p:nvSpPr>
          <p:spPr bwMode="auto">
            <a:xfrm>
              <a:off x="1452262" y="3889376"/>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7" name="AutoShape 10"/>
            <p:cNvSpPr>
              <a:spLocks/>
            </p:cNvSpPr>
            <p:nvPr/>
          </p:nvSpPr>
          <p:spPr bwMode="auto">
            <a:xfrm>
              <a:off x="1614188" y="4567239"/>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8" name="AutoShape 11"/>
            <p:cNvSpPr>
              <a:spLocks/>
            </p:cNvSpPr>
            <p:nvPr/>
          </p:nvSpPr>
          <p:spPr bwMode="auto">
            <a:xfrm>
              <a:off x="1614188" y="5253039"/>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9" name="AutoShape 12"/>
            <p:cNvSpPr>
              <a:spLocks/>
            </p:cNvSpPr>
            <p:nvPr/>
          </p:nvSpPr>
          <p:spPr bwMode="auto">
            <a:xfrm>
              <a:off x="1858663" y="5922964"/>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13"/>
            <p:cNvSpPr>
              <a:spLocks/>
            </p:cNvSpPr>
            <p:nvPr/>
          </p:nvSpPr>
          <p:spPr bwMode="auto">
            <a:xfrm>
              <a:off x="447374"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4"/>
            <p:cNvSpPr>
              <a:spLocks/>
            </p:cNvSpPr>
            <p:nvPr/>
          </p:nvSpPr>
          <p:spPr bwMode="auto">
            <a:xfrm>
              <a:off x="1966613" y="6546851"/>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5"/>
            <p:cNvSpPr>
              <a:spLocks/>
            </p:cNvSpPr>
            <p:nvPr/>
          </p:nvSpPr>
          <p:spPr bwMode="auto">
            <a:xfrm>
              <a:off x="447374" y="573089"/>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6"/>
            <p:cNvSpPr>
              <a:spLocks/>
            </p:cNvSpPr>
            <p:nvPr/>
          </p:nvSpPr>
          <p:spPr bwMode="auto">
            <a:xfrm>
              <a:off x="447374"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7"/>
            <p:cNvSpPr>
              <a:spLocks/>
            </p:cNvSpPr>
            <p:nvPr/>
          </p:nvSpPr>
          <p:spPr bwMode="auto">
            <a:xfrm>
              <a:off x="447375" y="1916114"/>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8"/>
            <p:cNvSpPr>
              <a:spLocks/>
            </p:cNvSpPr>
            <p:nvPr/>
          </p:nvSpPr>
          <p:spPr bwMode="auto">
            <a:xfrm>
              <a:off x="447375" y="2600326"/>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grpSp>
      <p:sp>
        <p:nvSpPr>
          <p:cNvPr id="28" name="AutoShape 2"/>
          <p:cNvSpPr>
            <a:spLocks/>
          </p:cNvSpPr>
          <p:nvPr/>
        </p:nvSpPr>
        <p:spPr bwMode="auto">
          <a:xfrm>
            <a:off x="3658018" y="4968542"/>
            <a:ext cx="1562911" cy="49791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9" name="Rectangle 3"/>
          <p:cNvSpPr>
            <a:spLocks/>
          </p:cNvSpPr>
          <p:nvPr/>
        </p:nvSpPr>
        <p:spPr bwMode="auto">
          <a:xfrm>
            <a:off x="11136822" y="134633"/>
            <a:ext cx="7556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p>
        </p:txBody>
      </p:sp>
      <p:sp>
        <p:nvSpPr>
          <p:cNvPr id="30" name="Rectangle 4" descr="image2.png"/>
          <p:cNvSpPr>
            <a:spLocks/>
          </p:cNvSpPr>
          <p:nvPr/>
        </p:nvSpPr>
        <p:spPr bwMode="auto">
          <a:xfrm>
            <a:off x="10476625" y="92440"/>
            <a:ext cx="573087" cy="477837"/>
          </a:xfrm>
          <a:prstGeom prst="rect">
            <a:avLst/>
          </a:prstGeom>
          <a:blipFill dpi="0" rotWithShape="0">
            <a:blip r:embed="rId2"/>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pic>
        <p:nvPicPr>
          <p:cNvPr id="2" name="Picture 1"/>
          <p:cNvPicPr>
            <a:picLocks noChangeAspect="1"/>
          </p:cNvPicPr>
          <p:nvPr/>
        </p:nvPicPr>
        <p:blipFill>
          <a:blip r:embed="rId3"/>
          <a:stretch>
            <a:fillRect/>
          </a:stretch>
        </p:blipFill>
        <p:spPr>
          <a:xfrm>
            <a:off x="5138844" y="3054063"/>
            <a:ext cx="2506139" cy="749873"/>
          </a:xfrm>
          <a:prstGeom prst="rect">
            <a:avLst/>
          </a:prstGeom>
        </p:spPr>
      </p:pic>
    </p:spTree>
    <p:extLst>
      <p:ext uri="{BB962C8B-B14F-4D97-AF65-F5344CB8AC3E}">
        <p14:creationId xmlns:p14="http://schemas.microsoft.com/office/powerpoint/2010/main" val="281993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814318"/>
          </a:xfrm>
        </p:spPr>
        <p:txBody>
          <a:bodyPr/>
          <a:lstStyle/>
          <a:p>
            <a:r>
              <a:rPr lang="en-US" b="1" dirty="0"/>
              <a:t>Introduction</a:t>
            </a:r>
          </a:p>
        </p:txBody>
      </p:sp>
      <p:sp>
        <p:nvSpPr>
          <p:cNvPr id="4" name="Content Placeholder 3"/>
          <p:cNvSpPr>
            <a:spLocks noGrp="1"/>
          </p:cNvSpPr>
          <p:nvPr>
            <p:ph idx="1"/>
          </p:nvPr>
        </p:nvSpPr>
        <p:spPr>
          <a:xfrm>
            <a:off x="602108" y="1179444"/>
            <a:ext cx="10515600" cy="5251035"/>
          </a:xfrm>
        </p:spPr>
        <p:txBody>
          <a:bodyPr>
            <a:normAutofit/>
          </a:bodyPr>
          <a:lstStyle/>
          <a:p>
            <a:r>
              <a:rPr lang="en-US" sz="2400" dirty="0"/>
              <a:t>Administrative records are data collected for the purpose of carrying out various non-statistical programs or administrative purposes.</a:t>
            </a:r>
          </a:p>
          <a:p>
            <a:endParaRPr lang="en-US" sz="2400" dirty="0"/>
          </a:p>
          <a:p>
            <a:r>
              <a:rPr lang="en-US" sz="2400" dirty="0"/>
              <a:t>The records are collected with a specific decision-making purpose in mind and not primarily for research purposes.</a:t>
            </a:r>
          </a:p>
          <a:p>
            <a:endParaRPr lang="en-US" sz="2400" dirty="0"/>
          </a:p>
          <a:p>
            <a:r>
              <a:rPr lang="en-US" sz="2400" dirty="0"/>
              <a:t> Examples :</a:t>
            </a:r>
          </a:p>
          <a:p>
            <a:pPr lvl="1"/>
            <a:r>
              <a:rPr lang="en-US" sz="2200" dirty="0"/>
              <a:t>Border export and import data, Companies Office data, Tax data related to individual businesses, Medical record data.</a:t>
            </a:r>
          </a:p>
          <a:p>
            <a:pPr lvl="1"/>
            <a:endParaRPr lang="en-US" sz="2200" dirty="0"/>
          </a:p>
          <a:p>
            <a:r>
              <a:rPr lang="en-US" sz="2400" dirty="0"/>
              <a:t> The use of administrative data can improve the efficiency of statistical production; administrative data do not incur additional cost for data collection nor do they impose a further burden on respondents.</a:t>
            </a:r>
          </a:p>
          <a:p>
            <a:endParaRPr lang="en-US" sz="2400" b="1" i="1" dirty="0"/>
          </a:p>
          <a:p>
            <a:endParaRPr lang="en-US" sz="2400" dirty="0"/>
          </a:p>
        </p:txBody>
      </p:sp>
    </p:spTree>
    <p:extLst>
      <p:ext uri="{BB962C8B-B14F-4D97-AF65-F5344CB8AC3E}">
        <p14:creationId xmlns:p14="http://schemas.microsoft.com/office/powerpoint/2010/main" val="257716768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2" y="192847"/>
            <a:ext cx="11873948" cy="1198632"/>
          </a:xfrm>
        </p:spPr>
        <p:txBody>
          <a:bodyPr>
            <a:normAutofit fontScale="90000"/>
          </a:bodyPr>
          <a:lstStyle/>
          <a:p>
            <a:r>
              <a:rPr lang="en-US" b="1" dirty="0"/>
              <a:t>Standards regarding admin. data in statistical production</a:t>
            </a:r>
          </a:p>
        </p:txBody>
      </p:sp>
      <p:sp>
        <p:nvSpPr>
          <p:cNvPr id="3" name="Content Placeholder 2"/>
          <p:cNvSpPr>
            <a:spLocks noGrp="1"/>
          </p:cNvSpPr>
          <p:nvPr>
            <p:ph idx="1"/>
          </p:nvPr>
        </p:nvSpPr>
        <p:spPr>
          <a:xfrm>
            <a:off x="318052" y="1298712"/>
            <a:ext cx="11754678" cy="5349737"/>
          </a:xfrm>
        </p:spPr>
        <p:txBody>
          <a:bodyPr>
            <a:noAutofit/>
          </a:bodyPr>
          <a:lstStyle/>
          <a:p>
            <a:r>
              <a:rPr lang="en-US" sz="2400" dirty="0"/>
              <a:t>National laws (statistical Act) should oblige all national and local authorities to provide the Producers of Official Statistics, free of charge, with data in their possession  for the production of official statistics and with the metadata that enable assessing data quality. </a:t>
            </a:r>
          </a:p>
          <a:p>
            <a:endParaRPr lang="en-US" sz="2400" dirty="0"/>
          </a:p>
          <a:p>
            <a:r>
              <a:rPr lang="en-US" sz="2400" dirty="0"/>
              <a:t>Transmission of </a:t>
            </a:r>
            <a:r>
              <a:rPr lang="en-GB" sz="2400" dirty="0"/>
              <a:t>admin</a:t>
            </a:r>
            <a:r>
              <a:rPr lang="en-US" sz="2400" dirty="0"/>
              <a:t>. data and any other data should be regulated in the annual statistical </a:t>
            </a:r>
            <a:r>
              <a:rPr lang="en-GB" sz="2400" dirty="0"/>
              <a:t>programme</a:t>
            </a:r>
            <a:r>
              <a:rPr lang="en-US" sz="2400" dirty="0"/>
              <a:t> in the production of official statistics.</a:t>
            </a:r>
          </a:p>
          <a:p>
            <a:endParaRPr lang="en-US" sz="2400" dirty="0"/>
          </a:p>
          <a:p>
            <a:r>
              <a:rPr lang="en-US" sz="2400" dirty="0"/>
              <a:t>NSO should make proactive effort to improve quality of administrative data and their use in the production of official statistics. </a:t>
            </a:r>
          </a:p>
          <a:p>
            <a:pPr marL="685800" lvl="2">
              <a:spcBef>
                <a:spcPts val="1000"/>
              </a:spcBef>
            </a:pPr>
            <a:r>
              <a:rPr lang="en-US" dirty="0"/>
              <a:t>the standards and guidelines adopted should be promoted for use by admin. data providers. </a:t>
            </a:r>
          </a:p>
          <a:p>
            <a:pPr marL="685800" lvl="2">
              <a:spcBef>
                <a:spcPts val="1000"/>
              </a:spcBef>
            </a:pPr>
            <a:endParaRPr lang="en-US" dirty="0"/>
          </a:p>
          <a:p>
            <a:pPr lvl="1"/>
            <a:r>
              <a:rPr lang="en-US" sz="2000" dirty="0"/>
              <a:t>Producers of Official Statistics may cooperate with the admin. data providers to improve their procedures and methods of quality control and error correction</a:t>
            </a:r>
          </a:p>
        </p:txBody>
      </p:sp>
    </p:spTree>
    <p:extLst>
      <p:ext uri="{BB962C8B-B14F-4D97-AF65-F5344CB8AC3E}">
        <p14:creationId xmlns:p14="http://schemas.microsoft.com/office/powerpoint/2010/main" val="414198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 design</a:t>
            </a:r>
          </a:p>
        </p:txBody>
      </p:sp>
      <p:sp>
        <p:nvSpPr>
          <p:cNvPr id="3" name="Content Placeholder 2"/>
          <p:cNvSpPr>
            <a:spLocks noGrp="1"/>
          </p:cNvSpPr>
          <p:nvPr>
            <p:ph idx="1"/>
          </p:nvPr>
        </p:nvSpPr>
        <p:spPr/>
        <p:txBody>
          <a:bodyPr>
            <a:normAutofit/>
          </a:bodyPr>
          <a:lstStyle/>
          <a:p>
            <a:r>
              <a:rPr lang="en-US" dirty="0"/>
              <a:t>22  African English Speaking Countries interviewed </a:t>
            </a:r>
          </a:p>
          <a:p>
            <a:pPr marL="0" indent="0">
              <a:buNone/>
            </a:pPr>
            <a:r>
              <a:rPr lang="en-US" dirty="0"/>
              <a:t>(</a:t>
            </a:r>
            <a:r>
              <a:rPr lang="en-US" i="1" dirty="0"/>
              <a:t>Botswana , Egypt, Ethiopia, Gambia, Ghana, Kenya, Lesotho ,Liberia, Libya, Malawi, Mauritius, Namibia, Nigeria, Rwanda, Seychelles, South Sudan, Sudan, Swaziland, Tanzania, Uganda, Zambia, Zimbabwe</a:t>
            </a:r>
            <a:r>
              <a:rPr lang="en-US" dirty="0"/>
              <a:t>)</a:t>
            </a:r>
          </a:p>
          <a:p>
            <a:pPr marL="0" indent="0">
              <a:buNone/>
            </a:pPr>
            <a:endParaRPr lang="en-US" dirty="0"/>
          </a:p>
          <a:p>
            <a:r>
              <a:rPr lang="en-US" dirty="0"/>
              <a:t>Questions on Admin. Data were assessing country’s  quality of admin. data, security and access to admin data </a:t>
            </a:r>
          </a:p>
        </p:txBody>
      </p:sp>
    </p:spTree>
    <p:extLst>
      <p:ext uri="{BB962C8B-B14F-4D97-AF65-F5344CB8AC3E}">
        <p14:creationId xmlns:p14="http://schemas.microsoft.com/office/powerpoint/2010/main" val="393030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325563"/>
          </a:xfrm>
        </p:spPr>
        <p:txBody>
          <a:bodyPr/>
          <a:lstStyle/>
          <a:p>
            <a:r>
              <a:rPr lang="en-US" b="1" dirty="0"/>
              <a:t>1. Quality of Admin. data</a:t>
            </a:r>
          </a:p>
        </p:txBody>
      </p:sp>
      <p:sp>
        <p:nvSpPr>
          <p:cNvPr id="3" name="Content Placeholder 2"/>
          <p:cNvSpPr>
            <a:spLocks noGrp="1"/>
          </p:cNvSpPr>
          <p:nvPr>
            <p:ph idx="1"/>
          </p:nvPr>
        </p:nvSpPr>
        <p:spPr/>
        <p:txBody>
          <a:bodyPr/>
          <a:lstStyle/>
          <a:p>
            <a:pPr fontAlgn="ctr"/>
            <a:r>
              <a:rPr kumimoji="1" lang="en-US" dirty="0"/>
              <a:t>Central inventory of administrative records</a:t>
            </a:r>
          </a:p>
          <a:p>
            <a:pPr lvl="1" fontAlgn="ctr"/>
            <a:r>
              <a:rPr lang="en-US" b="1" dirty="0"/>
              <a:t>7 out of 22 Countries </a:t>
            </a:r>
            <a:r>
              <a:rPr lang="en-US" dirty="0"/>
              <a:t>have an inventory ; mostly the centralization of administrative records or registers are at the various Ministries, Departments and Agencies but not with NSO. Most NSOs receive administrative records from ministries upon a request.</a:t>
            </a:r>
          </a:p>
          <a:p>
            <a:pPr lvl="1" fontAlgn="ctr"/>
            <a:endParaRPr lang="en-US" dirty="0"/>
          </a:p>
          <a:p>
            <a:pPr fontAlgn="ctr"/>
            <a:r>
              <a:rPr lang="en-US" b="1" dirty="0"/>
              <a:t>6 out of 22 Countries </a:t>
            </a:r>
            <a:r>
              <a:rPr kumimoji="1" lang="en-US" dirty="0"/>
              <a:t>Conducted assessments of the availability and quality of administrative records in last 3 years.</a:t>
            </a:r>
            <a:endParaRPr lang="en-US" dirty="0"/>
          </a:p>
          <a:p>
            <a:endParaRPr lang="en-US" dirty="0"/>
          </a:p>
        </p:txBody>
      </p:sp>
    </p:spTree>
    <p:extLst>
      <p:ext uri="{BB962C8B-B14F-4D97-AF65-F5344CB8AC3E}">
        <p14:creationId xmlns:p14="http://schemas.microsoft.com/office/powerpoint/2010/main" val="301958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of </a:t>
            </a:r>
            <a:r>
              <a:rPr lang="en-US" b="1" dirty="0" err="1"/>
              <a:t>Admini</a:t>
            </a:r>
            <a:r>
              <a:rPr lang="en-US" b="1" dirty="0"/>
              <a:t>.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860485"/>
              </p:ext>
            </p:extLst>
          </p:nvPr>
        </p:nvGraphicFramePr>
        <p:xfrm>
          <a:off x="6086435" y="1993518"/>
          <a:ext cx="5267365" cy="3886484"/>
        </p:xfrm>
        <a:graphic>
          <a:graphicData uri="http://schemas.openxmlformats.org/drawingml/2006/table">
            <a:tbl>
              <a:tblPr firstRow="1" bandRow="1">
                <a:tableStyleId>{0660B408-B3CF-4A94-85FC-2B1E0A45F4A2}</a:tableStyleId>
              </a:tblPr>
              <a:tblGrid>
                <a:gridCol w="5267365">
                  <a:extLst>
                    <a:ext uri="{9D8B030D-6E8A-4147-A177-3AD203B41FA5}">
                      <a16:colId xmlns:a16="http://schemas.microsoft.com/office/drawing/2014/main" val="4063327841"/>
                    </a:ext>
                  </a:extLst>
                </a:gridCol>
              </a:tblGrid>
              <a:tr h="2409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3200" b="0" kern="1200" dirty="0">
                          <a:solidFill>
                            <a:schemeClr val="bg1"/>
                          </a:solidFill>
                          <a:latin typeface="+mn-lt"/>
                          <a:ea typeface="+mn-ea"/>
                          <a:cs typeface="+mn-cs"/>
                        </a:rPr>
                        <a:t>NSO makes proactive efforts to influence design/scope of administrative data</a:t>
                      </a:r>
                      <a:r>
                        <a:rPr lang="en-US" sz="3200" b="0" dirty="0">
                          <a:solidFill>
                            <a:schemeClr val="bg1"/>
                          </a:solidFill>
                        </a:rPr>
                        <a:t> </a:t>
                      </a:r>
                      <a:r>
                        <a:rPr kumimoji="1" lang="en-US" sz="3200" b="0" kern="1200" dirty="0">
                          <a:solidFill>
                            <a:schemeClr val="bg1"/>
                          </a:solidFill>
                          <a:latin typeface="+mn-lt"/>
                          <a:ea typeface="+mn-ea"/>
                          <a:cs typeface="+mn-cs"/>
                        </a:rPr>
                        <a:t>collections</a:t>
                      </a:r>
                    </a:p>
                    <a:p>
                      <a:endParaRPr lang="en-US" dirty="0"/>
                    </a:p>
                  </a:txBody>
                  <a:tcPr>
                    <a:solidFill>
                      <a:schemeClr val="accent1">
                        <a:lumMod val="75000"/>
                      </a:schemeClr>
                    </a:solidFill>
                  </a:tcPr>
                </a:tc>
                <a:extLst>
                  <a:ext uri="{0D108BD9-81ED-4DB2-BD59-A6C34878D82A}">
                    <a16:rowId xmlns:a16="http://schemas.microsoft.com/office/drawing/2014/main" val="1533001296"/>
                  </a:ext>
                </a:extLst>
              </a:tr>
              <a:tr h="1477024">
                <a:tc>
                  <a:txBody>
                    <a:bodyPr/>
                    <a:lstStyle/>
                    <a:p>
                      <a:r>
                        <a:rPr lang="en-US" sz="2000" b="1" dirty="0"/>
                        <a:t>      19 out of 22 Countries</a:t>
                      </a:r>
                    </a:p>
                  </a:txBody>
                  <a:tcPr/>
                </a:tc>
                <a:extLst>
                  <a:ext uri="{0D108BD9-81ED-4DB2-BD59-A6C34878D82A}">
                    <a16:rowId xmlns:a16="http://schemas.microsoft.com/office/drawing/2014/main" val="3413373493"/>
                  </a:ext>
                </a:extLst>
              </a:tr>
            </a:tbl>
          </a:graphicData>
        </a:graphic>
      </p:graphicFrame>
      <p:graphicFrame>
        <p:nvGraphicFramePr>
          <p:cNvPr id="7" name="表プレースホルダー 22"/>
          <p:cNvGraphicFramePr>
            <a:graphicFrameLocks/>
          </p:cNvGraphicFramePr>
          <p:nvPr>
            <p:extLst>
              <p:ext uri="{D42A27DB-BD31-4B8C-83A1-F6EECF244321}">
                <p14:modId xmlns:p14="http://schemas.microsoft.com/office/powerpoint/2010/main" val="2090416937"/>
              </p:ext>
            </p:extLst>
          </p:nvPr>
        </p:nvGraphicFramePr>
        <p:xfrm>
          <a:off x="458937" y="2007586"/>
          <a:ext cx="4570264" cy="3760167"/>
        </p:xfrm>
        <a:graphic>
          <a:graphicData uri="http://schemas.openxmlformats.org/drawingml/2006/table">
            <a:tbl>
              <a:tblPr firstRow="1" bandRow="1">
                <a:tableStyleId>{0660B408-B3CF-4A94-85FC-2B1E0A45F4A2}</a:tableStyleId>
              </a:tblPr>
              <a:tblGrid>
                <a:gridCol w="4570264">
                  <a:extLst>
                    <a:ext uri="{9D8B030D-6E8A-4147-A177-3AD203B41FA5}">
                      <a16:colId xmlns:a16="http://schemas.microsoft.com/office/drawing/2014/main" val="20000"/>
                    </a:ext>
                  </a:extLst>
                </a:gridCol>
              </a:tblGrid>
              <a:tr h="2317488">
                <a:tc>
                  <a:txBody>
                    <a:bodyPr/>
                    <a:lstStyle/>
                    <a:p>
                      <a:pPr marL="0" indent="0">
                        <a:buNone/>
                      </a:pPr>
                      <a:r>
                        <a:rPr kumimoji="1" lang="en-US" altLang="ja-JP" sz="3200" b="0" dirty="0">
                          <a:solidFill>
                            <a:schemeClr val="bg1"/>
                          </a:solidFill>
                        </a:rPr>
                        <a:t>Admin. records currently use standard statistical classifications</a:t>
                      </a:r>
                      <a:endParaRPr kumimoji="1" lang="ja-JP" altLang="en-US" sz="3200" b="0" dirty="0">
                        <a:solidFill>
                          <a:schemeClr val="bg1"/>
                        </a:solidFill>
                      </a:endParaRPr>
                    </a:p>
                  </a:txBody>
                  <a:tcPr marL="60960" marR="60960" marT="30480" marB="30480" anchor="ctr">
                    <a:solidFill>
                      <a:schemeClr val="bg1">
                        <a:lumMod val="65000"/>
                      </a:schemeClr>
                    </a:solidFill>
                  </a:tcPr>
                </a:tc>
                <a:extLst>
                  <a:ext uri="{0D108BD9-81ED-4DB2-BD59-A6C34878D82A}">
                    <a16:rowId xmlns:a16="http://schemas.microsoft.com/office/drawing/2014/main" val="10000"/>
                  </a:ext>
                </a:extLst>
              </a:tr>
              <a:tr h="1442679">
                <a:tc>
                  <a:txBody>
                    <a:bodyPr/>
                    <a:lstStyle/>
                    <a:p>
                      <a:pPr algn="ctr"/>
                      <a:endParaRPr lang="en-US" sz="1600" dirty="0"/>
                    </a:p>
                    <a:p>
                      <a:pPr algn="ctr"/>
                      <a:r>
                        <a:rPr lang="en-US" sz="1800" b="1" dirty="0"/>
                        <a:t>8 out</a:t>
                      </a:r>
                      <a:r>
                        <a:rPr lang="en-US" sz="1800" b="1" baseline="0" dirty="0"/>
                        <a:t> of 22 Countries</a:t>
                      </a:r>
                    </a:p>
                    <a:p>
                      <a:pPr algn="ctr"/>
                      <a:endParaRPr lang="en-US" sz="1800" b="1" baseline="0" dirty="0"/>
                    </a:p>
                    <a:p>
                      <a:pPr algn="ctr"/>
                      <a:endParaRPr lang="en-US" sz="1800" b="1" baseline="0" dirty="0"/>
                    </a:p>
                    <a:p>
                      <a:pPr algn="ctr"/>
                      <a:endParaRPr lang="en-US" sz="1600" b="1" dirty="0"/>
                    </a:p>
                  </a:txBody>
                  <a:tcPr marL="60960" marR="60960" marT="30480" marB="3048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9" name="Right Arrow 8"/>
          <p:cNvSpPr/>
          <p:nvPr/>
        </p:nvSpPr>
        <p:spPr>
          <a:xfrm>
            <a:off x="3803425" y="4419600"/>
            <a:ext cx="2451552" cy="438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094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0904148"/>
              </p:ext>
            </p:extLst>
          </p:nvPr>
        </p:nvGraphicFramePr>
        <p:xfrm>
          <a:off x="6421756" y="1745887"/>
          <a:ext cx="4932044" cy="4064069"/>
        </p:xfrm>
        <a:graphic>
          <a:graphicData uri="http://schemas.openxmlformats.org/drawingml/2006/table">
            <a:tbl>
              <a:tblPr firstRow="1" bandRow="1">
                <a:tableStyleId>{91EBBBCC-DAD2-459C-BE2E-F6DE35CF9A28}</a:tableStyleId>
              </a:tblPr>
              <a:tblGrid>
                <a:gridCol w="4932044">
                  <a:extLst>
                    <a:ext uri="{9D8B030D-6E8A-4147-A177-3AD203B41FA5}">
                      <a16:colId xmlns:a16="http://schemas.microsoft.com/office/drawing/2014/main" val="753827604"/>
                    </a:ext>
                  </a:extLst>
                </a:gridCol>
              </a:tblGrid>
              <a:tr h="2707309">
                <a:tc>
                  <a:txBody>
                    <a:bodyPr/>
                    <a:lstStyle/>
                    <a:p>
                      <a:r>
                        <a:rPr lang="en-US" sz="3200" dirty="0"/>
                        <a:t>Assessments of data availability in admin. sources before new survey launch/design</a:t>
                      </a:r>
                      <a:br>
                        <a:rPr lang="en-US" sz="3200" dirty="0"/>
                      </a:br>
                      <a:endParaRPr lang="en-US" sz="3200" dirty="0"/>
                    </a:p>
                  </a:txBody>
                  <a:tcPr>
                    <a:solidFill>
                      <a:schemeClr val="accent1">
                        <a:lumMod val="75000"/>
                      </a:schemeClr>
                    </a:solidFill>
                  </a:tcPr>
                </a:tc>
                <a:extLst>
                  <a:ext uri="{0D108BD9-81ED-4DB2-BD59-A6C34878D82A}">
                    <a16:rowId xmlns:a16="http://schemas.microsoft.com/office/drawing/2014/main" val="1382409883"/>
                  </a:ext>
                </a:extLst>
              </a:tr>
              <a:tr h="1356760">
                <a:tc>
                  <a:txBody>
                    <a:bodyPr/>
                    <a:lstStyle/>
                    <a:p>
                      <a:r>
                        <a:rPr lang="en-US" b="1" dirty="0"/>
                        <a:t>12 out of 22 Countries</a:t>
                      </a:r>
                    </a:p>
                  </a:txBody>
                  <a:tcPr>
                    <a:solidFill>
                      <a:schemeClr val="accent1">
                        <a:lumMod val="20000"/>
                        <a:lumOff val="80000"/>
                      </a:schemeClr>
                    </a:solidFill>
                  </a:tcPr>
                </a:tc>
                <a:extLst>
                  <a:ext uri="{0D108BD9-81ED-4DB2-BD59-A6C34878D82A}">
                    <a16:rowId xmlns:a16="http://schemas.microsoft.com/office/drawing/2014/main" val="405476297"/>
                  </a:ext>
                </a:extLst>
              </a:tr>
            </a:tbl>
          </a:graphicData>
        </a:graphic>
      </p:graphicFrame>
      <p:sp>
        <p:nvSpPr>
          <p:cNvPr id="4" name="Title 1"/>
          <p:cNvSpPr>
            <a:spLocks noGrp="1"/>
          </p:cNvSpPr>
          <p:nvPr>
            <p:ph type="title"/>
          </p:nvPr>
        </p:nvSpPr>
        <p:spPr/>
        <p:txBody>
          <a:bodyPr/>
          <a:lstStyle/>
          <a:p>
            <a:r>
              <a:rPr lang="en-US" b="1" dirty="0"/>
              <a:t>Quality of </a:t>
            </a:r>
            <a:r>
              <a:rPr lang="en-US" b="1" dirty="0" err="1"/>
              <a:t>Admini</a:t>
            </a:r>
            <a:r>
              <a:rPr lang="en-US" b="1" dirty="0"/>
              <a:t>. data..</a:t>
            </a:r>
          </a:p>
        </p:txBody>
      </p:sp>
      <p:graphicFrame>
        <p:nvGraphicFramePr>
          <p:cNvPr id="6" name="Content Placeholder 4"/>
          <p:cNvGraphicFramePr>
            <a:graphicFrameLocks/>
          </p:cNvGraphicFramePr>
          <p:nvPr>
            <p:extLst>
              <p:ext uri="{D42A27DB-BD31-4B8C-83A1-F6EECF244321}">
                <p14:modId xmlns:p14="http://schemas.microsoft.com/office/powerpoint/2010/main" val="3713008891"/>
              </p:ext>
            </p:extLst>
          </p:nvPr>
        </p:nvGraphicFramePr>
        <p:xfrm>
          <a:off x="838200" y="1745888"/>
          <a:ext cx="4552950" cy="4064069"/>
        </p:xfrm>
        <a:graphic>
          <a:graphicData uri="http://schemas.openxmlformats.org/drawingml/2006/table">
            <a:tbl>
              <a:tblPr firstRow="1" bandRow="1">
                <a:tableStyleId>{0660B408-B3CF-4A94-85FC-2B1E0A45F4A2}</a:tableStyleId>
              </a:tblPr>
              <a:tblGrid>
                <a:gridCol w="4552950">
                  <a:extLst>
                    <a:ext uri="{9D8B030D-6E8A-4147-A177-3AD203B41FA5}">
                      <a16:colId xmlns:a16="http://schemas.microsoft.com/office/drawing/2014/main" val="753827604"/>
                    </a:ext>
                  </a:extLst>
                </a:gridCol>
              </a:tblGrid>
              <a:tr h="2584763">
                <a:tc>
                  <a:txBody>
                    <a:bodyPr/>
                    <a:lstStyle/>
                    <a:p>
                      <a:r>
                        <a:rPr lang="en-US" sz="3200" dirty="0"/>
                        <a:t>Set procedures and rules for assessing quality of admin. data</a:t>
                      </a:r>
                      <a:endParaRPr lang="en-US" sz="3200" b="1" dirty="0"/>
                    </a:p>
                  </a:txBody>
                  <a:tcPr>
                    <a:solidFill>
                      <a:schemeClr val="bg1">
                        <a:lumMod val="65000"/>
                      </a:schemeClr>
                    </a:solidFill>
                  </a:tcPr>
                </a:tc>
                <a:extLst>
                  <a:ext uri="{0D108BD9-81ED-4DB2-BD59-A6C34878D82A}">
                    <a16:rowId xmlns:a16="http://schemas.microsoft.com/office/drawing/2014/main" val="1382409883"/>
                  </a:ext>
                </a:extLst>
              </a:tr>
              <a:tr h="1479306">
                <a:tc>
                  <a:txBody>
                    <a:bodyPr/>
                    <a:lstStyle/>
                    <a:p>
                      <a:r>
                        <a:rPr lang="en-US" b="1" dirty="0"/>
                        <a:t>10 out of 22</a:t>
                      </a:r>
                    </a:p>
                    <a:p>
                      <a:endParaRPr lang="en-US" b="1" dirty="0"/>
                    </a:p>
                    <a:p>
                      <a:endParaRPr lang="en-US" b="1" dirty="0"/>
                    </a:p>
                    <a:p>
                      <a:r>
                        <a:rPr lang="en-US" b="0" dirty="0"/>
                        <a:t>(NSOs mainly</a:t>
                      </a:r>
                      <a:r>
                        <a:rPr lang="en-US" b="0" baseline="0" dirty="0"/>
                        <a:t> take pate in </a:t>
                      </a:r>
                      <a:r>
                        <a:rPr lang="en-US" b="0" dirty="0"/>
                        <a:t>Validation Workshops of the NSS)</a:t>
                      </a:r>
                    </a:p>
                  </a:txBody>
                  <a:tcPr>
                    <a:solidFill>
                      <a:schemeClr val="bg1">
                        <a:lumMod val="85000"/>
                      </a:schemeClr>
                    </a:solidFill>
                  </a:tcPr>
                </a:tc>
                <a:extLst>
                  <a:ext uri="{0D108BD9-81ED-4DB2-BD59-A6C34878D82A}">
                    <a16:rowId xmlns:a16="http://schemas.microsoft.com/office/drawing/2014/main" val="405476297"/>
                  </a:ext>
                </a:extLst>
              </a:tr>
            </a:tbl>
          </a:graphicData>
        </a:graphic>
      </p:graphicFrame>
      <p:sp>
        <p:nvSpPr>
          <p:cNvPr id="7" name="Right Arrow 6"/>
          <p:cNvSpPr/>
          <p:nvPr/>
        </p:nvSpPr>
        <p:spPr>
          <a:xfrm>
            <a:off x="2686050" y="4362450"/>
            <a:ext cx="3735706" cy="361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82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Security and access to Admin. data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7668668"/>
              </p:ext>
            </p:extLst>
          </p:nvPr>
        </p:nvGraphicFramePr>
        <p:xfrm>
          <a:off x="7343335" y="2259566"/>
          <a:ext cx="3643533" cy="3412240"/>
        </p:xfrm>
        <a:graphic>
          <a:graphicData uri="http://schemas.openxmlformats.org/drawingml/2006/table">
            <a:tbl>
              <a:tblPr firstRow="1" bandRow="1">
                <a:tableStyleId>{91EBBBCC-DAD2-459C-BE2E-F6DE35CF9A28}</a:tableStyleId>
              </a:tblPr>
              <a:tblGrid>
                <a:gridCol w="3643533">
                  <a:extLst>
                    <a:ext uri="{9D8B030D-6E8A-4147-A177-3AD203B41FA5}">
                      <a16:colId xmlns:a16="http://schemas.microsoft.com/office/drawing/2014/main" val="3001963400"/>
                    </a:ext>
                  </a:extLst>
                </a:gridCol>
              </a:tblGrid>
              <a:tr h="2140984">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u="none" strike="noStrike" kern="1200" cap="none" spc="0" normalizeH="0" baseline="0" noProof="0" dirty="0">
                          <a:ln>
                            <a:noFill/>
                          </a:ln>
                          <a:effectLst/>
                          <a:uLnTx/>
                          <a:uFillTx/>
                        </a:rPr>
                        <a:t>Admin. records made available in electronic form</a:t>
                      </a:r>
                    </a:p>
                    <a:p>
                      <a:endParaRPr lang="en-US" dirty="0"/>
                    </a:p>
                  </a:txBody>
                  <a:tcPr>
                    <a:solidFill>
                      <a:schemeClr val="accent1">
                        <a:lumMod val="75000"/>
                      </a:schemeClr>
                    </a:solidFill>
                  </a:tcPr>
                </a:tc>
                <a:extLst>
                  <a:ext uri="{0D108BD9-81ED-4DB2-BD59-A6C34878D82A}">
                    <a16:rowId xmlns:a16="http://schemas.microsoft.com/office/drawing/2014/main" val="1726386663"/>
                  </a:ext>
                </a:extLst>
              </a:tr>
              <a:tr h="1271256">
                <a:tc>
                  <a:txBody>
                    <a:bodyPr/>
                    <a:lstStyle/>
                    <a:p>
                      <a:r>
                        <a:rPr lang="en-US" b="1" dirty="0"/>
                        <a:t>9</a:t>
                      </a:r>
                      <a:r>
                        <a:rPr lang="en-US" b="1" baseline="0" dirty="0"/>
                        <a:t> </a:t>
                      </a:r>
                      <a:r>
                        <a:rPr lang="en-US" b="1" dirty="0"/>
                        <a:t>out of 22</a:t>
                      </a:r>
                      <a:r>
                        <a:rPr lang="en-US" b="1" baseline="0" dirty="0"/>
                        <a:t> Countries</a:t>
                      </a:r>
                    </a:p>
                    <a:p>
                      <a:endParaRPr lang="en-US" b="1" baseline="0" dirty="0"/>
                    </a:p>
                    <a:p>
                      <a:r>
                        <a:rPr lang="en-US" dirty="0"/>
                        <a:t>(Data mainly</a:t>
                      </a:r>
                      <a:r>
                        <a:rPr lang="en-US" baseline="0" dirty="0"/>
                        <a:t> in hard copies)</a:t>
                      </a:r>
                      <a:endParaRPr lang="en-US" dirty="0"/>
                    </a:p>
                  </a:txBody>
                  <a:tcPr>
                    <a:solidFill>
                      <a:schemeClr val="accent1">
                        <a:lumMod val="20000"/>
                        <a:lumOff val="80000"/>
                      </a:schemeClr>
                    </a:solidFill>
                  </a:tcPr>
                </a:tc>
                <a:extLst>
                  <a:ext uri="{0D108BD9-81ED-4DB2-BD59-A6C34878D82A}">
                    <a16:rowId xmlns:a16="http://schemas.microsoft.com/office/drawing/2014/main" val="22671403"/>
                  </a:ext>
                </a:extLst>
              </a:tr>
            </a:tbl>
          </a:graphicData>
        </a:graphic>
      </p:graphicFrame>
      <p:graphicFrame>
        <p:nvGraphicFramePr>
          <p:cNvPr id="10" name="Content Placeholder 6"/>
          <p:cNvGraphicFramePr>
            <a:graphicFrameLocks/>
          </p:cNvGraphicFramePr>
          <p:nvPr>
            <p:extLst>
              <p:ext uri="{D42A27DB-BD31-4B8C-83A1-F6EECF244321}">
                <p14:modId xmlns:p14="http://schemas.microsoft.com/office/powerpoint/2010/main" val="1256828116"/>
              </p:ext>
            </p:extLst>
          </p:nvPr>
        </p:nvGraphicFramePr>
        <p:xfrm>
          <a:off x="1460499" y="2292573"/>
          <a:ext cx="4121151" cy="3466625"/>
        </p:xfrm>
        <a:graphic>
          <a:graphicData uri="http://schemas.openxmlformats.org/drawingml/2006/table">
            <a:tbl>
              <a:tblPr firstRow="1" bandRow="1">
                <a:tableStyleId>{0660B408-B3CF-4A94-85FC-2B1E0A45F4A2}</a:tableStyleId>
              </a:tblPr>
              <a:tblGrid>
                <a:gridCol w="4121151">
                  <a:extLst>
                    <a:ext uri="{9D8B030D-6E8A-4147-A177-3AD203B41FA5}">
                      <a16:colId xmlns:a16="http://schemas.microsoft.com/office/drawing/2014/main" val="3001963400"/>
                    </a:ext>
                  </a:extLst>
                </a:gridCol>
              </a:tblGrid>
              <a:tr h="2003585">
                <a:tc>
                  <a:txBody>
                    <a:bodyPr/>
                    <a:lstStyle/>
                    <a:p>
                      <a:r>
                        <a:rPr lang="en-US" sz="2800" dirty="0"/>
                        <a:t>Admin. records  stored and maintained in well-structured electronic database systems</a:t>
                      </a:r>
                      <a:endParaRPr lang="en-US" sz="2800" dirty="0">
                        <a:solidFill>
                          <a:schemeClr val="tx1"/>
                        </a:solidFill>
                      </a:endParaRPr>
                    </a:p>
                  </a:txBody>
                  <a:tcPr>
                    <a:solidFill>
                      <a:schemeClr val="bg1">
                        <a:lumMod val="65000"/>
                      </a:schemeClr>
                    </a:solidFill>
                  </a:tcPr>
                </a:tc>
                <a:extLst>
                  <a:ext uri="{0D108BD9-81ED-4DB2-BD59-A6C34878D82A}">
                    <a16:rowId xmlns:a16="http://schemas.microsoft.com/office/drawing/2014/main" val="1726386663"/>
                  </a:ext>
                </a:extLst>
              </a:tr>
              <a:tr h="1375649">
                <a:tc>
                  <a:txBody>
                    <a:bodyPr/>
                    <a:lstStyle/>
                    <a:p>
                      <a:r>
                        <a:rPr lang="en-US" b="1" dirty="0"/>
                        <a:t>8</a:t>
                      </a:r>
                      <a:r>
                        <a:rPr lang="en-US" b="1" baseline="0" dirty="0"/>
                        <a:t> </a:t>
                      </a:r>
                      <a:r>
                        <a:rPr lang="en-US" b="1" dirty="0"/>
                        <a:t>out of 22</a:t>
                      </a:r>
                      <a:r>
                        <a:rPr lang="en-US" b="1" baseline="0" dirty="0"/>
                        <a:t> Countries</a:t>
                      </a:r>
                    </a:p>
                    <a:p>
                      <a:endParaRPr lang="en-US" b="1" baseline="0" dirty="0"/>
                    </a:p>
                    <a:p>
                      <a:endParaRPr lang="en-US" b="1" baseline="0" dirty="0"/>
                    </a:p>
                    <a:p>
                      <a:endParaRPr lang="en-US" b="1" baseline="0" dirty="0"/>
                    </a:p>
                    <a:p>
                      <a:endParaRPr lang="en-US" dirty="0"/>
                    </a:p>
                  </a:txBody>
                  <a:tcPr>
                    <a:solidFill>
                      <a:schemeClr val="bg1">
                        <a:lumMod val="85000"/>
                      </a:schemeClr>
                    </a:solidFill>
                  </a:tcPr>
                </a:tc>
                <a:extLst>
                  <a:ext uri="{0D108BD9-81ED-4DB2-BD59-A6C34878D82A}">
                    <a16:rowId xmlns:a16="http://schemas.microsoft.com/office/drawing/2014/main" val="22671403"/>
                  </a:ext>
                </a:extLst>
              </a:tr>
            </a:tbl>
          </a:graphicData>
        </a:graphic>
      </p:graphicFrame>
      <p:sp>
        <p:nvSpPr>
          <p:cNvPr id="12" name="Right Arrow 11"/>
          <p:cNvSpPr/>
          <p:nvPr/>
        </p:nvSpPr>
        <p:spPr>
          <a:xfrm>
            <a:off x="4533900" y="4457700"/>
            <a:ext cx="2562224"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7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3261"/>
            <a:ext cx="10515600" cy="1325563"/>
          </a:xfrm>
        </p:spPr>
        <p:txBody>
          <a:bodyPr/>
          <a:lstStyle/>
          <a:p>
            <a:r>
              <a:rPr lang="en-US" b="1" dirty="0"/>
              <a:t>Security and access to Admin. Data.. </a:t>
            </a:r>
          </a:p>
        </p:txBody>
      </p:sp>
      <p:sp>
        <p:nvSpPr>
          <p:cNvPr id="3" name="Content Placeholder 2"/>
          <p:cNvSpPr>
            <a:spLocks noGrp="1"/>
          </p:cNvSpPr>
          <p:nvPr>
            <p:ph idx="1"/>
          </p:nvPr>
        </p:nvSpPr>
        <p:spPr/>
        <p:txBody>
          <a:bodyPr>
            <a:normAutofit/>
          </a:bodyPr>
          <a:lstStyle/>
          <a:p>
            <a:r>
              <a:rPr lang="en-US" b="1" dirty="0"/>
              <a:t>6 out of 22 Countries </a:t>
            </a:r>
            <a:r>
              <a:rPr lang="en-US" dirty="0"/>
              <a:t>have Admin. Records made available according to a pre-specified calendar . Those with no release calendar tend to be provide the data upon request. </a:t>
            </a:r>
            <a:r>
              <a:rPr lang="en-US" b="1" dirty="0"/>
              <a:t>	</a:t>
            </a:r>
          </a:p>
          <a:p>
            <a:pPr marL="0" indent="0" fontAlgn="t">
              <a:buNone/>
            </a:pPr>
            <a:endParaRPr lang="en-US" dirty="0"/>
          </a:p>
          <a:p>
            <a:pPr fontAlgn="t"/>
            <a:r>
              <a:rPr lang="en-US" b="1" dirty="0"/>
              <a:t>13 out of 22 Countries </a:t>
            </a:r>
            <a:r>
              <a:rPr lang="en-US" dirty="0"/>
              <a:t>have Arrangements (MOUs) to facilitate use of admin. data by NSO</a:t>
            </a:r>
          </a:p>
          <a:p>
            <a:pPr marL="0" indent="0">
              <a:buNone/>
            </a:pPr>
            <a:endParaRPr lang="en-US" dirty="0"/>
          </a:p>
        </p:txBody>
      </p:sp>
    </p:spTree>
    <p:extLst>
      <p:ext uri="{BB962C8B-B14F-4D97-AF65-F5344CB8AC3E}">
        <p14:creationId xmlns:p14="http://schemas.microsoft.com/office/powerpoint/2010/main" val="150712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1778</TotalTime>
  <Words>658</Words>
  <Application>Microsoft Office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Lato</vt:lpstr>
      <vt:lpstr>ＭＳ Ｐゴシック</vt:lpstr>
      <vt:lpstr>Arial</vt:lpstr>
      <vt:lpstr>Calibri</vt:lpstr>
      <vt:lpstr>Calibri Light</vt:lpstr>
      <vt:lpstr>Helvetica</vt:lpstr>
      <vt:lpstr>Times New Roman</vt:lpstr>
      <vt:lpstr>Office Theme</vt:lpstr>
      <vt:lpstr>Overview of the result of self-assessment survey on integration of Administrative data sources for the Compilation of SDG Indicators</vt:lpstr>
      <vt:lpstr>Introduction</vt:lpstr>
      <vt:lpstr>Standards regarding admin. data in statistical production</vt:lpstr>
      <vt:lpstr>Survey design</vt:lpstr>
      <vt:lpstr>1. Quality of Admin. data</vt:lpstr>
      <vt:lpstr>Quality of Admini. data..</vt:lpstr>
      <vt:lpstr>Quality of Admini. data..</vt:lpstr>
      <vt:lpstr>2. Security and access to Admin. data </vt:lpstr>
      <vt:lpstr>Security and access to Admin. Data.. </vt:lpstr>
      <vt:lpstr>Way forward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data: Adding value by matching access with privacy and security</dc:title>
  <dc:creator>Molla Hunegnaw</dc:creator>
  <cp:lastModifiedBy>Tissie Nadzanja</cp:lastModifiedBy>
  <cp:revision>161</cp:revision>
  <dcterms:created xsi:type="dcterms:W3CDTF">2017-02-24T07:02:11Z</dcterms:created>
  <dcterms:modified xsi:type="dcterms:W3CDTF">2018-04-23T13:01:14Z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