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7"/>
  </p:notesMasterIdLst>
  <p:handoutMasterIdLst>
    <p:handoutMasterId r:id="rId18"/>
  </p:handoutMasterIdLst>
  <p:sldIdLst>
    <p:sldId id="293" r:id="rId3"/>
    <p:sldId id="256" r:id="rId4"/>
    <p:sldId id="271" r:id="rId5"/>
    <p:sldId id="285" r:id="rId6"/>
    <p:sldId id="275" r:id="rId7"/>
    <p:sldId id="288" r:id="rId8"/>
    <p:sldId id="292" r:id="rId9"/>
    <p:sldId id="272" r:id="rId10"/>
    <p:sldId id="278" r:id="rId11"/>
    <p:sldId id="283" r:id="rId12"/>
    <p:sldId id="284" r:id="rId13"/>
    <p:sldId id="280" r:id="rId14"/>
    <p:sldId id="289" r:id="rId15"/>
    <p:sldId id="294" r:id="rId16"/>
  </p:sldIdLst>
  <p:sldSz cx="12188825" cy="6858000"/>
  <p:notesSz cx="6858000" cy="9144000"/>
  <p:custDataLst>
    <p:tags r:id="rId1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7" autoAdjust="0"/>
    <p:restoredTop sz="95294" autoAdjust="0"/>
  </p:normalViewPr>
  <p:slideViewPr>
    <p:cSldViewPr>
      <p:cViewPr varScale="1">
        <p:scale>
          <a:sx n="97" d="100"/>
          <a:sy n="97" d="100"/>
        </p:scale>
        <p:origin x="108" y="86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uan:Downloads:DA10%20Meeting%202018-04:admin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None</c:v>
                </c:pt>
              </c:strCache>
            </c:strRef>
          </c:tx>
          <c:invertIfNegative val="0"/>
          <c:dLbls>
            <c:delete val="1"/>
          </c:dLbls>
          <c:cat>
            <c:strRef>
              <c:f>Sheet2!$A$2:$A$14</c:f>
              <c:strCache>
                <c:ptCount val="13"/>
                <c:pt idx="0">
                  <c:v>SDG 1</c:v>
                </c:pt>
                <c:pt idx="1">
                  <c:v>SDG 2</c:v>
                </c:pt>
                <c:pt idx="2">
                  <c:v>SDG 3</c:v>
                </c:pt>
                <c:pt idx="3">
                  <c:v>SDG 4</c:v>
                </c:pt>
                <c:pt idx="4">
                  <c:v>SDG 5</c:v>
                </c:pt>
                <c:pt idx="5">
                  <c:v>SDG 6</c:v>
                </c:pt>
                <c:pt idx="6">
                  <c:v>SDG 8</c:v>
                </c:pt>
                <c:pt idx="7">
                  <c:v>SDG 9</c:v>
                </c:pt>
                <c:pt idx="8">
                  <c:v>SDG 11</c:v>
                </c:pt>
                <c:pt idx="9">
                  <c:v>SDG 13</c:v>
                </c:pt>
                <c:pt idx="10">
                  <c:v>SDG 15</c:v>
                </c:pt>
                <c:pt idx="11">
                  <c:v>SDG 16</c:v>
                </c:pt>
                <c:pt idx="12">
                  <c:v>SDG 17</c:v>
                </c:pt>
              </c:strCache>
            </c:strRef>
          </c:cat>
          <c:val>
            <c:numRef>
              <c:f>Sheet2!$C$2:$C$14</c:f>
              <c:numCache>
                <c:formatCode>General</c:formatCode>
                <c:ptCount val="13"/>
                <c:pt idx="0">
                  <c:v>7</c:v>
                </c:pt>
                <c:pt idx="1">
                  <c:v>11</c:v>
                </c:pt>
                <c:pt idx="2">
                  <c:v>23</c:v>
                </c:pt>
                <c:pt idx="3">
                  <c:v>7</c:v>
                </c:pt>
                <c:pt idx="4">
                  <c:v>10</c:v>
                </c:pt>
                <c:pt idx="5">
                  <c:v>6</c:v>
                </c:pt>
                <c:pt idx="6">
                  <c:v>13</c:v>
                </c:pt>
                <c:pt idx="7">
                  <c:v>9</c:v>
                </c:pt>
                <c:pt idx="8">
                  <c:v>12</c:v>
                </c:pt>
                <c:pt idx="9">
                  <c:v>7</c:v>
                </c:pt>
                <c:pt idx="10">
                  <c:v>12</c:v>
                </c:pt>
                <c:pt idx="11">
                  <c:v>19</c:v>
                </c:pt>
                <c:pt idx="1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D-48E7-8823-AC791A183405}"/>
            </c:ext>
          </c:extLst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Indicators with administrative data sources</c:v>
                </c:pt>
              </c:strCache>
            </c:strRef>
          </c:tx>
          <c:invertIfNegative val="0"/>
          <c:dLbls>
            <c:dLbl>
              <c:idx val="0"/>
              <c:tx>
                <c:strRef>
                  <c:f>Sheet2!$E$2</c:f>
                  <c:strCache>
                    <c:ptCount val="1"/>
                    <c:pt idx="0">
                      <c:v>50%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{26B3E5D7-0579-45B2-8CF0-B3725C3D57FD}</c15:txfldGUID>
                      <c15:f>Sheet2!$E$2</c15:f>
                      <c15:dlblFieldTableCache>
                        <c:ptCount val="1"/>
                        <c:pt idx="0">
                          <c:v>50%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51FD-48E7-8823-AC791A183405}"/>
                </c:ext>
              </c:extLst>
            </c:dLbl>
            <c:dLbl>
              <c:idx val="1"/>
              <c:tx>
                <c:strRef>
                  <c:f>Sheet2!$E$3</c:f>
                  <c:strCache>
                    <c:ptCount val="1"/>
                    <c:pt idx="0">
                      <c:v>15%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{E76FE7B7-C82A-4E11-8842-B9806F35316D}</c15:txfldGUID>
                      <c15:f>Sheet2!$E$3</c15:f>
                      <c15:dlblFieldTableCache>
                        <c:ptCount val="1"/>
                        <c:pt idx="0">
                          <c:v>15%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51FD-48E7-8823-AC791A183405}"/>
                </c:ext>
              </c:extLst>
            </c:dLbl>
            <c:dLbl>
              <c:idx val="2"/>
              <c:tx>
                <c:strRef>
                  <c:f>Sheet2!$E$4</c:f>
                  <c:strCache>
                    <c:ptCount val="1"/>
                    <c:pt idx="0">
                      <c:v>15%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{B0354148-574E-492C-999C-7750CD9C42C0}</c15:txfldGUID>
                      <c15:f>Sheet2!$E$4</c15:f>
                      <c15:dlblFieldTableCache>
                        <c:ptCount val="1"/>
                        <c:pt idx="0">
                          <c:v>15%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51FD-48E7-8823-AC791A183405}"/>
                </c:ext>
              </c:extLst>
            </c:dLbl>
            <c:dLbl>
              <c:idx val="3"/>
              <c:tx>
                <c:strRef>
                  <c:f>Sheet2!$E$5</c:f>
                  <c:strCache>
                    <c:ptCount val="1"/>
                    <c:pt idx="0">
                      <c:v>36%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{06052A20-3306-487B-A2FE-E45674DF6594}</c15:txfldGUID>
                      <c15:f>Sheet2!$E$5</c15:f>
                      <c15:dlblFieldTableCache>
                        <c:ptCount val="1"/>
                        <c:pt idx="0">
                          <c:v>36%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51FD-48E7-8823-AC791A183405}"/>
                </c:ext>
              </c:extLst>
            </c:dLbl>
            <c:dLbl>
              <c:idx val="4"/>
              <c:tx>
                <c:strRef>
                  <c:f>Sheet2!$E$6</c:f>
                  <c:strCache>
                    <c:ptCount val="1"/>
                    <c:pt idx="0">
                      <c:v>29%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{53537EDE-4A3C-4115-A183-4E3B9ED7ADE5}</c15:txfldGUID>
                      <c15:f>Sheet2!$E$6</c15:f>
                      <c15:dlblFieldTableCache>
                        <c:ptCount val="1"/>
                        <c:pt idx="0">
                          <c:v>29%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51FD-48E7-8823-AC791A183405}"/>
                </c:ext>
              </c:extLst>
            </c:dLbl>
            <c:dLbl>
              <c:idx val="5"/>
              <c:tx>
                <c:strRef>
                  <c:f>Sheet2!$E$7</c:f>
                  <c:strCache>
                    <c:ptCount val="1"/>
                    <c:pt idx="0">
                      <c:v>45%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{9A8225AC-BF54-49E1-A496-4208CC9DC457}</c15:txfldGUID>
                      <c15:f>Sheet2!$E$7</c15:f>
                      <c15:dlblFieldTableCache>
                        <c:ptCount val="1"/>
                        <c:pt idx="0">
                          <c:v>45%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51FD-48E7-8823-AC791A183405}"/>
                </c:ext>
              </c:extLst>
            </c:dLbl>
            <c:dLbl>
              <c:idx val="6"/>
              <c:tx>
                <c:strRef>
                  <c:f>Sheet2!$E$8</c:f>
                  <c:strCache>
                    <c:ptCount val="1"/>
                    <c:pt idx="0">
                      <c:v>24%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{40E295D9-3807-482C-9CA4-698E49B38F7A}</c15:txfldGUID>
                      <c15:f>Sheet2!$E$8</c15:f>
                      <c15:dlblFieldTableCache>
                        <c:ptCount val="1"/>
                        <c:pt idx="0">
                          <c:v>24%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51FD-48E7-8823-AC791A183405}"/>
                </c:ext>
              </c:extLst>
            </c:dLbl>
            <c:dLbl>
              <c:idx val="7"/>
              <c:tx>
                <c:strRef>
                  <c:f>Sheet2!$E$9</c:f>
                  <c:strCache>
                    <c:ptCount val="1"/>
                    <c:pt idx="0">
                      <c:v>25%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{F76E77D7-59C3-4002-AEA2-CAA0DA65FC08}</c15:txfldGUID>
                      <c15:f>Sheet2!$E$9</c15:f>
                      <c15:dlblFieldTableCache>
                        <c:ptCount val="1"/>
                        <c:pt idx="0">
                          <c:v>25%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51FD-48E7-8823-AC791A183405}"/>
                </c:ext>
              </c:extLst>
            </c:dLbl>
            <c:dLbl>
              <c:idx val="8"/>
              <c:tx>
                <c:strRef>
                  <c:f>Sheet2!$E$10</c:f>
                  <c:strCache>
                    <c:ptCount val="1"/>
                    <c:pt idx="0">
                      <c:v>20%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{D902CC2A-1695-47C0-88A0-E649A7E96ACB}</c15:txfldGUID>
                      <c15:f>Sheet2!$E$10</c15:f>
                      <c15:dlblFieldTableCache>
                        <c:ptCount val="1"/>
                        <c:pt idx="0">
                          <c:v>20%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51FD-48E7-8823-AC791A183405}"/>
                </c:ext>
              </c:extLst>
            </c:dLbl>
            <c:dLbl>
              <c:idx val="9"/>
              <c:tx>
                <c:strRef>
                  <c:f>Sheet2!$E$11</c:f>
                  <c:strCache>
                    <c:ptCount val="1"/>
                    <c:pt idx="0">
                      <c:v>13%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{4E598596-BF1F-439E-A85F-20C183008A48}</c15:txfldGUID>
                      <c15:f>Sheet2!$E$11</c15:f>
                      <c15:dlblFieldTableCache>
                        <c:ptCount val="1"/>
                        <c:pt idx="0">
                          <c:v>13%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51FD-48E7-8823-AC791A183405}"/>
                </c:ext>
              </c:extLst>
            </c:dLbl>
            <c:dLbl>
              <c:idx val="10"/>
              <c:tx>
                <c:strRef>
                  <c:f>Sheet2!$E$12</c:f>
                  <c:strCache>
                    <c:ptCount val="1"/>
                    <c:pt idx="0">
                      <c:v>14%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{462518FD-1479-4216-8F89-9F77CA883FB8}</c15:txfldGUID>
                      <c15:f>Sheet2!$E$12</c15:f>
                      <c15:dlblFieldTableCache>
                        <c:ptCount val="1"/>
                        <c:pt idx="0">
                          <c:v>14%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51FD-48E7-8823-AC791A183405}"/>
                </c:ext>
              </c:extLst>
            </c:dLbl>
            <c:dLbl>
              <c:idx val="11"/>
              <c:tx>
                <c:strRef>
                  <c:f>Sheet2!$E$13</c:f>
                  <c:strCache>
                    <c:ptCount val="1"/>
                    <c:pt idx="0">
                      <c:v>17%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{D65CF37D-B598-4334-8775-511F31B31A7C}</c15:txfldGUID>
                      <c15:f>Sheet2!$E$13</c15:f>
                      <c15:dlblFieldTableCache>
                        <c:ptCount val="1"/>
                        <c:pt idx="0">
                          <c:v>17%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51FD-48E7-8823-AC791A183405}"/>
                </c:ext>
              </c:extLst>
            </c:dLbl>
            <c:dLbl>
              <c:idx val="12"/>
              <c:tx>
                <c:strRef>
                  <c:f>Sheet2!$E$14</c:f>
                  <c:strCache>
                    <c:ptCount val="1"/>
                    <c:pt idx="0">
                      <c:v>8%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{9F893220-A005-42F3-9315-C520D3FF54C6}</c15:txfldGUID>
                      <c15:f>Sheet2!$E$14</c15:f>
                      <c15:dlblFieldTableCache>
                        <c:ptCount val="1"/>
                        <c:pt idx="0">
                          <c:v>8%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51FD-48E7-8823-AC791A1834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Sheet2!$A$2:$A$14</c:f>
              <c:strCache>
                <c:ptCount val="13"/>
                <c:pt idx="0">
                  <c:v>SDG 1</c:v>
                </c:pt>
                <c:pt idx="1">
                  <c:v>SDG 2</c:v>
                </c:pt>
                <c:pt idx="2">
                  <c:v>SDG 3</c:v>
                </c:pt>
                <c:pt idx="3">
                  <c:v>SDG 4</c:v>
                </c:pt>
                <c:pt idx="4">
                  <c:v>SDG 5</c:v>
                </c:pt>
                <c:pt idx="5">
                  <c:v>SDG 6</c:v>
                </c:pt>
                <c:pt idx="6">
                  <c:v>SDG 8</c:v>
                </c:pt>
                <c:pt idx="7">
                  <c:v>SDG 9</c:v>
                </c:pt>
                <c:pt idx="8">
                  <c:v>SDG 11</c:v>
                </c:pt>
                <c:pt idx="9">
                  <c:v>SDG 13</c:v>
                </c:pt>
                <c:pt idx="10">
                  <c:v>SDG 15</c:v>
                </c:pt>
                <c:pt idx="11">
                  <c:v>SDG 16</c:v>
                </c:pt>
                <c:pt idx="12">
                  <c:v>SDG 17</c:v>
                </c:pt>
              </c:strCache>
            </c:strRef>
          </c:cat>
          <c:val>
            <c:numRef>
              <c:f>Sheet2!$D$2:$D$14</c:f>
              <c:numCache>
                <c:formatCode>General</c:formatCode>
                <c:ptCount val="13"/>
                <c:pt idx="0">
                  <c:v>7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1FD-48E7-8823-AC791A1834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129149752"/>
        <c:axId val="2129152888"/>
      </c:barChart>
      <c:catAx>
        <c:axId val="2129149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>
                    <a:lumMod val="95000"/>
                    <a:lumOff val="5000"/>
                  </a:schemeClr>
                </a:solidFill>
              </a:defRPr>
            </a:pPr>
            <a:endParaRPr lang="en-US"/>
          </a:p>
        </c:txPr>
        <c:crossAx val="2129152888"/>
        <c:crosses val="autoZero"/>
        <c:auto val="1"/>
        <c:lblAlgn val="ctr"/>
        <c:lblOffset val="100"/>
        <c:noMultiLvlLbl val="0"/>
      </c:catAx>
      <c:valAx>
        <c:axId val="2129152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9149752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6793181863717402"/>
          <c:y val="0.93058814523184596"/>
          <c:w val="0.46413636272565201"/>
          <c:h val="6.941185476815399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4/23/2018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4/23/2018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32638" y="2428193"/>
            <a:ext cx="8523553" cy="914400"/>
          </a:xfrm>
        </p:spPr>
        <p:txBody>
          <a:bodyPr rIns="0" anchor="b">
            <a:noAutofit/>
          </a:bodyPr>
          <a:lstStyle>
            <a:lvl1pPr algn="ctr">
              <a:defRPr sz="3399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28324" y="3465218"/>
            <a:ext cx="8532178" cy="9144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31" y="6278095"/>
            <a:ext cx="6234996" cy="540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0" y="6231333"/>
            <a:ext cx="12188825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4577031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1471" y="2057400"/>
            <a:ext cx="4621596" cy="3505200"/>
          </a:xfrm>
        </p:spPr>
        <p:txBody>
          <a:bodyPr/>
          <a:lstStyle>
            <a:lvl1pPr>
              <a:defRPr sz="2100"/>
            </a:lvl1pPr>
            <a:lvl2pPr>
              <a:defRPr sz="1799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6214" y="2057400"/>
            <a:ext cx="4621596" cy="3505200"/>
          </a:xfrm>
        </p:spPr>
        <p:txBody>
          <a:bodyPr/>
          <a:lstStyle>
            <a:lvl1pPr>
              <a:defRPr sz="2100"/>
            </a:lvl1pPr>
            <a:lvl2pPr>
              <a:defRPr sz="1799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96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633" y="3639466"/>
            <a:ext cx="10512862" cy="923010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EDF33987-6305-4E2A-BF18-EF013ECE927B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3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332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32638" y="2428193"/>
            <a:ext cx="8523553" cy="914400"/>
          </a:xfrm>
        </p:spPr>
        <p:txBody>
          <a:bodyPr rIns="0" anchor="b">
            <a:noAutofit/>
          </a:bodyPr>
          <a:lstStyle>
            <a:lvl1pPr algn="ctr">
              <a:defRPr sz="3399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28324" y="3465218"/>
            <a:ext cx="8532178" cy="9144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31" y="6278095"/>
            <a:ext cx="6234996" cy="540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0" y="6231333"/>
            <a:ext cx="12188825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1354158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222" y="56701"/>
            <a:ext cx="11550926" cy="492443"/>
          </a:xfrm>
        </p:spPr>
        <p:txBody>
          <a:bodyPr anchor="t"/>
          <a:lstStyle>
            <a:lvl1pPr>
              <a:defRPr sz="3199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5880" y="756561"/>
            <a:ext cx="11586461" cy="5529943"/>
          </a:xfrm>
        </p:spPr>
        <p:txBody>
          <a:bodyPr/>
          <a:lstStyle>
            <a:lvl1pPr>
              <a:buClr>
                <a:schemeClr val="tx2"/>
              </a:buClr>
              <a:buSzPct val="110000"/>
              <a:defRPr sz="2799">
                <a:solidFill>
                  <a:schemeClr val="tx2"/>
                </a:solidFill>
              </a:defRPr>
            </a:lvl1pPr>
            <a:lvl2pPr marL="457063" indent="-17368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399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buSzPct val="100000"/>
              <a:defRPr sz="1999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8188491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572" y="56701"/>
            <a:ext cx="11296429" cy="492443"/>
          </a:xfrm>
        </p:spPr>
        <p:txBody>
          <a:bodyPr/>
          <a:lstStyle>
            <a:lvl1pPr>
              <a:defRPr sz="3199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2571" y="604061"/>
            <a:ext cx="11296429" cy="430887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799" i="1">
                <a:solidFill>
                  <a:schemeClr val="tx2"/>
                </a:solidFill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dirty="0"/>
              <a:t>Click to Edit Subtitle (optional)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442572" y="1349833"/>
            <a:ext cx="11296429" cy="4936671"/>
          </a:xfrm>
        </p:spPr>
        <p:txBody>
          <a:bodyPr/>
          <a:lstStyle>
            <a:lvl1pPr>
              <a:buClr>
                <a:schemeClr val="tx2"/>
              </a:buClr>
              <a:buSzPct val="100000"/>
              <a:defRPr sz="2799">
                <a:solidFill>
                  <a:schemeClr val="tx2"/>
                </a:solidFill>
              </a:defRPr>
            </a:lvl1pPr>
            <a:lvl2pPr marL="457063" indent="-173684">
              <a:buClr>
                <a:schemeClr val="tx2"/>
              </a:buClr>
              <a:buFont typeface="Wingdings" panose="05000000000000000000" pitchFamily="2" charset="2"/>
              <a:buChar char="§"/>
              <a:defRPr sz="2399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buSzPct val="100000"/>
              <a:defRPr sz="1999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34741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815473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92201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163" y="3060742"/>
            <a:ext cx="5484971" cy="338554"/>
          </a:xfrm>
          <a:noFill/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99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162" y="1750887"/>
            <a:ext cx="5484971" cy="1169551"/>
          </a:xfrm>
        </p:spPr>
        <p:txBody>
          <a:bodyPr anchor="b">
            <a:spAutoFit/>
          </a:bodyPr>
          <a:lstStyle>
            <a:lvl1pPr algn="l" defTabSz="45706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799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Section Title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7313295" y="0"/>
            <a:ext cx="4875530" cy="64280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799" baseline="0"/>
            </a:lvl1pPr>
          </a:lstStyle>
          <a:p>
            <a:pPr marL="0" marR="0" lvl="0" indent="0" algn="ctr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712247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222" y="56701"/>
            <a:ext cx="11550926" cy="492443"/>
          </a:xfrm>
        </p:spPr>
        <p:txBody>
          <a:bodyPr anchor="t"/>
          <a:lstStyle>
            <a:lvl1pPr>
              <a:defRPr sz="3199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5880" y="756561"/>
            <a:ext cx="11586461" cy="5529943"/>
          </a:xfrm>
        </p:spPr>
        <p:txBody>
          <a:bodyPr/>
          <a:lstStyle>
            <a:lvl1pPr>
              <a:buClr>
                <a:schemeClr val="tx2"/>
              </a:buClr>
              <a:buSzPct val="110000"/>
              <a:defRPr sz="2799">
                <a:solidFill>
                  <a:schemeClr val="tx2"/>
                </a:solidFill>
              </a:defRPr>
            </a:lvl1pPr>
            <a:lvl2pPr marL="457063" indent="-17368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399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buSzPct val="100000"/>
              <a:defRPr sz="1999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221561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049" y="1990427"/>
            <a:ext cx="10364733" cy="1477328"/>
          </a:xfrm>
        </p:spPr>
        <p:txBody>
          <a:bodyPr anchor="b"/>
          <a:lstStyle>
            <a:lvl1pPr>
              <a:spcAft>
                <a:spcPts val="0"/>
              </a:spcAft>
              <a:defRPr sz="9597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BIG Word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049" y="3467758"/>
            <a:ext cx="10364733" cy="615553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lang="en-US" sz="3999" b="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Smaller word</a:t>
            </a:r>
          </a:p>
        </p:txBody>
      </p:sp>
    </p:spTree>
    <p:extLst>
      <p:ext uri="{BB962C8B-B14F-4D97-AF65-F5344CB8AC3E}">
        <p14:creationId xmlns:p14="http://schemas.microsoft.com/office/powerpoint/2010/main" val="111151398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045" y="4639291"/>
            <a:ext cx="10057896" cy="461665"/>
          </a:xfrm>
        </p:spPr>
        <p:txBody>
          <a:bodyPr anchor="b"/>
          <a:lstStyle>
            <a:lvl1pPr>
              <a:spcAft>
                <a:spcPts val="0"/>
              </a:spcAft>
              <a:defRPr sz="2999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“Quote”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045" y="5697071"/>
            <a:ext cx="10057896" cy="400110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>
              <a:spcAft>
                <a:spcPts val="0"/>
              </a:spcAft>
              <a:buFontTx/>
              <a:buNone/>
              <a:defRPr lang="en-US" sz="2599" b="0" baseline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18320897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3"/>
            <a:ext cx="5385514" cy="63976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888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5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2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1799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888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5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2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1799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71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1471" y="2057400"/>
            <a:ext cx="4621596" cy="3505200"/>
          </a:xfrm>
        </p:spPr>
        <p:txBody>
          <a:bodyPr/>
          <a:lstStyle>
            <a:lvl1pPr>
              <a:defRPr sz="2100"/>
            </a:lvl1pPr>
            <a:lvl2pPr>
              <a:defRPr sz="1799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6214" y="2057400"/>
            <a:ext cx="4621596" cy="3505200"/>
          </a:xfrm>
        </p:spPr>
        <p:txBody>
          <a:bodyPr/>
          <a:lstStyle>
            <a:lvl1pPr>
              <a:defRPr sz="2100"/>
            </a:lvl1pPr>
            <a:lvl2pPr>
              <a:defRPr sz="1799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>
          <a:xfrm>
            <a:off x="11221762" y="6376988"/>
            <a:ext cx="357623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C455-1EE8-4127-80D0-D37F7DC0CA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635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633" y="3639466"/>
            <a:ext cx="10512862" cy="923010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9D7B9E61-EFEB-4363-B6E5-2EE35D98C54D}" type="datetimeFigureOut">
              <a:rPr lang="fr-FR" smtClean="0"/>
              <a:t>23/04/2018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1597C455-1EE8-4127-80D0-D37F7DC0CA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20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572" y="56701"/>
            <a:ext cx="11296429" cy="492443"/>
          </a:xfrm>
        </p:spPr>
        <p:txBody>
          <a:bodyPr/>
          <a:lstStyle>
            <a:lvl1pPr>
              <a:defRPr sz="3199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2571" y="604061"/>
            <a:ext cx="11296429" cy="430887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799" i="1">
                <a:solidFill>
                  <a:schemeClr val="tx2"/>
                </a:solidFill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dirty="0"/>
              <a:t>Click to Edit Subtitle (optional)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442572" y="1349833"/>
            <a:ext cx="11296429" cy="4936671"/>
          </a:xfrm>
        </p:spPr>
        <p:txBody>
          <a:bodyPr/>
          <a:lstStyle>
            <a:lvl1pPr>
              <a:buClr>
                <a:schemeClr val="tx2"/>
              </a:buClr>
              <a:buSzPct val="100000"/>
              <a:defRPr sz="2799">
                <a:solidFill>
                  <a:schemeClr val="tx2"/>
                </a:solidFill>
              </a:defRPr>
            </a:lvl1pPr>
            <a:lvl2pPr marL="457063" indent="-173684">
              <a:buClr>
                <a:schemeClr val="tx2"/>
              </a:buClr>
              <a:buFont typeface="Wingdings" panose="05000000000000000000" pitchFamily="2" charset="2"/>
              <a:buChar char="§"/>
              <a:defRPr sz="2399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buSzPct val="100000"/>
              <a:defRPr sz="1999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149078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623280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76233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163" y="3060742"/>
            <a:ext cx="5484971" cy="338554"/>
          </a:xfrm>
          <a:noFill/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99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162" y="1750887"/>
            <a:ext cx="5484971" cy="1169551"/>
          </a:xfrm>
        </p:spPr>
        <p:txBody>
          <a:bodyPr anchor="b">
            <a:spAutoFit/>
          </a:bodyPr>
          <a:lstStyle>
            <a:lvl1pPr algn="l" defTabSz="45706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799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Section Title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7313295" y="0"/>
            <a:ext cx="4875530" cy="64280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799" baseline="0"/>
            </a:lvl1pPr>
          </a:lstStyle>
          <a:p>
            <a:pPr marL="0" marR="0" lvl="0" indent="0" algn="ctr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65306437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049" y="1990427"/>
            <a:ext cx="10364733" cy="1477328"/>
          </a:xfrm>
        </p:spPr>
        <p:txBody>
          <a:bodyPr anchor="b"/>
          <a:lstStyle>
            <a:lvl1pPr>
              <a:spcAft>
                <a:spcPts val="0"/>
              </a:spcAft>
              <a:defRPr sz="9597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BIG Word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049" y="3467758"/>
            <a:ext cx="10364733" cy="615553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lang="en-US" sz="3999" b="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Smaller word</a:t>
            </a:r>
          </a:p>
        </p:txBody>
      </p:sp>
    </p:spTree>
    <p:extLst>
      <p:ext uri="{BB962C8B-B14F-4D97-AF65-F5344CB8AC3E}">
        <p14:creationId xmlns:p14="http://schemas.microsoft.com/office/powerpoint/2010/main" val="50072279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045" y="4639291"/>
            <a:ext cx="10057896" cy="461665"/>
          </a:xfrm>
        </p:spPr>
        <p:txBody>
          <a:bodyPr anchor="b"/>
          <a:lstStyle>
            <a:lvl1pPr>
              <a:spcAft>
                <a:spcPts val="0"/>
              </a:spcAft>
              <a:defRPr sz="2999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“Quote”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045" y="5697071"/>
            <a:ext cx="10057896" cy="400110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>
              <a:spcAft>
                <a:spcPts val="0"/>
              </a:spcAft>
              <a:buFontTx/>
              <a:buNone/>
              <a:defRPr lang="en-US" sz="2599" b="0" baseline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654910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3"/>
            <a:ext cx="5385514" cy="63976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888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5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2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1799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888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5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2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1799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75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90" y="56697"/>
            <a:ext cx="12088763" cy="36933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90" y="598715"/>
            <a:ext cx="12088763" cy="570955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192" y="6440809"/>
            <a:ext cx="3788904" cy="32814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0" y="6308270"/>
            <a:ext cx="12188825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9969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fade/>
  </p:transition>
  <p:txStyles>
    <p:titleStyle>
      <a:lvl1pPr algn="l" defTabSz="457063" rtl="0" eaLnBrk="1" latinLnBrk="0" hangingPunct="1">
        <a:lnSpc>
          <a:spcPct val="100000"/>
        </a:lnSpc>
        <a:spcBef>
          <a:spcPct val="0"/>
        </a:spcBef>
        <a:buNone/>
        <a:defRPr sz="2399" b="1" kern="1200">
          <a:solidFill>
            <a:schemeClr val="accent2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176160" indent="-176160" algn="l" defTabSz="457063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Arial"/>
        <a:buChar char="•"/>
        <a:defRPr sz="1999" b="1" kern="1200">
          <a:solidFill>
            <a:schemeClr val="tx2"/>
          </a:solidFill>
          <a:latin typeface="+mn-lt"/>
          <a:ea typeface="+mn-ea"/>
          <a:cs typeface="Arial"/>
        </a:defRPr>
      </a:lvl1pPr>
      <a:lvl2pPr marL="457063" indent="-173684" algn="l" defTabSz="45706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799" b="1" kern="1200">
          <a:solidFill>
            <a:schemeClr val="tx2"/>
          </a:solidFill>
          <a:latin typeface="+mn-lt"/>
          <a:ea typeface="+mn-ea"/>
          <a:cs typeface="Arial"/>
        </a:defRPr>
      </a:lvl2pPr>
      <a:lvl3pPr marL="795289" indent="-173684" algn="l" defTabSz="45706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600" b="1" kern="1200">
          <a:solidFill>
            <a:schemeClr val="tx2"/>
          </a:solidFill>
          <a:latin typeface="+mn-lt"/>
          <a:ea typeface="+mn-ea"/>
          <a:cs typeface="Arial"/>
        </a:defRPr>
      </a:lvl3pPr>
      <a:lvl4pPr marL="1215787" indent="-173684" algn="l" defTabSz="457063" rtl="0" eaLnBrk="1" latinLnBrk="0" hangingPunct="1">
        <a:lnSpc>
          <a:spcPts val="1799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400" b="1" kern="1200">
          <a:solidFill>
            <a:schemeClr val="tx1"/>
          </a:solidFill>
          <a:latin typeface="+mn-lt"/>
          <a:ea typeface="+mn-ea"/>
          <a:cs typeface="Arial"/>
        </a:defRPr>
      </a:lvl4pPr>
      <a:lvl5pPr marL="1545761" indent="-176160" algn="l" defTabSz="457063" rtl="0" eaLnBrk="1" latinLnBrk="0" hangingPunct="1">
        <a:lnSpc>
          <a:spcPts val="1899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lang="en-US" sz="1400" b="1" kern="1200" dirty="0">
          <a:solidFill>
            <a:schemeClr val="tx1"/>
          </a:solidFill>
          <a:latin typeface="+mn-lt"/>
          <a:ea typeface="+mn-ea"/>
          <a:cs typeface="Arial"/>
        </a:defRPr>
      </a:lvl5pPr>
      <a:lvl6pPr marL="1772706" indent="-177747" algn="l" defTabSz="401518" rtl="0" eaLnBrk="1" latinLnBrk="0" hangingPunct="1">
        <a:lnSpc>
          <a:spcPts val="1699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3868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1544" indent="-176160" algn="l" defTabSz="457063" rtl="0" eaLnBrk="1" latinLnBrk="0" hangingPunct="1">
        <a:lnSpc>
          <a:spcPts val="1699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5314" indent="-172986" algn="l" defTabSz="457063" rtl="0" eaLnBrk="1" latinLnBrk="0" hangingPunct="1">
        <a:lnSpc>
          <a:spcPts val="1699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1952" indent="-163464" algn="l" defTabSz="457063" rtl="0" eaLnBrk="1" latinLnBrk="0" hangingPunct="1">
        <a:lnSpc>
          <a:spcPts val="1699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90" y="56697"/>
            <a:ext cx="12088763" cy="36933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90" y="598715"/>
            <a:ext cx="12088763" cy="570955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92" y="6440809"/>
            <a:ext cx="3788904" cy="32814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0" y="6308270"/>
            <a:ext cx="12188825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5813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>
    <p:fade/>
  </p:transition>
  <p:txStyles>
    <p:titleStyle>
      <a:lvl1pPr algn="l" defTabSz="457063" rtl="0" eaLnBrk="1" latinLnBrk="0" hangingPunct="1">
        <a:lnSpc>
          <a:spcPct val="100000"/>
        </a:lnSpc>
        <a:spcBef>
          <a:spcPct val="0"/>
        </a:spcBef>
        <a:buNone/>
        <a:defRPr sz="2399" b="1" kern="1200">
          <a:solidFill>
            <a:schemeClr val="accent2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176160" indent="-176160" algn="l" defTabSz="457063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Arial"/>
        <a:buChar char="•"/>
        <a:defRPr sz="1999" b="1" kern="1200">
          <a:solidFill>
            <a:schemeClr val="tx2"/>
          </a:solidFill>
          <a:latin typeface="+mn-lt"/>
          <a:ea typeface="+mn-ea"/>
          <a:cs typeface="Arial"/>
        </a:defRPr>
      </a:lvl1pPr>
      <a:lvl2pPr marL="457063" indent="-173684" algn="l" defTabSz="45706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799" b="1" kern="1200">
          <a:solidFill>
            <a:schemeClr val="tx2"/>
          </a:solidFill>
          <a:latin typeface="+mn-lt"/>
          <a:ea typeface="+mn-ea"/>
          <a:cs typeface="Arial"/>
        </a:defRPr>
      </a:lvl2pPr>
      <a:lvl3pPr marL="795289" indent="-173684" algn="l" defTabSz="45706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600" b="1" kern="1200">
          <a:solidFill>
            <a:schemeClr val="tx2"/>
          </a:solidFill>
          <a:latin typeface="+mn-lt"/>
          <a:ea typeface="+mn-ea"/>
          <a:cs typeface="Arial"/>
        </a:defRPr>
      </a:lvl3pPr>
      <a:lvl4pPr marL="1215787" indent="-173684" algn="l" defTabSz="457063" rtl="0" eaLnBrk="1" latinLnBrk="0" hangingPunct="1">
        <a:lnSpc>
          <a:spcPts val="1799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400" b="1" kern="1200">
          <a:solidFill>
            <a:schemeClr val="tx1"/>
          </a:solidFill>
          <a:latin typeface="+mn-lt"/>
          <a:ea typeface="+mn-ea"/>
          <a:cs typeface="Arial"/>
        </a:defRPr>
      </a:lvl4pPr>
      <a:lvl5pPr marL="1545761" indent="-176160" algn="l" defTabSz="457063" rtl="0" eaLnBrk="1" latinLnBrk="0" hangingPunct="1">
        <a:lnSpc>
          <a:spcPts val="1899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lang="en-US" sz="1400" b="1" kern="1200" dirty="0">
          <a:solidFill>
            <a:schemeClr val="tx1"/>
          </a:solidFill>
          <a:latin typeface="+mn-lt"/>
          <a:ea typeface="+mn-ea"/>
          <a:cs typeface="Arial"/>
        </a:defRPr>
      </a:lvl5pPr>
      <a:lvl6pPr marL="1772706" indent="-177747" algn="l" defTabSz="401518" rtl="0" eaLnBrk="1" latinLnBrk="0" hangingPunct="1">
        <a:lnSpc>
          <a:spcPts val="1699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3868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1544" indent="-176160" algn="l" defTabSz="457063" rtl="0" eaLnBrk="1" latinLnBrk="0" hangingPunct="1">
        <a:lnSpc>
          <a:spcPts val="1699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5314" indent="-172986" algn="l" defTabSz="457063" rtl="0" eaLnBrk="1" latinLnBrk="0" hangingPunct="1">
        <a:lnSpc>
          <a:spcPts val="1699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1952" indent="-163464" algn="l" defTabSz="457063" rtl="0" eaLnBrk="1" latinLnBrk="0" hangingPunct="1">
        <a:lnSpc>
          <a:spcPts val="1699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7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3299633" y="835699"/>
            <a:ext cx="8772844" cy="914162"/>
          </a:xfrm>
        </p:spPr>
        <p:txBody>
          <a:bodyPr/>
          <a:lstStyle/>
          <a:p>
            <a:r>
              <a:rPr lang="en-US" sz="1999" dirty="0">
                <a:solidFill>
                  <a:schemeClr val="bg1"/>
                </a:solidFill>
              </a:rPr>
              <a:t>Sub-regional workshop on integration of administrative data, big data and geospatial information for the compilation of SDG indicators for English-speaking African countries</a:t>
            </a:r>
            <a:br>
              <a:rPr lang="fr-FR" sz="1999" dirty="0">
                <a:solidFill>
                  <a:schemeClr val="bg1"/>
                </a:solidFill>
              </a:rPr>
            </a:br>
            <a:r>
              <a:rPr lang="en-US" sz="1999" dirty="0">
                <a:solidFill>
                  <a:schemeClr val="bg1"/>
                </a:solidFill>
              </a:rPr>
              <a:t> </a:t>
            </a:r>
            <a:br>
              <a:rPr lang="fr-FR" sz="1999" dirty="0">
                <a:solidFill>
                  <a:schemeClr val="bg1"/>
                </a:solidFill>
              </a:rPr>
            </a:br>
            <a:r>
              <a:rPr lang="en-US" sz="1999" dirty="0">
                <a:solidFill>
                  <a:schemeClr val="bg1"/>
                </a:solidFill>
              </a:rPr>
              <a:t>23-25 April 2018, Addis Ababa, Ethiopia</a:t>
            </a:r>
            <a:endParaRPr lang="fr-FR" sz="1999" dirty="0">
              <a:solidFill>
                <a:schemeClr val="bg1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4570412" y="2656088"/>
            <a:ext cx="7570929" cy="914162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The importance of administrative data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in the era of SDGs</a:t>
            </a: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771895" y="3275053"/>
            <a:ext cx="3729653" cy="51104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155" y="0"/>
                </a:moveTo>
                <a:lnTo>
                  <a:pt x="1445" y="0"/>
                </a:lnTo>
                <a:lnTo>
                  <a:pt x="1185" y="172"/>
                </a:lnTo>
                <a:lnTo>
                  <a:pt x="941" y="669"/>
                </a:lnTo>
                <a:lnTo>
                  <a:pt x="716" y="1460"/>
                </a:lnTo>
                <a:lnTo>
                  <a:pt x="514" y="2514"/>
                </a:lnTo>
                <a:lnTo>
                  <a:pt x="340" y="3803"/>
                </a:lnTo>
                <a:lnTo>
                  <a:pt x="197" y="5295"/>
                </a:lnTo>
                <a:lnTo>
                  <a:pt x="90" y="6961"/>
                </a:lnTo>
                <a:lnTo>
                  <a:pt x="23" y="8770"/>
                </a:lnTo>
                <a:lnTo>
                  <a:pt x="0" y="10692"/>
                </a:lnTo>
                <a:lnTo>
                  <a:pt x="0" y="10908"/>
                </a:lnTo>
                <a:lnTo>
                  <a:pt x="23" y="12830"/>
                </a:lnTo>
                <a:lnTo>
                  <a:pt x="90" y="14639"/>
                </a:lnTo>
                <a:lnTo>
                  <a:pt x="197" y="16304"/>
                </a:lnTo>
                <a:lnTo>
                  <a:pt x="340" y="17797"/>
                </a:lnTo>
                <a:lnTo>
                  <a:pt x="514" y="19085"/>
                </a:lnTo>
                <a:lnTo>
                  <a:pt x="716" y="20140"/>
                </a:lnTo>
                <a:lnTo>
                  <a:pt x="941" y="20931"/>
                </a:lnTo>
                <a:lnTo>
                  <a:pt x="1185" y="21428"/>
                </a:lnTo>
                <a:lnTo>
                  <a:pt x="1445" y="21600"/>
                </a:lnTo>
                <a:lnTo>
                  <a:pt x="20155" y="21600"/>
                </a:lnTo>
                <a:lnTo>
                  <a:pt x="20415" y="21428"/>
                </a:lnTo>
                <a:lnTo>
                  <a:pt x="20659" y="20931"/>
                </a:lnTo>
                <a:lnTo>
                  <a:pt x="20884" y="20140"/>
                </a:lnTo>
                <a:lnTo>
                  <a:pt x="21086" y="19085"/>
                </a:lnTo>
                <a:lnTo>
                  <a:pt x="21260" y="17797"/>
                </a:lnTo>
                <a:lnTo>
                  <a:pt x="21403" y="16304"/>
                </a:lnTo>
                <a:lnTo>
                  <a:pt x="21510" y="14639"/>
                </a:lnTo>
                <a:lnTo>
                  <a:pt x="21577" y="12830"/>
                </a:lnTo>
                <a:lnTo>
                  <a:pt x="21600" y="10908"/>
                </a:lnTo>
                <a:lnTo>
                  <a:pt x="21600" y="10692"/>
                </a:lnTo>
                <a:lnTo>
                  <a:pt x="21577" y="8770"/>
                </a:lnTo>
                <a:lnTo>
                  <a:pt x="21510" y="6961"/>
                </a:lnTo>
                <a:lnTo>
                  <a:pt x="21403" y="5295"/>
                </a:lnTo>
                <a:lnTo>
                  <a:pt x="21260" y="3803"/>
                </a:lnTo>
                <a:lnTo>
                  <a:pt x="21086" y="2514"/>
                </a:lnTo>
                <a:lnTo>
                  <a:pt x="20884" y="1460"/>
                </a:lnTo>
                <a:lnTo>
                  <a:pt x="20659" y="669"/>
                </a:lnTo>
                <a:lnTo>
                  <a:pt x="20415" y="172"/>
                </a:lnTo>
                <a:lnTo>
                  <a:pt x="20155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08" rIns="45708"/>
          <a:lstStyle/>
          <a:p>
            <a:endParaRPr lang="en-US" sz="1799"/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>
            <a:off x="1113117" y="3890842"/>
            <a:ext cx="2691699" cy="51104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597" y="0"/>
                </a:moveTo>
                <a:lnTo>
                  <a:pt x="2003" y="0"/>
                </a:lnTo>
                <a:lnTo>
                  <a:pt x="1643" y="172"/>
                </a:lnTo>
                <a:lnTo>
                  <a:pt x="1304" y="669"/>
                </a:lnTo>
                <a:lnTo>
                  <a:pt x="992" y="1460"/>
                </a:lnTo>
                <a:lnTo>
                  <a:pt x="713" y="2514"/>
                </a:lnTo>
                <a:lnTo>
                  <a:pt x="471" y="3803"/>
                </a:lnTo>
                <a:lnTo>
                  <a:pt x="274" y="5295"/>
                </a:lnTo>
                <a:lnTo>
                  <a:pt x="125" y="6961"/>
                </a:lnTo>
                <a:lnTo>
                  <a:pt x="32" y="8770"/>
                </a:lnTo>
                <a:lnTo>
                  <a:pt x="0" y="10692"/>
                </a:lnTo>
                <a:lnTo>
                  <a:pt x="0" y="10908"/>
                </a:lnTo>
                <a:lnTo>
                  <a:pt x="32" y="12830"/>
                </a:lnTo>
                <a:lnTo>
                  <a:pt x="125" y="14639"/>
                </a:lnTo>
                <a:lnTo>
                  <a:pt x="274" y="16304"/>
                </a:lnTo>
                <a:lnTo>
                  <a:pt x="471" y="17797"/>
                </a:lnTo>
                <a:lnTo>
                  <a:pt x="713" y="19085"/>
                </a:lnTo>
                <a:lnTo>
                  <a:pt x="992" y="20140"/>
                </a:lnTo>
                <a:lnTo>
                  <a:pt x="1304" y="20931"/>
                </a:lnTo>
                <a:lnTo>
                  <a:pt x="1643" y="21428"/>
                </a:lnTo>
                <a:lnTo>
                  <a:pt x="2003" y="21600"/>
                </a:lnTo>
                <a:lnTo>
                  <a:pt x="19597" y="21600"/>
                </a:lnTo>
                <a:lnTo>
                  <a:pt x="19957" y="21428"/>
                </a:lnTo>
                <a:lnTo>
                  <a:pt x="20296" y="20931"/>
                </a:lnTo>
                <a:lnTo>
                  <a:pt x="20608" y="20140"/>
                </a:lnTo>
                <a:lnTo>
                  <a:pt x="20887" y="19085"/>
                </a:lnTo>
                <a:lnTo>
                  <a:pt x="21129" y="17797"/>
                </a:lnTo>
                <a:lnTo>
                  <a:pt x="21327" y="16304"/>
                </a:lnTo>
                <a:lnTo>
                  <a:pt x="21475" y="14639"/>
                </a:lnTo>
                <a:lnTo>
                  <a:pt x="21568" y="12830"/>
                </a:lnTo>
                <a:lnTo>
                  <a:pt x="21600" y="10908"/>
                </a:lnTo>
                <a:lnTo>
                  <a:pt x="21600" y="10692"/>
                </a:lnTo>
                <a:lnTo>
                  <a:pt x="21568" y="8770"/>
                </a:lnTo>
                <a:lnTo>
                  <a:pt x="21475" y="6961"/>
                </a:lnTo>
                <a:lnTo>
                  <a:pt x="21327" y="5295"/>
                </a:lnTo>
                <a:lnTo>
                  <a:pt x="21129" y="3803"/>
                </a:lnTo>
                <a:lnTo>
                  <a:pt x="20887" y="2514"/>
                </a:lnTo>
                <a:lnTo>
                  <a:pt x="20608" y="1460"/>
                </a:lnTo>
                <a:lnTo>
                  <a:pt x="20296" y="669"/>
                </a:lnTo>
                <a:lnTo>
                  <a:pt x="19957" y="172"/>
                </a:lnTo>
                <a:lnTo>
                  <a:pt x="19597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08" rIns="45708"/>
          <a:lstStyle/>
          <a:p>
            <a:endParaRPr lang="en-US" sz="1799"/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>
            <a:off x="1275002" y="4568529"/>
            <a:ext cx="2807556" cy="50945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681" y="0"/>
                </a:moveTo>
                <a:lnTo>
                  <a:pt x="1919" y="0"/>
                </a:lnTo>
                <a:lnTo>
                  <a:pt x="1574" y="172"/>
                </a:lnTo>
                <a:lnTo>
                  <a:pt x="1250" y="669"/>
                </a:lnTo>
                <a:lnTo>
                  <a:pt x="951" y="1460"/>
                </a:lnTo>
                <a:lnTo>
                  <a:pt x="683" y="2514"/>
                </a:lnTo>
                <a:lnTo>
                  <a:pt x="451" y="3803"/>
                </a:lnTo>
                <a:lnTo>
                  <a:pt x="262" y="5295"/>
                </a:lnTo>
                <a:lnTo>
                  <a:pt x="120" y="6961"/>
                </a:lnTo>
                <a:lnTo>
                  <a:pt x="31" y="8770"/>
                </a:lnTo>
                <a:lnTo>
                  <a:pt x="0" y="10692"/>
                </a:lnTo>
                <a:lnTo>
                  <a:pt x="0" y="10908"/>
                </a:lnTo>
                <a:lnTo>
                  <a:pt x="31" y="12830"/>
                </a:lnTo>
                <a:lnTo>
                  <a:pt x="120" y="14639"/>
                </a:lnTo>
                <a:lnTo>
                  <a:pt x="262" y="16304"/>
                </a:lnTo>
                <a:lnTo>
                  <a:pt x="451" y="17797"/>
                </a:lnTo>
                <a:lnTo>
                  <a:pt x="683" y="19085"/>
                </a:lnTo>
                <a:lnTo>
                  <a:pt x="951" y="20140"/>
                </a:lnTo>
                <a:lnTo>
                  <a:pt x="1250" y="20931"/>
                </a:lnTo>
                <a:lnTo>
                  <a:pt x="1574" y="21428"/>
                </a:lnTo>
                <a:lnTo>
                  <a:pt x="1919" y="21600"/>
                </a:lnTo>
                <a:lnTo>
                  <a:pt x="19681" y="21600"/>
                </a:lnTo>
                <a:lnTo>
                  <a:pt x="20026" y="21420"/>
                </a:lnTo>
                <a:lnTo>
                  <a:pt x="20350" y="20904"/>
                </a:lnTo>
                <a:lnTo>
                  <a:pt x="20649" y="20084"/>
                </a:lnTo>
                <a:lnTo>
                  <a:pt x="20917" y="18995"/>
                </a:lnTo>
                <a:lnTo>
                  <a:pt x="21149" y="17671"/>
                </a:lnTo>
                <a:lnTo>
                  <a:pt x="21338" y="16144"/>
                </a:lnTo>
                <a:lnTo>
                  <a:pt x="21480" y="14450"/>
                </a:lnTo>
                <a:lnTo>
                  <a:pt x="21569" y="12621"/>
                </a:lnTo>
                <a:lnTo>
                  <a:pt x="21600" y="10692"/>
                </a:lnTo>
                <a:lnTo>
                  <a:pt x="21569" y="8770"/>
                </a:lnTo>
                <a:lnTo>
                  <a:pt x="21480" y="6961"/>
                </a:lnTo>
                <a:lnTo>
                  <a:pt x="21338" y="5295"/>
                </a:lnTo>
                <a:lnTo>
                  <a:pt x="21149" y="3803"/>
                </a:lnTo>
                <a:lnTo>
                  <a:pt x="20917" y="2514"/>
                </a:lnTo>
                <a:lnTo>
                  <a:pt x="20649" y="1460"/>
                </a:lnTo>
                <a:lnTo>
                  <a:pt x="20350" y="669"/>
                </a:lnTo>
                <a:lnTo>
                  <a:pt x="20026" y="172"/>
                </a:lnTo>
                <a:lnTo>
                  <a:pt x="19681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08" rIns="45708"/>
          <a:lstStyle/>
          <a:p>
            <a:endParaRPr lang="en-US" sz="1799"/>
          </a:p>
        </p:txBody>
      </p:sp>
      <p:sp>
        <p:nvSpPr>
          <p:cNvPr id="12" name="AutoShape 11"/>
          <p:cNvSpPr>
            <a:spLocks/>
          </p:cNvSpPr>
          <p:nvPr/>
        </p:nvSpPr>
        <p:spPr bwMode="auto">
          <a:xfrm>
            <a:off x="1275002" y="5254150"/>
            <a:ext cx="2140979" cy="50945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083" y="0"/>
                </a:moveTo>
                <a:lnTo>
                  <a:pt x="2517" y="0"/>
                </a:lnTo>
                <a:lnTo>
                  <a:pt x="2065" y="172"/>
                </a:lnTo>
                <a:lnTo>
                  <a:pt x="1639" y="669"/>
                </a:lnTo>
                <a:lnTo>
                  <a:pt x="1247" y="1460"/>
                </a:lnTo>
                <a:lnTo>
                  <a:pt x="895" y="2514"/>
                </a:lnTo>
                <a:lnTo>
                  <a:pt x="592" y="3803"/>
                </a:lnTo>
                <a:lnTo>
                  <a:pt x="344" y="5295"/>
                </a:lnTo>
                <a:lnTo>
                  <a:pt x="157" y="6961"/>
                </a:lnTo>
                <a:lnTo>
                  <a:pt x="41" y="8770"/>
                </a:lnTo>
                <a:lnTo>
                  <a:pt x="0" y="10692"/>
                </a:lnTo>
                <a:lnTo>
                  <a:pt x="0" y="10908"/>
                </a:lnTo>
                <a:lnTo>
                  <a:pt x="41" y="12830"/>
                </a:lnTo>
                <a:lnTo>
                  <a:pt x="157" y="14639"/>
                </a:lnTo>
                <a:lnTo>
                  <a:pt x="344" y="16304"/>
                </a:lnTo>
                <a:lnTo>
                  <a:pt x="592" y="17797"/>
                </a:lnTo>
                <a:lnTo>
                  <a:pt x="895" y="19085"/>
                </a:lnTo>
                <a:lnTo>
                  <a:pt x="1247" y="20140"/>
                </a:lnTo>
                <a:lnTo>
                  <a:pt x="1639" y="20931"/>
                </a:lnTo>
                <a:lnTo>
                  <a:pt x="2065" y="21428"/>
                </a:lnTo>
                <a:lnTo>
                  <a:pt x="2517" y="21600"/>
                </a:lnTo>
                <a:lnTo>
                  <a:pt x="19083" y="21600"/>
                </a:lnTo>
                <a:lnTo>
                  <a:pt x="19535" y="21428"/>
                </a:lnTo>
                <a:lnTo>
                  <a:pt x="19961" y="20931"/>
                </a:lnTo>
                <a:lnTo>
                  <a:pt x="20353" y="20140"/>
                </a:lnTo>
                <a:lnTo>
                  <a:pt x="20705" y="19085"/>
                </a:lnTo>
                <a:lnTo>
                  <a:pt x="21008" y="17797"/>
                </a:lnTo>
                <a:lnTo>
                  <a:pt x="21256" y="16304"/>
                </a:lnTo>
                <a:lnTo>
                  <a:pt x="21443" y="14639"/>
                </a:lnTo>
                <a:lnTo>
                  <a:pt x="21559" y="12830"/>
                </a:lnTo>
                <a:lnTo>
                  <a:pt x="21600" y="10908"/>
                </a:lnTo>
                <a:lnTo>
                  <a:pt x="21600" y="10692"/>
                </a:lnTo>
                <a:lnTo>
                  <a:pt x="21559" y="8770"/>
                </a:lnTo>
                <a:lnTo>
                  <a:pt x="21443" y="6961"/>
                </a:lnTo>
                <a:lnTo>
                  <a:pt x="21256" y="5295"/>
                </a:lnTo>
                <a:lnTo>
                  <a:pt x="21008" y="3803"/>
                </a:lnTo>
                <a:lnTo>
                  <a:pt x="20705" y="2514"/>
                </a:lnTo>
                <a:lnTo>
                  <a:pt x="20353" y="1460"/>
                </a:lnTo>
                <a:lnTo>
                  <a:pt x="19961" y="669"/>
                </a:lnTo>
                <a:lnTo>
                  <a:pt x="19535" y="172"/>
                </a:lnTo>
                <a:lnTo>
                  <a:pt x="19083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08" rIns="45708"/>
          <a:lstStyle/>
          <a:p>
            <a:endParaRPr lang="en-US" sz="1799"/>
          </a:p>
        </p:txBody>
      </p:sp>
      <p:sp>
        <p:nvSpPr>
          <p:cNvPr id="13" name="AutoShape 12"/>
          <p:cNvSpPr>
            <a:spLocks/>
          </p:cNvSpPr>
          <p:nvPr/>
        </p:nvSpPr>
        <p:spPr bwMode="auto">
          <a:xfrm>
            <a:off x="1519413" y="5923901"/>
            <a:ext cx="1475991" cy="51104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948" y="0"/>
                </a:moveTo>
                <a:lnTo>
                  <a:pt x="3652" y="0"/>
                </a:lnTo>
                <a:lnTo>
                  <a:pt x="2996" y="172"/>
                </a:lnTo>
                <a:lnTo>
                  <a:pt x="2378" y="669"/>
                </a:lnTo>
                <a:lnTo>
                  <a:pt x="1809" y="1460"/>
                </a:lnTo>
                <a:lnTo>
                  <a:pt x="1299" y="2514"/>
                </a:lnTo>
                <a:lnTo>
                  <a:pt x="859" y="3803"/>
                </a:lnTo>
                <a:lnTo>
                  <a:pt x="499" y="5295"/>
                </a:lnTo>
                <a:lnTo>
                  <a:pt x="228" y="6961"/>
                </a:lnTo>
                <a:lnTo>
                  <a:pt x="59" y="8770"/>
                </a:lnTo>
                <a:lnTo>
                  <a:pt x="0" y="10692"/>
                </a:lnTo>
                <a:lnTo>
                  <a:pt x="0" y="10908"/>
                </a:lnTo>
                <a:lnTo>
                  <a:pt x="59" y="12830"/>
                </a:lnTo>
                <a:lnTo>
                  <a:pt x="228" y="14639"/>
                </a:lnTo>
                <a:lnTo>
                  <a:pt x="499" y="16304"/>
                </a:lnTo>
                <a:lnTo>
                  <a:pt x="859" y="17797"/>
                </a:lnTo>
                <a:lnTo>
                  <a:pt x="1299" y="19085"/>
                </a:lnTo>
                <a:lnTo>
                  <a:pt x="1809" y="20140"/>
                </a:lnTo>
                <a:lnTo>
                  <a:pt x="2378" y="20931"/>
                </a:lnTo>
                <a:lnTo>
                  <a:pt x="2996" y="21428"/>
                </a:lnTo>
                <a:lnTo>
                  <a:pt x="3652" y="21600"/>
                </a:lnTo>
                <a:lnTo>
                  <a:pt x="17948" y="21600"/>
                </a:lnTo>
                <a:lnTo>
                  <a:pt x="18605" y="21428"/>
                </a:lnTo>
                <a:lnTo>
                  <a:pt x="19222" y="20931"/>
                </a:lnTo>
                <a:lnTo>
                  <a:pt x="19791" y="20140"/>
                </a:lnTo>
                <a:lnTo>
                  <a:pt x="20301" y="19085"/>
                </a:lnTo>
                <a:lnTo>
                  <a:pt x="20741" y="17797"/>
                </a:lnTo>
                <a:lnTo>
                  <a:pt x="21101" y="16304"/>
                </a:lnTo>
                <a:lnTo>
                  <a:pt x="21372" y="14639"/>
                </a:lnTo>
                <a:lnTo>
                  <a:pt x="21541" y="12830"/>
                </a:lnTo>
                <a:lnTo>
                  <a:pt x="21600" y="10908"/>
                </a:lnTo>
                <a:lnTo>
                  <a:pt x="21600" y="10692"/>
                </a:lnTo>
                <a:lnTo>
                  <a:pt x="21541" y="8770"/>
                </a:lnTo>
                <a:lnTo>
                  <a:pt x="21372" y="6961"/>
                </a:lnTo>
                <a:lnTo>
                  <a:pt x="21101" y="5295"/>
                </a:lnTo>
                <a:lnTo>
                  <a:pt x="20741" y="3803"/>
                </a:lnTo>
                <a:lnTo>
                  <a:pt x="20301" y="2514"/>
                </a:lnTo>
                <a:lnTo>
                  <a:pt x="19791" y="1460"/>
                </a:lnTo>
                <a:lnTo>
                  <a:pt x="19222" y="669"/>
                </a:lnTo>
                <a:lnTo>
                  <a:pt x="18605" y="172"/>
                </a:lnTo>
                <a:lnTo>
                  <a:pt x="17948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08" rIns="45708"/>
          <a:lstStyle/>
          <a:p>
            <a:endParaRPr lang="en-US" sz="1799"/>
          </a:p>
        </p:txBody>
      </p:sp>
      <p:sp>
        <p:nvSpPr>
          <p:cNvPr id="14" name="AutoShape 13"/>
          <p:cNvSpPr>
            <a:spLocks/>
          </p:cNvSpPr>
          <p:nvPr/>
        </p:nvSpPr>
        <p:spPr bwMode="auto">
          <a:xfrm>
            <a:off x="0" y="2478"/>
            <a:ext cx="1004626" cy="49675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3" y="0"/>
                </a:moveTo>
                <a:lnTo>
                  <a:pt x="0" y="0"/>
                </a:lnTo>
                <a:lnTo>
                  <a:pt x="0" y="21600"/>
                </a:lnTo>
                <a:lnTo>
                  <a:pt x="16243" y="21600"/>
                </a:lnTo>
                <a:lnTo>
                  <a:pt x="17206" y="21423"/>
                </a:lnTo>
                <a:lnTo>
                  <a:pt x="18112" y="20914"/>
                </a:lnTo>
                <a:lnTo>
                  <a:pt x="18947" y="20103"/>
                </a:lnTo>
                <a:lnTo>
                  <a:pt x="19694" y="19021"/>
                </a:lnTo>
                <a:lnTo>
                  <a:pt x="20340" y="17700"/>
                </a:lnTo>
                <a:lnTo>
                  <a:pt x="20869" y="16169"/>
                </a:lnTo>
                <a:lnTo>
                  <a:pt x="21265" y="14461"/>
                </a:lnTo>
                <a:lnTo>
                  <a:pt x="21514" y="12606"/>
                </a:lnTo>
                <a:lnTo>
                  <a:pt x="21600" y="10635"/>
                </a:lnTo>
                <a:lnTo>
                  <a:pt x="21600" y="10413"/>
                </a:lnTo>
                <a:lnTo>
                  <a:pt x="21514" y="8442"/>
                </a:lnTo>
                <a:lnTo>
                  <a:pt x="21265" y="6587"/>
                </a:lnTo>
                <a:lnTo>
                  <a:pt x="20869" y="4879"/>
                </a:lnTo>
                <a:lnTo>
                  <a:pt x="20340" y="3349"/>
                </a:lnTo>
                <a:lnTo>
                  <a:pt x="19694" y="2027"/>
                </a:lnTo>
                <a:lnTo>
                  <a:pt x="18947" y="945"/>
                </a:lnTo>
                <a:lnTo>
                  <a:pt x="18112" y="134"/>
                </a:lnTo>
                <a:lnTo>
                  <a:pt x="17873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08" rIns="45708"/>
          <a:lstStyle/>
          <a:p>
            <a:endParaRPr lang="en-US" sz="1799"/>
          </a:p>
        </p:txBody>
      </p:sp>
      <p:sp>
        <p:nvSpPr>
          <p:cNvPr id="15" name="AutoShape 14"/>
          <p:cNvSpPr>
            <a:spLocks/>
          </p:cNvSpPr>
          <p:nvPr/>
        </p:nvSpPr>
        <p:spPr bwMode="auto">
          <a:xfrm>
            <a:off x="1627335" y="6547625"/>
            <a:ext cx="790369" cy="30948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782" y="0"/>
                </a:moveTo>
                <a:lnTo>
                  <a:pt x="6817" y="0"/>
                </a:lnTo>
                <a:lnTo>
                  <a:pt x="5592" y="283"/>
                </a:lnTo>
                <a:lnTo>
                  <a:pt x="4439" y="1100"/>
                </a:lnTo>
                <a:lnTo>
                  <a:pt x="3377" y="2401"/>
                </a:lnTo>
                <a:lnTo>
                  <a:pt x="2425" y="4137"/>
                </a:lnTo>
                <a:lnTo>
                  <a:pt x="1603" y="6257"/>
                </a:lnTo>
                <a:lnTo>
                  <a:pt x="931" y="8712"/>
                </a:lnTo>
                <a:lnTo>
                  <a:pt x="426" y="11452"/>
                </a:lnTo>
                <a:lnTo>
                  <a:pt x="110" y="14428"/>
                </a:lnTo>
                <a:lnTo>
                  <a:pt x="0" y="17590"/>
                </a:lnTo>
                <a:lnTo>
                  <a:pt x="0" y="17946"/>
                </a:lnTo>
                <a:lnTo>
                  <a:pt x="110" y="21108"/>
                </a:lnTo>
                <a:lnTo>
                  <a:pt x="162" y="21600"/>
                </a:lnTo>
                <a:lnTo>
                  <a:pt x="21438" y="21600"/>
                </a:lnTo>
                <a:lnTo>
                  <a:pt x="21490" y="21108"/>
                </a:lnTo>
                <a:lnTo>
                  <a:pt x="21600" y="17946"/>
                </a:lnTo>
                <a:lnTo>
                  <a:pt x="21600" y="17590"/>
                </a:lnTo>
                <a:lnTo>
                  <a:pt x="21490" y="14428"/>
                </a:lnTo>
                <a:lnTo>
                  <a:pt x="21173" y="11452"/>
                </a:lnTo>
                <a:lnTo>
                  <a:pt x="20669" y="8712"/>
                </a:lnTo>
                <a:lnTo>
                  <a:pt x="19997" y="6257"/>
                </a:lnTo>
                <a:lnTo>
                  <a:pt x="19175" y="4137"/>
                </a:lnTo>
                <a:lnTo>
                  <a:pt x="18223" y="2401"/>
                </a:lnTo>
                <a:lnTo>
                  <a:pt x="17161" y="1100"/>
                </a:lnTo>
                <a:lnTo>
                  <a:pt x="16008" y="283"/>
                </a:lnTo>
                <a:lnTo>
                  <a:pt x="14782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08" rIns="45708"/>
          <a:lstStyle/>
          <a:p>
            <a:endParaRPr lang="en-US" sz="1799"/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>
            <a:off x="-1" y="575419"/>
            <a:ext cx="1536300" cy="50945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093" y="0"/>
                </a:moveTo>
                <a:lnTo>
                  <a:pt x="0" y="0"/>
                </a:lnTo>
                <a:lnTo>
                  <a:pt x="0" y="21600"/>
                </a:lnTo>
                <a:lnTo>
                  <a:pt x="18093" y="21600"/>
                </a:lnTo>
                <a:lnTo>
                  <a:pt x="18724" y="21428"/>
                </a:lnTo>
                <a:lnTo>
                  <a:pt x="19317" y="20931"/>
                </a:lnTo>
                <a:lnTo>
                  <a:pt x="19863" y="20140"/>
                </a:lnTo>
                <a:lnTo>
                  <a:pt x="20353" y="19085"/>
                </a:lnTo>
                <a:lnTo>
                  <a:pt x="20775" y="17797"/>
                </a:lnTo>
                <a:lnTo>
                  <a:pt x="21121" y="16304"/>
                </a:lnTo>
                <a:lnTo>
                  <a:pt x="21381" y="14639"/>
                </a:lnTo>
                <a:lnTo>
                  <a:pt x="21544" y="12830"/>
                </a:lnTo>
                <a:lnTo>
                  <a:pt x="21600" y="10908"/>
                </a:lnTo>
                <a:lnTo>
                  <a:pt x="21600" y="10692"/>
                </a:lnTo>
                <a:lnTo>
                  <a:pt x="21544" y="8770"/>
                </a:lnTo>
                <a:lnTo>
                  <a:pt x="21381" y="6961"/>
                </a:lnTo>
                <a:lnTo>
                  <a:pt x="21121" y="5295"/>
                </a:lnTo>
                <a:lnTo>
                  <a:pt x="20775" y="3803"/>
                </a:lnTo>
                <a:lnTo>
                  <a:pt x="20353" y="2514"/>
                </a:lnTo>
                <a:lnTo>
                  <a:pt x="19863" y="1460"/>
                </a:lnTo>
                <a:lnTo>
                  <a:pt x="19317" y="669"/>
                </a:lnTo>
                <a:lnTo>
                  <a:pt x="18724" y="172"/>
                </a:lnTo>
                <a:lnTo>
                  <a:pt x="18093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08" rIns="45708"/>
          <a:lstStyle/>
          <a:p>
            <a:endParaRPr lang="en-US" sz="1799"/>
          </a:p>
        </p:txBody>
      </p:sp>
      <p:sp>
        <p:nvSpPr>
          <p:cNvPr id="17" name="AutoShape 16"/>
          <p:cNvSpPr>
            <a:spLocks/>
          </p:cNvSpPr>
          <p:nvPr/>
        </p:nvSpPr>
        <p:spPr bwMode="auto">
          <a:xfrm>
            <a:off x="0" y="1240406"/>
            <a:ext cx="3066251" cy="50945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842" y="0"/>
                </a:moveTo>
                <a:lnTo>
                  <a:pt x="0" y="0"/>
                </a:lnTo>
                <a:lnTo>
                  <a:pt x="0" y="21600"/>
                </a:lnTo>
                <a:lnTo>
                  <a:pt x="19842" y="21600"/>
                </a:lnTo>
                <a:lnTo>
                  <a:pt x="20158" y="21428"/>
                </a:lnTo>
                <a:lnTo>
                  <a:pt x="20456" y="20931"/>
                </a:lnTo>
                <a:lnTo>
                  <a:pt x="20729" y="20140"/>
                </a:lnTo>
                <a:lnTo>
                  <a:pt x="20975" y="19085"/>
                </a:lnTo>
                <a:lnTo>
                  <a:pt x="21187" y="17797"/>
                </a:lnTo>
                <a:lnTo>
                  <a:pt x="21360" y="16304"/>
                </a:lnTo>
                <a:lnTo>
                  <a:pt x="21490" y="14639"/>
                </a:lnTo>
                <a:lnTo>
                  <a:pt x="21572" y="12830"/>
                </a:lnTo>
                <a:lnTo>
                  <a:pt x="21600" y="10908"/>
                </a:lnTo>
                <a:lnTo>
                  <a:pt x="21600" y="10692"/>
                </a:lnTo>
                <a:lnTo>
                  <a:pt x="21572" y="8770"/>
                </a:lnTo>
                <a:lnTo>
                  <a:pt x="21490" y="6961"/>
                </a:lnTo>
                <a:lnTo>
                  <a:pt x="21360" y="5295"/>
                </a:lnTo>
                <a:lnTo>
                  <a:pt x="21187" y="3803"/>
                </a:lnTo>
                <a:lnTo>
                  <a:pt x="20975" y="2514"/>
                </a:lnTo>
                <a:lnTo>
                  <a:pt x="20729" y="1460"/>
                </a:lnTo>
                <a:lnTo>
                  <a:pt x="20456" y="669"/>
                </a:lnTo>
                <a:lnTo>
                  <a:pt x="20158" y="172"/>
                </a:lnTo>
                <a:lnTo>
                  <a:pt x="19842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08" rIns="45708"/>
          <a:lstStyle/>
          <a:p>
            <a:endParaRPr lang="en-US" sz="1799"/>
          </a:p>
        </p:txBody>
      </p:sp>
      <p:sp>
        <p:nvSpPr>
          <p:cNvPr id="18" name="AutoShape 17"/>
          <p:cNvSpPr>
            <a:spLocks/>
          </p:cNvSpPr>
          <p:nvPr/>
        </p:nvSpPr>
        <p:spPr bwMode="auto">
          <a:xfrm>
            <a:off x="1" y="1873631"/>
            <a:ext cx="3431281" cy="50945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030" y="0"/>
                </a:moveTo>
                <a:lnTo>
                  <a:pt x="0" y="0"/>
                </a:lnTo>
                <a:lnTo>
                  <a:pt x="0" y="21600"/>
                </a:lnTo>
                <a:lnTo>
                  <a:pt x="20030" y="21600"/>
                </a:lnTo>
                <a:lnTo>
                  <a:pt x="20312" y="21428"/>
                </a:lnTo>
                <a:lnTo>
                  <a:pt x="20578" y="20931"/>
                </a:lnTo>
                <a:lnTo>
                  <a:pt x="20822" y="20140"/>
                </a:lnTo>
                <a:lnTo>
                  <a:pt x="21041" y="19085"/>
                </a:lnTo>
                <a:lnTo>
                  <a:pt x="21231" y="17797"/>
                </a:lnTo>
                <a:lnTo>
                  <a:pt x="21386" y="16304"/>
                </a:lnTo>
                <a:lnTo>
                  <a:pt x="21502" y="14639"/>
                </a:lnTo>
                <a:lnTo>
                  <a:pt x="21575" y="12830"/>
                </a:lnTo>
                <a:lnTo>
                  <a:pt x="21600" y="10908"/>
                </a:lnTo>
                <a:lnTo>
                  <a:pt x="21600" y="10692"/>
                </a:lnTo>
                <a:lnTo>
                  <a:pt x="21575" y="8770"/>
                </a:lnTo>
                <a:lnTo>
                  <a:pt x="21502" y="6961"/>
                </a:lnTo>
                <a:lnTo>
                  <a:pt x="21386" y="5295"/>
                </a:lnTo>
                <a:lnTo>
                  <a:pt x="21231" y="3803"/>
                </a:lnTo>
                <a:lnTo>
                  <a:pt x="21041" y="2514"/>
                </a:lnTo>
                <a:lnTo>
                  <a:pt x="20822" y="1460"/>
                </a:lnTo>
                <a:lnTo>
                  <a:pt x="20578" y="669"/>
                </a:lnTo>
                <a:lnTo>
                  <a:pt x="20312" y="172"/>
                </a:lnTo>
                <a:lnTo>
                  <a:pt x="20030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08" rIns="45708"/>
          <a:lstStyle/>
          <a:p>
            <a:endParaRPr lang="en-US" sz="1799"/>
          </a:p>
        </p:txBody>
      </p:sp>
      <p:sp>
        <p:nvSpPr>
          <p:cNvPr id="19" name="AutoShape 18"/>
          <p:cNvSpPr>
            <a:spLocks/>
          </p:cNvSpPr>
          <p:nvPr/>
        </p:nvSpPr>
        <p:spPr bwMode="auto">
          <a:xfrm>
            <a:off x="1" y="2602128"/>
            <a:ext cx="4618422" cy="51104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598" y="0"/>
                </a:moveTo>
                <a:lnTo>
                  <a:pt x="0" y="0"/>
                </a:lnTo>
                <a:lnTo>
                  <a:pt x="0" y="21600"/>
                </a:lnTo>
                <a:lnTo>
                  <a:pt x="20433" y="21600"/>
                </a:lnTo>
                <a:lnTo>
                  <a:pt x="20643" y="21428"/>
                </a:lnTo>
                <a:lnTo>
                  <a:pt x="20840" y="20931"/>
                </a:lnTo>
                <a:lnTo>
                  <a:pt x="21022" y="20140"/>
                </a:lnTo>
                <a:lnTo>
                  <a:pt x="21185" y="19085"/>
                </a:lnTo>
                <a:lnTo>
                  <a:pt x="21326" y="17797"/>
                </a:lnTo>
                <a:lnTo>
                  <a:pt x="21441" y="16304"/>
                </a:lnTo>
                <a:lnTo>
                  <a:pt x="21527" y="14639"/>
                </a:lnTo>
                <a:lnTo>
                  <a:pt x="21581" y="12830"/>
                </a:lnTo>
                <a:lnTo>
                  <a:pt x="21600" y="10908"/>
                </a:lnTo>
                <a:lnTo>
                  <a:pt x="21600" y="9184"/>
                </a:lnTo>
                <a:lnTo>
                  <a:pt x="21574" y="7078"/>
                </a:lnTo>
                <a:lnTo>
                  <a:pt x="21498" y="5145"/>
                </a:lnTo>
                <a:lnTo>
                  <a:pt x="21380" y="3440"/>
                </a:lnTo>
                <a:lnTo>
                  <a:pt x="21225" y="2018"/>
                </a:lnTo>
                <a:lnTo>
                  <a:pt x="21039" y="933"/>
                </a:lnTo>
                <a:lnTo>
                  <a:pt x="20828" y="243"/>
                </a:lnTo>
                <a:lnTo>
                  <a:pt x="20598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08" rIns="45708"/>
          <a:lstStyle/>
          <a:p>
            <a:endParaRPr lang="en-US" sz="1799"/>
          </a:p>
        </p:txBody>
      </p:sp>
      <p:sp>
        <p:nvSpPr>
          <p:cNvPr id="20" name="ZoneTexte 19"/>
          <p:cNvSpPr txBox="1"/>
          <p:nvPr/>
        </p:nvSpPr>
        <p:spPr>
          <a:xfrm>
            <a:off x="3804817" y="5532831"/>
            <a:ext cx="8034444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9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Xuan Che, ECA</a:t>
            </a:r>
            <a:endParaRPr lang="en-US" sz="2399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7102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7612" y="685800"/>
            <a:ext cx="9753600" cy="533400"/>
          </a:xfrm>
        </p:spPr>
        <p:txBody>
          <a:bodyPr>
            <a:normAutofit/>
          </a:bodyPr>
          <a:lstStyle/>
          <a:p>
            <a:r>
              <a:rPr lang="en-US" sz="3200" b="1" cap="none" dirty="0">
                <a:solidFill>
                  <a:srgbClr val="00A0F0"/>
                </a:solidFill>
                <a:latin typeface="+mn-lt"/>
              </a:rPr>
              <a:t>SDG Metadata Analysis: Selected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828800"/>
            <a:ext cx="11441741" cy="4479472"/>
          </a:xfrm>
        </p:spPr>
        <p:txBody>
          <a:bodyPr>
            <a:normAutofit/>
          </a:bodyPr>
          <a:lstStyle/>
          <a:p>
            <a:r>
              <a:rPr lang="en-US" dirty="0"/>
              <a:t>SDG3: Good Health and Well-being</a:t>
            </a:r>
          </a:p>
          <a:p>
            <a:pPr lvl="1"/>
            <a:r>
              <a:rPr lang="en-US" dirty="0"/>
              <a:t>Health services – Hospital, family planning; </a:t>
            </a:r>
          </a:p>
          <a:p>
            <a:pPr lvl="1"/>
            <a:r>
              <a:rPr lang="en-US" dirty="0"/>
              <a:t>Suicide rate, death rate by traffic injuries – Police. </a:t>
            </a:r>
          </a:p>
          <a:p>
            <a:r>
              <a:rPr lang="en-US" dirty="0"/>
              <a:t>SDG5: Gender Equality</a:t>
            </a:r>
          </a:p>
          <a:p>
            <a:pPr lvl="1"/>
            <a:r>
              <a:rPr lang="en-US" dirty="0"/>
              <a:t>CRVS.</a:t>
            </a:r>
          </a:p>
          <a:p>
            <a:r>
              <a:rPr lang="en-US" dirty="0"/>
              <a:t>SDG11: Sustainable Cities and Communities</a:t>
            </a:r>
          </a:p>
          <a:p>
            <a:pPr lvl="1"/>
            <a:r>
              <a:rPr lang="en-US" dirty="0"/>
              <a:t>Housing, transport, public </a:t>
            </a:r>
            <a:r>
              <a:rPr lang="en-US" dirty="0" err="1"/>
              <a:t>spendings</a:t>
            </a:r>
            <a:r>
              <a:rPr lang="en-US" dirty="0"/>
              <a:t>.</a:t>
            </a:r>
          </a:p>
        </p:txBody>
      </p:sp>
      <p:pic>
        <p:nvPicPr>
          <p:cNvPr id="4" name="Picture 3" descr="SDG_Bann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6808"/>
            <a:ext cx="12188825" cy="66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4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2" y="685800"/>
            <a:ext cx="9753600" cy="533400"/>
          </a:xfrm>
        </p:spPr>
        <p:txBody>
          <a:bodyPr>
            <a:normAutofit/>
          </a:bodyPr>
          <a:lstStyle/>
          <a:p>
            <a:r>
              <a:rPr lang="en-US" sz="3200" b="1" cap="none" dirty="0">
                <a:solidFill>
                  <a:srgbClr val="00A0F0"/>
                </a:solidFill>
                <a:latin typeface="+mn-lt"/>
              </a:rPr>
              <a:t>SDG Metadata Analysis: Selected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2057400"/>
            <a:ext cx="9753600" cy="4114800"/>
          </a:xfrm>
        </p:spPr>
        <p:txBody>
          <a:bodyPr>
            <a:normAutofit/>
          </a:bodyPr>
          <a:lstStyle/>
          <a:p>
            <a:r>
              <a:rPr lang="en-US" dirty="0"/>
              <a:t>SDG15: Life on Land</a:t>
            </a:r>
          </a:p>
          <a:p>
            <a:pPr lvl="1"/>
            <a:r>
              <a:rPr lang="en-US" dirty="0"/>
              <a:t>SDG15.7.1: Proportion of traded wildlife that was poached or illicitly trafficked – Border and custom.</a:t>
            </a:r>
          </a:p>
          <a:p>
            <a:r>
              <a:rPr lang="en-US" dirty="0"/>
              <a:t>SDG16: Peace, Justice and Strong Institutions</a:t>
            </a:r>
          </a:p>
          <a:p>
            <a:pPr lvl="1"/>
            <a:r>
              <a:rPr lang="en-US" dirty="0"/>
              <a:t>SDG16.1.1: Number of victims of intentional homicide per 100,000 population, by sex and age - Law enforcement. </a:t>
            </a:r>
          </a:p>
          <a:p>
            <a:pPr lvl="1"/>
            <a:r>
              <a:rPr lang="en-US" dirty="0"/>
              <a:t>SDG16.3.2: Un-sentenced detainees as a proportion of overall prison population - Prison administration.</a:t>
            </a:r>
          </a:p>
        </p:txBody>
      </p:sp>
      <p:pic>
        <p:nvPicPr>
          <p:cNvPr id="5" name="Picture 4" descr="SDG_Bann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6808"/>
            <a:ext cx="12188825" cy="66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2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81000"/>
            <a:ext cx="10896600" cy="609600"/>
          </a:xfrm>
        </p:spPr>
        <p:txBody>
          <a:bodyPr>
            <a:normAutofit/>
          </a:bodyPr>
          <a:lstStyle/>
          <a:p>
            <a:r>
              <a:rPr lang="en-US" sz="3200" b="1" cap="none" dirty="0">
                <a:solidFill>
                  <a:srgbClr val="00A0F0"/>
                </a:solidFill>
                <a:latin typeface="+mn-lt"/>
              </a:rPr>
              <a:t>Current status: administrative data are not fully utilized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219200"/>
            <a:ext cx="9753600" cy="5029200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en-US" b="1" dirty="0"/>
              <a:t>Generally the main reasons administrative data are not fully utilized by countries are:</a:t>
            </a:r>
          </a:p>
          <a:p>
            <a:pPr>
              <a:lnSpc>
                <a:spcPct val="110000"/>
              </a:lnSpc>
            </a:pPr>
            <a:r>
              <a:rPr lang="en-US" dirty="0"/>
              <a:t>Inclination of NSOs to always conduct surveys in the countries. </a:t>
            </a:r>
          </a:p>
          <a:p>
            <a:pPr>
              <a:lnSpc>
                <a:spcPct val="110000"/>
              </a:lnSpc>
            </a:pPr>
            <a:r>
              <a:rPr lang="en-US" dirty="0"/>
              <a:t>Quality - coverage, standard of use from administrations, timeliness for production and dissemination. </a:t>
            </a:r>
          </a:p>
          <a:p>
            <a:pPr>
              <a:lnSpc>
                <a:spcPct val="110000"/>
              </a:lnSpc>
            </a:pPr>
            <a:r>
              <a:rPr lang="en-US" dirty="0"/>
              <a:t>NSS’s access to raw, micro-level administrative data.</a:t>
            </a:r>
          </a:p>
          <a:p>
            <a:pPr>
              <a:lnSpc>
                <a:spcPct val="110000"/>
              </a:lnSpc>
            </a:pPr>
            <a:r>
              <a:rPr lang="en-US" dirty="0"/>
              <a:t>Issue of confidentiality.</a:t>
            </a:r>
          </a:p>
          <a:p>
            <a:pPr>
              <a:lnSpc>
                <a:spcPct val="110000"/>
              </a:lnSpc>
            </a:pPr>
            <a:r>
              <a:rPr lang="en-US" dirty="0"/>
              <a:t>Lack of collaboration: production of administrative data requires cooperation on all levels: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Cooperation between government agencies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Cooperation between public and private data providers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Cooperation between users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International cooperation.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9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304800"/>
            <a:ext cx="9753600" cy="609600"/>
          </a:xfrm>
        </p:spPr>
        <p:txBody>
          <a:bodyPr>
            <a:normAutofit/>
          </a:bodyPr>
          <a:lstStyle/>
          <a:p>
            <a:r>
              <a:rPr lang="en-US" sz="3200" b="1" cap="none" dirty="0">
                <a:solidFill>
                  <a:srgbClr val="00A0F0"/>
                </a:solidFill>
                <a:latin typeface="+mn-lt"/>
              </a:rPr>
              <a:t>The Way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066800"/>
            <a:ext cx="9982200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NSS should have good knowledge on existing administrative data in their respective countries.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Inventory of administrative data should be accessible for all, to build framework for accessible use for all.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Better coordination of planning, implementing programs of admin data from all government agencies, NSO should be involved and consulted from the very beginning, and when data are reviewed.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New technology for collecting data and technology improvements.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Continuous training and capacity building.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Law of statistics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Statistics authorities should be involved in the registries of administrative data.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Regulations and policies should be enhanced to provide free access of administrative data to the statistical authorities. </a:t>
            </a:r>
          </a:p>
        </p:txBody>
      </p:sp>
    </p:spTree>
    <p:extLst>
      <p:ext uri="{BB962C8B-B14F-4D97-AF65-F5344CB8AC3E}">
        <p14:creationId xmlns:p14="http://schemas.microsoft.com/office/powerpoint/2010/main" val="7159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7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3812" y="4261945"/>
            <a:ext cx="9753600" cy="533400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>
                <a:solidFill>
                  <a:schemeClr val="bg1"/>
                </a:solidFill>
                <a:latin typeface="+mn-lt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4888624"/>
            <a:ext cx="9753600" cy="1219200"/>
          </a:xfrm>
        </p:spPr>
        <p:txBody>
          <a:bodyPr/>
          <a:lstStyle/>
          <a:p>
            <a:pPr marL="4572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Xuan </a:t>
            </a:r>
            <a:r>
              <a:rPr lang="en-US" b="1" dirty="0" err="1">
                <a:solidFill>
                  <a:schemeClr val="bg1"/>
                </a:solidFill>
              </a:rPr>
              <a:t>Che</a:t>
            </a:r>
            <a:endParaRPr lang="en-US" b="1" dirty="0">
              <a:solidFill>
                <a:schemeClr val="bg1"/>
              </a:solidFill>
            </a:endParaRPr>
          </a:p>
          <a:p>
            <a:pPr marL="4572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che@un.org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8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171575"/>
            <a:ext cx="25638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Picture 9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2174875"/>
            <a:ext cx="21066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93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914400"/>
            <a:ext cx="9753600" cy="198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A0F0"/>
                </a:solidFill>
                <a:latin typeface="+mn-lt"/>
              </a:rPr>
              <a:t>The importance of administrative data </a:t>
            </a:r>
            <a:br>
              <a:rPr lang="en-US" b="1" dirty="0">
                <a:solidFill>
                  <a:srgbClr val="00A0F0"/>
                </a:solidFill>
                <a:latin typeface="+mn-lt"/>
              </a:rPr>
            </a:br>
            <a:r>
              <a:rPr lang="en-US" b="1" dirty="0">
                <a:solidFill>
                  <a:srgbClr val="00A0F0"/>
                </a:solidFill>
                <a:latin typeface="+mn-lt"/>
              </a:rPr>
              <a:t>in the era of sdg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419600"/>
            <a:ext cx="7848600" cy="1371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African Centre for Statistics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United Nations Economic Commission for Africa</a:t>
            </a:r>
          </a:p>
          <a:p>
            <a:r>
              <a:rPr lang="en-US" sz="2400" dirty="0"/>
              <a:t>April 2018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609600"/>
            <a:ext cx="9753600" cy="533400"/>
          </a:xfrm>
        </p:spPr>
        <p:txBody>
          <a:bodyPr>
            <a:normAutofit/>
          </a:bodyPr>
          <a:lstStyle/>
          <a:p>
            <a:r>
              <a:rPr lang="en-US" sz="3200" b="1" cap="none" dirty="0">
                <a:solidFill>
                  <a:srgbClr val="00A0F0"/>
                </a:solidFill>
                <a:latin typeface="+mn-lt"/>
              </a:rPr>
              <a:t>The many different types of administrative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447800"/>
            <a:ext cx="9753600" cy="4572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/>
              <a:t>Definition</a:t>
            </a:r>
          </a:p>
          <a:p>
            <a:pPr marL="45720" indent="0">
              <a:buNone/>
            </a:pPr>
            <a:r>
              <a:rPr lang="en-US" dirty="0"/>
              <a:t>Administrative records are data collected for the purpose of carrying out various non-statistical programs. </a:t>
            </a:r>
          </a:p>
          <a:p>
            <a:pPr marL="45720" indent="0">
              <a:spcAft>
                <a:spcPts val="1200"/>
              </a:spcAft>
              <a:buNone/>
            </a:pPr>
            <a:r>
              <a:rPr lang="en-US" b="1" dirty="0"/>
              <a:t>Types of administrative data</a:t>
            </a:r>
          </a:p>
          <a:p>
            <a:pPr lvl="1"/>
            <a:r>
              <a:rPr lang="en-US" dirty="0"/>
              <a:t>Custom record: the flow of goods and people across borders. </a:t>
            </a:r>
          </a:p>
          <a:p>
            <a:pPr lvl="1"/>
            <a:r>
              <a:rPr lang="en-US" dirty="0"/>
              <a:t>Legally required registration on events such as births and deaths.</a:t>
            </a:r>
          </a:p>
          <a:p>
            <a:pPr lvl="1"/>
            <a:r>
              <a:rPr lang="en-US" dirty="0"/>
              <a:t>Social Security records.</a:t>
            </a:r>
          </a:p>
          <a:p>
            <a:pPr lvl="1"/>
            <a:r>
              <a:rPr lang="en-US" dirty="0"/>
              <a:t>Tax records.</a:t>
            </a:r>
          </a:p>
          <a:p>
            <a:pPr lvl="1"/>
            <a:r>
              <a:rPr lang="en-US" dirty="0"/>
              <a:t>Crime reports and law enforcement records.</a:t>
            </a:r>
          </a:p>
          <a:p>
            <a:pPr lvl="1"/>
            <a:r>
              <a:rPr lang="en-US" dirty="0"/>
              <a:t>Housing data.</a:t>
            </a:r>
          </a:p>
          <a:p>
            <a:pPr lvl="1"/>
            <a:r>
              <a:rPr lang="en-US" dirty="0"/>
              <a:t>Permit, etc.</a:t>
            </a:r>
          </a:p>
          <a:p>
            <a:pPr lvl="1"/>
            <a:r>
              <a:rPr lang="en-US" dirty="0"/>
              <a:t>And much, much more.</a:t>
            </a:r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762000"/>
            <a:ext cx="9753600" cy="609600"/>
          </a:xfrm>
        </p:spPr>
        <p:txBody>
          <a:bodyPr>
            <a:normAutofit fontScale="90000"/>
          </a:bodyPr>
          <a:lstStyle/>
          <a:p>
            <a:r>
              <a:rPr lang="en-US" sz="3200" b="1" cap="none" dirty="0">
                <a:solidFill>
                  <a:srgbClr val="00A0F0"/>
                </a:solidFill>
                <a:latin typeface="+mn-lt"/>
              </a:rPr>
              <a:t>The advantages of using administrative data by NSS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600200"/>
            <a:ext cx="9753600" cy="4267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It is cost-effective.</a:t>
            </a:r>
          </a:p>
          <a:p>
            <a:pPr>
              <a:spcBef>
                <a:spcPts val="1200"/>
              </a:spcBef>
            </a:pPr>
            <a:r>
              <a:rPr lang="en-US" dirty="0"/>
              <a:t>It is quality assured.</a:t>
            </a:r>
          </a:p>
          <a:p>
            <a:pPr>
              <a:spcBef>
                <a:spcPts val="1200"/>
              </a:spcBef>
            </a:pPr>
            <a:r>
              <a:rPr lang="en-US" dirty="0"/>
              <a:t>It is up-to-date.</a:t>
            </a:r>
          </a:p>
          <a:p>
            <a:pPr>
              <a:spcBef>
                <a:spcPts val="1200"/>
              </a:spcBef>
            </a:pPr>
            <a:r>
              <a:rPr lang="en-US" dirty="0"/>
              <a:t>It has lower burden to both the NSS and the respondents.</a:t>
            </a:r>
          </a:p>
        </p:txBody>
      </p:sp>
      <p:pic>
        <p:nvPicPr>
          <p:cNvPr id="4" name="Picture 3" descr="digital-data_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88" y="4495800"/>
            <a:ext cx="12954000" cy="8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609600"/>
            <a:ext cx="9753600" cy="569752"/>
          </a:xfrm>
        </p:spPr>
        <p:txBody>
          <a:bodyPr>
            <a:normAutofit/>
          </a:bodyPr>
          <a:lstStyle/>
          <a:p>
            <a:r>
              <a:rPr lang="en-US" sz="3200" b="1" cap="none" dirty="0">
                <a:solidFill>
                  <a:srgbClr val="00A0F0"/>
                </a:solidFill>
                <a:latin typeface="+mn-lt"/>
              </a:rPr>
              <a:t>Trend of Using Administrative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600200"/>
            <a:ext cx="6248400" cy="41148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UNSD advocates the use of administrative data for many years (workshops).</a:t>
            </a:r>
          </a:p>
          <a:p>
            <a:pPr>
              <a:lnSpc>
                <a:spcPct val="110000"/>
              </a:lnSpc>
            </a:pPr>
            <a:r>
              <a:rPr lang="en-US" dirty="0"/>
              <a:t>European Statistical Law: Revised in 2015 with an emphasis on Free access for National Statistical Institutes (NSIs) to administrative records.</a:t>
            </a:r>
          </a:p>
          <a:p>
            <a:pPr>
              <a:lnSpc>
                <a:spcPct val="110000"/>
              </a:lnSpc>
            </a:pPr>
            <a:r>
              <a:rPr lang="en-US" dirty="0"/>
              <a:t>In Africa, the </a:t>
            </a:r>
            <a:r>
              <a:rPr lang="en-US" b="1" dirty="0"/>
              <a:t>Addis Ababa Action Agenda </a:t>
            </a:r>
            <a:r>
              <a:rPr lang="en-US" dirty="0"/>
              <a:t>of the Third International Conference on Financing for Development declared: “National statistical systems have a central role in generating, disseminating and administering data. They should be supplemented with data and analysis from civil society, academia and the private sector.”</a:t>
            </a:r>
          </a:p>
        </p:txBody>
      </p:sp>
      <p:pic>
        <p:nvPicPr>
          <p:cNvPr id="7" name="Picture 6" descr="AA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3352800"/>
            <a:ext cx="38100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3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533400"/>
            <a:ext cx="10058400" cy="1143000"/>
          </a:xfrm>
        </p:spPr>
        <p:txBody>
          <a:bodyPr>
            <a:normAutofit/>
          </a:bodyPr>
          <a:lstStyle/>
          <a:p>
            <a:r>
              <a:rPr lang="en-US" sz="3200" b="1" cap="none" dirty="0">
                <a:solidFill>
                  <a:srgbClr val="00A0F0"/>
                </a:solidFill>
                <a:latin typeface="+mn-lt"/>
              </a:rPr>
              <a:t>The considerations of using administrative data for the SDG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752600"/>
            <a:ext cx="4876800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Administrative data can be used for producing dis-aggregated data for specific population groups, that are too small or too difficult to be captured by conventional data collection means. </a:t>
            </a:r>
          </a:p>
          <a:p>
            <a:pPr>
              <a:lnSpc>
                <a:spcPct val="100000"/>
              </a:lnSpc>
            </a:pPr>
            <a:r>
              <a:rPr lang="en-US" dirty="0"/>
              <a:t>Using administrative data for SDG tracking, one need to consider: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Record linkage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Accessibility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Confidentiality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Nonresponses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Documentation</a:t>
            </a:r>
          </a:p>
        </p:txBody>
      </p:sp>
      <p:pic>
        <p:nvPicPr>
          <p:cNvPr id="4" name="Picture 3" descr="Sustainable_Development_Goal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1524000"/>
            <a:ext cx="516636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1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533400"/>
            <a:ext cx="10058400" cy="1143000"/>
          </a:xfrm>
        </p:spPr>
        <p:txBody>
          <a:bodyPr>
            <a:normAutofit/>
          </a:bodyPr>
          <a:lstStyle/>
          <a:p>
            <a:r>
              <a:rPr lang="en-US" sz="3200" b="1" cap="none" dirty="0">
                <a:solidFill>
                  <a:srgbClr val="00A0F0"/>
                </a:solidFill>
              </a:rPr>
              <a:t>Ways of integrating administrative data into SDG tracking</a:t>
            </a:r>
            <a:endParaRPr lang="en-US" sz="3200" b="1" cap="none" dirty="0">
              <a:solidFill>
                <a:srgbClr val="00A0F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905000"/>
            <a:ext cx="4876800" cy="4114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Directly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Link with other registers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Combined with surveys and big data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As sampling frames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For quality control purposes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Implications to Africa</a:t>
            </a:r>
          </a:p>
        </p:txBody>
      </p:sp>
      <p:pic>
        <p:nvPicPr>
          <p:cNvPr id="4" name="Picture 3" descr="Sustainable_Development_Goal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1524000"/>
            <a:ext cx="516636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381000"/>
            <a:ext cx="9753600" cy="1020762"/>
          </a:xfrm>
        </p:spPr>
        <p:txBody>
          <a:bodyPr>
            <a:normAutofit/>
          </a:bodyPr>
          <a:lstStyle/>
          <a:p>
            <a:r>
              <a:rPr lang="en-US" sz="3200" b="1" cap="none" dirty="0">
                <a:solidFill>
                  <a:srgbClr val="00A0F0"/>
                </a:solidFill>
              </a:rPr>
              <a:t>Numbers of indicators with full or partial administrative data sources for </a:t>
            </a:r>
            <a:r>
              <a:rPr lang="en-US" sz="3200" b="1" cap="none">
                <a:solidFill>
                  <a:srgbClr val="00A0F0"/>
                </a:solidFill>
              </a:rPr>
              <a:t>each Goal</a:t>
            </a:r>
            <a:endParaRPr lang="en-US" sz="3200" dirty="0"/>
          </a:p>
        </p:txBody>
      </p:sp>
      <p:pic>
        <p:nvPicPr>
          <p:cNvPr id="5" name="Picture 4" descr="SDG_Bann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6808"/>
            <a:ext cx="12188825" cy="661192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87522"/>
              </p:ext>
            </p:extLst>
          </p:nvPr>
        </p:nvGraphicFramePr>
        <p:xfrm>
          <a:off x="1217612" y="14478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35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685800"/>
            <a:ext cx="9753600" cy="533400"/>
          </a:xfrm>
        </p:spPr>
        <p:txBody>
          <a:bodyPr>
            <a:normAutofit/>
          </a:bodyPr>
          <a:lstStyle/>
          <a:p>
            <a:r>
              <a:rPr lang="en-US" sz="3200" b="1" cap="none" dirty="0">
                <a:solidFill>
                  <a:srgbClr val="00A0F0"/>
                </a:solidFill>
                <a:latin typeface="+mn-lt"/>
              </a:rPr>
              <a:t>SDG Metadata Analysis: Selected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524000"/>
            <a:ext cx="9753600" cy="4114800"/>
          </a:xfrm>
        </p:spPr>
        <p:txBody>
          <a:bodyPr>
            <a:normAutofit/>
          </a:bodyPr>
          <a:lstStyle/>
          <a:p>
            <a:r>
              <a:rPr lang="en-US" dirty="0"/>
              <a:t>1.a.2 Proportion of total government spending on essential services (education, health and social protection)</a:t>
            </a:r>
          </a:p>
          <a:p>
            <a:r>
              <a:rPr lang="en-US" dirty="0"/>
              <a:t>2.4.1 Proportion of agricultural area under productive and sustainable agriculture</a:t>
            </a:r>
          </a:p>
          <a:p>
            <a:r>
              <a:rPr lang="en-US" dirty="0"/>
              <a:t>4.c.1 Proportion of teachers in: (a) pre-primary; (b) primary; (c) lower secondary</a:t>
            </a:r>
          </a:p>
          <a:p>
            <a:r>
              <a:rPr lang="en-US" dirty="0"/>
              <a:t>11.5.1 Number of deaths, missing persons and persons affected by disaster per 100,000 people</a:t>
            </a:r>
          </a:p>
          <a:p>
            <a:r>
              <a:rPr lang="en-US" dirty="0"/>
              <a:t>17.1.2 Proportion of domestic budget funded by domestic taxes</a:t>
            </a:r>
          </a:p>
        </p:txBody>
      </p:sp>
      <p:pic>
        <p:nvPicPr>
          <p:cNvPr id="4" name="Picture 3" descr="SDG_Bann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6808"/>
            <a:ext cx="12188825" cy="66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9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21c0c1ba-dd19-4c3b-b362-01f229c86e91"/>
</p:tagLst>
</file>

<file path=ppt/theme/theme1.xml><?xml version="1.0" encoding="utf-8"?>
<a:theme xmlns:a="http://schemas.openxmlformats.org/drawingml/2006/main" name="1_WDF-ACS Theme">
  <a:themeElements>
    <a:clrScheme name="Esri Branding Colors 2013_Blue Background">
      <a:dk1>
        <a:sysClr val="windowText" lastClr="000000"/>
      </a:dk1>
      <a:lt1>
        <a:sysClr val="window" lastClr="FFFFFF"/>
      </a:lt1>
      <a:dk2>
        <a:srgbClr val="007AC2"/>
      </a:dk2>
      <a:lt2>
        <a:srgbClr val="FFFF96"/>
      </a:lt2>
      <a:accent1>
        <a:srgbClr val="35AC46"/>
      </a:accent1>
      <a:accent2>
        <a:srgbClr val="AAD04B"/>
      </a:accent2>
      <a:accent3>
        <a:srgbClr val="F89927"/>
      </a:accent3>
      <a:accent4>
        <a:srgbClr val="00B9F2"/>
      </a:accent4>
      <a:accent5>
        <a:srgbClr val="8E499B"/>
      </a:accent5>
      <a:accent6>
        <a:srgbClr val="BE9969"/>
      </a:accent6>
      <a:hlink>
        <a:srgbClr val="C9F2FF"/>
      </a:hlink>
      <a:folHlink>
        <a:srgbClr val="94E6FF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defRPr dirty="0" err="1" smtClean="0"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" id="{43541D6B-B63F-4635-9A06-E35ADC621EDE}" vid="{812634B1-5E6B-411B-BA53-0B88362E839D}"/>
    </a:ext>
  </a:extLst>
</a:theme>
</file>

<file path=ppt/theme/theme2.xml><?xml version="1.0" encoding="utf-8"?>
<a:theme xmlns:a="http://schemas.openxmlformats.org/drawingml/2006/main" name="WDF-ACS Theme">
  <a:themeElements>
    <a:clrScheme name="Esri Branding Colors 2013_Blue Background">
      <a:dk1>
        <a:sysClr val="windowText" lastClr="000000"/>
      </a:dk1>
      <a:lt1>
        <a:sysClr val="window" lastClr="FFFFFF"/>
      </a:lt1>
      <a:dk2>
        <a:srgbClr val="007AC2"/>
      </a:dk2>
      <a:lt2>
        <a:srgbClr val="FFFF96"/>
      </a:lt2>
      <a:accent1>
        <a:srgbClr val="35AC46"/>
      </a:accent1>
      <a:accent2>
        <a:srgbClr val="AAD04B"/>
      </a:accent2>
      <a:accent3>
        <a:srgbClr val="F89927"/>
      </a:accent3>
      <a:accent4>
        <a:srgbClr val="00B9F2"/>
      </a:accent4>
      <a:accent5>
        <a:srgbClr val="8E499B"/>
      </a:accent5>
      <a:accent6>
        <a:srgbClr val="BE9969"/>
      </a:accent6>
      <a:hlink>
        <a:srgbClr val="C9F2FF"/>
      </a:hlink>
      <a:folHlink>
        <a:srgbClr val="94E6FF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defRPr dirty="0" err="1" smtClean="0"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" id="{43541D6B-B63F-4635-9A06-E35ADC621EDE}" vid="{1EC22BFF-C574-4D05-AD44-57BA1BEE8428}"/>
    </a:ext>
  </a:extLst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590</TotalTime>
  <Words>768</Words>
  <Application>Microsoft Office PowerPoint</Application>
  <PresentationFormat>Custom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Lucida Grande</vt:lpstr>
      <vt:lpstr>MS PGothic</vt:lpstr>
      <vt:lpstr>Arial</vt:lpstr>
      <vt:lpstr>Arial Narrow</vt:lpstr>
      <vt:lpstr>Century Gothic</vt:lpstr>
      <vt:lpstr>Wingdings</vt:lpstr>
      <vt:lpstr>1_WDF-ACS Theme</vt:lpstr>
      <vt:lpstr>WDF-ACS Theme</vt:lpstr>
      <vt:lpstr>Sub-regional workshop on integration of administrative data, big data and geospatial information for the compilation of SDG indicators for English-speaking African countries   23-25 April 2018, Addis Ababa, Ethiopia</vt:lpstr>
      <vt:lpstr>The importance of administrative data  in the era of sdg</vt:lpstr>
      <vt:lpstr>The many different types of administrative data</vt:lpstr>
      <vt:lpstr>The advantages of using administrative data by NSS</vt:lpstr>
      <vt:lpstr>Trend of Using Administrative Data</vt:lpstr>
      <vt:lpstr>The considerations of using administrative data for the SDG</vt:lpstr>
      <vt:lpstr>Ways of integrating administrative data into SDG tracking</vt:lpstr>
      <vt:lpstr>Numbers of indicators with full or partial administrative data sources for each Goal</vt:lpstr>
      <vt:lpstr>SDG Metadata Analysis: Selected examples</vt:lpstr>
      <vt:lpstr>SDG Metadata Analysis: Selected examples</vt:lpstr>
      <vt:lpstr>SDG Metadata Analysis: Selected examples</vt:lpstr>
      <vt:lpstr>Current status: administrative data are not fully utilized</vt:lpstr>
      <vt:lpstr>The Way Forward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administrative data in the era of the sdg</dc:title>
  <dc:creator>Xuan Che</dc:creator>
  <cp:lastModifiedBy>Leandre Foster Ngogang Wandji</cp:lastModifiedBy>
  <cp:revision>119</cp:revision>
  <dcterms:created xsi:type="dcterms:W3CDTF">2018-04-18T13:29:27Z</dcterms:created>
  <dcterms:modified xsi:type="dcterms:W3CDTF">2018-04-23T05:06:57Z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